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notesSlides/notesSlide6.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Default Extension="wdp" ContentType="image/vnd.ms-photo"/>
  <Override PartName="/ppt/slideLayouts/slideLayout10.xml" ContentType="application/vnd.openxmlformats-officedocument.presentationml.slideLayout+xml"/>
  <Default Extension="tiff" ContentType="image/tiff"/>
  <Override PartName="/ppt/charts/chart6.xml" ContentType="application/vnd.openxmlformats-officedocument.drawingml.chart+xml"/>
  <Override PartName="/ppt/notesSlides/notesSlide8.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2" r:id="rId1"/>
    <p:sldMasterId id="2147483864" r:id="rId2"/>
  </p:sldMasterIdLst>
  <p:notesMasterIdLst>
    <p:notesMasterId r:id="rId33"/>
  </p:notesMasterIdLst>
  <p:sldIdLst>
    <p:sldId id="286" r:id="rId3"/>
    <p:sldId id="287" r:id="rId4"/>
    <p:sldId id="256" r:id="rId5"/>
    <p:sldId id="276" r:id="rId6"/>
    <p:sldId id="284" r:id="rId7"/>
    <p:sldId id="283" r:id="rId8"/>
    <p:sldId id="282" r:id="rId9"/>
    <p:sldId id="270" r:id="rId10"/>
    <p:sldId id="258" r:id="rId11"/>
    <p:sldId id="259" r:id="rId12"/>
    <p:sldId id="260" r:id="rId13"/>
    <p:sldId id="271" r:id="rId14"/>
    <p:sldId id="267" r:id="rId15"/>
    <p:sldId id="285" r:id="rId16"/>
    <p:sldId id="272" r:id="rId17"/>
    <p:sldId id="264" r:id="rId18"/>
    <p:sldId id="277" r:id="rId19"/>
    <p:sldId id="261" r:id="rId20"/>
    <p:sldId id="279" r:id="rId21"/>
    <p:sldId id="275" r:id="rId22"/>
    <p:sldId id="280" r:id="rId23"/>
    <p:sldId id="274" r:id="rId24"/>
    <p:sldId id="262" r:id="rId25"/>
    <p:sldId id="263" r:id="rId26"/>
    <p:sldId id="268" r:id="rId27"/>
    <p:sldId id="269" r:id="rId28"/>
    <p:sldId id="281" r:id="rId29"/>
    <p:sldId id="278" r:id="rId30"/>
    <p:sldId id="273" r:id="rId31"/>
    <p:sldId id="288" r:id="rId32"/>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88296" autoAdjust="0"/>
  </p:normalViewPr>
  <p:slideViewPr>
    <p:cSldViewPr>
      <p:cViewPr>
        <p:scale>
          <a:sx n="76" d="100"/>
          <a:sy n="76" d="100"/>
        </p:scale>
        <p:origin x="-1206" y="16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C:\Dr.%20HK_Li\cell%20culture\metformin%20treatment\Metformin-MTT\Caco2\20111104-48h.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Dr.%20HK_Li\metformin%20and%20colon%20cancer\total%20results\cell%20data\Metformin%20results\0.5%25FBS(HT29)-48-72H-effective\HT-29-0.5%25FBS-72H.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Dr.%20HK_Li\cell%20culture\Results\metformin%20treatment\test%20by%20cck-8\LoVo\Met-24h-20111124.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Dr.%20HK_Li\cell%20culture\Results\metformin%20treatment\test%20by%20cck-8\LoVo\Met-48h-20111125.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I:\Dr.%20HK_Li\metformin%20and%20colon%20cancer\total%20results\cell%20data\Metformin%20results\Lovo-met%208,24,%2048h\031712-48h\met-48h.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I:\Dr.%20HK_Li\metformin%20and%20colon%20cancer\total%20results\cell%20data\&#32454;&#32990;pH&#21464;&#21270;\pH%20change.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US"/>
  <c:chart>
    <c:autoTitleDeleted val="1"/>
    <c:plotArea>
      <c:layout/>
      <c:barChart>
        <c:barDir val="col"/>
        <c:grouping val="clustered"/>
        <c:ser>
          <c:idx val="0"/>
          <c:order val="0"/>
          <c:tx>
            <c:strRef>
              <c:f>Sheet1!$E$11:$E$12</c:f>
              <c:strCache>
                <c:ptCount val="1"/>
                <c:pt idx="0">
                  <c:v>ave</c:v>
                </c:pt>
              </c:strCache>
            </c:strRef>
          </c:tx>
          <c:spPr>
            <a:solidFill>
              <a:schemeClr val="lt1"/>
            </a:solidFill>
            <a:ln w="25400" cap="flat" cmpd="sng" algn="ctr">
              <a:solidFill>
                <a:schemeClr val="dk1"/>
              </a:solidFill>
              <a:prstDash val="solid"/>
            </a:ln>
            <a:effectLst/>
          </c:spPr>
          <c:dPt>
            <c:idx val="0"/>
            <c:spPr>
              <a:gradFill rotWithShape="1">
                <a:gsLst>
                  <a:gs pos="0">
                    <a:schemeClr val="dk1">
                      <a:tint val="0"/>
                    </a:schemeClr>
                  </a:gs>
                  <a:gs pos="44000">
                    <a:schemeClr val="dk1">
                      <a:tint val="60000"/>
                      <a:satMod val="120000"/>
                    </a:schemeClr>
                  </a:gs>
                  <a:gs pos="100000">
                    <a:schemeClr val="dk1">
                      <a:tint val="90000"/>
                      <a:alpha val="100000"/>
                      <a:lumMod val="90000"/>
                    </a:schemeClr>
                  </a:gs>
                </a:gsLst>
                <a:lin ang="5400000" scaled="0"/>
              </a:gradFill>
              <a:ln w="9525" cap="flat" cmpd="sng" algn="ctr">
                <a:solidFill>
                  <a:schemeClr val="dk1"/>
                </a:solidFill>
                <a:prstDash val="solid"/>
              </a:ln>
              <a:effectLst/>
            </c:spPr>
          </c:dPt>
          <c:dPt>
            <c:idx val="1"/>
            <c:spPr>
              <a:solidFill>
                <a:schemeClr val="accent1"/>
              </a:solidFill>
              <a:ln w="25400" cap="flat" cmpd="sng" algn="ctr">
                <a:solidFill>
                  <a:schemeClr val="lt1"/>
                </a:solidFill>
                <a:prstDash val="solid"/>
              </a:ln>
              <a:effectLst/>
            </c:spPr>
          </c:dPt>
          <c:dPt>
            <c:idx val="2"/>
            <c:spPr>
              <a:solidFill>
                <a:schemeClr val="accent1"/>
              </a:solidFill>
              <a:ln w="25400" cap="flat" cmpd="sng" algn="ctr">
                <a:solidFill>
                  <a:schemeClr val="lt1"/>
                </a:solidFill>
                <a:prstDash val="solid"/>
              </a:ln>
              <a:effectLst/>
            </c:spPr>
          </c:dPt>
          <c:dPt>
            <c:idx val="3"/>
            <c:spPr>
              <a:solidFill>
                <a:schemeClr val="accent1"/>
              </a:solidFill>
              <a:ln w="25400" cap="flat" cmpd="sng" algn="ctr">
                <a:solidFill>
                  <a:schemeClr val="lt1"/>
                </a:solidFill>
                <a:prstDash val="solid"/>
              </a:ln>
              <a:effectLst/>
            </c:spPr>
          </c:dPt>
          <c:dPt>
            <c:idx val="4"/>
            <c:spPr>
              <a:solidFill>
                <a:schemeClr val="accent1"/>
              </a:solidFill>
              <a:ln w="25400" cap="flat" cmpd="sng" algn="ctr">
                <a:solidFill>
                  <a:schemeClr val="lt1"/>
                </a:solidFill>
                <a:prstDash val="solid"/>
              </a:ln>
              <a:effectLst/>
            </c:spPr>
          </c:dPt>
          <c:dPt>
            <c:idx val="5"/>
            <c:spPr>
              <a:solidFill>
                <a:schemeClr val="accent1"/>
              </a:solidFill>
              <a:ln w="25400" cap="flat" cmpd="sng" algn="ctr">
                <a:solidFill>
                  <a:schemeClr val="lt1"/>
                </a:solidFill>
                <a:prstDash val="solid"/>
              </a:ln>
              <a:effectLst/>
            </c:spPr>
          </c:dPt>
          <c:errBars>
            <c:errBarType val="plus"/>
            <c:errValType val="cust"/>
            <c:plus>
              <c:numRef>
                <c:f>Sheet1!$G$13:$G$19</c:f>
                <c:numCache>
                  <c:formatCode>General</c:formatCode>
                  <c:ptCount val="7"/>
                  <c:pt idx="0">
                    <c:v>1.7307801709055937E-2</c:v>
                  </c:pt>
                  <c:pt idx="1">
                    <c:v>8.1400245699874973E-3</c:v>
                  </c:pt>
                  <c:pt idx="2">
                    <c:v>4.2829195649696596E-2</c:v>
                  </c:pt>
                  <c:pt idx="3">
                    <c:v>6.0382116557802018E-3</c:v>
                  </c:pt>
                  <c:pt idx="4">
                    <c:v>1.4708500943332049E-2</c:v>
                  </c:pt>
                  <c:pt idx="5">
                    <c:v>1.0672394295564601E-2</c:v>
                  </c:pt>
                </c:numCache>
              </c:numRef>
            </c:plus>
            <c:minus>
              <c:numLit>
                <c:formatCode>General</c:formatCode>
                <c:ptCount val="1"/>
                <c:pt idx="0">
                  <c:v>1</c:v>
                </c:pt>
              </c:numLit>
            </c:minus>
          </c:errBars>
          <c:cat>
            <c:strRef>
              <c:f>Sheet1!$D$13:$D$18</c:f>
              <c:strCache>
                <c:ptCount val="6"/>
                <c:pt idx="0">
                  <c:v>C</c:v>
                </c:pt>
                <c:pt idx="1">
                  <c:v>10</c:v>
                </c:pt>
                <c:pt idx="2">
                  <c:v>5</c:v>
                </c:pt>
                <c:pt idx="3">
                  <c:v>2.5</c:v>
                </c:pt>
                <c:pt idx="4">
                  <c:v>1</c:v>
                </c:pt>
                <c:pt idx="5">
                  <c:v>0.5</c:v>
                </c:pt>
              </c:strCache>
            </c:strRef>
          </c:cat>
          <c:val>
            <c:numRef>
              <c:f>Sheet1!$E$13:$E$18</c:f>
              <c:numCache>
                <c:formatCode>General</c:formatCode>
                <c:ptCount val="6"/>
                <c:pt idx="0">
                  <c:v>0.93240000000000001</c:v>
                </c:pt>
                <c:pt idx="1">
                  <c:v>0.50160000000000005</c:v>
                </c:pt>
                <c:pt idx="2">
                  <c:v>0.55380000000000018</c:v>
                </c:pt>
                <c:pt idx="3">
                  <c:v>0.57760000000000011</c:v>
                </c:pt>
                <c:pt idx="4">
                  <c:v>0.77120000000000011</c:v>
                </c:pt>
                <c:pt idx="5">
                  <c:v>0.84500000000000008</c:v>
                </c:pt>
              </c:numCache>
            </c:numRef>
          </c:val>
        </c:ser>
        <c:dLbls/>
        <c:axId val="72302976"/>
        <c:axId val="75260288"/>
      </c:barChart>
      <c:catAx>
        <c:axId val="72302976"/>
        <c:scaling>
          <c:orientation val="minMax"/>
        </c:scaling>
        <c:axPos val="b"/>
        <c:tickLblPos val="nextTo"/>
        <c:spPr>
          <a:ln>
            <a:solidFill>
              <a:schemeClr val="tx1"/>
            </a:solidFill>
          </a:ln>
        </c:spPr>
        <c:txPr>
          <a:bodyPr/>
          <a:lstStyle/>
          <a:p>
            <a:pPr>
              <a:defRPr lang="zh-CN" sz="1600" baseline="0"/>
            </a:pPr>
            <a:endParaRPr lang="en-US"/>
          </a:p>
        </c:txPr>
        <c:crossAx val="75260288"/>
        <c:crosses val="autoZero"/>
        <c:auto val="1"/>
        <c:lblAlgn val="ctr"/>
        <c:lblOffset val="100"/>
      </c:catAx>
      <c:valAx>
        <c:axId val="75260288"/>
        <c:scaling>
          <c:orientation val="minMax"/>
        </c:scaling>
        <c:axPos val="l"/>
        <c:numFmt formatCode="General" sourceLinked="1"/>
        <c:tickLblPos val="nextTo"/>
        <c:spPr>
          <a:ln>
            <a:solidFill>
              <a:schemeClr val="tx1"/>
            </a:solidFill>
          </a:ln>
        </c:spPr>
        <c:txPr>
          <a:bodyPr/>
          <a:lstStyle/>
          <a:p>
            <a:pPr>
              <a:defRPr lang="zh-CN" sz="1600" baseline="0"/>
            </a:pPr>
            <a:endParaRPr lang="en-US"/>
          </a:p>
        </c:txPr>
        <c:crossAx val="72302976"/>
        <c:crosses val="autoZero"/>
        <c:crossBetween val="between"/>
      </c:valAx>
    </c:plotArea>
    <c:plotVisOnly val="1"/>
    <c:dispBlanksAs val="gap"/>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US"/>
  <c:chart>
    <c:plotArea>
      <c:layout/>
      <c:barChart>
        <c:barDir val="col"/>
        <c:grouping val="clustered"/>
        <c:ser>
          <c:idx val="0"/>
          <c:order val="0"/>
          <c:spPr>
            <a:solidFill>
              <a:schemeClr val="lt1"/>
            </a:solidFill>
            <a:ln w="25400" cap="flat" cmpd="sng" algn="ctr">
              <a:solidFill>
                <a:schemeClr val="dk1"/>
              </a:solidFill>
              <a:prstDash val="solid"/>
            </a:ln>
            <a:effectLst/>
          </c:spPr>
          <c:dPt>
            <c:idx val="0"/>
            <c:spPr>
              <a:gradFill rotWithShape="1">
                <a:gsLst>
                  <a:gs pos="0">
                    <a:schemeClr val="dk1">
                      <a:tint val="0"/>
                    </a:schemeClr>
                  </a:gs>
                  <a:gs pos="44000">
                    <a:schemeClr val="dk1">
                      <a:tint val="60000"/>
                      <a:satMod val="120000"/>
                    </a:schemeClr>
                  </a:gs>
                  <a:gs pos="100000">
                    <a:schemeClr val="dk1">
                      <a:tint val="90000"/>
                      <a:alpha val="100000"/>
                      <a:lumMod val="90000"/>
                    </a:schemeClr>
                  </a:gs>
                </a:gsLst>
                <a:lin ang="5400000" scaled="0"/>
              </a:gradFill>
              <a:ln w="9525" cap="flat" cmpd="sng" algn="ctr">
                <a:solidFill>
                  <a:schemeClr val="dk1"/>
                </a:solidFill>
                <a:prstDash val="solid"/>
              </a:ln>
              <a:effectLst/>
            </c:spPr>
          </c:dPt>
          <c:dPt>
            <c:idx val="1"/>
            <c:spPr>
              <a:solidFill>
                <a:schemeClr val="accent1"/>
              </a:solidFill>
              <a:ln w="25400" cap="flat" cmpd="sng" algn="ctr">
                <a:solidFill>
                  <a:schemeClr val="lt1"/>
                </a:solidFill>
                <a:prstDash val="solid"/>
              </a:ln>
              <a:effectLst/>
            </c:spPr>
          </c:dPt>
          <c:dPt>
            <c:idx val="2"/>
            <c:spPr>
              <a:solidFill>
                <a:schemeClr val="accent1"/>
              </a:solidFill>
              <a:ln w="25400" cap="flat" cmpd="sng" algn="ctr">
                <a:solidFill>
                  <a:schemeClr val="lt1"/>
                </a:solidFill>
                <a:prstDash val="solid"/>
              </a:ln>
              <a:effectLst/>
            </c:spPr>
          </c:dPt>
          <c:dPt>
            <c:idx val="3"/>
            <c:spPr>
              <a:solidFill>
                <a:schemeClr val="accent1"/>
              </a:solidFill>
              <a:ln w="25400" cap="flat" cmpd="sng" algn="ctr">
                <a:solidFill>
                  <a:schemeClr val="lt1"/>
                </a:solidFill>
                <a:prstDash val="solid"/>
              </a:ln>
              <a:effectLst/>
            </c:spPr>
          </c:dPt>
          <c:dPt>
            <c:idx val="4"/>
            <c:spPr>
              <a:solidFill>
                <a:schemeClr val="accent1"/>
              </a:solidFill>
              <a:ln w="25400" cap="flat" cmpd="sng" algn="ctr">
                <a:solidFill>
                  <a:schemeClr val="lt1"/>
                </a:solidFill>
                <a:prstDash val="solid"/>
              </a:ln>
              <a:effectLst/>
            </c:spPr>
          </c:dPt>
          <c:errBars>
            <c:errBarType val="plus"/>
            <c:errValType val="cust"/>
            <c:plus>
              <c:numRef>
                <c:f>Sheet1!$I$29:$M$29</c:f>
                <c:numCache>
                  <c:formatCode>General</c:formatCode>
                  <c:ptCount val="5"/>
                  <c:pt idx="0">
                    <c:v>4.5086152099189508E-2</c:v>
                  </c:pt>
                  <c:pt idx="1">
                    <c:v>4.4433783443582009E-2</c:v>
                  </c:pt>
                  <c:pt idx="2">
                    <c:v>4.9062828201308625E-2</c:v>
                  </c:pt>
                  <c:pt idx="3">
                    <c:v>7.0417524649606753E-2</c:v>
                  </c:pt>
                  <c:pt idx="4">
                    <c:v>6.8441702686787814E-2</c:v>
                  </c:pt>
                </c:numCache>
              </c:numRef>
            </c:plus>
            <c:minus>
              <c:numLit>
                <c:formatCode>General</c:formatCode>
                <c:ptCount val="1"/>
                <c:pt idx="0">
                  <c:v>1</c:v>
                </c:pt>
              </c:numLit>
            </c:minus>
          </c:errBars>
          <c:cat>
            <c:strRef>
              <c:f>Sheet1!$I$26:$M$26</c:f>
              <c:strCache>
                <c:ptCount val="5"/>
                <c:pt idx="0">
                  <c:v>C</c:v>
                </c:pt>
                <c:pt idx="1">
                  <c:v>20</c:v>
                </c:pt>
                <c:pt idx="2">
                  <c:v>10</c:v>
                </c:pt>
                <c:pt idx="3">
                  <c:v>5</c:v>
                </c:pt>
                <c:pt idx="4">
                  <c:v>2.5</c:v>
                </c:pt>
              </c:strCache>
            </c:strRef>
          </c:cat>
          <c:val>
            <c:numRef>
              <c:f>Sheet1!$I$27:$M$27</c:f>
              <c:numCache>
                <c:formatCode>General</c:formatCode>
                <c:ptCount val="5"/>
                <c:pt idx="0">
                  <c:v>1.9008333333333334</c:v>
                </c:pt>
                <c:pt idx="1">
                  <c:v>1.2768333333333333</c:v>
                </c:pt>
                <c:pt idx="2">
                  <c:v>1.5358333333333334</c:v>
                </c:pt>
                <c:pt idx="3">
                  <c:v>1.7321666666666664</c:v>
                </c:pt>
                <c:pt idx="4">
                  <c:v>1.8790000000000002</c:v>
                </c:pt>
              </c:numCache>
            </c:numRef>
          </c:val>
        </c:ser>
        <c:dLbls/>
        <c:axId val="103495168"/>
        <c:axId val="103994496"/>
      </c:barChart>
      <c:catAx>
        <c:axId val="103495168"/>
        <c:scaling>
          <c:orientation val="minMax"/>
        </c:scaling>
        <c:axPos val="b"/>
        <c:tickLblPos val="nextTo"/>
        <c:spPr>
          <a:ln>
            <a:solidFill>
              <a:schemeClr val="tx1"/>
            </a:solidFill>
          </a:ln>
        </c:spPr>
        <c:txPr>
          <a:bodyPr/>
          <a:lstStyle/>
          <a:p>
            <a:pPr>
              <a:defRPr lang="zh-CN" sz="1600" baseline="0"/>
            </a:pPr>
            <a:endParaRPr lang="en-US"/>
          </a:p>
        </c:txPr>
        <c:crossAx val="103994496"/>
        <c:crosses val="autoZero"/>
        <c:auto val="1"/>
        <c:lblAlgn val="ctr"/>
        <c:lblOffset val="100"/>
      </c:catAx>
      <c:valAx>
        <c:axId val="103994496"/>
        <c:scaling>
          <c:orientation val="minMax"/>
        </c:scaling>
        <c:axPos val="l"/>
        <c:numFmt formatCode="General" sourceLinked="1"/>
        <c:tickLblPos val="nextTo"/>
        <c:spPr>
          <a:ln>
            <a:solidFill>
              <a:schemeClr val="tx1"/>
            </a:solidFill>
          </a:ln>
        </c:spPr>
        <c:txPr>
          <a:bodyPr/>
          <a:lstStyle/>
          <a:p>
            <a:pPr>
              <a:defRPr lang="zh-CN" sz="1600" baseline="0"/>
            </a:pPr>
            <a:endParaRPr lang="en-US"/>
          </a:p>
        </c:txPr>
        <c:crossAx val="103495168"/>
        <c:crosses val="autoZero"/>
        <c:crossBetween val="between"/>
      </c:valAx>
    </c:plotArea>
    <c:plotVisOnly val="1"/>
    <c:dispBlanksAs val="gap"/>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US"/>
  <c:chart>
    <c:plotArea>
      <c:layout/>
      <c:barChart>
        <c:barDir val="col"/>
        <c:grouping val="clustered"/>
        <c:ser>
          <c:idx val="0"/>
          <c:order val="0"/>
          <c:spPr>
            <a:solidFill>
              <a:schemeClr val="lt1"/>
            </a:solidFill>
            <a:ln w="25400" cap="flat" cmpd="sng" algn="ctr">
              <a:solidFill>
                <a:schemeClr val="dk1"/>
              </a:solidFill>
              <a:prstDash val="solid"/>
            </a:ln>
            <a:effectLst/>
          </c:spPr>
          <c:dPt>
            <c:idx val="0"/>
            <c:spPr>
              <a:gradFill rotWithShape="1">
                <a:gsLst>
                  <a:gs pos="0">
                    <a:schemeClr val="dk1">
                      <a:tint val="0"/>
                    </a:schemeClr>
                  </a:gs>
                  <a:gs pos="44000">
                    <a:schemeClr val="dk1">
                      <a:tint val="60000"/>
                      <a:satMod val="120000"/>
                    </a:schemeClr>
                  </a:gs>
                  <a:gs pos="100000">
                    <a:schemeClr val="dk1">
                      <a:tint val="90000"/>
                      <a:alpha val="100000"/>
                      <a:lumMod val="90000"/>
                    </a:schemeClr>
                  </a:gs>
                </a:gsLst>
                <a:lin ang="5400000" scaled="0"/>
              </a:gradFill>
              <a:ln w="9525" cap="flat" cmpd="sng" algn="ctr">
                <a:solidFill>
                  <a:schemeClr val="dk1"/>
                </a:solidFill>
                <a:prstDash val="solid"/>
              </a:ln>
              <a:effectLst/>
            </c:spPr>
          </c:dPt>
          <c:dPt>
            <c:idx val="1"/>
            <c:spPr>
              <a:solidFill>
                <a:schemeClr val="accent1"/>
              </a:solidFill>
              <a:ln w="25400" cap="flat" cmpd="sng" algn="ctr">
                <a:solidFill>
                  <a:schemeClr val="lt1"/>
                </a:solidFill>
                <a:prstDash val="solid"/>
              </a:ln>
              <a:effectLst/>
            </c:spPr>
          </c:dPt>
          <c:dPt>
            <c:idx val="2"/>
            <c:spPr>
              <a:solidFill>
                <a:schemeClr val="accent1"/>
              </a:solidFill>
              <a:ln w="25400" cap="flat" cmpd="sng" algn="ctr">
                <a:solidFill>
                  <a:schemeClr val="lt1"/>
                </a:solidFill>
                <a:prstDash val="solid"/>
              </a:ln>
              <a:effectLst/>
            </c:spPr>
          </c:dPt>
          <c:dPt>
            <c:idx val="3"/>
            <c:spPr>
              <a:solidFill>
                <a:schemeClr val="accent1"/>
              </a:solidFill>
              <a:ln w="25400" cap="flat" cmpd="sng" algn="ctr">
                <a:solidFill>
                  <a:schemeClr val="lt1"/>
                </a:solidFill>
                <a:prstDash val="solid"/>
              </a:ln>
              <a:effectLst/>
            </c:spPr>
          </c:dPt>
          <c:dPt>
            <c:idx val="4"/>
            <c:spPr>
              <a:solidFill>
                <a:schemeClr val="accent1"/>
              </a:solidFill>
              <a:ln w="25400" cap="flat" cmpd="sng" algn="ctr">
                <a:solidFill>
                  <a:schemeClr val="lt1"/>
                </a:solidFill>
                <a:prstDash val="solid"/>
              </a:ln>
              <a:effectLst/>
            </c:spPr>
          </c:dPt>
          <c:dPt>
            <c:idx val="5"/>
            <c:spPr>
              <a:solidFill>
                <a:schemeClr val="accent1"/>
              </a:solidFill>
              <a:ln w="25400" cap="flat" cmpd="sng" algn="ctr">
                <a:solidFill>
                  <a:schemeClr val="lt1"/>
                </a:solidFill>
                <a:prstDash val="solid"/>
              </a:ln>
              <a:effectLst/>
            </c:spPr>
          </c:dPt>
          <c:errBars>
            <c:errBarType val="plus"/>
            <c:errValType val="cust"/>
            <c:plus>
              <c:numRef>
                <c:f>Sheet1!$E$12:$E$17</c:f>
                <c:numCache>
                  <c:formatCode>General</c:formatCode>
                  <c:ptCount val="6"/>
                  <c:pt idx="0">
                    <c:v>3.9226266709948318E-2</c:v>
                  </c:pt>
                  <c:pt idx="1">
                    <c:v>2.7716421125390637E-2</c:v>
                  </c:pt>
                  <c:pt idx="2">
                    <c:v>4.8270073544588454E-3</c:v>
                  </c:pt>
                  <c:pt idx="3">
                    <c:v>5.2910301454442282E-2</c:v>
                  </c:pt>
                  <c:pt idx="4">
                    <c:v>7.0980983368787262E-2</c:v>
                  </c:pt>
                  <c:pt idx="5">
                    <c:v>8.9455575566869255E-2</c:v>
                  </c:pt>
                </c:numCache>
              </c:numRef>
            </c:plus>
            <c:minus>
              <c:numLit>
                <c:formatCode>General</c:formatCode>
                <c:ptCount val="1"/>
                <c:pt idx="0">
                  <c:v>1</c:v>
                </c:pt>
              </c:numLit>
            </c:minus>
          </c:errBars>
          <c:cat>
            <c:strRef>
              <c:f>Sheet1!$C$12:$C$17</c:f>
              <c:strCache>
                <c:ptCount val="6"/>
                <c:pt idx="0">
                  <c:v>C</c:v>
                </c:pt>
                <c:pt idx="1">
                  <c:v>10</c:v>
                </c:pt>
                <c:pt idx="2">
                  <c:v>5</c:v>
                </c:pt>
                <c:pt idx="3">
                  <c:v>2.5</c:v>
                </c:pt>
                <c:pt idx="4">
                  <c:v>1</c:v>
                </c:pt>
                <c:pt idx="5">
                  <c:v>0.5</c:v>
                </c:pt>
              </c:strCache>
            </c:strRef>
          </c:cat>
          <c:val>
            <c:numRef>
              <c:f>Sheet1!$D$12:$D$17</c:f>
              <c:numCache>
                <c:formatCode>General</c:formatCode>
                <c:ptCount val="6"/>
                <c:pt idx="0">
                  <c:v>0.77580000000000016</c:v>
                </c:pt>
                <c:pt idx="1">
                  <c:v>0.36620000000000003</c:v>
                </c:pt>
                <c:pt idx="2">
                  <c:v>0.40760000000000007</c:v>
                </c:pt>
                <c:pt idx="3">
                  <c:v>0.45400000000000001</c:v>
                </c:pt>
                <c:pt idx="4">
                  <c:v>0.5444</c:v>
                </c:pt>
                <c:pt idx="5">
                  <c:v>0.58960000000000012</c:v>
                </c:pt>
              </c:numCache>
            </c:numRef>
          </c:val>
        </c:ser>
        <c:dLbls/>
        <c:axId val="105108224"/>
        <c:axId val="105109760"/>
      </c:barChart>
      <c:catAx>
        <c:axId val="105108224"/>
        <c:scaling>
          <c:orientation val="minMax"/>
        </c:scaling>
        <c:axPos val="b"/>
        <c:tickLblPos val="nextTo"/>
        <c:spPr>
          <a:ln>
            <a:solidFill>
              <a:schemeClr val="dk1"/>
            </a:solidFill>
          </a:ln>
        </c:spPr>
        <c:txPr>
          <a:bodyPr/>
          <a:lstStyle/>
          <a:p>
            <a:pPr>
              <a:defRPr lang="zh-CN" sz="1600" baseline="0"/>
            </a:pPr>
            <a:endParaRPr lang="en-US"/>
          </a:p>
        </c:txPr>
        <c:crossAx val="105109760"/>
        <c:crosses val="autoZero"/>
        <c:auto val="1"/>
        <c:lblAlgn val="ctr"/>
        <c:lblOffset val="100"/>
      </c:catAx>
      <c:valAx>
        <c:axId val="105109760"/>
        <c:scaling>
          <c:orientation val="minMax"/>
        </c:scaling>
        <c:axPos val="l"/>
        <c:numFmt formatCode="General" sourceLinked="1"/>
        <c:tickLblPos val="nextTo"/>
        <c:spPr>
          <a:ln>
            <a:solidFill>
              <a:schemeClr val="dk1"/>
            </a:solidFill>
          </a:ln>
        </c:spPr>
        <c:txPr>
          <a:bodyPr/>
          <a:lstStyle/>
          <a:p>
            <a:pPr>
              <a:defRPr lang="zh-CN" sz="1600" baseline="0"/>
            </a:pPr>
            <a:endParaRPr lang="en-US"/>
          </a:p>
        </c:txPr>
        <c:crossAx val="105108224"/>
        <c:crosses val="autoZero"/>
        <c:crossBetween val="between"/>
      </c:valAx>
      <c:spPr>
        <a:noFill/>
        <a:ln w="25400">
          <a:noFill/>
        </a:ln>
      </c:spPr>
    </c:plotArea>
    <c:plotVisOnly val="1"/>
    <c:dispBlanksAs val="gap"/>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n-US"/>
  <c:chart>
    <c:plotArea>
      <c:layout/>
      <c:barChart>
        <c:barDir val="col"/>
        <c:grouping val="clustered"/>
        <c:ser>
          <c:idx val="0"/>
          <c:order val="0"/>
          <c:spPr>
            <a:solidFill>
              <a:schemeClr val="lt1"/>
            </a:solidFill>
            <a:ln w="25400" cap="flat" cmpd="sng" algn="ctr">
              <a:solidFill>
                <a:schemeClr val="dk1"/>
              </a:solidFill>
              <a:prstDash val="solid"/>
            </a:ln>
            <a:effectLst/>
          </c:spPr>
          <c:dPt>
            <c:idx val="0"/>
            <c:spPr>
              <a:gradFill rotWithShape="1">
                <a:gsLst>
                  <a:gs pos="0">
                    <a:schemeClr val="dk1">
                      <a:tint val="0"/>
                    </a:schemeClr>
                  </a:gs>
                  <a:gs pos="44000">
                    <a:schemeClr val="dk1">
                      <a:tint val="60000"/>
                      <a:satMod val="120000"/>
                    </a:schemeClr>
                  </a:gs>
                  <a:gs pos="100000">
                    <a:schemeClr val="dk1">
                      <a:tint val="90000"/>
                      <a:alpha val="100000"/>
                      <a:lumMod val="90000"/>
                    </a:schemeClr>
                  </a:gs>
                </a:gsLst>
                <a:lin ang="5400000" scaled="0"/>
              </a:gradFill>
              <a:ln w="9525" cap="flat" cmpd="sng" algn="ctr">
                <a:solidFill>
                  <a:schemeClr val="dk1"/>
                </a:solidFill>
                <a:prstDash val="solid"/>
              </a:ln>
              <a:effectLst/>
            </c:spPr>
          </c:dPt>
          <c:dPt>
            <c:idx val="1"/>
            <c:spPr>
              <a:solidFill>
                <a:schemeClr val="accent1"/>
              </a:solidFill>
              <a:ln w="25400" cap="flat" cmpd="sng" algn="ctr">
                <a:solidFill>
                  <a:schemeClr val="lt1"/>
                </a:solidFill>
                <a:prstDash val="solid"/>
              </a:ln>
              <a:effectLst/>
            </c:spPr>
          </c:dPt>
          <c:dPt>
            <c:idx val="2"/>
            <c:spPr>
              <a:solidFill>
                <a:schemeClr val="accent1"/>
              </a:solidFill>
              <a:ln w="25400" cap="flat" cmpd="sng" algn="ctr">
                <a:solidFill>
                  <a:schemeClr val="lt1"/>
                </a:solidFill>
                <a:prstDash val="solid"/>
              </a:ln>
              <a:effectLst/>
            </c:spPr>
          </c:dPt>
          <c:dPt>
            <c:idx val="3"/>
            <c:spPr>
              <a:solidFill>
                <a:schemeClr val="accent1"/>
              </a:solidFill>
              <a:ln w="25400" cap="flat" cmpd="sng" algn="ctr">
                <a:solidFill>
                  <a:schemeClr val="lt1"/>
                </a:solidFill>
                <a:prstDash val="solid"/>
              </a:ln>
              <a:effectLst/>
            </c:spPr>
          </c:dPt>
          <c:dPt>
            <c:idx val="4"/>
            <c:spPr>
              <a:solidFill>
                <a:schemeClr val="accent1"/>
              </a:solidFill>
              <a:ln w="25400" cap="flat" cmpd="sng" algn="ctr">
                <a:solidFill>
                  <a:schemeClr val="lt1"/>
                </a:solidFill>
                <a:prstDash val="solid"/>
              </a:ln>
              <a:effectLst/>
            </c:spPr>
          </c:dPt>
          <c:dPt>
            <c:idx val="5"/>
            <c:spPr>
              <a:solidFill>
                <a:schemeClr val="accent1"/>
              </a:solidFill>
              <a:ln w="25400" cap="flat" cmpd="sng" algn="ctr">
                <a:solidFill>
                  <a:schemeClr val="lt1"/>
                </a:solidFill>
                <a:prstDash val="solid"/>
              </a:ln>
              <a:effectLst/>
            </c:spPr>
          </c:dPt>
          <c:errBars>
            <c:errBarType val="plus"/>
            <c:errValType val="cust"/>
            <c:plus>
              <c:numRef>
                <c:f>'cck-8'!$E$12:$E$17</c:f>
                <c:numCache>
                  <c:formatCode>General</c:formatCode>
                  <c:ptCount val="6"/>
                  <c:pt idx="0">
                    <c:v>8.2403276633881514E-2</c:v>
                  </c:pt>
                  <c:pt idx="1">
                    <c:v>2.1040437257813845E-2</c:v>
                  </c:pt>
                  <c:pt idx="2">
                    <c:v>9.4180677423768913E-3</c:v>
                  </c:pt>
                  <c:pt idx="3">
                    <c:v>5.72712842531052E-3</c:v>
                  </c:pt>
                  <c:pt idx="4">
                    <c:v>4.0041228752374709E-2</c:v>
                  </c:pt>
                  <c:pt idx="5">
                    <c:v>5.310649677770133E-2</c:v>
                  </c:pt>
                </c:numCache>
              </c:numRef>
            </c:plus>
            <c:minus>
              <c:numLit>
                <c:formatCode>General</c:formatCode>
                <c:ptCount val="1"/>
                <c:pt idx="0">
                  <c:v>1</c:v>
                </c:pt>
              </c:numLit>
            </c:minus>
          </c:errBars>
          <c:cat>
            <c:strRef>
              <c:f>'cck-8'!$C$12:$C$17</c:f>
              <c:strCache>
                <c:ptCount val="6"/>
                <c:pt idx="0">
                  <c:v>C</c:v>
                </c:pt>
                <c:pt idx="1">
                  <c:v>10</c:v>
                </c:pt>
                <c:pt idx="2">
                  <c:v>5</c:v>
                </c:pt>
                <c:pt idx="3">
                  <c:v>2.5</c:v>
                </c:pt>
                <c:pt idx="4">
                  <c:v>1</c:v>
                </c:pt>
                <c:pt idx="5">
                  <c:v>0.5</c:v>
                </c:pt>
              </c:strCache>
            </c:strRef>
          </c:cat>
          <c:val>
            <c:numRef>
              <c:f>'cck-8'!$D$12:$D$17</c:f>
              <c:numCache>
                <c:formatCode>General</c:formatCode>
                <c:ptCount val="6"/>
                <c:pt idx="0">
                  <c:v>1.2755999999999998</c:v>
                </c:pt>
                <c:pt idx="1">
                  <c:v>0.1318</c:v>
                </c:pt>
                <c:pt idx="2">
                  <c:v>0.16020000000000001</c:v>
                </c:pt>
                <c:pt idx="3">
                  <c:v>0.28360000000000002</c:v>
                </c:pt>
                <c:pt idx="4">
                  <c:v>0.71940000000000004</c:v>
                </c:pt>
                <c:pt idx="5">
                  <c:v>0.88040000000000007</c:v>
                </c:pt>
              </c:numCache>
            </c:numRef>
          </c:val>
        </c:ser>
        <c:dLbls/>
        <c:axId val="111127168"/>
        <c:axId val="111130112"/>
      </c:barChart>
      <c:catAx>
        <c:axId val="111127168"/>
        <c:scaling>
          <c:orientation val="minMax"/>
        </c:scaling>
        <c:axPos val="b"/>
        <c:tickLblPos val="nextTo"/>
        <c:spPr>
          <a:ln>
            <a:solidFill>
              <a:schemeClr val="dk1"/>
            </a:solidFill>
          </a:ln>
        </c:spPr>
        <c:txPr>
          <a:bodyPr/>
          <a:lstStyle/>
          <a:p>
            <a:pPr>
              <a:defRPr lang="zh-CN" sz="1600" baseline="0"/>
            </a:pPr>
            <a:endParaRPr lang="en-US"/>
          </a:p>
        </c:txPr>
        <c:crossAx val="111130112"/>
        <c:crosses val="autoZero"/>
        <c:auto val="1"/>
        <c:lblAlgn val="ctr"/>
        <c:lblOffset val="100"/>
      </c:catAx>
      <c:valAx>
        <c:axId val="111130112"/>
        <c:scaling>
          <c:orientation val="minMax"/>
        </c:scaling>
        <c:axPos val="l"/>
        <c:numFmt formatCode="General" sourceLinked="1"/>
        <c:tickLblPos val="nextTo"/>
        <c:spPr>
          <a:ln>
            <a:solidFill>
              <a:schemeClr val="dk1"/>
            </a:solidFill>
          </a:ln>
        </c:spPr>
        <c:txPr>
          <a:bodyPr/>
          <a:lstStyle/>
          <a:p>
            <a:pPr>
              <a:defRPr lang="zh-CN" sz="1600" baseline="0"/>
            </a:pPr>
            <a:endParaRPr lang="en-US"/>
          </a:p>
        </c:txPr>
        <c:crossAx val="111127168"/>
        <c:crosses val="autoZero"/>
        <c:crossBetween val="between"/>
        <c:majorUnit val="0.5"/>
      </c:valAx>
    </c:plotArea>
    <c:plotVisOnly val="1"/>
    <c:dispBlanksAs val="gap"/>
  </c:chart>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en-US"/>
  <c:chart>
    <c:plotArea>
      <c:layout>
        <c:manualLayout>
          <c:layoutTarget val="inner"/>
          <c:xMode val="edge"/>
          <c:yMode val="edge"/>
          <c:x val="7.9002187226596729E-2"/>
          <c:y val="5.1400554097404488E-2"/>
          <c:w val="0.87433245844269469"/>
          <c:h val="0.8326195683872849"/>
        </c:manualLayout>
      </c:layout>
      <c:barChart>
        <c:barDir val="col"/>
        <c:grouping val="clustered"/>
        <c:ser>
          <c:idx val="0"/>
          <c:order val="0"/>
          <c:tx>
            <c:strRef>
              <c:f>Sheet1!$G$16</c:f>
              <c:strCache>
                <c:ptCount val="1"/>
                <c:pt idx="0">
                  <c:v>Con</c:v>
                </c:pt>
              </c:strCache>
            </c:strRef>
          </c:tx>
          <c:spPr>
            <a:solidFill>
              <a:schemeClr val="tx1"/>
            </a:solidFill>
          </c:spPr>
          <c:errBars>
            <c:errBarType val="plus"/>
            <c:errValType val="cust"/>
            <c:plus>
              <c:numRef>
                <c:f>Sheet1!$H$20:$H$22</c:f>
                <c:numCache>
                  <c:formatCode>General</c:formatCode>
                  <c:ptCount val="3"/>
                  <c:pt idx="0">
                    <c:v>1.7865702710313899E-2</c:v>
                  </c:pt>
                  <c:pt idx="1">
                    <c:v>2.3546290106464987E-2</c:v>
                  </c:pt>
                  <c:pt idx="2">
                    <c:v>4.8257987249090022E-2</c:v>
                  </c:pt>
                </c:numCache>
              </c:numRef>
            </c:plus>
            <c:minus>
              <c:numLit>
                <c:formatCode>General</c:formatCode>
                <c:ptCount val="1"/>
                <c:pt idx="0">
                  <c:v>1</c:v>
                </c:pt>
              </c:numLit>
            </c:minus>
          </c:errBars>
          <c:cat>
            <c:strRef>
              <c:f>Sheet1!$H$15:$J$15</c:f>
              <c:strCache>
                <c:ptCount val="3"/>
                <c:pt idx="0">
                  <c:v>8h</c:v>
                </c:pt>
                <c:pt idx="1">
                  <c:v>24h</c:v>
                </c:pt>
                <c:pt idx="2">
                  <c:v>48h</c:v>
                </c:pt>
              </c:strCache>
            </c:strRef>
          </c:cat>
          <c:val>
            <c:numRef>
              <c:f>Sheet1!$H$16:$J$16</c:f>
              <c:numCache>
                <c:formatCode>General</c:formatCode>
                <c:ptCount val="3"/>
                <c:pt idx="0">
                  <c:v>0.90350000000000008</c:v>
                </c:pt>
                <c:pt idx="1">
                  <c:v>1.3158333333333332</c:v>
                </c:pt>
                <c:pt idx="2">
                  <c:v>1.6448333333333336</c:v>
                </c:pt>
              </c:numCache>
            </c:numRef>
          </c:val>
        </c:ser>
        <c:ser>
          <c:idx val="1"/>
          <c:order val="1"/>
          <c:tx>
            <c:strRef>
              <c:f>Sheet1!$G$17</c:f>
              <c:strCache>
                <c:ptCount val="1"/>
                <c:pt idx="0">
                  <c:v>Met 1mM</c:v>
                </c:pt>
              </c:strCache>
            </c:strRef>
          </c:tx>
          <c:spPr>
            <a:solidFill>
              <a:srgbClr val="0070C0"/>
            </a:solidFill>
          </c:spPr>
          <c:errBars>
            <c:errBarType val="plus"/>
            <c:errValType val="cust"/>
            <c:plus>
              <c:numRef>
                <c:f>Sheet1!$I$20:$I$22</c:f>
                <c:numCache>
                  <c:formatCode>General</c:formatCode>
                  <c:ptCount val="3"/>
                  <c:pt idx="0">
                    <c:v>2.1370930411816199E-2</c:v>
                  </c:pt>
                  <c:pt idx="1">
                    <c:v>1.2040671815882108E-2</c:v>
                  </c:pt>
                  <c:pt idx="2">
                    <c:v>4.3608944036745381E-2</c:v>
                  </c:pt>
                </c:numCache>
              </c:numRef>
            </c:plus>
            <c:minus>
              <c:numLit>
                <c:formatCode>General</c:formatCode>
                <c:ptCount val="1"/>
                <c:pt idx="0">
                  <c:v>1</c:v>
                </c:pt>
              </c:numLit>
            </c:minus>
          </c:errBars>
          <c:cat>
            <c:strRef>
              <c:f>Sheet1!$H$15:$J$15</c:f>
              <c:strCache>
                <c:ptCount val="3"/>
                <c:pt idx="0">
                  <c:v>8h</c:v>
                </c:pt>
                <c:pt idx="1">
                  <c:v>24h</c:v>
                </c:pt>
                <c:pt idx="2">
                  <c:v>48h</c:v>
                </c:pt>
              </c:strCache>
            </c:strRef>
          </c:cat>
          <c:val>
            <c:numRef>
              <c:f>Sheet1!$H$17:$J$17</c:f>
              <c:numCache>
                <c:formatCode>General</c:formatCode>
                <c:ptCount val="3"/>
                <c:pt idx="0">
                  <c:v>0.97250000000000003</c:v>
                </c:pt>
                <c:pt idx="1">
                  <c:v>1.1416666666666668</c:v>
                </c:pt>
                <c:pt idx="2">
                  <c:v>1.4994999999999998</c:v>
                </c:pt>
              </c:numCache>
            </c:numRef>
          </c:val>
        </c:ser>
        <c:ser>
          <c:idx val="2"/>
          <c:order val="2"/>
          <c:tx>
            <c:strRef>
              <c:f>Sheet1!$G$18</c:f>
              <c:strCache>
                <c:ptCount val="1"/>
                <c:pt idx="0">
                  <c:v>Met 10mM</c:v>
                </c:pt>
              </c:strCache>
            </c:strRef>
          </c:tx>
          <c:spPr>
            <a:solidFill>
              <a:srgbClr val="00B050"/>
            </a:solidFill>
          </c:spPr>
          <c:errBars>
            <c:errBarType val="plus"/>
            <c:errValType val="cust"/>
            <c:plus>
              <c:numRef>
                <c:f>Sheet1!$J$20:$J$22</c:f>
                <c:numCache>
                  <c:formatCode>General</c:formatCode>
                  <c:ptCount val="3"/>
                  <c:pt idx="0">
                    <c:v>1.477779866330977E-2</c:v>
                  </c:pt>
                  <c:pt idx="1">
                    <c:v>2.0991532684502004E-2</c:v>
                  </c:pt>
                  <c:pt idx="2">
                    <c:v>2.3420788486585461E-2</c:v>
                  </c:pt>
                </c:numCache>
              </c:numRef>
            </c:plus>
            <c:minus>
              <c:numLit>
                <c:formatCode>General</c:formatCode>
                <c:ptCount val="1"/>
                <c:pt idx="0">
                  <c:v>1</c:v>
                </c:pt>
              </c:numLit>
            </c:minus>
          </c:errBars>
          <c:cat>
            <c:strRef>
              <c:f>Sheet1!$H$15:$J$15</c:f>
              <c:strCache>
                <c:ptCount val="3"/>
                <c:pt idx="0">
                  <c:v>8h</c:v>
                </c:pt>
                <c:pt idx="1">
                  <c:v>24h</c:v>
                </c:pt>
                <c:pt idx="2">
                  <c:v>48h</c:v>
                </c:pt>
              </c:strCache>
            </c:strRef>
          </c:cat>
          <c:val>
            <c:numRef>
              <c:f>Sheet1!$H$18:$J$18</c:f>
              <c:numCache>
                <c:formatCode>General</c:formatCode>
                <c:ptCount val="3"/>
                <c:pt idx="0">
                  <c:v>0.91650000000000009</c:v>
                </c:pt>
                <c:pt idx="1">
                  <c:v>1.0643333333333331</c:v>
                </c:pt>
                <c:pt idx="2">
                  <c:v>1.1496666666666666</c:v>
                </c:pt>
              </c:numCache>
            </c:numRef>
          </c:val>
        </c:ser>
        <c:dLbls/>
        <c:axId val="111266816"/>
        <c:axId val="111277184"/>
      </c:barChart>
      <c:catAx>
        <c:axId val="111266816"/>
        <c:scaling>
          <c:orientation val="minMax"/>
        </c:scaling>
        <c:axPos val="b"/>
        <c:tickLblPos val="nextTo"/>
        <c:spPr>
          <a:ln>
            <a:solidFill>
              <a:schemeClr val="dk1"/>
            </a:solidFill>
          </a:ln>
        </c:spPr>
        <c:txPr>
          <a:bodyPr/>
          <a:lstStyle/>
          <a:p>
            <a:pPr>
              <a:defRPr lang="zh-CN" sz="1400" baseline="0"/>
            </a:pPr>
            <a:endParaRPr lang="en-US"/>
          </a:p>
        </c:txPr>
        <c:crossAx val="111277184"/>
        <c:crosses val="autoZero"/>
        <c:auto val="1"/>
        <c:lblAlgn val="ctr"/>
        <c:lblOffset val="100"/>
      </c:catAx>
      <c:valAx>
        <c:axId val="111277184"/>
        <c:scaling>
          <c:orientation val="minMax"/>
        </c:scaling>
        <c:axPos val="l"/>
        <c:numFmt formatCode="General" sourceLinked="1"/>
        <c:tickLblPos val="nextTo"/>
        <c:spPr>
          <a:ln>
            <a:solidFill>
              <a:schemeClr val="dk1"/>
            </a:solidFill>
          </a:ln>
        </c:spPr>
        <c:txPr>
          <a:bodyPr/>
          <a:lstStyle/>
          <a:p>
            <a:pPr>
              <a:defRPr lang="zh-CN" sz="1400" baseline="0"/>
            </a:pPr>
            <a:endParaRPr lang="en-US"/>
          </a:p>
        </c:txPr>
        <c:crossAx val="111266816"/>
        <c:crosses val="autoZero"/>
        <c:crossBetween val="between"/>
        <c:majorUnit val="0.5"/>
      </c:valAx>
    </c:plotArea>
    <c:legend>
      <c:legendPos val="r"/>
      <c:layout>
        <c:manualLayout>
          <c:xMode val="edge"/>
          <c:yMode val="edge"/>
          <c:x val="5.3678559525132105E-2"/>
          <c:y val="1.3734442584643942E-2"/>
          <c:w val="0.93912269385034319"/>
          <c:h val="0.20359969325846591"/>
        </c:manualLayout>
      </c:layout>
      <c:txPr>
        <a:bodyPr/>
        <a:lstStyle/>
        <a:p>
          <a:pPr>
            <a:defRPr lang="zh-CN" sz="1200" baseline="0"/>
          </a:pPr>
          <a:endParaRPr lang="en-US"/>
        </a:p>
      </c:txPr>
    </c:legend>
    <c:plotVisOnly val="1"/>
    <c:dispBlanksAs val="gap"/>
  </c:chart>
  <c:txPr>
    <a:bodyPr/>
    <a:lstStyle/>
    <a:p>
      <a:pPr>
        <a:defRPr>
          <a:latin typeface="Arial Unicode MS" panose="020B0604020202020204" pitchFamily="34" charset="-122"/>
          <a:ea typeface="Arial Unicode MS" panose="020B0604020202020204" pitchFamily="34" charset="-122"/>
          <a:cs typeface="Arial Unicode MS" panose="020B0604020202020204" pitchFamily="34" charset="-122"/>
        </a:defRPr>
      </a:pPr>
      <a:endParaRPr lang="en-US"/>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lang val="en-US"/>
  <c:chart>
    <c:plotArea>
      <c:layout>
        <c:manualLayout>
          <c:layoutTarget val="inner"/>
          <c:xMode val="edge"/>
          <c:yMode val="edge"/>
          <c:x val="7.9002187226596729E-2"/>
          <c:y val="5.1400554097404488E-2"/>
          <c:w val="0.87390748031496068"/>
          <c:h val="0.8326195683872849"/>
        </c:manualLayout>
      </c:layout>
      <c:lineChart>
        <c:grouping val="standard"/>
        <c:ser>
          <c:idx val="0"/>
          <c:order val="0"/>
          <c:tx>
            <c:strRef>
              <c:f>Sheet1!$C$4</c:f>
              <c:strCache>
                <c:ptCount val="1"/>
                <c:pt idx="0">
                  <c:v>Control</c:v>
                </c:pt>
              </c:strCache>
            </c:strRef>
          </c:tx>
          <c:spPr>
            <a:ln>
              <a:solidFill>
                <a:schemeClr val="dk1"/>
              </a:solidFill>
            </a:ln>
          </c:spPr>
          <c:marker>
            <c:spPr>
              <a:solidFill>
                <a:schemeClr val="tx2"/>
              </a:solidFill>
              <a:ln>
                <a:solidFill>
                  <a:schemeClr val="dk1"/>
                </a:solidFill>
              </a:ln>
            </c:spPr>
          </c:marker>
          <c:cat>
            <c:strRef>
              <c:f>Sheet1!$D$3:$F$3</c:f>
              <c:strCache>
                <c:ptCount val="3"/>
                <c:pt idx="0">
                  <c:v>8h</c:v>
                </c:pt>
                <c:pt idx="1">
                  <c:v>24h</c:v>
                </c:pt>
                <c:pt idx="2">
                  <c:v>48h</c:v>
                </c:pt>
              </c:strCache>
            </c:strRef>
          </c:cat>
          <c:val>
            <c:numRef>
              <c:f>Sheet1!$D$4:$F$4</c:f>
              <c:numCache>
                <c:formatCode>General</c:formatCode>
                <c:ptCount val="3"/>
                <c:pt idx="0">
                  <c:v>8.25</c:v>
                </c:pt>
                <c:pt idx="1">
                  <c:v>7.98</c:v>
                </c:pt>
                <c:pt idx="2">
                  <c:v>7.94</c:v>
                </c:pt>
              </c:numCache>
            </c:numRef>
          </c:val>
        </c:ser>
        <c:ser>
          <c:idx val="1"/>
          <c:order val="1"/>
          <c:tx>
            <c:strRef>
              <c:f>Sheet1!$C$5</c:f>
              <c:strCache>
                <c:ptCount val="1"/>
                <c:pt idx="0">
                  <c:v>Met 1mm</c:v>
                </c:pt>
              </c:strCache>
            </c:strRef>
          </c:tx>
          <c:cat>
            <c:strRef>
              <c:f>Sheet1!$D$3:$F$3</c:f>
              <c:strCache>
                <c:ptCount val="3"/>
                <c:pt idx="0">
                  <c:v>8h</c:v>
                </c:pt>
                <c:pt idx="1">
                  <c:v>24h</c:v>
                </c:pt>
                <c:pt idx="2">
                  <c:v>48h</c:v>
                </c:pt>
              </c:strCache>
            </c:strRef>
          </c:cat>
          <c:val>
            <c:numRef>
              <c:f>Sheet1!$D$5:$F$5</c:f>
              <c:numCache>
                <c:formatCode>General</c:formatCode>
                <c:ptCount val="3"/>
                <c:pt idx="0">
                  <c:v>8.2199999999999989</c:v>
                </c:pt>
                <c:pt idx="1">
                  <c:v>7.79</c:v>
                </c:pt>
                <c:pt idx="2">
                  <c:v>7.31</c:v>
                </c:pt>
              </c:numCache>
            </c:numRef>
          </c:val>
        </c:ser>
        <c:ser>
          <c:idx val="2"/>
          <c:order val="2"/>
          <c:tx>
            <c:strRef>
              <c:f>Sheet1!$C$6</c:f>
              <c:strCache>
                <c:ptCount val="1"/>
                <c:pt idx="0">
                  <c:v>Met 10mm</c:v>
                </c:pt>
              </c:strCache>
            </c:strRef>
          </c:tx>
          <c:cat>
            <c:strRef>
              <c:f>Sheet1!$D$3:$F$3</c:f>
              <c:strCache>
                <c:ptCount val="3"/>
                <c:pt idx="0">
                  <c:v>8h</c:v>
                </c:pt>
                <c:pt idx="1">
                  <c:v>24h</c:v>
                </c:pt>
                <c:pt idx="2">
                  <c:v>48h</c:v>
                </c:pt>
              </c:strCache>
            </c:strRef>
          </c:cat>
          <c:val>
            <c:numRef>
              <c:f>Sheet1!$D$6:$F$6</c:f>
              <c:numCache>
                <c:formatCode>General</c:formatCode>
                <c:ptCount val="3"/>
                <c:pt idx="0">
                  <c:v>8.17</c:v>
                </c:pt>
                <c:pt idx="1">
                  <c:v>7.2700000000000005</c:v>
                </c:pt>
                <c:pt idx="2">
                  <c:v>6.3199999999999994</c:v>
                </c:pt>
              </c:numCache>
            </c:numRef>
          </c:val>
        </c:ser>
        <c:dLbls/>
        <c:marker val="1"/>
        <c:axId val="127618432"/>
        <c:axId val="130028672"/>
      </c:lineChart>
      <c:catAx>
        <c:axId val="127618432"/>
        <c:scaling>
          <c:orientation val="minMax"/>
        </c:scaling>
        <c:axPos val="b"/>
        <c:tickLblPos val="nextTo"/>
        <c:txPr>
          <a:bodyPr/>
          <a:lstStyle/>
          <a:p>
            <a:pPr>
              <a:defRPr lang="zh-CN" sz="1400" baseline="0">
                <a:latin typeface="Arial" panose="020B0604020202020204" pitchFamily="34" charset="0"/>
              </a:defRPr>
            </a:pPr>
            <a:endParaRPr lang="en-US"/>
          </a:p>
        </c:txPr>
        <c:crossAx val="130028672"/>
        <c:crosses val="autoZero"/>
        <c:auto val="1"/>
        <c:lblAlgn val="ctr"/>
        <c:lblOffset val="100"/>
      </c:catAx>
      <c:valAx>
        <c:axId val="130028672"/>
        <c:scaling>
          <c:orientation val="minMax"/>
          <c:min val="6"/>
        </c:scaling>
        <c:axPos val="l"/>
        <c:numFmt formatCode="General" sourceLinked="1"/>
        <c:tickLblPos val="nextTo"/>
        <c:txPr>
          <a:bodyPr/>
          <a:lstStyle/>
          <a:p>
            <a:pPr>
              <a:defRPr lang="zh-CN" sz="1400" baseline="0">
                <a:latin typeface="Arial" panose="020B0604020202020204" pitchFamily="34" charset="0"/>
              </a:defRPr>
            </a:pPr>
            <a:endParaRPr lang="en-US"/>
          </a:p>
        </c:txPr>
        <c:crossAx val="127618432"/>
        <c:crosses val="autoZero"/>
        <c:crossBetween val="midCat"/>
      </c:valAx>
    </c:plotArea>
    <c:legend>
      <c:legendPos val="r"/>
      <c:layout>
        <c:manualLayout>
          <c:xMode val="edge"/>
          <c:yMode val="edge"/>
          <c:x val="0.14373600174978124"/>
          <c:y val="1.3312919218431035E-2"/>
          <c:w val="0.85348622047244072"/>
          <c:h val="0.13541083406240897"/>
        </c:manualLayout>
      </c:layout>
      <c:txPr>
        <a:bodyPr/>
        <a:lstStyle/>
        <a:p>
          <a:pPr>
            <a:defRPr lang="zh-CN" sz="1200" baseline="0">
              <a:latin typeface="Arial" panose="020B0604020202020204" pitchFamily="34" charset="0"/>
            </a:defRPr>
          </a:pPr>
          <a:endParaRPr lang="en-US"/>
        </a:p>
      </c:txPr>
    </c:legend>
    <c:plotVisOnly val="1"/>
    <c:dispBlanksAs val="gap"/>
  </c:chart>
  <c:spPr>
    <a:ln>
      <a:noFill/>
    </a:ln>
  </c:sp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CA76A9-1B0C-4295-A9D7-B0CB755FE09C}" type="datetimeFigureOut">
              <a:rPr lang="zh-CN" altLang="en-US" smtClean="0"/>
              <a:pPr/>
              <a:t>2015/5/7</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690DEF-F0D5-4AD9-B1C7-A2180DC73A47}" type="slidenum">
              <a:rPr lang="zh-CN" altLang="en-US" smtClean="0"/>
              <a:pPr/>
              <a:t>‹#›</a:t>
            </a:fld>
            <a:endParaRPr lang="zh-CN" altLang="en-US"/>
          </a:p>
        </p:txBody>
      </p:sp>
    </p:spTree>
    <p:extLst>
      <p:ext uri="{BB962C8B-B14F-4D97-AF65-F5344CB8AC3E}">
        <p14:creationId xmlns:p14="http://schemas.microsoft.com/office/powerpoint/2010/main" xmlns="" val="7789104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2690DEF-F0D5-4AD9-B1C7-A2180DC73A47}" type="slidenum">
              <a:rPr lang="zh-CN" altLang="en-US" smtClean="0"/>
              <a:pPr/>
              <a:t>5</a:t>
            </a:fld>
            <a:endParaRPr lang="zh-CN" altLang="en-US"/>
          </a:p>
        </p:txBody>
      </p:sp>
    </p:spTree>
    <p:extLst>
      <p:ext uri="{BB962C8B-B14F-4D97-AF65-F5344CB8AC3E}">
        <p14:creationId xmlns:p14="http://schemas.microsoft.com/office/powerpoint/2010/main" xmlns="" val="7422521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err="1" smtClean="0"/>
              <a:t>Daudi</a:t>
            </a:r>
            <a:r>
              <a:rPr lang="en-US" altLang="zh-CN" dirty="0" smtClean="0"/>
              <a:t>: human B</a:t>
            </a:r>
            <a:r>
              <a:rPr lang="en-US" altLang="zh-CN" baseline="0" dirty="0" smtClean="0"/>
              <a:t> lymphoma cells; </a:t>
            </a:r>
            <a:r>
              <a:rPr lang="en-US" altLang="zh-CN" baseline="0" dirty="0" err="1" smtClean="0"/>
              <a:t>Jurkat</a:t>
            </a:r>
            <a:r>
              <a:rPr lang="en-US" altLang="zh-CN" baseline="0" dirty="0" smtClean="0"/>
              <a:t>:</a:t>
            </a:r>
            <a:r>
              <a:rPr lang="zh-CN" altLang="en-US" b="1" dirty="0" smtClean="0"/>
              <a:t>人类</a:t>
            </a:r>
            <a:r>
              <a:rPr lang="en-US" altLang="zh-CN" b="1" dirty="0" smtClean="0"/>
              <a:t>T cell lymphoblast-like cell line</a:t>
            </a:r>
          </a:p>
          <a:p>
            <a:endParaRPr lang="zh-CN" altLang="en-US" dirty="0"/>
          </a:p>
        </p:txBody>
      </p:sp>
      <p:sp>
        <p:nvSpPr>
          <p:cNvPr id="4" name="灯片编号占位符 3"/>
          <p:cNvSpPr>
            <a:spLocks noGrp="1"/>
          </p:cNvSpPr>
          <p:nvPr>
            <p:ph type="sldNum" sz="quarter" idx="10"/>
          </p:nvPr>
        </p:nvSpPr>
        <p:spPr/>
        <p:txBody>
          <a:bodyPr/>
          <a:lstStyle/>
          <a:p>
            <a:fld id="{82690DEF-F0D5-4AD9-B1C7-A2180DC73A47}" type="slidenum">
              <a:rPr lang="zh-CN" altLang="en-US" smtClean="0"/>
              <a:pPr/>
              <a:t>9</a:t>
            </a:fld>
            <a:endParaRPr lang="zh-CN" altLang="en-US"/>
          </a:p>
        </p:txBody>
      </p:sp>
    </p:spTree>
    <p:extLst>
      <p:ext uri="{BB962C8B-B14F-4D97-AF65-F5344CB8AC3E}">
        <p14:creationId xmlns:p14="http://schemas.microsoft.com/office/powerpoint/2010/main" xmlns="" val="28626227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2690DEF-F0D5-4AD9-B1C7-A2180DC73A47}" type="slidenum">
              <a:rPr lang="zh-CN" altLang="en-US" smtClean="0"/>
              <a:pPr/>
              <a:t>14</a:t>
            </a:fld>
            <a:endParaRPr lang="zh-CN" altLang="en-US"/>
          </a:p>
        </p:txBody>
      </p:sp>
    </p:spTree>
    <p:extLst>
      <p:ext uri="{BB962C8B-B14F-4D97-AF65-F5344CB8AC3E}">
        <p14:creationId xmlns:p14="http://schemas.microsoft.com/office/powerpoint/2010/main" xmlns="" val="39978834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2690DEF-F0D5-4AD9-B1C7-A2180DC73A47}" type="slidenum">
              <a:rPr lang="zh-CN" altLang="en-US" smtClean="0"/>
              <a:pPr/>
              <a:t>15</a:t>
            </a:fld>
            <a:endParaRPr lang="zh-CN" altLang="en-US"/>
          </a:p>
        </p:txBody>
      </p:sp>
    </p:spTree>
    <p:extLst>
      <p:ext uri="{BB962C8B-B14F-4D97-AF65-F5344CB8AC3E}">
        <p14:creationId xmlns:p14="http://schemas.microsoft.com/office/powerpoint/2010/main" xmlns="" val="23327817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dirty="0" smtClean="0"/>
              <a:t>Metformin inhibits colon cancer cells proliferation </a:t>
            </a:r>
            <a:r>
              <a:rPr lang="en-US" baseline="0" dirty="0" smtClean="0"/>
              <a:t> CCK-8 kit; left: Caco2, 48h; right: HT-29, 48h</a:t>
            </a:r>
            <a:endParaRPr lang="en-US" dirty="0"/>
          </a:p>
        </p:txBody>
      </p:sp>
      <p:sp>
        <p:nvSpPr>
          <p:cNvPr id="4" name="Slide Number Placeholder 3"/>
          <p:cNvSpPr>
            <a:spLocks noGrp="1"/>
          </p:cNvSpPr>
          <p:nvPr>
            <p:ph type="sldNum" sz="quarter" idx="10"/>
          </p:nvPr>
        </p:nvSpPr>
        <p:spPr/>
        <p:txBody>
          <a:bodyPr/>
          <a:lstStyle/>
          <a:p>
            <a:fld id="{E5B50DD4-074A-46E4-8169-C714FC092CF0}" type="slidenum">
              <a:rPr lang="en-US" smtClean="0"/>
              <a:pPr/>
              <a:t>16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smtClean="0"/>
              <a:t>LoVo</a:t>
            </a:r>
            <a:r>
              <a:rPr lang="en-US" altLang="zh-CN" dirty="0" smtClean="0"/>
              <a:t> cell, Medium: 10% FBS DMEM/F12 (left: 24h, right: 48h); </a:t>
            </a:r>
            <a:endParaRPr lang="zh-CN" altLang="en-US" dirty="0"/>
          </a:p>
        </p:txBody>
      </p:sp>
      <p:sp>
        <p:nvSpPr>
          <p:cNvPr id="4" name="灯片编号占位符 3"/>
          <p:cNvSpPr>
            <a:spLocks noGrp="1"/>
          </p:cNvSpPr>
          <p:nvPr>
            <p:ph type="sldNum" sz="quarter" idx="10"/>
          </p:nvPr>
        </p:nvSpPr>
        <p:spPr/>
        <p:txBody>
          <a:bodyPr/>
          <a:lstStyle/>
          <a:p>
            <a:fld id="{82690DEF-F0D5-4AD9-B1C7-A2180DC73A47}" type="slidenum">
              <a:rPr lang="zh-CN" altLang="en-US" smtClean="0"/>
              <a:pPr/>
              <a:t>17</a:t>
            </a:fld>
            <a:endParaRPr lang="zh-CN" altLang="en-US"/>
          </a:p>
        </p:txBody>
      </p:sp>
    </p:spTree>
    <p:extLst>
      <p:ext uri="{BB962C8B-B14F-4D97-AF65-F5344CB8AC3E}">
        <p14:creationId xmlns:p14="http://schemas.microsoft.com/office/powerpoint/2010/main" xmlns="" val="24336098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2690DEF-F0D5-4AD9-B1C7-A2180DC73A47}" type="slidenum">
              <a:rPr lang="zh-CN" altLang="en-US" smtClean="0"/>
              <a:pPr/>
              <a:t>20</a:t>
            </a:fld>
            <a:endParaRPr lang="zh-CN" altLang="en-US"/>
          </a:p>
        </p:txBody>
      </p:sp>
    </p:spTree>
    <p:extLst>
      <p:ext uri="{BB962C8B-B14F-4D97-AF65-F5344CB8AC3E}">
        <p14:creationId xmlns:p14="http://schemas.microsoft.com/office/powerpoint/2010/main" xmlns="" val="33511744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2690DEF-F0D5-4AD9-B1C7-A2180DC73A47}" type="slidenum">
              <a:rPr lang="zh-CN" altLang="en-US" smtClean="0"/>
              <a:pPr/>
              <a:t>22</a:t>
            </a:fld>
            <a:endParaRPr lang="zh-CN" altLang="en-US"/>
          </a:p>
        </p:txBody>
      </p:sp>
    </p:spTree>
    <p:extLst>
      <p:ext uri="{BB962C8B-B14F-4D97-AF65-F5344CB8AC3E}">
        <p14:creationId xmlns:p14="http://schemas.microsoft.com/office/powerpoint/2010/main" xmlns="" val="32824008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2690DEF-F0D5-4AD9-B1C7-A2180DC73A47}" type="slidenum">
              <a:rPr lang="zh-CN" altLang="en-US" smtClean="0"/>
              <a:pPr/>
              <a:t>26</a:t>
            </a:fld>
            <a:endParaRPr lang="zh-CN" altLang="en-US"/>
          </a:p>
        </p:txBody>
      </p:sp>
    </p:spTree>
    <p:extLst>
      <p:ext uri="{BB962C8B-B14F-4D97-AF65-F5344CB8AC3E}">
        <p14:creationId xmlns:p14="http://schemas.microsoft.com/office/powerpoint/2010/main" xmlns="" val="20157324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E1CF0330-A386-4651-B317-3700E1661206}" type="datetimeFigureOut">
              <a:rPr lang="zh-CN" altLang="en-US" smtClean="0"/>
              <a:pPr/>
              <a:t>2015/5/7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83EAF52-D52B-494F-8053-3E2A6EC06F1E}"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E1CF0330-A386-4651-B317-3700E1661206}" type="datetimeFigureOut">
              <a:rPr lang="zh-CN" altLang="en-US" smtClean="0"/>
              <a:pPr/>
              <a:t>2015/5/7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83EAF52-D52B-494F-8053-3E2A6EC06F1E}"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文本">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E1CF0330-A386-4651-B317-3700E1661206}" type="datetimeFigureOut">
              <a:rPr lang="zh-CN" altLang="en-US" smtClean="0"/>
              <a:pPr/>
              <a:t>2015/5/7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83EAF52-D52B-494F-8053-3E2A6EC06F1E}" type="slidenum">
              <a:rPr lang="zh-CN" altLang="en-US" smtClean="0"/>
              <a:pPr/>
              <a:t>‹#›</a:t>
            </a:fld>
            <a:endParaRPr lang="zh-CN" alt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7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799"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5/7/2015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a:solidFill>
                  <a:srgbClr val="FF6600"/>
                </a:solidFill>
                <a:latin typeface="Baskerville Old Face"/>
                <a:cs typeface="Baskerville Old Face"/>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5/7/2015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a:solidFill>
                  <a:srgbClr val="FF6600"/>
                </a:solidFill>
                <a:latin typeface="Baskerville Old Face"/>
                <a:cs typeface="Baskerville Old Face"/>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59"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5/7/2015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a:solidFill>
                  <a:srgbClr val="FF6600"/>
                </a:solidFill>
                <a:latin typeface="Baskerville Old Face"/>
                <a:cs typeface="Baskerville Old Face"/>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5/7/2015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5/7/2015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E1CF0330-A386-4651-B317-3700E1661206}" type="datetimeFigureOut">
              <a:rPr lang="zh-CN" altLang="en-US" smtClean="0"/>
              <a:pPr/>
              <a:t>2015/5/7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83EAF52-D52B-494F-8053-3E2A6EC06F1E}" type="slidenum">
              <a:rPr lang="zh-CN" altLang="en-US" smtClean="0"/>
              <a:pPr/>
              <a:t>‹#›</a:t>
            </a:fld>
            <a:endParaRPr lang="zh-CN" altLang="en-US"/>
          </a:p>
        </p:txBody>
      </p:sp>
      <p:sp>
        <p:nvSpPr>
          <p:cNvPr id="7" name="Title 6"/>
          <p:cNvSpPr>
            <a:spLocks noGrp="1"/>
          </p:cNvSpPr>
          <p:nvPr>
            <p:ph type="title"/>
          </p:nvPr>
        </p:nvSpPr>
        <p:spPr/>
        <p:txBody>
          <a:bodyPr/>
          <a:lstStyle/>
          <a:p>
            <a:r>
              <a:rPr lang="zh-CN" altLang="en-US" smtClean="0"/>
              <a:t>单击此处编辑母版标题样式</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E1CF0330-A386-4651-B317-3700E1661206}" type="datetimeFigureOut">
              <a:rPr lang="zh-CN" altLang="en-US" smtClean="0"/>
              <a:pPr/>
              <a:t>2015/5/7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83EAF52-D52B-494F-8053-3E2A6EC06F1E}"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5" name="Date Placeholder 4"/>
          <p:cNvSpPr>
            <a:spLocks noGrp="1"/>
          </p:cNvSpPr>
          <p:nvPr>
            <p:ph type="dt" sz="half" idx="10"/>
          </p:nvPr>
        </p:nvSpPr>
        <p:spPr/>
        <p:txBody>
          <a:bodyPr/>
          <a:lstStyle/>
          <a:p>
            <a:fld id="{E1CF0330-A386-4651-B317-3700E1661206}" type="datetimeFigureOut">
              <a:rPr lang="zh-CN" altLang="en-US" smtClean="0"/>
              <a:pPr/>
              <a:t>2015/5/7</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383EAF52-D52B-494F-8053-3E2A6EC06F1E}" type="slidenum">
              <a:rPr lang="zh-CN" altLang="en-US" smtClean="0"/>
              <a:pPr/>
              <a:t>‹#›</a:t>
            </a:fld>
            <a:endParaRPr lang="zh-CN" altLang="en-US"/>
          </a:p>
        </p:txBody>
      </p:sp>
      <p:sp>
        <p:nvSpPr>
          <p:cNvPr id="9" name="Content Placeholder 8"/>
          <p:cNvSpPr>
            <a:spLocks noGrp="1"/>
          </p:cNvSpPr>
          <p:nvPr>
            <p:ph sz="quarter" idx="13"/>
          </p:nvPr>
        </p:nvSpPr>
        <p:spPr>
          <a:xfrm>
            <a:off x="676655" y="2679192"/>
            <a:ext cx="3822192" cy="34472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CN" altLang="en-US" smtClean="0"/>
              <a:t>单击此处编辑母版标题样式</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E1CF0330-A386-4651-B317-3700E1661206}" type="datetimeFigureOut">
              <a:rPr lang="zh-CN" altLang="en-US" smtClean="0"/>
              <a:pPr/>
              <a:t>2015/5/7</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383EAF52-D52B-494F-8053-3E2A6EC06F1E}"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E1CF0330-A386-4651-B317-3700E1661206}" type="datetimeFigureOut">
              <a:rPr lang="zh-CN" altLang="en-US" smtClean="0"/>
              <a:pPr/>
              <a:t>2015/5/7</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383EAF52-D52B-494F-8053-3E2A6EC06F1E}"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E1CF0330-A386-4651-B317-3700E1661206}" type="datetimeFigureOut">
              <a:rPr lang="zh-CN" altLang="en-US" smtClean="0"/>
              <a:pPr/>
              <a:t>2015/5/7</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383EAF52-D52B-494F-8053-3E2A6EC06F1E}"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E1CF0330-A386-4651-B317-3700E1661206}" type="datetimeFigureOut">
              <a:rPr lang="zh-CN" altLang="en-US" smtClean="0"/>
              <a:pPr/>
              <a:t>2015/5/7</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383EAF52-D52B-494F-8053-3E2A6EC06F1E}" type="slidenum">
              <a:rPr lang="zh-CN" altLang="en-US" smtClean="0"/>
              <a:pPr/>
              <a:t>‹#›</a:t>
            </a:fld>
            <a:endParaRPr lang="zh-CN" alt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zh-CN" altLang="en-US" smtClean="0"/>
              <a:t>单击此处编辑母版标题样式</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zh-CN" altLang="en-US" smtClean="0"/>
              <a:t>单击此处编辑母版标题样式</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E1CF0330-A386-4651-B317-3700E1661206}" type="datetimeFigureOut">
              <a:rPr lang="zh-CN" altLang="en-US" smtClean="0"/>
              <a:pPr/>
              <a:t>2015/5/7</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383EAF52-D52B-494F-8053-3E2A6EC06F1E}" type="slidenum">
              <a:rPr lang="zh-CN" altLang="en-US" smtClean="0"/>
              <a:pPr/>
              <a:t>‹#›</a:t>
            </a:fld>
            <a:endParaRPr lang="zh-CN" alt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4.xml"/><Relationship Id="rId7" Type="http://schemas.openxmlformats.org/officeDocument/2006/relationships/image" Target="../media/image2.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E1CF0330-A386-4651-B317-3700E1661206}" type="datetimeFigureOut">
              <a:rPr lang="zh-CN" altLang="en-US" smtClean="0"/>
              <a:pPr/>
              <a:t>2015/5/7</a:t>
            </a:fld>
            <a:endParaRPr lang="zh-CN" alt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zh-CN" altLang="en-US"/>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383EAF52-D52B-494F-8053-3E2A6EC06F1E}" type="slidenum">
              <a:rPr lang="zh-CN" altLang="en-US" smtClean="0"/>
              <a:pPr/>
              <a:t>‹#›</a:t>
            </a:fld>
            <a:endParaRPr lang="zh-CN" alt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Tree>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bk object 16"/>
          <p:cNvSpPr/>
          <p:nvPr/>
        </p:nvSpPr>
        <p:spPr>
          <a:xfrm>
            <a:off x="0" y="0"/>
            <a:ext cx="9144000" cy="6858000"/>
          </a:xfrm>
          <a:custGeom>
            <a:avLst/>
            <a:gdLst/>
            <a:ahLst/>
            <a:cxnLst/>
            <a:rect l="l" t="t" r="r" b="b"/>
            <a:pathLst>
              <a:path w="9144000" h="6858000">
                <a:moveTo>
                  <a:pt x="0" y="6858000"/>
                </a:moveTo>
                <a:lnTo>
                  <a:pt x="9144000" y="6858000"/>
                </a:lnTo>
                <a:lnTo>
                  <a:pt x="9144000" y="0"/>
                </a:lnTo>
                <a:lnTo>
                  <a:pt x="0" y="0"/>
                </a:lnTo>
                <a:lnTo>
                  <a:pt x="0" y="6858000"/>
                </a:lnTo>
              </a:path>
            </a:pathLst>
          </a:custGeom>
          <a:solidFill>
            <a:srgbClr val="E2DED1"/>
          </a:solidFill>
        </p:spPr>
        <p:txBody>
          <a:bodyPr wrap="square" lIns="0" tIns="0" rIns="0" bIns="0" rtlCol="0">
            <a:spAutoFit/>
          </a:bodyPr>
          <a:lstStyle/>
          <a:p>
            <a:endParaRPr/>
          </a:p>
        </p:txBody>
      </p:sp>
      <p:sp>
        <p:nvSpPr>
          <p:cNvPr id="17" name="bk object 17"/>
          <p:cNvSpPr/>
          <p:nvPr/>
        </p:nvSpPr>
        <p:spPr>
          <a:xfrm>
            <a:off x="220979" y="295656"/>
            <a:ext cx="8700516" cy="6365748"/>
          </a:xfrm>
          <a:prstGeom prst="rect">
            <a:avLst/>
          </a:prstGeom>
          <a:blipFill>
            <a:blip r:embed="rId7" cstate="print"/>
            <a:stretch>
              <a:fillRect/>
            </a:stretch>
          </a:blipFill>
        </p:spPr>
        <p:txBody>
          <a:bodyPr wrap="square" lIns="0" tIns="0" rIns="0" bIns="0" rtlCol="0">
            <a:spAutoFit/>
          </a:bodyPr>
          <a:lstStyle/>
          <a:p>
            <a:endParaRPr/>
          </a:p>
        </p:txBody>
      </p:sp>
      <p:sp>
        <p:nvSpPr>
          <p:cNvPr id="18" name="bk object 18"/>
          <p:cNvSpPr/>
          <p:nvPr/>
        </p:nvSpPr>
        <p:spPr>
          <a:xfrm>
            <a:off x="304800" y="329184"/>
            <a:ext cx="8532114" cy="6196812"/>
          </a:xfrm>
          <a:prstGeom prst="rect">
            <a:avLst/>
          </a:prstGeom>
          <a:blipFill>
            <a:blip r:embed="rId8" cstate="print"/>
            <a:stretch>
              <a:fillRect/>
            </a:stretch>
          </a:blipFill>
        </p:spPr>
        <p:txBody>
          <a:bodyPr wrap="square" lIns="0" tIns="0" rIns="0" bIns="0" rtlCol="0">
            <a:spAutoFit/>
          </a:bodyPr>
          <a:lstStyle/>
          <a:p>
            <a:endParaRPr/>
          </a:p>
        </p:txBody>
      </p:sp>
      <p:sp>
        <p:nvSpPr>
          <p:cNvPr id="19" name="bk object 19"/>
          <p:cNvSpPr/>
          <p:nvPr/>
        </p:nvSpPr>
        <p:spPr>
          <a:xfrm>
            <a:off x="304800" y="329184"/>
            <a:ext cx="8532495" cy="6196965"/>
          </a:xfrm>
          <a:custGeom>
            <a:avLst/>
            <a:gdLst/>
            <a:ahLst/>
            <a:cxnLst/>
            <a:rect l="l" t="t" r="r" b="b"/>
            <a:pathLst>
              <a:path w="8532495" h="6196965">
                <a:moveTo>
                  <a:pt x="0" y="128905"/>
                </a:moveTo>
                <a:lnTo>
                  <a:pt x="7158" y="86474"/>
                </a:lnTo>
                <a:lnTo>
                  <a:pt x="27020" y="49970"/>
                </a:lnTo>
                <a:lnTo>
                  <a:pt x="57162" y="21826"/>
                </a:lnTo>
                <a:lnTo>
                  <a:pt x="95163" y="4475"/>
                </a:lnTo>
                <a:lnTo>
                  <a:pt x="128955" y="0"/>
                </a:lnTo>
                <a:lnTo>
                  <a:pt x="8403082" y="0"/>
                </a:lnTo>
                <a:lnTo>
                  <a:pt x="8417754" y="825"/>
                </a:lnTo>
                <a:lnTo>
                  <a:pt x="8431945" y="3242"/>
                </a:lnTo>
                <a:lnTo>
                  <a:pt x="8470731" y="19137"/>
                </a:lnTo>
                <a:lnTo>
                  <a:pt x="8501953" y="46109"/>
                </a:lnTo>
                <a:lnTo>
                  <a:pt x="8523185" y="81728"/>
                </a:lnTo>
                <a:lnTo>
                  <a:pt x="8532004" y="123562"/>
                </a:lnTo>
                <a:lnTo>
                  <a:pt x="8532114" y="128905"/>
                </a:lnTo>
                <a:lnTo>
                  <a:pt x="8532114" y="6067856"/>
                </a:lnTo>
                <a:lnTo>
                  <a:pt x="8531288" y="6082520"/>
                </a:lnTo>
                <a:lnTo>
                  <a:pt x="8528872" y="6096702"/>
                </a:lnTo>
                <a:lnTo>
                  <a:pt x="8512978" y="6135462"/>
                </a:lnTo>
                <a:lnTo>
                  <a:pt x="8485999" y="6166661"/>
                </a:lnTo>
                <a:lnTo>
                  <a:pt x="8450356" y="6187880"/>
                </a:lnTo>
                <a:lnTo>
                  <a:pt x="8408474" y="6196701"/>
                </a:lnTo>
                <a:lnTo>
                  <a:pt x="8403082" y="6196812"/>
                </a:lnTo>
                <a:lnTo>
                  <a:pt x="128955" y="6196812"/>
                </a:lnTo>
                <a:lnTo>
                  <a:pt x="114287" y="6195987"/>
                </a:lnTo>
                <a:lnTo>
                  <a:pt x="100101" y="6193572"/>
                </a:lnTo>
                <a:lnTo>
                  <a:pt x="61332" y="6177681"/>
                </a:lnTo>
                <a:lnTo>
                  <a:pt x="30130" y="6150706"/>
                </a:lnTo>
                <a:lnTo>
                  <a:pt x="8915" y="6115067"/>
                </a:lnTo>
                <a:lnTo>
                  <a:pt x="108" y="6073186"/>
                </a:lnTo>
                <a:lnTo>
                  <a:pt x="0" y="6067856"/>
                </a:lnTo>
                <a:lnTo>
                  <a:pt x="0" y="128905"/>
                </a:lnTo>
                <a:close/>
              </a:path>
            </a:pathLst>
          </a:custGeom>
          <a:ln w="12700">
            <a:solidFill>
              <a:srgbClr val="A3A2A2"/>
            </a:solidFill>
          </a:ln>
        </p:spPr>
        <p:txBody>
          <a:bodyPr wrap="square" lIns="0" tIns="0" rIns="0" bIns="0" rtlCol="0">
            <a:spAutoFit/>
          </a:bodyPr>
          <a:lstStyle/>
          <a:p>
            <a:endParaRPr/>
          </a:p>
        </p:txBody>
      </p:sp>
      <p:sp>
        <p:nvSpPr>
          <p:cNvPr id="2" name="Holder 2"/>
          <p:cNvSpPr>
            <a:spLocks noGrp="1"/>
          </p:cNvSpPr>
          <p:nvPr>
            <p:ph type="title"/>
          </p:nvPr>
        </p:nvSpPr>
        <p:spPr>
          <a:xfrm>
            <a:off x="922731" y="469519"/>
            <a:ext cx="7298537" cy="927735"/>
          </a:xfrm>
          <a:prstGeom prst="rect">
            <a:avLst/>
          </a:prstGeom>
        </p:spPr>
        <p:txBody>
          <a:bodyPr wrap="square" lIns="0" tIns="0" rIns="0" bIns="0">
            <a:spAutoFit/>
          </a:bodyPr>
          <a:lstStyle>
            <a:lvl1pPr>
              <a:defRPr sz="3600" b="1">
                <a:solidFill>
                  <a:srgbClr val="FF6600"/>
                </a:solidFill>
                <a:latin typeface="Baskerville Old Face"/>
                <a:cs typeface="Baskerville Old Face"/>
              </a:defRPr>
            </a:lvl1pPr>
          </a:lstStyle>
          <a:p>
            <a:endParaRPr/>
          </a:p>
        </p:txBody>
      </p:sp>
      <p:sp>
        <p:nvSpPr>
          <p:cNvPr id="3" name="Holder 3"/>
          <p:cNvSpPr>
            <a:spLocks noGrp="1"/>
          </p:cNvSpPr>
          <p:nvPr>
            <p:ph type="body" idx="1"/>
          </p:nvPr>
        </p:nvSpPr>
        <p:spPr>
          <a:xfrm>
            <a:off x="683387" y="1795017"/>
            <a:ext cx="7777225" cy="2756535"/>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3108960" y="6377940"/>
            <a:ext cx="2926079"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pPr/>
              <a:t>5/7/2015</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pPr/>
              <a:t>‹#›</a:t>
            </a:fld>
            <a:endParaRPr/>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omicsonline.org/open-access-publication.php" TargetMode="External"/><Relationship Id="rId7"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hyperlink" Target="http://www.omicsonline.org/international-scientific-conferences/" TargetMode="External"/><Relationship Id="rId4" Type="http://schemas.openxmlformats.org/officeDocument/2006/relationships/hyperlink" Target="http://www.omicsonline.org/scholarly-journals.php"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3.png"/><Relationship Id="rId7"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5.jpeg"/><Relationship Id="rId11" Type="http://schemas.openxmlformats.org/officeDocument/2006/relationships/image" Target="../media/image30.tiff"/><Relationship Id="rId5" Type="http://schemas.microsoft.com/office/2007/relationships/hdphoto" Target="../media/hdphoto1.wdp"/><Relationship Id="rId10" Type="http://schemas.openxmlformats.org/officeDocument/2006/relationships/image" Target="../media/image29.png"/><Relationship Id="rId4" Type="http://schemas.openxmlformats.org/officeDocument/2006/relationships/image" Target="../media/image24.png"/><Relationship Id="rId9" Type="http://schemas.openxmlformats.org/officeDocument/2006/relationships/image" Target="../media/image28.jpeg"/></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1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1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chart" Target="../charts/chart5.xml"/><Relationship Id="rId1" Type="http://schemas.openxmlformats.org/officeDocument/2006/relationships/slideLayout" Target="../slideLayouts/slideLayout2.xml"/><Relationship Id="rId6" Type="http://schemas.openxmlformats.org/officeDocument/2006/relationships/chart" Target="../charts/chart6.xml"/><Relationship Id="rId5" Type="http://schemas.openxmlformats.org/officeDocument/2006/relationships/image" Target="../media/image33.jpeg"/><Relationship Id="rId4" Type="http://schemas.openxmlformats.org/officeDocument/2006/relationships/image" Target="../media/image32.jpeg"/></Relationships>
</file>

<file path=ppt/slides/_rels/slide19.x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8" Type="http://schemas.openxmlformats.org/officeDocument/2006/relationships/image" Target="../media/image34.wmf"/><Relationship Id="rId3" Type="http://schemas.openxmlformats.org/officeDocument/2006/relationships/image" Target="../media/image35.png"/><Relationship Id="rId7" Type="http://schemas.openxmlformats.org/officeDocument/2006/relationships/image" Target="../media/image39.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png"/></Relationships>
</file>

<file path=ppt/slides/_rels/slide2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 Id="rId5" Type="http://schemas.openxmlformats.org/officeDocument/2006/relationships/image" Target="../media/image43.png"/><Relationship Id="rId4" Type="http://schemas.openxmlformats.org/officeDocument/2006/relationships/image" Target="../media/image42.png"/></Relationships>
</file>

<file path=ppt/slides/_rels/slide22.xml.rels><?xml version="1.0" encoding="UTF-8" standalone="yes"?>
<Relationships xmlns="http://schemas.openxmlformats.org/package/2006/relationships"><Relationship Id="rId3" Type="http://schemas.openxmlformats.org/officeDocument/2006/relationships/image" Target="../media/image44.tif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5.tif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6.tif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6.tif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7.tif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2.xml"/><Relationship Id="rId5" Type="http://schemas.openxmlformats.org/officeDocument/2006/relationships/image" Target="../media/image51.jpeg"/><Relationship Id="rId4" Type="http://schemas.openxmlformats.org/officeDocument/2006/relationships/image" Target="../media/image50.jpeg"/></Relationships>
</file>

<file path=ppt/slides/_rels/slide29.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13.xml"/><Relationship Id="rId6" Type="http://schemas.openxmlformats.org/officeDocument/2006/relationships/hyperlink" Target="http://www.conferenceseries.com/clinical-research-conferences.php" TargetMode="External"/><Relationship Id="rId5" Type="http://schemas.openxmlformats.org/officeDocument/2006/relationships/hyperlink" Target="http://www.conferenceseries.com/" TargetMode="External"/><Relationship Id="rId4" Type="http://schemas.openxmlformats.org/officeDocument/2006/relationships/hyperlink" Target="http://www.metabolomicsconference.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object 5"/>
          <p:cNvSpPr/>
          <p:nvPr/>
        </p:nvSpPr>
        <p:spPr>
          <a:xfrm>
            <a:off x="533400" y="1981200"/>
            <a:ext cx="8001000" cy="4308872"/>
          </a:xfrm>
          <a:prstGeom prst="rect">
            <a:avLst/>
          </a:prstGeom>
          <a:blipFill>
            <a:blip r:embed="rId2" cstate="print"/>
            <a:stretch>
              <a:fillRect/>
            </a:stretch>
          </a:blipFill>
        </p:spPr>
        <p:txBody>
          <a:bodyPr wrap="square" lIns="0" tIns="0" rIns="0" bIns="0" rtlCol="0">
            <a:spAutoFit/>
          </a:bodyPr>
          <a:lstStyle/>
          <a:p>
            <a:pPr algn="just">
              <a:buFont typeface="Arial" charset="0"/>
              <a:buNone/>
              <a:defRPr/>
            </a:pPr>
            <a:r>
              <a:rPr lang="en-US" sz="2000" dirty="0">
                <a:solidFill>
                  <a:schemeClr val="tx2">
                    <a:lumMod val="10000"/>
                  </a:schemeClr>
                </a:solidFill>
              </a:rPr>
              <a:t>OMICS </a:t>
            </a:r>
            <a:r>
              <a:rPr lang="en-US" sz="2000" dirty="0" smtClean="0">
                <a:solidFill>
                  <a:schemeClr val="tx2">
                    <a:lumMod val="10000"/>
                  </a:schemeClr>
                </a:solidFill>
              </a:rPr>
              <a:t>Group International </a:t>
            </a:r>
            <a:r>
              <a:rPr lang="en-US" sz="2000" dirty="0">
                <a:solidFill>
                  <a:schemeClr val="tx2">
                    <a:lumMod val="10000"/>
                  </a:schemeClr>
                </a:solidFill>
              </a:rPr>
              <a:t>is an amalgamation of </a:t>
            </a:r>
            <a:r>
              <a:rPr lang="en-US" sz="2000" dirty="0">
                <a:solidFill>
                  <a:schemeClr val="tx2">
                    <a:lumMod val="10000"/>
                  </a:schemeClr>
                </a:solidFill>
                <a:hlinkClick r:id="rId3" tooltip="Open Access publications"/>
              </a:rPr>
              <a:t>Open Access publications</a:t>
            </a:r>
            <a:r>
              <a:rPr lang="en-US" sz="2000" dirty="0">
                <a:solidFill>
                  <a:schemeClr val="tx2">
                    <a:lumMod val="10000"/>
                  </a:schemeClr>
                </a:solidFill>
              </a:rPr>
              <a:t> and worldwide international science conferences and events. Established in the year 2007 with the sole aim of making the information on Sciences and technology ‘Open Access’, OMICS Group publishes </a:t>
            </a:r>
            <a:r>
              <a:rPr lang="en-US" sz="2000" dirty="0" smtClean="0">
                <a:solidFill>
                  <a:schemeClr val="tx2">
                    <a:lumMod val="10000"/>
                  </a:schemeClr>
                </a:solidFill>
              </a:rPr>
              <a:t>500 </a:t>
            </a:r>
            <a:r>
              <a:rPr lang="en-US" sz="2000" dirty="0">
                <a:solidFill>
                  <a:schemeClr val="tx2">
                    <a:lumMod val="10000"/>
                  </a:schemeClr>
                </a:solidFill>
              </a:rPr>
              <a:t>online open access </a:t>
            </a:r>
            <a:r>
              <a:rPr lang="en-US" sz="2000" dirty="0">
                <a:solidFill>
                  <a:schemeClr val="tx2">
                    <a:lumMod val="10000"/>
                  </a:schemeClr>
                </a:solidFill>
                <a:hlinkClick r:id="rId4" tooltip="scholarly journals"/>
              </a:rPr>
              <a:t>scholarly journals</a:t>
            </a:r>
            <a:r>
              <a:rPr lang="en-US" sz="2000" dirty="0">
                <a:solidFill>
                  <a:schemeClr val="tx2">
                    <a:lumMod val="10000"/>
                  </a:schemeClr>
                </a:solidFill>
              </a:rPr>
              <a:t> in all aspects of Science, Engineering, Management and Technology journals. OMICS Group has been instrumental in taking the knowledge on Science &amp; technology to the doorsteps of ordinary men and women. Research Scholars, Students, Libraries, Educational Institutions, Research centers and the industry are main stakeholders that benefitted greatly from this knowledge dissemination. OMICS </a:t>
            </a:r>
            <a:r>
              <a:rPr lang="en-US" sz="2000" dirty="0" smtClean="0">
                <a:solidFill>
                  <a:schemeClr val="tx2">
                    <a:lumMod val="10000"/>
                  </a:schemeClr>
                </a:solidFill>
              </a:rPr>
              <a:t>International </a:t>
            </a:r>
            <a:r>
              <a:rPr lang="en-US" sz="2000" dirty="0">
                <a:solidFill>
                  <a:schemeClr val="tx2">
                    <a:lumMod val="10000"/>
                  </a:schemeClr>
                </a:solidFill>
              </a:rPr>
              <a:t>also organizes </a:t>
            </a:r>
            <a:r>
              <a:rPr lang="en-US" sz="2000" dirty="0" smtClean="0">
                <a:solidFill>
                  <a:schemeClr val="tx2">
                    <a:lumMod val="10000"/>
                  </a:schemeClr>
                </a:solidFill>
              </a:rPr>
              <a:t>500</a:t>
            </a:r>
            <a:r>
              <a:rPr lang="en-US" sz="2000" dirty="0">
                <a:solidFill>
                  <a:schemeClr val="tx2">
                    <a:lumMod val="10000"/>
                  </a:schemeClr>
                </a:solidFill>
              </a:rPr>
              <a:t> </a:t>
            </a:r>
            <a:r>
              <a:rPr lang="en-US" sz="2000" dirty="0">
                <a:solidFill>
                  <a:schemeClr val="tx2">
                    <a:lumMod val="10000"/>
                  </a:schemeClr>
                </a:solidFill>
                <a:hlinkClick r:id="rId5" tooltip="International conferences"/>
              </a:rPr>
              <a:t>International conferences</a:t>
            </a:r>
            <a:r>
              <a:rPr lang="en-US" sz="2000" dirty="0">
                <a:solidFill>
                  <a:schemeClr val="tx2">
                    <a:lumMod val="10000"/>
                  </a:schemeClr>
                </a:solidFill>
              </a:rPr>
              <a:t> annually across the globe, where knowledge transfer takes place through debates, round table discussions, poster presentations, workshops, symposia and exhibitions.</a:t>
            </a:r>
          </a:p>
        </p:txBody>
      </p:sp>
      <p:sp>
        <p:nvSpPr>
          <p:cNvPr id="2" name="object 2"/>
          <p:cNvSpPr/>
          <p:nvPr/>
        </p:nvSpPr>
        <p:spPr>
          <a:xfrm>
            <a:off x="418591" y="434212"/>
            <a:ext cx="8306815" cy="276999"/>
          </a:xfrm>
          <a:prstGeom prst="rect">
            <a:avLst/>
          </a:prstGeom>
          <a:blipFill>
            <a:blip r:embed="rId6" cstate="print"/>
            <a:stretch>
              <a:fillRect/>
            </a:stretch>
          </a:blipFill>
        </p:spPr>
        <p:txBody>
          <a:bodyPr wrap="square" lIns="0" tIns="0" rIns="0" bIns="0" rtlCol="0">
            <a:spAutoFit/>
          </a:bodyPr>
          <a:lstStyle/>
          <a:p>
            <a:endParaRPr>
              <a:latin typeface="Times New Roman" pitchFamily="18" charset="0"/>
              <a:cs typeface="Times New Roman" pitchFamily="18" charset="0"/>
            </a:endParaRPr>
          </a:p>
        </p:txBody>
      </p:sp>
      <p:sp>
        <p:nvSpPr>
          <p:cNvPr id="4" name="object 4"/>
          <p:cNvSpPr txBox="1">
            <a:spLocks noGrp="1"/>
          </p:cNvSpPr>
          <p:nvPr>
            <p:ph type="title"/>
          </p:nvPr>
        </p:nvSpPr>
        <p:spPr>
          <a:xfrm>
            <a:off x="838200" y="533400"/>
            <a:ext cx="7298537" cy="719299"/>
          </a:xfrm>
          <a:prstGeom prst="rect">
            <a:avLst/>
          </a:prstGeom>
        </p:spPr>
        <p:txBody>
          <a:bodyPr vert="horz" wrap="square" lIns="0" tIns="224663" rIns="0" bIns="0" rtlCol="0">
            <a:spAutoFit/>
          </a:bodyPr>
          <a:lstStyle/>
          <a:p>
            <a:pPr marL="44450" algn="ctr">
              <a:lnSpc>
                <a:spcPct val="100000"/>
              </a:lnSpc>
            </a:pPr>
            <a:r>
              <a:rPr lang="en-US" sz="3200" spc="5" dirty="0" smtClean="0">
                <a:latin typeface="Times New Roman" pitchFamily="18" charset="0"/>
                <a:cs typeface="Times New Roman" pitchFamily="18" charset="0"/>
              </a:rPr>
              <a:t>A</a:t>
            </a:r>
            <a:r>
              <a:rPr lang="en-US" sz="3200" spc="10" dirty="0" smtClean="0">
                <a:latin typeface="Times New Roman" pitchFamily="18" charset="0"/>
                <a:cs typeface="Times New Roman" pitchFamily="18" charset="0"/>
              </a:rPr>
              <a:t>b</a:t>
            </a:r>
            <a:r>
              <a:rPr lang="en-US" sz="3200" dirty="0" smtClean="0">
                <a:latin typeface="Times New Roman" pitchFamily="18" charset="0"/>
                <a:cs typeface="Times New Roman" pitchFamily="18" charset="0"/>
              </a:rPr>
              <a:t>o</a:t>
            </a:r>
            <a:r>
              <a:rPr lang="en-US" sz="3200" spc="10" dirty="0" smtClean="0">
                <a:latin typeface="Times New Roman" pitchFamily="18" charset="0"/>
                <a:cs typeface="Times New Roman" pitchFamily="18" charset="0"/>
              </a:rPr>
              <a:t>u</a:t>
            </a:r>
            <a:r>
              <a:rPr lang="en-US" sz="3200" spc="-10" dirty="0" smtClean="0">
                <a:latin typeface="Times New Roman" pitchFamily="18" charset="0"/>
                <a:cs typeface="Times New Roman" pitchFamily="18" charset="0"/>
              </a:rPr>
              <a:t>t</a:t>
            </a:r>
            <a:r>
              <a:rPr lang="en-US" sz="3200" spc="-50" dirty="0" smtClean="0">
                <a:latin typeface="Times New Roman" pitchFamily="18" charset="0"/>
                <a:cs typeface="Times New Roman" pitchFamily="18" charset="0"/>
              </a:rPr>
              <a:t> </a:t>
            </a:r>
            <a:r>
              <a:rPr lang="en-US" sz="3200" spc="15" dirty="0" smtClean="0">
                <a:latin typeface="Times New Roman" pitchFamily="18" charset="0"/>
                <a:cs typeface="Times New Roman" pitchFamily="18" charset="0"/>
              </a:rPr>
              <a:t>O</a:t>
            </a:r>
            <a:r>
              <a:rPr lang="en-US" sz="3200" spc="5" dirty="0" smtClean="0">
                <a:latin typeface="Times New Roman" pitchFamily="18" charset="0"/>
                <a:cs typeface="Times New Roman" pitchFamily="18" charset="0"/>
              </a:rPr>
              <a:t>M</a:t>
            </a:r>
            <a:r>
              <a:rPr lang="en-US" sz="3200" spc="10" dirty="0" smtClean="0">
                <a:latin typeface="Times New Roman" pitchFamily="18" charset="0"/>
                <a:cs typeface="Times New Roman" pitchFamily="18" charset="0"/>
              </a:rPr>
              <a:t>IC</a:t>
            </a:r>
            <a:r>
              <a:rPr lang="en-US" sz="3200" dirty="0" smtClean="0">
                <a:latin typeface="Times New Roman" pitchFamily="18" charset="0"/>
                <a:cs typeface="Times New Roman" pitchFamily="18" charset="0"/>
              </a:rPr>
              <a:t>S</a:t>
            </a:r>
            <a:r>
              <a:rPr lang="en-US" sz="3200" spc="-45" dirty="0" smtClean="0">
                <a:latin typeface="Times New Roman" pitchFamily="18" charset="0"/>
                <a:cs typeface="Times New Roman" pitchFamily="18" charset="0"/>
              </a:rPr>
              <a:t> </a:t>
            </a:r>
            <a:r>
              <a:rPr lang="en-US" sz="3200" spc="10" dirty="0" smtClean="0">
                <a:latin typeface="Times New Roman" pitchFamily="18" charset="0"/>
                <a:cs typeface="Times New Roman" pitchFamily="18" charset="0"/>
              </a:rPr>
              <a:t>Group</a:t>
            </a:r>
            <a:endParaRPr sz="3200">
              <a:latin typeface="Times New Roman" pitchFamily="18" charset="0"/>
              <a:cs typeface="Times New Roman" pitchFamily="18" charset="0"/>
            </a:endParaRPr>
          </a:p>
        </p:txBody>
      </p:sp>
      <p:sp>
        <p:nvSpPr>
          <p:cNvPr id="5" name="object 5"/>
          <p:cNvSpPr/>
          <p:nvPr/>
        </p:nvSpPr>
        <p:spPr>
          <a:xfrm>
            <a:off x="457200" y="1371600"/>
            <a:ext cx="8153400" cy="276999"/>
          </a:xfrm>
          <a:prstGeom prst="rect">
            <a:avLst/>
          </a:prstGeom>
          <a:blipFill>
            <a:blip r:embed="rId7" cstate="print"/>
            <a:stretch>
              <a:fillRect/>
            </a:stretch>
          </a:blipFill>
        </p:spPr>
        <p:txBody>
          <a:bodyPr wrap="square" lIns="0" tIns="0" rIns="0" bIns="0" rtlCol="0">
            <a:spAutoFit/>
          </a:bodyPr>
          <a:lstStyle/>
          <a:p>
            <a:endParaRPr>
              <a:latin typeface="Times New Roman" pitchFamily="18" charset="0"/>
              <a:cs typeface="Times New Roman" pitchFamily="18" charset="0"/>
            </a:endParaRPr>
          </a:p>
        </p:txBody>
      </p:sp>
      <p:sp>
        <p:nvSpPr>
          <p:cNvPr id="6" name="object 6"/>
          <p:cNvSpPr txBox="1"/>
          <p:nvPr/>
        </p:nvSpPr>
        <p:spPr>
          <a:xfrm>
            <a:off x="895603" y="1430273"/>
            <a:ext cx="5782945" cy="311150"/>
          </a:xfrm>
          <a:prstGeom prst="rect">
            <a:avLst/>
          </a:prstGeom>
        </p:spPr>
        <p:txBody>
          <a:bodyPr vert="horz" wrap="square" lIns="0" tIns="0" rIns="0" bIns="0" rtlCol="0">
            <a:spAutoFit/>
          </a:bodyPr>
          <a:lstStyle/>
          <a:p>
            <a:pPr marL="12700">
              <a:lnSpc>
                <a:spcPct val="100000"/>
              </a:lnSpc>
              <a:tabLst>
                <a:tab pos="1114425" algn="l"/>
                <a:tab pos="2124710" algn="l"/>
                <a:tab pos="4001135" algn="l"/>
                <a:tab pos="4434205" algn="l"/>
                <a:tab pos="4818380" algn="l"/>
              </a:tabLst>
            </a:pPr>
            <a:endParaRPr sz="2000">
              <a:latin typeface="Times New Roman" pitchFamily="18" charset="0"/>
              <a:cs typeface="Times New Roman" pitchFamily="18" charset="0"/>
            </a:endParaRPr>
          </a:p>
        </p:txBody>
      </p:sp>
      <p:sp>
        <p:nvSpPr>
          <p:cNvPr id="7" name="object 7"/>
          <p:cNvSpPr txBox="1"/>
          <p:nvPr/>
        </p:nvSpPr>
        <p:spPr>
          <a:xfrm>
            <a:off x="6884289" y="1430273"/>
            <a:ext cx="1648460" cy="311150"/>
          </a:xfrm>
          <a:prstGeom prst="rect">
            <a:avLst/>
          </a:prstGeom>
        </p:spPr>
        <p:txBody>
          <a:bodyPr vert="horz" wrap="square" lIns="0" tIns="0" rIns="0" bIns="0" rtlCol="0">
            <a:spAutoFit/>
          </a:bodyPr>
          <a:lstStyle/>
          <a:p>
            <a:pPr marL="12700">
              <a:lnSpc>
                <a:spcPct val="100000"/>
              </a:lnSpc>
              <a:tabLst>
                <a:tab pos="716915" algn="l"/>
              </a:tabLst>
            </a:pPr>
            <a:endParaRPr sz="200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r>
              <a:rPr lang="fr-FR" altLang="zh-CN" sz="3200" dirty="0"/>
              <a:t>Metformin Suppresses Colorectal Aberrant Crypt Foci in </a:t>
            </a:r>
            <a:r>
              <a:rPr lang="fr-FR" altLang="zh-CN" sz="3200" dirty="0" smtClean="0"/>
              <a:t>a </a:t>
            </a:r>
            <a:r>
              <a:rPr lang="en-US" altLang="zh-CN" sz="3200" dirty="0"/>
              <a:t>Short-term Clinical </a:t>
            </a:r>
            <a:r>
              <a:rPr lang="en-US" altLang="zh-CN" sz="3200" dirty="0" smtClean="0"/>
              <a:t>Trial</a:t>
            </a:r>
            <a:r>
              <a:rPr lang="fr-FR" altLang="zh-CN" sz="3200" dirty="0"/>
              <a:t/>
            </a:r>
            <a:br>
              <a:rPr lang="fr-FR" altLang="zh-CN" sz="3200" dirty="0"/>
            </a:br>
            <a:endParaRPr lang="zh-CN" altLang="en-US" sz="3200"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16007" y="2780928"/>
            <a:ext cx="4506184" cy="295232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5" name="Picture 4"/>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716016" y="2760387"/>
            <a:ext cx="4298932" cy="297286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649345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3600" dirty="0" smtClean="0"/>
              <a:t>Metformin decreased the number of ACF with different sizes</a:t>
            </a:r>
            <a:endParaRPr lang="zh-CN" altLang="en-US" sz="3600"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788024" y="2139069"/>
            <a:ext cx="4217190" cy="317579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矩形 3"/>
          <p:cNvSpPr/>
          <p:nvPr/>
        </p:nvSpPr>
        <p:spPr>
          <a:xfrm>
            <a:off x="5268863" y="6287938"/>
            <a:ext cx="3888433" cy="338554"/>
          </a:xfrm>
          <a:prstGeom prst="rect">
            <a:avLst/>
          </a:prstGeom>
        </p:spPr>
        <p:txBody>
          <a:bodyPr wrap="square">
            <a:spAutoFit/>
          </a:bodyPr>
          <a:lstStyle/>
          <a:p>
            <a:pPr algn="r"/>
            <a:r>
              <a:rPr lang="en-US" altLang="zh-CN" sz="1600" i="1" dirty="0"/>
              <a:t>Cancer </a:t>
            </a:r>
            <a:r>
              <a:rPr lang="en-US" altLang="zh-CN" sz="1600" i="1" dirty="0" err="1"/>
              <a:t>Prev</a:t>
            </a:r>
            <a:r>
              <a:rPr lang="en-US" altLang="zh-CN" sz="1600" i="1" dirty="0"/>
              <a:t> Res </a:t>
            </a:r>
            <a:r>
              <a:rPr lang="en-US" altLang="zh-CN" sz="1600" dirty="0"/>
              <a:t>2010;3:1077-1083.</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31002" y="2128909"/>
            <a:ext cx="4296982" cy="322543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896522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099"/>
                                        </p:tgtEl>
                                        <p:attrNameLst>
                                          <p:attrName>style.visibility</p:attrName>
                                        </p:attrNameLst>
                                      </p:cBhvr>
                                      <p:to>
                                        <p:strVal val="visible"/>
                                      </p:to>
                                    </p:set>
                                    <p:anim calcmode="lin" valueType="num">
                                      <p:cBhvr additive="base">
                                        <p:cTn id="13" dur="500" fill="hold"/>
                                        <p:tgtEl>
                                          <p:spTgt spid="4099"/>
                                        </p:tgtEl>
                                        <p:attrNameLst>
                                          <p:attrName>ppt_x</p:attrName>
                                        </p:attrNameLst>
                                      </p:cBhvr>
                                      <p:tavLst>
                                        <p:tav tm="0">
                                          <p:val>
                                            <p:strVal val="#ppt_x"/>
                                          </p:val>
                                        </p:tav>
                                        <p:tav tm="100000">
                                          <p:val>
                                            <p:strVal val="#ppt_x"/>
                                          </p:val>
                                        </p:tav>
                                      </p:tavLst>
                                    </p:anim>
                                    <p:anim calcmode="lin" valueType="num">
                                      <p:cBhvr additive="base">
                                        <p:cTn id="14" dur="500" fill="hold"/>
                                        <p:tgtEl>
                                          <p:spTgt spid="40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fontScale="90000"/>
          </a:bodyPr>
          <a:lstStyle/>
          <a:p>
            <a:r>
              <a:rPr lang="en-US" altLang="zh-CN" dirty="0" smtClean="0"/>
              <a:t>Potential mechanism of metformin on cancer cells</a:t>
            </a:r>
            <a:endParaRPr lang="zh-CN" alt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79512" y="2150081"/>
            <a:ext cx="8784976" cy="438888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矩形 3"/>
          <p:cNvSpPr/>
          <p:nvPr/>
        </p:nvSpPr>
        <p:spPr>
          <a:xfrm>
            <a:off x="6042494" y="6514830"/>
            <a:ext cx="3084499" cy="338554"/>
          </a:xfrm>
          <a:prstGeom prst="rect">
            <a:avLst/>
          </a:prstGeom>
        </p:spPr>
        <p:txBody>
          <a:bodyPr wrap="none">
            <a:spAutoFit/>
          </a:bodyPr>
          <a:lstStyle/>
          <a:p>
            <a:r>
              <a:rPr lang="en-US" altLang="zh-CN" sz="1600" i="1" dirty="0" err="1"/>
              <a:t>Mol</a:t>
            </a:r>
            <a:r>
              <a:rPr lang="en-US" altLang="zh-CN" sz="1600" i="1" dirty="0"/>
              <a:t> Cancer </a:t>
            </a:r>
            <a:r>
              <a:rPr lang="en-US" altLang="zh-CN" sz="1600" i="1" dirty="0" err="1"/>
              <a:t>Ther</a:t>
            </a:r>
            <a:r>
              <a:rPr lang="en-US" altLang="zh-CN" sz="1600" i="1" dirty="0"/>
              <a:t> </a:t>
            </a:r>
            <a:r>
              <a:rPr lang="en-US" altLang="zh-CN" sz="1600" dirty="0"/>
              <a:t>2010;9:1092-1099.</a:t>
            </a:r>
          </a:p>
        </p:txBody>
      </p:sp>
    </p:spTree>
    <p:extLst>
      <p:ext uri="{BB962C8B-B14F-4D97-AF65-F5344CB8AC3E}">
        <p14:creationId xmlns:p14="http://schemas.microsoft.com/office/powerpoint/2010/main" xmlns="" val="7279130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179512" y="338328"/>
            <a:ext cx="8784976" cy="1252728"/>
          </a:xfrm>
        </p:spPr>
        <p:txBody>
          <a:bodyPr>
            <a:normAutofit fontScale="90000"/>
          </a:bodyPr>
          <a:lstStyle/>
          <a:p>
            <a:r>
              <a:rPr lang="en-US" altLang="zh-CN" sz="3600" dirty="0" err="1" smtClean="0"/>
              <a:t>Metabolomic</a:t>
            </a:r>
            <a:r>
              <a:rPr lang="en-US" altLang="zh-CN" sz="3600" dirty="0" smtClean="0"/>
              <a:t> study reveals impairment on one-carbon metabolism by metformin on cancer cells</a:t>
            </a:r>
            <a:endParaRPr lang="zh-CN" altLang="en-US" sz="36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2924944"/>
            <a:ext cx="4302521" cy="324036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499992" y="2924944"/>
            <a:ext cx="4533068" cy="311316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矩形 3"/>
          <p:cNvSpPr/>
          <p:nvPr/>
        </p:nvSpPr>
        <p:spPr>
          <a:xfrm>
            <a:off x="6559125" y="6519446"/>
            <a:ext cx="2584875" cy="338554"/>
          </a:xfrm>
          <a:prstGeom prst="rect">
            <a:avLst/>
          </a:prstGeom>
        </p:spPr>
        <p:txBody>
          <a:bodyPr wrap="none">
            <a:spAutoFit/>
          </a:bodyPr>
          <a:lstStyle/>
          <a:p>
            <a:r>
              <a:rPr lang="en-US" altLang="zh-CN" sz="1600" dirty="0"/>
              <a:t>AGING, July 2012, Vol.4 No.7</a:t>
            </a:r>
          </a:p>
        </p:txBody>
      </p:sp>
    </p:spTree>
    <p:extLst>
      <p:ext uri="{BB962C8B-B14F-4D97-AF65-F5344CB8AC3E}">
        <p14:creationId xmlns:p14="http://schemas.microsoft.com/office/powerpoint/2010/main" xmlns="" val="5272669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a:bodyPr>
          <a:lstStyle/>
          <a:p>
            <a:r>
              <a:rPr lang="en-US" altLang="zh-CN" sz="3200" dirty="0" smtClean="0"/>
              <a:t>Crosstalk between metabolic and signaling pathways in cancer cells</a:t>
            </a:r>
            <a:endParaRPr lang="zh-CN" altLang="en-US" sz="3200"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971600" y="1772816"/>
            <a:ext cx="7248938" cy="485026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矩形 3"/>
          <p:cNvSpPr/>
          <p:nvPr/>
        </p:nvSpPr>
        <p:spPr>
          <a:xfrm>
            <a:off x="5662059" y="6585111"/>
            <a:ext cx="3506088" cy="307777"/>
          </a:xfrm>
          <a:prstGeom prst="rect">
            <a:avLst/>
          </a:prstGeom>
        </p:spPr>
        <p:txBody>
          <a:bodyPr wrap="none">
            <a:spAutoFit/>
          </a:bodyPr>
          <a:lstStyle/>
          <a:p>
            <a:r>
              <a:rPr lang="en-US" altLang="zh-CN" sz="1400" i="1" dirty="0"/>
              <a:t>Science</a:t>
            </a:r>
            <a:r>
              <a:rPr lang="en-US" altLang="zh-CN" sz="1400" dirty="0"/>
              <a:t>. 2009 May 22; 324(5930): 1029–1033.</a:t>
            </a:r>
          </a:p>
        </p:txBody>
      </p:sp>
    </p:spTree>
    <p:extLst>
      <p:ext uri="{BB962C8B-B14F-4D97-AF65-F5344CB8AC3E}">
        <p14:creationId xmlns:p14="http://schemas.microsoft.com/office/powerpoint/2010/main" xmlns="" val="17801863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457200" y="338328"/>
            <a:ext cx="8229600" cy="1074448"/>
          </a:xfrm>
        </p:spPr>
        <p:txBody>
          <a:bodyPr>
            <a:normAutofit/>
          </a:bodyPr>
          <a:lstStyle/>
          <a:p>
            <a:r>
              <a:rPr lang="en-US" altLang="zh-CN" sz="3600" dirty="0" smtClean="0"/>
              <a:t>Process of sample preparation </a:t>
            </a:r>
            <a:endParaRPr lang="zh-CN" altLang="en-US" sz="3600" dirty="0"/>
          </a:p>
        </p:txBody>
      </p:sp>
      <p:pic>
        <p:nvPicPr>
          <p:cNvPr id="2050" name="Picture 2" descr="E:\important-PPT\图片\GC-TOFMS.pn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211960" y="2845355"/>
            <a:ext cx="1185966" cy="950015"/>
          </a:xfrm>
          <a:prstGeom prst="rect">
            <a:avLst/>
          </a:prstGeom>
          <a:noFill/>
          <a:extLst>
            <a:ext uri="{909E8E84-426E-40DD-AFC4-6F175D3DCCD1}">
              <a14:hiddenFill xmlns:a14="http://schemas.microsoft.com/office/drawing/2010/main" xmlns="">
                <a:solidFill>
                  <a:srgbClr val="FFFFFF"/>
                </a:solidFill>
              </a14:hiddenFill>
            </a:ext>
          </a:extLst>
        </p:spPr>
      </p:pic>
      <p:pic>
        <p:nvPicPr>
          <p:cNvPr id="2051" name="Picture 3" descr="E:\important-PPT\图片\LC-TOFMS.jpg"/>
          <p:cNvPicPr>
            <a:picLocks noChangeAspect="1" noChangeArrowheads="1"/>
          </p:cNvPicPr>
          <p:nvPr/>
        </p:nvPicPr>
        <p:blipFill>
          <a:blip r:embed="rId4" cstate="print">
            <a:extLst>
              <a:ext uri="{BEBA8EAE-BF5A-486C-A8C5-ECC9F3942E4B}">
                <a14:imgProps xmlns:a14="http://schemas.microsoft.com/office/drawing/2010/main" xmlns="">
                  <a14:imgLayer r:embed="rId5">
                    <a14:imgEffect>
                      <a14:brightnessContrast bright="10000"/>
                    </a14:imgEffect>
                  </a14:imgLayer>
                </a14:imgProps>
              </a:ext>
              <a:ext uri="{28A0092B-C50C-407E-A947-70E740481C1C}">
                <a14:useLocalDpi xmlns:a14="http://schemas.microsoft.com/office/drawing/2010/main" xmlns="" val="0"/>
              </a:ext>
            </a:extLst>
          </a:blip>
          <a:srcRect/>
          <a:stretch>
            <a:fillRect/>
          </a:stretch>
        </p:blipFill>
        <p:spPr bwMode="auto">
          <a:xfrm>
            <a:off x="4223138" y="3800301"/>
            <a:ext cx="1174788" cy="780826"/>
          </a:xfrm>
          <a:prstGeom prst="rect">
            <a:avLst/>
          </a:prstGeom>
          <a:noFill/>
          <a:extLst>
            <a:ext uri="{909E8E84-426E-40DD-AFC4-6F175D3DCCD1}">
              <a14:hiddenFill xmlns:a14="http://schemas.microsoft.com/office/drawing/2010/main" xmlns="">
                <a:solidFill>
                  <a:srgbClr val="FFFFFF"/>
                </a:solidFill>
              </a14:hiddenFill>
            </a:ext>
          </a:extLst>
        </p:spPr>
      </p:pic>
      <p:pic>
        <p:nvPicPr>
          <p:cNvPr id="2052" name="Picture 4" descr="E:\important-PPT\图片\基因芯片.jp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4317678" y="5230628"/>
            <a:ext cx="1080248" cy="1080248"/>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Picture 11" descr="pre-exposure-2"/>
          <p:cNvPicPr>
            <a:picLocks noChangeAspect="1" noChangeArrowheads="1"/>
          </p:cNvPicPr>
          <p:nvPr/>
        </p:nvPicPr>
        <p:blipFill>
          <a:blip r:embed="rId7" cstate="print"/>
          <a:srcRect/>
          <a:stretch>
            <a:fillRect/>
          </a:stretch>
        </p:blipFill>
        <p:spPr bwMode="auto">
          <a:xfrm>
            <a:off x="6233129" y="3275565"/>
            <a:ext cx="1261792" cy="984500"/>
          </a:xfrm>
          <a:prstGeom prst="rect">
            <a:avLst/>
          </a:prstGeom>
          <a:noFill/>
          <a:ln w="9525">
            <a:noFill/>
            <a:miter lim="800000"/>
            <a:headEnd/>
            <a:tailEnd/>
          </a:ln>
        </p:spPr>
      </p:pic>
      <p:pic>
        <p:nvPicPr>
          <p:cNvPr id="2" name="图片 1"/>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539552" y="1916831"/>
            <a:ext cx="1228284" cy="749677"/>
          </a:xfrm>
          <a:prstGeom prst="rect">
            <a:avLst/>
          </a:prstGeom>
        </p:spPr>
      </p:pic>
      <p:pic>
        <p:nvPicPr>
          <p:cNvPr id="5" name="图片 4"/>
          <p:cNvPicPr>
            <a:picLocks noChangeAspect="1"/>
          </p:cNvPicPr>
          <p:nvPr/>
        </p:nvPicPr>
        <p:blipFill rotWithShape="1">
          <a:blip r:embed="rId9">
            <a:extLst>
              <a:ext uri="{28A0092B-C50C-407E-A947-70E740481C1C}">
                <a14:useLocalDpi xmlns:a14="http://schemas.microsoft.com/office/drawing/2010/main" xmlns="" val="0"/>
              </a:ext>
            </a:extLst>
          </a:blip>
          <a:srcRect l="44642" t="31672" r="35162" b="46631"/>
          <a:stretch/>
        </p:blipFill>
        <p:spPr>
          <a:xfrm>
            <a:off x="914384" y="3104782"/>
            <a:ext cx="1013792" cy="1155283"/>
          </a:xfrm>
          <a:prstGeom prst="rect">
            <a:avLst/>
          </a:prstGeom>
        </p:spPr>
      </p:pic>
      <p:sp>
        <p:nvSpPr>
          <p:cNvPr id="4" name="下箭头 3"/>
          <p:cNvSpPr/>
          <p:nvPr/>
        </p:nvSpPr>
        <p:spPr>
          <a:xfrm>
            <a:off x="1031941" y="2687039"/>
            <a:ext cx="216024" cy="493271"/>
          </a:xfrm>
          <a:prstGeom prst="down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CN" altLang="en-US"/>
          </a:p>
        </p:txBody>
      </p:sp>
      <p:sp>
        <p:nvSpPr>
          <p:cNvPr id="13" name="下箭头 12"/>
          <p:cNvSpPr/>
          <p:nvPr/>
        </p:nvSpPr>
        <p:spPr>
          <a:xfrm>
            <a:off x="1031941" y="4334492"/>
            <a:ext cx="216024" cy="493271"/>
          </a:xfrm>
          <a:prstGeom prst="down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CN" altLang="en-US"/>
          </a:p>
        </p:txBody>
      </p:sp>
      <p:pic>
        <p:nvPicPr>
          <p:cNvPr id="11" name="图片 10"/>
          <p:cNvPicPr>
            <a:picLocks noChangeAspect="1"/>
          </p:cNvPicPr>
          <p:nvPr/>
        </p:nvPicPr>
        <p:blipFill>
          <a:blip r:embed="rId10" cstate="print">
            <a:extLst>
              <a:ext uri="{28A0092B-C50C-407E-A947-70E740481C1C}">
                <a14:useLocalDpi xmlns:a14="http://schemas.microsoft.com/office/drawing/2010/main" xmlns="" val="0"/>
              </a:ext>
            </a:extLst>
          </a:blip>
          <a:stretch>
            <a:fillRect/>
          </a:stretch>
        </p:blipFill>
        <p:spPr>
          <a:xfrm>
            <a:off x="827739" y="4913572"/>
            <a:ext cx="651910" cy="1082796"/>
          </a:xfrm>
          <a:prstGeom prst="rect">
            <a:avLst/>
          </a:prstGeom>
        </p:spPr>
      </p:pic>
      <p:cxnSp>
        <p:nvCxnSpPr>
          <p:cNvPr id="15" name="肘形连接符 14"/>
          <p:cNvCxnSpPr/>
          <p:nvPr/>
        </p:nvCxnSpPr>
        <p:spPr>
          <a:xfrm flipV="1">
            <a:off x="1551817" y="4094088"/>
            <a:ext cx="1364004" cy="1351117"/>
          </a:xfrm>
          <a:prstGeom prst="bentConnector3">
            <a:avLst>
              <a:gd name="adj1" fmla="val 50000"/>
            </a:avLst>
          </a:prstGeom>
          <a:ln>
            <a:tailEnd type="arrow"/>
          </a:ln>
        </p:spPr>
        <p:style>
          <a:lnRef idx="3">
            <a:schemeClr val="dk1"/>
          </a:lnRef>
          <a:fillRef idx="0">
            <a:schemeClr val="dk1"/>
          </a:fillRef>
          <a:effectRef idx="2">
            <a:schemeClr val="dk1"/>
          </a:effectRef>
          <a:fontRef idx="minor">
            <a:schemeClr val="tx1"/>
          </a:fontRef>
        </p:style>
      </p:cxnSp>
      <p:cxnSp>
        <p:nvCxnSpPr>
          <p:cNvPr id="2054" name="直接箭头连接符 2053"/>
          <p:cNvCxnSpPr/>
          <p:nvPr/>
        </p:nvCxnSpPr>
        <p:spPr>
          <a:xfrm>
            <a:off x="1551817" y="5733256"/>
            <a:ext cx="1364004"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pic>
        <p:nvPicPr>
          <p:cNvPr id="42" name="图片 41"/>
          <p:cNvPicPr>
            <a:picLocks noChangeAspect="1"/>
          </p:cNvPicPr>
          <p:nvPr/>
        </p:nvPicPr>
        <p:blipFill rotWithShape="1">
          <a:blip r:embed="rId9">
            <a:extLst>
              <a:ext uri="{28A0092B-C50C-407E-A947-70E740481C1C}">
                <a14:useLocalDpi xmlns:a14="http://schemas.microsoft.com/office/drawing/2010/main" xmlns="" val="0"/>
              </a:ext>
            </a:extLst>
          </a:blip>
          <a:srcRect l="44642" t="32750" r="35162" b="46631"/>
          <a:stretch/>
        </p:blipFill>
        <p:spPr>
          <a:xfrm>
            <a:off x="2957739" y="3667491"/>
            <a:ext cx="717698" cy="777240"/>
          </a:xfrm>
          <a:prstGeom prst="rect">
            <a:avLst/>
          </a:prstGeom>
        </p:spPr>
      </p:pic>
      <p:sp>
        <p:nvSpPr>
          <p:cNvPr id="2056" name="右箭头 2055"/>
          <p:cNvSpPr/>
          <p:nvPr/>
        </p:nvSpPr>
        <p:spPr>
          <a:xfrm>
            <a:off x="3587553" y="3981714"/>
            <a:ext cx="576064" cy="165977"/>
          </a:xfrm>
          <a:prstGeom prst="righ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CN" altLang="en-US"/>
          </a:p>
        </p:txBody>
      </p:sp>
      <p:pic>
        <p:nvPicPr>
          <p:cNvPr id="48" name="图片 47" descr="HCL1.tiff"/>
          <p:cNvPicPr>
            <a:picLocks noChangeAspect="1"/>
          </p:cNvPicPr>
          <p:nvPr/>
        </p:nvPicPr>
        <p:blipFill rotWithShape="1">
          <a:blip r:embed="rId11" cstate="print"/>
          <a:srcRect t="31184"/>
          <a:stretch/>
        </p:blipFill>
        <p:spPr>
          <a:xfrm>
            <a:off x="6456317" y="5046316"/>
            <a:ext cx="891590" cy="1373879"/>
          </a:xfrm>
          <a:prstGeom prst="rect">
            <a:avLst/>
          </a:prstGeom>
        </p:spPr>
      </p:pic>
      <p:sp>
        <p:nvSpPr>
          <p:cNvPr id="49" name="右箭头 48"/>
          <p:cNvSpPr/>
          <p:nvPr/>
        </p:nvSpPr>
        <p:spPr>
          <a:xfrm>
            <a:off x="5547707" y="3684826"/>
            <a:ext cx="576064" cy="165977"/>
          </a:xfrm>
          <a:prstGeom prst="righ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CN" altLang="en-US"/>
          </a:p>
        </p:txBody>
      </p:sp>
      <p:sp>
        <p:nvSpPr>
          <p:cNvPr id="50" name="右箭头 49"/>
          <p:cNvSpPr/>
          <p:nvPr/>
        </p:nvSpPr>
        <p:spPr>
          <a:xfrm>
            <a:off x="5527982" y="5669501"/>
            <a:ext cx="576064" cy="165977"/>
          </a:xfrm>
          <a:prstGeom prst="righ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CN" altLang="en-US"/>
          </a:p>
        </p:txBody>
      </p:sp>
      <p:sp>
        <p:nvSpPr>
          <p:cNvPr id="2057" name="TextBox 2056"/>
          <p:cNvSpPr txBox="1"/>
          <p:nvPr/>
        </p:nvSpPr>
        <p:spPr>
          <a:xfrm>
            <a:off x="5965855" y="4260065"/>
            <a:ext cx="1826141" cy="338554"/>
          </a:xfrm>
          <a:prstGeom prst="rect">
            <a:avLst/>
          </a:prstGeom>
          <a:noFill/>
        </p:spPr>
        <p:txBody>
          <a:bodyPr wrap="none" rtlCol="0">
            <a:spAutoFit/>
          </a:bodyPr>
          <a:lstStyle/>
          <a:p>
            <a:r>
              <a:rPr lang="en-US" altLang="zh-CN" sz="1600" dirty="0" smtClean="0"/>
              <a:t>Metabolic profiling</a:t>
            </a:r>
            <a:endParaRPr lang="zh-CN" altLang="en-US" sz="1600" dirty="0"/>
          </a:p>
        </p:txBody>
      </p:sp>
      <p:sp>
        <p:nvSpPr>
          <p:cNvPr id="52" name="TextBox 51"/>
          <p:cNvSpPr txBox="1"/>
          <p:nvPr/>
        </p:nvSpPr>
        <p:spPr>
          <a:xfrm>
            <a:off x="5917376" y="6409773"/>
            <a:ext cx="2242922" cy="338554"/>
          </a:xfrm>
          <a:prstGeom prst="rect">
            <a:avLst/>
          </a:prstGeom>
          <a:noFill/>
        </p:spPr>
        <p:txBody>
          <a:bodyPr wrap="none" rtlCol="0">
            <a:spAutoFit/>
          </a:bodyPr>
          <a:lstStyle/>
          <a:p>
            <a:r>
              <a:rPr lang="en-US" altLang="zh-CN" sz="1600" dirty="0"/>
              <a:t>T</a:t>
            </a:r>
            <a:r>
              <a:rPr lang="en-US" altLang="zh-CN" sz="1600" dirty="0" smtClean="0"/>
              <a:t>ranscriptomic profiling</a:t>
            </a:r>
            <a:endParaRPr lang="zh-CN" altLang="en-US" sz="1600" dirty="0"/>
          </a:p>
        </p:txBody>
      </p:sp>
      <p:pic>
        <p:nvPicPr>
          <p:cNvPr id="53" name="图片 52"/>
          <p:cNvPicPr>
            <a:picLocks noChangeAspect="1"/>
          </p:cNvPicPr>
          <p:nvPr/>
        </p:nvPicPr>
        <p:blipFill rotWithShape="1">
          <a:blip r:embed="rId9">
            <a:extLst>
              <a:ext uri="{28A0092B-C50C-407E-A947-70E740481C1C}">
                <a14:useLocalDpi xmlns:a14="http://schemas.microsoft.com/office/drawing/2010/main" xmlns="" val="0"/>
              </a:ext>
            </a:extLst>
          </a:blip>
          <a:srcRect l="44642" t="32750" r="35162" b="46631"/>
          <a:stretch/>
        </p:blipFill>
        <p:spPr>
          <a:xfrm>
            <a:off x="2984475" y="5454970"/>
            <a:ext cx="717698" cy="777240"/>
          </a:xfrm>
          <a:prstGeom prst="rect">
            <a:avLst/>
          </a:prstGeom>
        </p:spPr>
      </p:pic>
      <p:sp>
        <p:nvSpPr>
          <p:cNvPr id="46" name="右箭头 45"/>
          <p:cNvSpPr/>
          <p:nvPr/>
        </p:nvSpPr>
        <p:spPr>
          <a:xfrm>
            <a:off x="3587552" y="5738354"/>
            <a:ext cx="552399" cy="165977"/>
          </a:xfrm>
          <a:prstGeom prst="righ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CN" altLang="en-US"/>
          </a:p>
        </p:txBody>
      </p:sp>
    </p:spTree>
    <p:extLst>
      <p:ext uri="{BB962C8B-B14F-4D97-AF65-F5344CB8AC3E}">
        <p14:creationId xmlns:p14="http://schemas.microsoft.com/office/powerpoint/2010/main" xmlns="" val="212722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par>
                                <p:cTn id="17" presetID="10"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par>
                                <p:cTn id="25" presetID="10" presetClass="entr" presetSubtype="0" fill="hold" nodeType="with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fade">
                                      <p:cBhvr>
                                        <p:cTn id="27" dur="500"/>
                                        <p:tgtEl>
                                          <p:spTgt spid="42"/>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056"/>
                                        </p:tgtEl>
                                        <p:attrNameLst>
                                          <p:attrName>style.visibility</p:attrName>
                                        </p:attrNameLst>
                                      </p:cBhvr>
                                      <p:to>
                                        <p:strVal val="visible"/>
                                      </p:to>
                                    </p:set>
                                    <p:animEffect transition="in" filter="fade">
                                      <p:cBhvr>
                                        <p:cTn id="30" dur="500"/>
                                        <p:tgtEl>
                                          <p:spTgt spid="2056"/>
                                        </p:tgtEl>
                                      </p:cBhvr>
                                    </p:animEffect>
                                  </p:childTnLst>
                                </p:cTn>
                              </p:par>
                              <p:par>
                                <p:cTn id="31" presetID="10" presetClass="entr" presetSubtype="0" fill="hold" nodeType="withEffect">
                                  <p:stCondLst>
                                    <p:cond delay="0"/>
                                  </p:stCondLst>
                                  <p:childTnLst>
                                    <p:set>
                                      <p:cBhvr>
                                        <p:cTn id="32" dur="1" fill="hold">
                                          <p:stCondLst>
                                            <p:cond delay="0"/>
                                          </p:stCondLst>
                                        </p:cTn>
                                        <p:tgtEl>
                                          <p:spTgt spid="2051"/>
                                        </p:tgtEl>
                                        <p:attrNameLst>
                                          <p:attrName>style.visibility</p:attrName>
                                        </p:attrNameLst>
                                      </p:cBhvr>
                                      <p:to>
                                        <p:strVal val="visible"/>
                                      </p:to>
                                    </p:set>
                                    <p:animEffect transition="in" filter="fade">
                                      <p:cBhvr>
                                        <p:cTn id="33" dur="500"/>
                                        <p:tgtEl>
                                          <p:spTgt spid="2051"/>
                                        </p:tgtEl>
                                      </p:cBhvr>
                                    </p:animEffect>
                                  </p:childTnLst>
                                </p:cTn>
                              </p:par>
                              <p:par>
                                <p:cTn id="34" presetID="10" presetClass="entr" presetSubtype="0" fill="hold" nodeType="withEffect">
                                  <p:stCondLst>
                                    <p:cond delay="0"/>
                                  </p:stCondLst>
                                  <p:childTnLst>
                                    <p:set>
                                      <p:cBhvr>
                                        <p:cTn id="35" dur="1" fill="hold">
                                          <p:stCondLst>
                                            <p:cond delay="0"/>
                                          </p:stCondLst>
                                        </p:cTn>
                                        <p:tgtEl>
                                          <p:spTgt spid="2050"/>
                                        </p:tgtEl>
                                        <p:attrNameLst>
                                          <p:attrName>style.visibility</p:attrName>
                                        </p:attrNameLst>
                                      </p:cBhvr>
                                      <p:to>
                                        <p:strVal val="visible"/>
                                      </p:to>
                                    </p:set>
                                    <p:animEffect transition="in" filter="fade">
                                      <p:cBhvr>
                                        <p:cTn id="36" dur="500"/>
                                        <p:tgtEl>
                                          <p:spTgt spid="2050"/>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2054"/>
                                        </p:tgtEl>
                                        <p:attrNameLst>
                                          <p:attrName>style.visibility</p:attrName>
                                        </p:attrNameLst>
                                      </p:cBhvr>
                                      <p:to>
                                        <p:strVal val="visible"/>
                                      </p:to>
                                    </p:set>
                                    <p:animEffect transition="in" filter="fade">
                                      <p:cBhvr>
                                        <p:cTn id="41" dur="500"/>
                                        <p:tgtEl>
                                          <p:spTgt spid="2054"/>
                                        </p:tgtEl>
                                      </p:cBhvr>
                                    </p:animEffect>
                                  </p:childTnLst>
                                </p:cTn>
                              </p:par>
                              <p:par>
                                <p:cTn id="42" presetID="10" presetClass="entr" presetSubtype="0" fill="hold" nodeType="withEffect">
                                  <p:stCondLst>
                                    <p:cond delay="0"/>
                                  </p:stCondLst>
                                  <p:childTnLst>
                                    <p:set>
                                      <p:cBhvr>
                                        <p:cTn id="43" dur="1" fill="hold">
                                          <p:stCondLst>
                                            <p:cond delay="0"/>
                                          </p:stCondLst>
                                        </p:cTn>
                                        <p:tgtEl>
                                          <p:spTgt spid="53"/>
                                        </p:tgtEl>
                                        <p:attrNameLst>
                                          <p:attrName>style.visibility</p:attrName>
                                        </p:attrNameLst>
                                      </p:cBhvr>
                                      <p:to>
                                        <p:strVal val="visible"/>
                                      </p:to>
                                    </p:set>
                                    <p:animEffect transition="in" filter="fade">
                                      <p:cBhvr>
                                        <p:cTn id="44" dur="500"/>
                                        <p:tgtEl>
                                          <p:spTgt spid="53"/>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500"/>
                                        <p:tgtEl>
                                          <p:spTgt spid="46"/>
                                        </p:tgtEl>
                                      </p:cBhvr>
                                    </p:animEffect>
                                  </p:childTnLst>
                                </p:cTn>
                              </p:par>
                              <p:par>
                                <p:cTn id="48" presetID="10" presetClass="entr" presetSubtype="0" fill="hold" nodeType="withEffect">
                                  <p:stCondLst>
                                    <p:cond delay="0"/>
                                  </p:stCondLst>
                                  <p:childTnLst>
                                    <p:set>
                                      <p:cBhvr>
                                        <p:cTn id="49" dur="1" fill="hold">
                                          <p:stCondLst>
                                            <p:cond delay="0"/>
                                          </p:stCondLst>
                                        </p:cTn>
                                        <p:tgtEl>
                                          <p:spTgt spid="2052"/>
                                        </p:tgtEl>
                                        <p:attrNameLst>
                                          <p:attrName>style.visibility</p:attrName>
                                        </p:attrNameLst>
                                      </p:cBhvr>
                                      <p:to>
                                        <p:strVal val="visible"/>
                                      </p:to>
                                    </p:set>
                                    <p:animEffect transition="in" filter="fade">
                                      <p:cBhvr>
                                        <p:cTn id="50" dur="500"/>
                                        <p:tgtEl>
                                          <p:spTgt spid="2052"/>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49"/>
                                        </p:tgtEl>
                                        <p:attrNameLst>
                                          <p:attrName>style.visibility</p:attrName>
                                        </p:attrNameLst>
                                      </p:cBhvr>
                                      <p:to>
                                        <p:strVal val="visible"/>
                                      </p:to>
                                    </p:set>
                                    <p:animEffect transition="in" filter="fade">
                                      <p:cBhvr>
                                        <p:cTn id="55" dur="500"/>
                                        <p:tgtEl>
                                          <p:spTgt spid="49"/>
                                        </p:tgtEl>
                                      </p:cBhvr>
                                    </p:animEffect>
                                  </p:childTnLst>
                                </p:cTn>
                              </p:par>
                              <p:par>
                                <p:cTn id="56" presetID="10" presetClass="entr" presetSubtype="0" fill="hold" nodeType="with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fade">
                                      <p:cBhvr>
                                        <p:cTn id="58" dur="500"/>
                                        <p:tgtEl>
                                          <p:spTgt spid="10"/>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057"/>
                                        </p:tgtEl>
                                        <p:attrNameLst>
                                          <p:attrName>style.visibility</p:attrName>
                                        </p:attrNameLst>
                                      </p:cBhvr>
                                      <p:to>
                                        <p:strVal val="visible"/>
                                      </p:to>
                                    </p:set>
                                    <p:animEffect transition="in" filter="fade">
                                      <p:cBhvr>
                                        <p:cTn id="61" dur="500"/>
                                        <p:tgtEl>
                                          <p:spTgt spid="2057"/>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50"/>
                                        </p:tgtEl>
                                        <p:attrNameLst>
                                          <p:attrName>style.visibility</p:attrName>
                                        </p:attrNameLst>
                                      </p:cBhvr>
                                      <p:to>
                                        <p:strVal val="visible"/>
                                      </p:to>
                                    </p:set>
                                    <p:animEffect transition="in" filter="fade">
                                      <p:cBhvr>
                                        <p:cTn id="66" dur="500"/>
                                        <p:tgtEl>
                                          <p:spTgt spid="50"/>
                                        </p:tgtEl>
                                      </p:cBhvr>
                                    </p:animEffect>
                                  </p:childTnLst>
                                </p:cTn>
                              </p:par>
                              <p:par>
                                <p:cTn id="67" presetID="10"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500"/>
                                        <p:tgtEl>
                                          <p:spTgt spid="48"/>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52"/>
                                        </p:tgtEl>
                                        <p:attrNameLst>
                                          <p:attrName>style.visibility</p:attrName>
                                        </p:attrNameLst>
                                      </p:cBhvr>
                                      <p:to>
                                        <p:strVal val="visible"/>
                                      </p:to>
                                    </p:set>
                                    <p:animEffect transition="in" filter="fade">
                                      <p:cBhvr>
                                        <p:cTn id="72"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3" grpId="0" animBg="1"/>
      <p:bldP spid="2056" grpId="0" animBg="1"/>
      <p:bldP spid="49" grpId="0" animBg="1"/>
      <p:bldP spid="50" grpId="0" animBg="1"/>
      <p:bldP spid="2057" grpId="0"/>
      <p:bldP spid="52" grpId="0"/>
      <p:bldP spid="4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标题 1"/>
          <p:cNvSpPr>
            <a:spLocks noGrp="1"/>
          </p:cNvSpPr>
          <p:nvPr>
            <p:ph type="title"/>
          </p:nvPr>
        </p:nvSpPr>
        <p:spPr>
          <a:xfrm>
            <a:off x="457200" y="338328"/>
            <a:ext cx="8229600" cy="1252728"/>
          </a:xfrm>
        </p:spPr>
        <p:txBody>
          <a:bodyPr>
            <a:normAutofit/>
          </a:bodyPr>
          <a:lstStyle/>
          <a:p>
            <a:r>
              <a:rPr lang="en-US" altLang="zh-CN" sz="3600" dirty="0" smtClean="0"/>
              <a:t>Metformin suppressed the proliferation of colon cancer cells</a:t>
            </a:r>
            <a:endParaRPr lang="zh-CN" altLang="en-US" sz="3600" dirty="0"/>
          </a:p>
        </p:txBody>
      </p:sp>
      <p:grpSp>
        <p:nvGrpSpPr>
          <p:cNvPr id="2" name="组合 1"/>
          <p:cNvGrpSpPr/>
          <p:nvPr/>
        </p:nvGrpSpPr>
        <p:grpSpPr>
          <a:xfrm>
            <a:off x="83784" y="2708920"/>
            <a:ext cx="4504626" cy="3066527"/>
            <a:chOff x="83784" y="2708920"/>
            <a:chExt cx="4504626" cy="3066527"/>
          </a:xfrm>
        </p:grpSpPr>
        <p:graphicFrame>
          <p:nvGraphicFramePr>
            <p:cNvPr id="39" name="Chart 38"/>
            <p:cNvGraphicFramePr>
              <a:graphicFrameLocks/>
            </p:cNvGraphicFramePr>
            <p:nvPr>
              <p:extLst>
                <p:ext uri="{D42A27DB-BD31-4B8C-83A1-F6EECF244321}">
                  <p14:modId xmlns:p14="http://schemas.microsoft.com/office/powerpoint/2010/main" xmlns="" val="1228805770"/>
                </p:ext>
              </p:extLst>
            </p:nvPr>
          </p:nvGraphicFramePr>
          <p:xfrm>
            <a:off x="349624" y="2741228"/>
            <a:ext cx="4238786" cy="2703996"/>
          </p:xfrm>
          <a:graphic>
            <a:graphicData uri="http://schemas.openxmlformats.org/drawingml/2006/chart">
              <c:chart xmlns:c="http://schemas.openxmlformats.org/drawingml/2006/chart" xmlns:r="http://schemas.openxmlformats.org/officeDocument/2006/relationships" r:id="rId3"/>
            </a:graphicData>
          </a:graphic>
        </p:graphicFrame>
        <p:sp>
          <p:nvSpPr>
            <p:cNvPr id="36" name="Rectangle 7"/>
            <p:cNvSpPr/>
            <p:nvPr/>
          </p:nvSpPr>
          <p:spPr>
            <a:xfrm rot="16200000">
              <a:off x="-200108" y="3840551"/>
              <a:ext cx="875561" cy="307777"/>
            </a:xfrm>
            <a:prstGeom prst="rect">
              <a:avLst/>
            </a:prstGeom>
          </p:spPr>
          <p:txBody>
            <a:bodyPr wrap="none">
              <a:spAutoFit/>
            </a:bodyPr>
            <a:lstStyle/>
            <a:p>
              <a:r>
                <a:rPr lang="en-US" sz="1400" b="1" dirty="0" smtClean="0"/>
                <a:t>OD value</a:t>
              </a:r>
              <a:endParaRPr lang="en-US" sz="1400" b="1" dirty="0"/>
            </a:p>
          </p:txBody>
        </p:sp>
        <p:cxnSp>
          <p:nvCxnSpPr>
            <p:cNvPr id="4" name="直接连接符 3"/>
            <p:cNvCxnSpPr/>
            <p:nvPr/>
          </p:nvCxnSpPr>
          <p:spPr>
            <a:xfrm>
              <a:off x="1691680" y="3212976"/>
              <a:ext cx="1872208" cy="0"/>
            </a:xfrm>
            <a:prstGeom prst="line">
              <a:avLst/>
            </a:prstGeom>
          </p:spPr>
          <p:style>
            <a:lnRef idx="2">
              <a:schemeClr val="dk1"/>
            </a:lnRef>
            <a:fillRef idx="0">
              <a:schemeClr val="dk1"/>
            </a:fillRef>
            <a:effectRef idx="1">
              <a:schemeClr val="dk1"/>
            </a:effectRef>
            <a:fontRef idx="minor">
              <a:schemeClr val="tx1"/>
            </a:fontRef>
          </p:style>
        </p:cxnSp>
        <p:cxnSp>
          <p:nvCxnSpPr>
            <p:cNvPr id="50" name="直接连接符 49"/>
            <p:cNvCxnSpPr/>
            <p:nvPr/>
          </p:nvCxnSpPr>
          <p:spPr>
            <a:xfrm>
              <a:off x="1187624" y="2940586"/>
              <a:ext cx="1296144" cy="0"/>
            </a:xfrm>
            <a:prstGeom prst="line">
              <a:avLst/>
            </a:prstGeom>
          </p:spPr>
          <p:style>
            <a:lnRef idx="2">
              <a:schemeClr val="dk1"/>
            </a:lnRef>
            <a:fillRef idx="0">
              <a:schemeClr val="dk1"/>
            </a:fillRef>
            <a:effectRef idx="1">
              <a:schemeClr val="dk1"/>
            </a:effectRef>
            <a:fontRef idx="minor">
              <a:schemeClr val="tx1"/>
            </a:fontRef>
          </p:style>
        </p:cxnSp>
        <p:cxnSp>
          <p:nvCxnSpPr>
            <p:cNvPr id="51" name="直接连接符 50"/>
            <p:cNvCxnSpPr/>
            <p:nvPr/>
          </p:nvCxnSpPr>
          <p:spPr>
            <a:xfrm>
              <a:off x="2476510" y="2933328"/>
              <a:ext cx="0" cy="279648"/>
            </a:xfrm>
            <a:prstGeom prst="line">
              <a:avLst/>
            </a:prstGeom>
          </p:spPr>
          <p:style>
            <a:lnRef idx="2">
              <a:schemeClr val="dk1"/>
            </a:lnRef>
            <a:fillRef idx="0">
              <a:schemeClr val="dk1"/>
            </a:fillRef>
            <a:effectRef idx="1">
              <a:schemeClr val="dk1"/>
            </a:effectRef>
            <a:fontRef idx="minor">
              <a:schemeClr val="tx1"/>
            </a:fontRef>
          </p:style>
        </p:cxnSp>
        <p:cxnSp>
          <p:nvCxnSpPr>
            <p:cNvPr id="52" name="直接连接符 51"/>
            <p:cNvCxnSpPr/>
            <p:nvPr/>
          </p:nvCxnSpPr>
          <p:spPr>
            <a:xfrm>
              <a:off x="1194882" y="2935017"/>
              <a:ext cx="0" cy="69912"/>
            </a:xfrm>
            <a:prstGeom prst="line">
              <a:avLst/>
            </a:prstGeom>
          </p:spPr>
          <p:style>
            <a:lnRef idx="2">
              <a:schemeClr val="dk1"/>
            </a:lnRef>
            <a:fillRef idx="0">
              <a:schemeClr val="dk1"/>
            </a:fillRef>
            <a:effectRef idx="1">
              <a:schemeClr val="dk1"/>
            </a:effectRef>
            <a:fontRef idx="minor">
              <a:schemeClr val="tx1"/>
            </a:fontRef>
          </p:style>
        </p:cxnSp>
        <p:sp>
          <p:nvSpPr>
            <p:cNvPr id="20" name="TextBox 19"/>
            <p:cNvSpPr txBox="1"/>
            <p:nvPr/>
          </p:nvSpPr>
          <p:spPr>
            <a:xfrm>
              <a:off x="1695309" y="2708920"/>
              <a:ext cx="301686" cy="369332"/>
            </a:xfrm>
            <a:prstGeom prst="rect">
              <a:avLst/>
            </a:prstGeom>
            <a:noFill/>
          </p:spPr>
          <p:txBody>
            <a:bodyPr wrap="none" rtlCol="0">
              <a:spAutoFit/>
            </a:bodyPr>
            <a:lstStyle/>
            <a:p>
              <a:r>
                <a:rPr lang="en-US" altLang="zh-CN" dirty="0" smtClean="0"/>
                <a:t>*</a:t>
              </a:r>
              <a:endParaRPr lang="zh-CN" altLang="en-US" dirty="0"/>
            </a:p>
          </p:txBody>
        </p:sp>
        <p:cxnSp>
          <p:nvCxnSpPr>
            <p:cNvPr id="53" name="直接连接符 52"/>
            <p:cNvCxnSpPr/>
            <p:nvPr/>
          </p:nvCxnSpPr>
          <p:spPr>
            <a:xfrm>
              <a:off x="1691680" y="5396584"/>
              <a:ext cx="2592288" cy="0"/>
            </a:xfrm>
            <a:prstGeom prst="line">
              <a:avLst/>
            </a:prstGeom>
          </p:spPr>
          <p:style>
            <a:lnRef idx="2">
              <a:schemeClr val="dk1"/>
            </a:lnRef>
            <a:fillRef idx="0">
              <a:schemeClr val="dk1"/>
            </a:fillRef>
            <a:effectRef idx="1">
              <a:schemeClr val="dk1"/>
            </a:effectRef>
            <a:fontRef idx="minor">
              <a:schemeClr val="tx1"/>
            </a:fontRef>
          </p:style>
        </p:cxnSp>
        <p:sp>
          <p:nvSpPr>
            <p:cNvPr id="65" name="TextBox 64"/>
            <p:cNvSpPr txBox="1"/>
            <p:nvPr/>
          </p:nvSpPr>
          <p:spPr>
            <a:xfrm>
              <a:off x="2411760" y="5406115"/>
              <a:ext cx="1183337" cy="369332"/>
            </a:xfrm>
            <a:prstGeom prst="rect">
              <a:avLst/>
            </a:prstGeom>
            <a:noFill/>
          </p:spPr>
          <p:txBody>
            <a:bodyPr wrap="none" rtlCol="0">
              <a:spAutoFit/>
            </a:bodyPr>
            <a:lstStyle/>
            <a:p>
              <a:r>
                <a:rPr lang="en-US" altLang="zh-CN" dirty="0" smtClean="0"/>
                <a:t>Met (</a:t>
              </a:r>
              <a:r>
                <a:rPr lang="en-US" altLang="zh-CN" dirty="0" err="1" smtClean="0"/>
                <a:t>mM</a:t>
              </a:r>
              <a:r>
                <a:rPr lang="en-US" altLang="zh-CN" dirty="0" smtClean="0"/>
                <a:t>)</a:t>
              </a:r>
              <a:endParaRPr lang="zh-CN" altLang="en-US" dirty="0"/>
            </a:p>
          </p:txBody>
        </p:sp>
      </p:grpSp>
      <p:grpSp>
        <p:nvGrpSpPr>
          <p:cNvPr id="3" name="组合 2"/>
          <p:cNvGrpSpPr/>
          <p:nvPr/>
        </p:nvGrpSpPr>
        <p:grpSpPr>
          <a:xfrm>
            <a:off x="4642678" y="2729558"/>
            <a:ext cx="4249802" cy="3001182"/>
            <a:chOff x="4642678" y="2729558"/>
            <a:chExt cx="4249802" cy="3001182"/>
          </a:xfrm>
        </p:grpSpPr>
        <p:graphicFrame>
          <p:nvGraphicFramePr>
            <p:cNvPr id="35" name="Chart 34"/>
            <p:cNvGraphicFramePr>
              <a:graphicFrameLocks/>
            </p:cNvGraphicFramePr>
            <p:nvPr>
              <p:extLst>
                <p:ext uri="{D42A27DB-BD31-4B8C-83A1-F6EECF244321}">
                  <p14:modId xmlns:p14="http://schemas.microsoft.com/office/powerpoint/2010/main" xmlns="" val="2909673925"/>
                </p:ext>
              </p:extLst>
            </p:nvPr>
          </p:nvGraphicFramePr>
          <p:xfrm>
            <a:off x="4853566" y="2729558"/>
            <a:ext cx="4038914" cy="2715666"/>
          </p:xfrm>
          <a:graphic>
            <a:graphicData uri="http://schemas.openxmlformats.org/drawingml/2006/chart">
              <c:chart xmlns:c="http://schemas.openxmlformats.org/drawingml/2006/chart" xmlns:r="http://schemas.openxmlformats.org/officeDocument/2006/relationships" r:id="rId4"/>
            </a:graphicData>
          </a:graphic>
        </p:graphicFrame>
        <p:sp>
          <p:nvSpPr>
            <p:cNvPr id="38" name="Rectangle 7"/>
            <p:cNvSpPr/>
            <p:nvPr/>
          </p:nvSpPr>
          <p:spPr>
            <a:xfrm rot="16200000">
              <a:off x="4358786" y="3856907"/>
              <a:ext cx="875561" cy="307777"/>
            </a:xfrm>
            <a:prstGeom prst="rect">
              <a:avLst/>
            </a:prstGeom>
          </p:spPr>
          <p:txBody>
            <a:bodyPr wrap="none">
              <a:spAutoFit/>
            </a:bodyPr>
            <a:lstStyle/>
            <a:p>
              <a:r>
                <a:rPr lang="en-US" sz="1400" b="1" dirty="0" smtClean="0"/>
                <a:t>OD value</a:t>
              </a:r>
              <a:endParaRPr lang="en-US" sz="1400" b="1" dirty="0"/>
            </a:p>
          </p:txBody>
        </p:sp>
        <p:cxnSp>
          <p:nvCxnSpPr>
            <p:cNvPr id="54" name="直接连接符 53"/>
            <p:cNvCxnSpPr/>
            <p:nvPr/>
          </p:nvCxnSpPr>
          <p:spPr>
            <a:xfrm>
              <a:off x="6300192" y="5386856"/>
              <a:ext cx="2232248" cy="0"/>
            </a:xfrm>
            <a:prstGeom prst="line">
              <a:avLst/>
            </a:prstGeom>
          </p:spPr>
          <p:style>
            <a:lnRef idx="2">
              <a:schemeClr val="dk1"/>
            </a:lnRef>
            <a:fillRef idx="0">
              <a:schemeClr val="dk1"/>
            </a:fillRef>
            <a:effectRef idx="1">
              <a:schemeClr val="dk1"/>
            </a:effectRef>
            <a:fontRef idx="minor">
              <a:schemeClr val="tx1"/>
            </a:fontRef>
          </p:style>
        </p:cxnSp>
        <p:cxnSp>
          <p:nvCxnSpPr>
            <p:cNvPr id="56" name="直接连接符 55"/>
            <p:cNvCxnSpPr/>
            <p:nvPr/>
          </p:nvCxnSpPr>
          <p:spPr>
            <a:xfrm>
              <a:off x="6300192" y="3573016"/>
              <a:ext cx="792088" cy="0"/>
            </a:xfrm>
            <a:prstGeom prst="line">
              <a:avLst/>
            </a:prstGeom>
          </p:spPr>
          <p:style>
            <a:lnRef idx="2">
              <a:schemeClr val="dk1"/>
            </a:lnRef>
            <a:fillRef idx="0">
              <a:schemeClr val="dk1"/>
            </a:fillRef>
            <a:effectRef idx="1">
              <a:schemeClr val="dk1"/>
            </a:effectRef>
            <a:fontRef idx="minor">
              <a:schemeClr val="tx1"/>
            </a:fontRef>
          </p:style>
        </p:cxnSp>
        <p:cxnSp>
          <p:nvCxnSpPr>
            <p:cNvPr id="58" name="直接连接符 57"/>
            <p:cNvCxnSpPr/>
            <p:nvPr/>
          </p:nvCxnSpPr>
          <p:spPr>
            <a:xfrm>
              <a:off x="5724128" y="3228618"/>
              <a:ext cx="972108" cy="0"/>
            </a:xfrm>
            <a:prstGeom prst="line">
              <a:avLst/>
            </a:prstGeom>
          </p:spPr>
          <p:style>
            <a:lnRef idx="2">
              <a:schemeClr val="dk1"/>
            </a:lnRef>
            <a:fillRef idx="0">
              <a:schemeClr val="dk1"/>
            </a:fillRef>
            <a:effectRef idx="1">
              <a:schemeClr val="dk1"/>
            </a:effectRef>
            <a:fontRef idx="minor">
              <a:schemeClr val="tx1"/>
            </a:fontRef>
          </p:style>
        </p:cxnSp>
        <p:cxnSp>
          <p:nvCxnSpPr>
            <p:cNvPr id="59" name="直接连接符 58"/>
            <p:cNvCxnSpPr/>
            <p:nvPr/>
          </p:nvCxnSpPr>
          <p:spPr>
            <a:xfrm>
              <a:off x="6696236" y="3221360"/>
              <a:ext cx="0" cy="351656"/>
            </a:xfrm>
            <a:prstGeom prst="line">
              <a:avLst/>
            </a:prstGeom>
          </p:spPr>
          <p:style>
            <a:lnRef idx="2">
              <a:schemeClr val="dk1"/>
            </a:lnRef>
            <a:fillRef idx="0">
              <a:schemeClr val="dk1"/>
            </a:fillRef>
            <a:effectRef idx="1">
              <a:schemeClr val="dk1"/>
            </a:effectRef>
            <a:fontRef idx="minor">
              <a:schemeClr val="tx1"/>
            </a:fontRef>
          </p:style>
        </p:cxnSp>
        <p:cxnSp>
          <p:nvCxnSpPr>
            <p:cNvPr id="60" name="直接连接符 59"/>
            <p:cNvCxnSpPr/>
            <p:nvPr/>
          </p:nvCxnSpPr>
          <p:spPr>
            <a:xfrm>
              <a:off x="5731386" y="3223049"/>
              <a:ext cx="0" cy="69912"/>
            </a:xfrm>
            <a:prstGeom prst="line">
              <a:avLst/>
            </a:prstGeom>
          </p:spPr>
          <p:style>
            <a:lnRef idx="2">
              <a:schemeClr val="dk1"/>
            </a:lnRef>
            <a:fillRef idx="0">
              <a:schemeClr val="dk1"/>
            </a:fillRef>
            <a:effectRef idx="1">
              <a:schemeClr val="dk1"/>
            </a:effectRef>
            <a:fontRef idx="minor">
              <a:schemeClr val="tx1"/>
            </a:fontRef>
          </p:style>
        </p:cxnSp>
        <p:sp>
          <p:nvSpPr>
            <p:cNvPr id="61" name="TextBox 60"/>
            <p:cNvSpPr txBox="1"/>
            <p:nvPr/>
          </p:nvSpPr>
          <p:spPr>
            <a:xfrm>
              <a:off x="6084168" y="2996952"/>
              <a:ext cx="301686" cy="369332"/>
            </a:xfrm>
            <a:prstGeom prst="rect">
              <a:avLst/>
            </a:prstGeom>
            <a:noFill/>
          </p:spPr>
          <p:txBody>
            <a:bodyPr wrap="none" rtlCol="0">
              <a:spAutoFit/>
            </a:bodyPr>
            <a:lstStyle/>
            <a:p>
              <a:r>
                <a:rPr lang="en-US" altLang="zh-CN" dirty="0" smtClean="0"/>
                <a:t>*</a:t>
              </a:r>
              <a:endParaRPr lang="zh-CN" altLang="en-US" dirty="0"/>
            </a:p>
          </p:txBody>
        </p:sp>
        <p:sp>
          <p:nvSpPr>
            <p:cNvPr id="66" name="TextBox 65"/>
            <p:cNvSpPr txBox="1"/>
            <p:nvPr/>
          </p:nvSpPr>
          <p:spPr>
            <a:xfrm>
              <a:off x="6824647" y="5361408"/>
              <a:ext cx="1183337" cy="369332"/>
            </a:xfrm>
            <a:prstGeom prst="rect">
              <a:avLst/>
            </a:prstGeom>
            <a:noFill/>
          </p:spPr>
          <p:txBody>
            <a:bodyPr wrap="none" rtlCol="0">
              <a:spAutoFit/>
            </a:bodyPr>
            <a:lstStyle/>
            <a:p>
              <a:r>
                <a:rPr lang="en-US" altLang="zh-CN" dirty="0" smtClean="0"/>
                <a:t>Met (</a:t>
              </a:r>
              <a:r>
                <a:rPr lang="en-US" altLang="zh-CN" dirty="0" err="1" smtClean="0"/>
                <a:t>mM</a:t>
              </a:r>
              <a:r>
                <a:rPr lang="en-US" altLang="zh-CN" dirty="0" smtClean="0"/>
                <a:t>)</a:t>
              </a:r>
              <a:endParaRPr lang="zh-CN" altLang="en-US" dirty="0"/>
            </a:p>
          </p:txBody>
        </p:sp>
      </p:grpSp>
      <p:sp>
        <p:nvSpPr>
          <p:cNvPr id="5" name="TextBox 4"/>
          <p:cNvSpPr txBox="1"/>
          <p:nvPr/>
        </p:nvSpPr>
        <p:spPr>
          <a:xfrm>
            <a:off x="2006847" y="2420888"/>
            <a:ext cx="764953" cy="369332"/>
          </a:xfrm>
          <a:prstGeom prst="rect">
            <a:avLst/>
          </a:prstGeom>
          <a:noFill/>
        </p:spPr>
        <p:txBody>
          <a:bodyPr wrap="none" rtlCol="0">
            <a:spAutoFit/>
          </a:bodyPr>
          <a:lstStyle/>
          <a:p>
            <a:r>
              <a:rPr lang="en-US" altLang="zh-CN" dirty="0" smtClean="0"/>
              <a:t>Caco2</a:t>
            </a:r>
            <a:endParaRPr lang="zh-CN" altLang="en-US" dirty="0"/>
          </a:p>
        </p:txBody>
      </p:sp>
      <p:sp>
        <p:nvSpPr>
          <p:cNvPr id="24" name="TextBox 23"/>
          <p:cNvSpPr txBox="1"/>
          <p:nvPr/>
        </p:nvSpPr>
        <p:spPr>
          <a:xfrm>
            <a:off x="6828501" y="2504848"/>
            <a:ext cx="744114" cy="369332"/>
          </a:xfrm>
          <a:prstGeom prst="rect">
            <a:avLst/>
          </a:prstGeom>
          <a:noFill/>
        </p:spPr>
        <p:txBody>
          <a:bodyPr wrap="none" rtlCol="0">
            <a:spAutoFit/>
          </a:bodyPr>
          <a:lstStyle/>
          <a:p>
            <a:r>
              <a:rPr lang="en-US" altLang="zh-CN" dirty="0" smtClean="0"/>
              <a:t>HT-29</a:t>
            </a:r>
            <a:endParaRPr lang="zh-CN" altLang="en-US" dirty="0"/>
          </a:p>
        </p:txBody>
      </p:sp>
    </p:spTree>
    <p:extLst>
      <p:ext uri="{BB962C8B-B14F-4D97-AF65-F5344CB8AC3E}">
        <p14:creationId xmlns:p14="http://schemas.microsoft.com/office/powerpoint/2010/main" xmlns="" val="3270444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3200" dirty="0" smtClean="0"/>
              <a:t>Metformin inhibited the proliferation of </a:t>
            </a:r>
            <a:r>
              <a:rPr lang="en-US" altLang="zh-CN" sz="3200" dirty="0" err="1" smtClean="0"/>
              <a:t>LoVo</a:t>
            </a:r>
            <a:r>
              <a:rPr lang="en-US" altLang="zh-CN" sz="3200" dirty="0" smtClean="0"/>
              <a:t> cells dose- and time-dependently</a:t>
            </a:r>
            <a:endParaRPr lang="zh-CN" altLang="en-US" sz="3200" dirty="0"/>
          </a:p>
        </p:txBody>
      </p:sp>
      <p:grpSp>
        <p:nvGrpSpPr>
          <p:cNvPr id="7" name="组合 6"/>
          <p:cNvGrpSpPr/>
          <p:nvPr/>
        </p:nvGrpSpPr>
        <p:grpSpPr>
          <a:xfrm>
            <a:off x="66274" y="2818008"/>
            <a:ext cx="4433718" cy="2997195"/>
            <a:chOff x="66274" y="2818008"/>
            <a:chExt cx="4433718" cy="2997195"/>
          </a:xfrm>
        </p:grpSpPr>
        <p:graphicFrame>
          <p:nvGraphicFramePr>
            <p:cNvPr id="5" name="Chart 41"/>
            <p:cNvGraphicFramePr>
              <a:graphicFrameLocks/>
            </p:cNvGraphicFramePr>
            <p:nvPr>
              <p:extLst>
                <p:ext uri="{D42A27DB-BD31-4B8C-83A1-F6EECF244321}">
                  <p14:modId xmlns:p14="http://schemas.microsoft.com/office/powerpoint/2010/main" xmlns="" val="516497040"/>
                </p:ext>
              </p:extLst>
            </p:nvPr>
          </p:nvGraphicFramePr>
          <p:xfrm>
            <a:off x="300590" y="2818008"/>
            <a:ext cx="4199402" cy="2699224"/>
          </p:xfrm>
          <a:graphic>
            <a:graphicData uri="http://schemas.openxmlformats.org/drawingml/2006/chart">
              <c:chart xmlns:c="http://schemas.openxmlformats.org/drawingml/2006/chart" xmlns:r="http://schemas.openxmlformats.org/officeDocument/2006/relationships" r:id="rId3"/>
            </a:graphicData>
          </a:graphic>
        </p:graphicFrame>
        <p:sp>
          <p:nvSpPr>
            <p:cNvPr id="18" name="Rectangle 7"/>
            <p:cNvSpPr/>
            <p:nvPr/>
          </p:nvSpPr>
          <p:spPr>
            <a:xfrm rot="16200000">
              <a:off x="-217618" y="3906829"/>
              <a:ext cx="875561" cy="307777"/>
            </a:xfrm>
            <a:prstGeom prst="rect">
              <a:avLst/>
            </a:prstGeom>
          </p:spPr>
          <p:txBody>
            <a:bodyPr wrap="none">
              <a:spAutoFit/>
            </a:bodyPr>
            <a:lstStyle/>
            <a:p>
              <a:r>
                <a:rPr lang="en-US" sz="1400" b="1" dirty="0" smtClean="0"/>
                <a:t>OD value</a:t>
              </a:r>
              <a:endParaRPr lang="en-US" sz="1400" b="1" dirty="0"/>
            </a:p>
          </p:txBody>
        </p:sp>
        <p:cxnSp>
          <p:nvCxnSpPr>
            <p:cNvPr id="20" name="直接连接符 19"/>
            <p:cNvCxnSpPr/>
            <p:nvPr/>
          </p:nvCxnSpPr>
          <p:spPr>
            <a:xfrm>
              <a:off x="1639550" y="3533260"/>
              <a:ext cx="2428394" cy="0"/>
            </a:xfrm>
            <a:prstGeom prst="line">
              <a:avLst/>
            </a:prstGeom>
          </p:spPr>
          <p:style>
            <a:lnRef idx="2">
              <a:schemeClr val="dk1"/>
            </a:lnRef>
            <a:fillRef idx="0">
              <a:schemeClr val="dk1"/>
            </a:fillRef>
            <a:effectRef idx="1">
              <a:schemeClr val="dk1"/>
            </a:effectRef>
            <a:fontRef idx="minor">
              <a:schemeClr val="tx1"/>
            </a:fontRef>
          </p:style>
        </p:cxnSp>
        <p:cxnSp>
          <p:nvCxnSpPr>
            <p:cNvPr id="21" name="直接连接符 20"/>
            <p:cNvCxnSpPr/>
            <p:nvPr/>
          </p:nvCxnSpPr>
          <p:spPr>
            <a:xfrm>
              <a:off x="1135494" y="3260870"/>
              <a:ext cx="1296144" cy="0"/>
            </a:xfrm>
            <a:prstGeom prst="line">
              <a:avLst/>
            </a:prstGeom>
          </p:spPr>
          <p:style>
            <a:lnRef idx="2">
              <a:schemeClr val="dk1"/>
            </a:lnRef>
            <a:fillRef idx="0">
              <a:schemeClr val="dk1"/>
            </a:fillRef>
            <a:effectRef idx="1">
              <a:schemeClr val="dk1"/>
            </a:effectRef>
            <a:fontRef idx="minor">
              <a:schemeClr val="tx1"/>
            </a:fontRef>
          </p:style>
        </p:cxnSp>
        <p:cxnSp>
          <p:nvCxnSpPr>
            <p:cNvPr id="22" name="直接连接符 21"/>
            <p:cNvCxnSpPr/>
            <p:nvPr/>
          </p:nvCxnSpPr>
          <p:spPr>
            <a:xfrm>
              <a:off x="2424380" y="3253612"/>
              <a:ext cx="0" cy="279648"/>
            </a:xfrm>
            <a:prstGeom prst="line">
              <a:avLst/>
            </a:prstGeom>
          </p:spPr>
          <p:style>
            <a:lnRef idx="2">
              <a:schemeClr val="dk1"/>
            </a:lnRef>
            <a:fillRef idx="0">
              <a:schemeClr val="dk1"/>
            </a:fillRef>
            <a:effectRef idx="1">
              <a:schemeClr val="dk1"/>
            </a:effectRef>
            <a:fontRef idx="minor">
              <a:schemeClr val="tx1"/>
            </a:fontRef>
          </p:style>
        </p:cxnSp>
        <p:cxnSp>
          <p:nvCxnSpPr>
            <p:cNvPr id="23" name="直接连接符 22"/>
            <p:cNvCxnSpPr/>
            <p:nvPr/>
          </p:nvCxnSpPr>
          <p:spPr>
            <a:xfrm>
              <a:off x="1142752" y="3255301"/>
              <a:ext cx="0" cy="69912"/>
            </a:xfrm>
            <a:prstGeom prst="line">
              <a:avLst/>
            </a:prstGeom>
          </p:spPr>
          <p:style>
            <a:lnRef idx="2">
              <a:schemeClr val="dk1"/>
            </a:lnRef>
            <a:fillRef idx="0">
              <a:schemeClr val="dk1"/>
            </a:fillRef>
            <a:effectRef idx="1">
              <a:schemeClr val="dk1"/>
            </a:effectRef>
            <a:fontRef idx="minor">
              <a:schemeClr val="tx1"/>
            </a:fontRef>
          </p:style>
        </p:cxnSp>
        <p:sp>
          <p:nvSpPr>
            <p:cNvPr id="24" name="TextBox 23"/>
            <p:cNvSpPr txBox="1"/>
            <p:nvPr/>
          </p:nvSpPr>
          <p:spPr>
            <a:xfrm>
              <a:off x="1643179" y="3029204"/>
              <a:ext cx="301686" cy="369332"/>
            </a:xfrm>
            <a:prstGeom prst="rect">
              <a:avLst/>
            </a:prstGeom>
            <a:noFill/>
          </p:spPr>
          <p:txBody>
            <a:bodyPr wrap="none" rtlCol="0">
              <a:spAutoFit/>
            </a:bodyPr>
            <a:lstStyle/>
            <a:p>
              <a:r>
                <a:rPr lang="en-US" altLang="zh-CN" dirty="0" smtClean="0"/>
                <a:t>*</a:t>
              </a:r>
              <a:endParaRPr lang="zh-CN" altLang="en-US" dirty="0"/>
            </a:p>
          </p:txBody>
        </p:sp>
        <p:cxnSp>
          <p:nvCxnSpPr>
            <p:cNvPr id="32" name="直接连接符 31"/>
            <p:cNvCxnSpPr/>
            <p:nvPr/>
          </p:nvCxnSpPr>
          <p:spPr>
            <a:xfrm>
              <a:off x="1651924" y="5489117"/>
              <a:ext cx="2592288" cy="0"/>
            </a:xfrm>
            <a:prstGeom prst="line">
              <a:avLst/>
            </a:prstGeom>
          </p:spPr>
          <p:style>
            <a:lnRef idx="2">
              <a:schemeClr val="dk1"/>
            </a:lnRef>
            <a:fillRef idx="0">
              <a:schemeClr val="dk1"/>
            </a:fillRef>
            <a:effectRef idx="1">
              <a:schemeClr val="dk1"/>
            </a:effectRef>
            <a:fontRef idx="minor">
              <a:schemeClr val="tx1"/>
            </a:fontRef>
          </p:style>
        </p:cxnSp>
        <p:sp>
          <p:nvSpPr>
            <p:cNvPr id="33" name="TextBox 32"/>
            <p:cNvSpPr txBox="1"/>
            <p:nvPr/>
          </p:nvSpPr>
          <p:spPr>
            <a:xfrm>
              <a:off x="2411760" y="5445871"/>
              <a:ext cx="1183337" cy="369332"/>
            </a:xfrm>
            <a:prstGeom prst="rect">
              <a:avLst/>
            </a:prstGeom>
            <a:noFill/>
          </p:spPr>
          <p:txBody>
            <a:bodyPr wrap="none" rtlCol="0">
              <a:spAutoFit/>
            </a:bodyPr>
            <a:lstStyle/>
            <a:p>
              <a:r>
                <a:rPr lang="en-US" altLang="zh-CN" dirty="0" smtClean="0"/>
                <a:t>Met (</a:t>
              </a:r>
              <a:r>
                <a:rPr lang="en-US" altLang="zh-CN" dirty="0" err="1" smtClean="0"/>
                <a:t>mM</a:t>
              </a:r>
              <a:r>
                <a:rPr lang="en-US" altLang="zh-CN" dirty="0" smtClean="0"/>
                <a:t>)</a:t>
              </a:r>
              <a:endParaRPr lang="zh-CN" altLang="en-US" dirty="0"/>
            </a:p>
          </p:txBody>
        </p:sp>
      </p:grpSp>
      <p:grpSp>
        <p:nvGrpSpPr>
          <p:cNvPr id="8" name="组合 7"/>
          <p:cNvGrpSpPr/>
          <p:nvPr/>
        </p:nvGrpSpPr>
        <p:grpSpPr>
          <a:xfrm>
            <a:off x="4659042" y="2738737"/>
            <a:ext cx="4305446" cy="2776898"/>
            <a:chOff x="4659042" y="2738737"/>
            <a:chExt cx="4305446" cy="2776898"/>
          </a:xfrm>
        </p:grpSpPr>
        <p:graphicFrame>
          <p:nvGraphicFramePr>
            <p:cNvPr id="4" name="Chart 39"/>
            <p:cNvGraphicFramePr>
              <a:graphicFrameLocks/>
            </p:cNvGraphicFramePr>
            <p:nvPr>
              <p:extLst>
                <p:ext uri="{D42A27DB-BD31-4B8C-83A1-F6EECF244321}">
                  <p14:modId xmlns:p14="http://schemas.microsoft.com/office/powerpoint/2010/main" xmlns="" val="141540394"/>
                </p:ext>
              </p:extLst>
            </p:nvPr>
          </p:nvGraphicFramePr>
          <p:xfrm>
            <a:off x="4848795" y="2738737"/>
            <a:ext cx="4115693" cy="2776898"/>
          </p:xfrm>
          <a:graphic>
            <a:graphicData uri="http://schemas.openxmlformats.org/drawingml/2006/chart">
              <c:chart xmlns:c="http://schemas.openxmlformats.org/drawingml/2006/chart" xmlns:r="http://schemas.openxmlformats.org/officeDocument/2006/relationships" r:id="rId4"/>
            </a:graphicData>
          </a:graphic>
        </p:graphicFrame>
        <p:sp>
          <p:nvSpPr>
            <p:cNvPr id="19" name="Rectangle 7"/>
            <p:cNvSpPr/>
            <p:nvPr/>
          </p:nvSpPr>
          <p:spPr>
            <a:xfrm rot="16200000">
              <a:off x="4375150" y="3853323"/>
              <a:ext cx="875561" cy="307777"/>
            </a:xfrm>
            <a:prstGeom prst="rect">
              <a:avLst/>
            </a:prstGeom>
          </p:spPr>
          <p:txBody>
            <a:bodyPr wrap="none">
              <a:spAutoFit/>
            </a:bodyPr>
            <a:lstStyle/>
            <a:p>
              <a:r>
                <a:rPr lang="en-US" sz="1400" b="1" dirty="0" smtClean="0"/>
                <a:t>OD value</a:t>
              </a:r>
              <a:endParaRPr lang="en-US" sz="1400" b="1" dirty="0"/>
            </a:p>
          </p:txBody>
        </p:sp>
        <p:cxnSp>
          <p:nvCxnSpPr>
            <p:cNvPr id="26" name="直接连接符 25"/>
            <p:cNvCxnSpPr/>
            <p:nvPr/>
          </p:nvCxnSpPr>
          <p:spPr>
            <a:xfrm>
              <a:off x="6166115" y="3643427"/>
              <a:ext cx="2428394" cy="0"/>
            </a:xfrm>
            <a:prstGeom prst="line">
              <a:avLst/>
            </a:prstGeom>
          </p:spPr>
          <p:style>
            <a:lnRef idx="2">
              <a:schemeClr val="dk1"/>
            </a:lnRef>
            <a:fillRef idx="0">
              <a:schemeClr val="dk1"/>
            </a:fillRef>
            <a:effectRef idx="1">
              <a:schemeClr val="dk1"/>
            </a:effectRef>
            <a:fontRef idx="minor">
              <a:schemeClr val="tx1"/>
            </a:fontRef>
          </p:style>
        </p:cxnSp>
        <p:cxnSp>
          <p:nvCxnSpPr>
            <p:cNvPr id="27" name="直接连接符 26"/>
            <p:cNvCxnSpPr/>
            <p:nvPr/>
          </p:nvCxnSpPr>
          <p:spPr>
            <a:xfrm>
              <a:off x="5662059" y="3010997"/>
              <a:ext cx="1296144" cy="0"/>
            </a:xfrm>
            <a:prstGeom prst="line">
              <a:avLst/>
            </a:prstGeom>
          </p:spPr>
          <p:style>
            <a:lnRef idx="2">
              <a:schemeClr val="dk1"/>
            </a:lnRef>
            <a:fillRef idx="0">
              <a:schemeClr val="dk1"/>
            </a:fillRef>
            <a:effectRef idx="1">
              <a:schemeClr val="dk1"/>
            </a:effectRef>
            <a:fontRef idx="minor">
              <a:schemeClr val="tx1"/>
            </a:fontRef>
          </p:style>
        </p:cxnSp>
        <p:cxnSp>
          <p:nvCxnSpPr>
            <p:cNvPr id="28" name="直接连接符 27"/>
            <p:cNvCxnSpPr/>
            <p:nvPr/>
          </p:nvCxnSpPr>
          <p:spPr>
            <a:xfrm>
              <a:off x="6958203" y="3005428"/>
              <a:ext cx="0" cy="637999"/>
            </a:xfrm>
            <a:prstGeom prst="line">
              <a:avLst/>
            </a:prstGeom>
          </p:spPr>
          <p:style>
            <a:lnRef idx="2">
              <a:schemeClr val="dk1"/>
            </a:lnRef>
            <a:fillRef idx="0">
              <a:schemeClr val="dk1"/>
            </a:fillRef>
            <a:effectRef idx="1">
              <a:schemeClr val="dk1"/>
            </a:effectRef>
            <a:fontRef idx="minor">
              <a:schemeClr val="tx1"/>
            </a:fontRef>
          </p:style>
        </p:cxnSp>
        <p:cxnSp>
          <p:nvCxnSpPr>
            <p:cNvPr id="29" name="直接连接符 28"/>
            <p:cNvCxnSpPr/>
            <p:nvPr/>
          </p:nvCxnSpPr>
          <p:spPr>
            <a:xfrm>
              <a:off x="5669317" y="3005428"/>
              <a:ext cx="0" cy="69912"/>
            </a:xfrm>
            <a:prstGeom prst="line">
              <a:avLst/>
            </a:prstGeom>
          </p:spPr>
          <p:style>
            <a:lnRef idx="2">
              <a:schemeClr val="dk1"/>
            </a:lnRef>
            <a:fillRef idx="0">
              <a:schemeClr val="dk1"/>
            </a:fillRef>
            <a:effectRef idx="1">
              <a:schemeClr val="dk1"/>
            </a:effectRef>
            <a:fontRef idx="minor">
              <a:schemeClr val="tx1"/>
            </a:fontRef>
          </p:style>
        </p:cxnSp>
        <p:sp>
          <p:nvSpPr>
            <p:cNvPr id="30" name="TextBox 29"/>
            <p:cNvSpPr txBox="1"/>
            <p:nvPr/>
          </p:nvSpPr>
          <p:spPr>
            <a:xfrm>
              <a:off x="6169744" y="2779331"/>
              <a:ext cx="301686" cy="369332"/>
            </a:xfrm>
            <a:prstGeom prst="rect">
              <a:avLst/>
            </a:prstGeom>
            <a:noFill/>
          </p:spPr>
          <p:txBody>
            <a:bodyPr wrap="none" rtlCol="0">
              <a:spAutoFit/>
            </a:bodyPr>
            <a:lstStyle/>
            <a:p>
              <a:r>
                <a:rPr lang="en-US" altLang="zh-CN" dirty="0" smtClean="0"/>
                <a:t>*</a:t>
              </a:r>
              <a:endParaRPr lang="zh-CN" altLang="en-US" dirty="0"/>
            </a:p>
          </p:txBody>
        </p:sp>
        <p:cxnSp>
          <p:nvCxnSpPr>
            <p:cNvPr id="34" name="直接连接符 33"/>
            <p:cNvCxnSpPr/>
            <p:nvPr/>
          </p:nvCxnSpPr>
          <p:spPr>
            <a:xfrm>
              <a:off x="6225749" y="5469239"/>
              <a:ext cx="2388638" cy="0"/>
            </a:xfrm>
            <a:prstGeom prst="line">
              <a:avLst/>
            </a:prstGeom>
          </p:spPr>
          <p:style>
            <a:lnRef idx="2">
              <a:schemeClr val="dk1"/>
            </a:lnRef>
            <a:fillRef idx="0">
              <a:schemeClr val="dk1"/>
            </a:fillRef>
            <a:effectRef idx="1">
              <a:schemeClr val="dk1"/>
            </a:effectRef>
            <a:fontRef idx="minor">
              <a:schemeClr val="tx1"/>
            </a:fontRef>
          </p:style>
        </p:cxnSp>
      </p:grpSp>
      <p:sp>
        <p:nvSpPr>
          <p:cNvPr id="35" name="TextBox 34"/>
          <p:cNvSpPr txBox="1"/>
          <p:nvPr/>
        </p:nvSpPr>
        <p:spPr>
          <a:xfrm>
            <a:off x="6917055" y="5445224"/>
            <a:ext cx="1183337" cy="646331"/>
          </a:xfrm>
          <a:prstGeom prst="rect">
            <a:avLst/>
          </a:prstGeom>
          <a:noFill/>
        </p:spPr>
        <p:txBody>
          <a:bodyPr wrap="none" rtlCol="0">
            <a:spAutoFit/>
          </a:bodyPr>
          <a:lstStyle/>
          <a:p>
            <a:r>
              <a:rPr lang="en-US" altLang="zh-CN" dirty="0" smtClean="0"/>
              <a:t>Met </a:t>
            </a:r>
            <a:r>
              <a:rPr lang="en-US" altLang="zh-CN" dirty="0"/>
              <a:t>(</a:t>
            </a:r>
            <a:r>
              <a:rPr lang="en-US" altLang="zh-CN" dirty="0" err="1"/>
              <a:t>mM</a:t>
            </a:r>
            <a:r>
              <a:rPr lang="en-US" altLang="zh-CN" dirty="0"/>
              <a:t>)</a:t>
            </a:r>
            <a:endParaRPr lang="zh-CN" altLang="en-US" dirty="0"/>
          </a:p>
          <a:p>
            <a:endParaRPr lang="zh-CN" altLang="en-US" dirty="0"/>
          </a:p>
        </p:txBody>
      </p:sp>
      <p:sp>
        <p:nvSpPr>
          <p:cNvPr id="9" name="TextBox 8"/>
          <p:cNvSpPr txBox="1"/>
          <p:nvPr/>
        </p:nvSpPr>
        <p:spPr>
          <a:xfrm>
            <a:off x="2102835" y="2551578"/>
            <a:ext cx="540533" cy="369332"/>
          </a:xfrm>
          <a:prstGeom prst="rect">
            <a:avLst/>
          </a:prstGeom>
          <a:noFill/>
        </p:spPr>
        <p:txBody>
          <a:bodyPr wrap="none" rtlCol="0">
            <a:spAutoFit/>
          </a:bodyPr>
          <a:lstStyle/>
          <a:p>
            <a:r>
              <a:rPr lang="en-US" altLang="zh-CN" dirty="0" smtClean="0"/>
              <a:t>24h</a:t>
            </a:r>
            <a:endParaRPr lang="zh-CN" altLang="en-US" dirty="0"/>
          </a:p>
        </p:txBody>
      </p:sp>
      <p:sp>
        <p:nvSpPr>
          <p:cNvPr id="31" name="TextBox 30"/>
          <p:cNvSpPr txBox="1"/>
          <p:nvPr/>
        </p:nvSpPr>
        <p:spPr>
          <a:xfrm>
            <a:off x="6678318" y="2577815"/>
            <a:ext cx="559769" cy="369332"/>
          </a:xfrm>
          <a:prstGeom prst="rect">
            <a:avLst/>
          </a:prstGeom>
          <a:noFill/>
        </p:spPr>
        <p:txBody>
          <a:bodyPr wrap="none" rtlCol="0">
            <a:spAutoFit/>
          </a:bodyPr>
          <a:lstStyle/>
          <a:p>
            <a:r>
              <a:rPr lang="en-US" altLang="zh-CN" dirty="0" smtClean="0"/>
              <a:t>48h</a:t>
            </a:r>
            <a:endParaRPr lang="zh-CN" altLang="en-US" dirty="0"/>
          </a:p>
        </p:txBody>
      </p:sp>
    </p:spTree>
    <p:extLst>
      <p:ext uri="{BB962C8B-B14F-4D97-AF65-F5344CB8AC3E}">
        <p14:creationId xmlns:p14="http://schemas.microsoft.com/office/powerpoint/2010/main" xmlns="" val="1625934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additive="base">
                                        <p:cTn id="25" dur="500" fill="hold"/>
                                        <p:tgtEl>
                                          <p:spTgt spid="31"/>
                                        </p:tgtEl>
                                        <p:attrNameLst>
                                          <p:attrName>ppt_x</p:attrName>
                                        </p:attrNameLst>
                                      </p:cBhvr>
                                      <p:tavLst>
                                        <p:tav tm="0">
                                          <p:val>
                                            <p:strVal val="#ppt_x"/>
                                          </p:val>
                                        </p:tav>
                                        <p:tav tm="100000">
                                          <p:val>
                                            <p:strVal val="#ppt_x"/>
                                          </p:val>
                                        </p:tav>
                                      </p:tavLst>
                                    </p:anim>
                                    <p:anim calcmode="lin" valueType="num">
                                      <p:cBhvr additive="base">
                                        <p:cTn id="26"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9" grpId="0"/>
      <p:bldP spid="3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3600" dirty="0" smtClean="0"/>
              <a:t>Metformin accelerated the </a:t>
            </a:r>
            <a:r>
              <a:rPr lang="en-US" altLang="zh-CN" sz="3600" dirty="0" err="1" smtClean="0"/>
              <a:t>acidization</a:t>
            </a:r>
            <a:r>
              <a:rPr lang="en-US" altLang="zh-CN" sz="3600" dirty="0" smtClean="0"/>
              <a:t> of culture media </a:t>
            </a:r>
            <a:endParaRPr lang="zh-CN" altLang="en-US" sz="3600" dirty="0"/>
          </a:p>
        </p:txBody>
      </p:sp>
      <p:grpSp>
        <p:nvGrpSpPr>
          <p:cNvPr id="4" name="组合 3"/>
          <p:cNvGrpSpPr/>
          <p:nvPr/>
        </p:nvGrpSpPr>
        <p:grpSpPr>
          <a:xfrm>
            <a:off x="251520" y="2060848"/>
            <a:ext cx="3787575" cy="2520280"/>
            <a:chOff x="251520" y="2060848"/>
            <a:chExt cx="3787575" cy="2520280"/>
          </a:xfrm>
        </p:grpSpPr>
        <p:sp>
          <p:nvSpPr>
            <p:cNvPr id="5" name="TextBox 4"/>
            <p:cNvSpPr txBox="1"/>
            <p:nvPr/>
          </p:nvSpPr>
          <p:spPr>
            <a:xfrm rot="16200000">
              <a:off x="-68984" y="3088750"/>
              <a:ext cx="948786" cy="307777"/>
            </a:xfrm>
            <a:prstGeom prst="rect">
              <a:avLst/>
            </a:prstGeom>
            <a:noFill/>
          </p:spPr>
          <p:txBody>
            <a:bodyPr wrap="none" rtlCol="0">
              <a:spAutoFit/>
            </a:bodyPr>
            <a:lstStyle/>
            <a:p>
              <a:r>
                <a:rPr lang="en-US" altLang="zh-CN" sz="1400" dirty="0" smtClean="0">
                  <a:latin typeface="Arial" panose="020B0604020202020204" pitchFamily="34" charset="0"/>
                  <a:cs typeface="Arial" panose="020B0604020202020204" pitchFamily="34" charset="0"/>
                </a:rPr>
                <a:t>OD Value</a:t>
              </a:r>
              <a:endParaRPr lang="zh-CN" altLang="en-US" sz="1400" dirty="0">
                <a:latin typeface="Arial" panose="020B0604020202020204" pitchFamily="34" charset="0"/>
                <a:cs typeface="Arial" panose="020B0604020202020204" pitchFamily="34" charset="0"/>
              </a:endParaRPr>
            </a:p>
          </p:txBody>
        </p:sp>
        <p:graphicFrame>
          <p:nvGraphicFramePr>
            <p:cNvPr id="6" name="Chart 1"/>
            <p:cNvGraphicFramePr>
              <a:graphicFrameLocks/>
            </p:cNvGraphicFramePr>
            <p:nvPr>
              <p:extLst>
                <p:ext uri="{D42A27DB-BD31-4B8C-83A1-F6EECF244321}">
                  <p14:modId xmlns:p14="http://schemas.microsoft.com/office/powerpoint/2010/main" xmlns="" val="1058266215"/>
                </p:ext>
              </p:extLst>
            </p:nvPr>
          </p:nvGraphicFramePr>
          <p:xfrm>
            <a:off x="510703" y="2060848"/>
            <a:ext cx="3528392" cy="252028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3551998" y="2778317"/>
              <a:ext cx="393741" cy="415154"/>
            </a:xfrm>
            <a:prstGeom prst="rect">
              <a:avLst/>
            </a:prstGeom>
            <a:noFill/>
          </p:spPr>
          <p:txBody>
            <a:bodyPr wrap="square" rtlCol="0">
              <a:spAutoFit/>
            </a:bodyPr>
            <a:lstStyle/>
            <a:p>
              <a:r>
                <a:rPr lang="en-US" altLang="zh-CN" sz="2000" dirty="0" smtClean="0">
                  <a:latin typeface="Arial" panose="020B0604020202020204" pitchFamily="34" charset="0"/>
                  <a:cs typeface="Arial" panose="020B0604020202020204" pitchFamily="34" charset="0"/>
                </a:rPr>
                <a:t>**</a:t>
              </a:r>
              <a:endParaRPr lang="zh-CN" altLang="en-US" sz="2000" dirty="0">
                <a:latin typeface="Arial" panose="020B0604020202020204" pitchFamily="34" charset="0"/>
                <a:cs typeface="Arial" panose="020B0604020202020204" pitchFamily="34" charset="0"/>
              </a:endParaRPr>
            </a:p>
          </p:txBody>
        </p:sp>
        <p:sp>
          <p:nvSpPr>
            <p:cNvPr id="8" name="TextBox 7"/>
            <p:cNvSpPr txBox="1"/>
            <p:nvPr/>
          </p:nvSpPr>
          <p:spPr>
            <a:xfrm>
              <a:off x="2537736" y="2880142"/>
              <a:ext cx="393741" cy="415154"/>
            </a:xfrm>
            <a:prstGeom prst="rect">
              <a:avLst/>
            </a:prstGeom>
            <a:noFill/>
          </p:spPr>
          <p:txBody>
            <a:bodyPr wrap="square" rtlCol="0">
              <a:spAutoFit/>
            </a:bodyPr>
            <a:lstStyle/>
            <a:p>
              <a:r>
                <a:rPr lang="en-US" altLang="zh-CN" sz="2000" dirty="0" smtClean="0">
                  <a:latin typeface="Arial" panose="020B0604020202020204" pitchFamily="34" charset="0"/>
                  <a:cs typeface="Arial" panose="020B0604020202020204" pitchFamily="34" charset="0"/>
                </a:rPr>
                <a:t>**</a:t>
              </a:r>
              <a:endParaRPr lang="zh-CN" altLang="en-US" sz="2000" dirty="0">
                <a:latin typeface="Arial" panose="020B0604020202020204" pitchFamily="34" charset="0"/>
                <a:cs typeface="Arial" panose="020B0604020202020204" pitchFamily="34" charset="0"/>
              </a:endParaRPr>
            </a:p>
          </p:txBody>
        </p:sp>
        <p:sp>
          <p:nvSpPr>
            <p:cNvPr id="9" name="TextBox 8"/>
            <p:cNvSpPr txBox="1"/>
            <p:nvPr/>
          </p:nvSpPr>
          <p:spPr>
            <a:xfrm>
              <a:off x="3373265" y="2442887"/>
              <a:ext cx="344091" cy="400110"/>
            </a:xfrm>
            <a:prstGeom prst="rect">
              <a:avLst/>
            </a:prstGeom>
            <a:noFill/>
          </p:spPr>
          <p:txBody>
            <a:bodyPr wrap="square" rtlCol="0">
              <a:spAutoFit/>
            </a:bodyPr>
            <a:lstStyle/>
            <a:p>
              <a:r>
                <a:rPr lang="en-US" altLang="zh-CN" sz="2000" dirty="0" smtClean="0">
                  <a:latin typeface="Arial" panose="020B0604020202020204" pitchFamily="34" charset="0"/>
                  <a:cs typeface="Arial" panose="020B0604020202020204" pitchFamily="34" charset="0"/>
                </a:rPr>
                <a:t>*</a:t>
              </a:r>
              <a:endParaRPr lang="zh-CN" altLang="en-US" sz="2000" dirty="0">
                <a:latin typeface="Arial" panose="020B0604020202020204" pitchFamily="34" charset="0"/>
                <a:cs typeface="Arial" panose="020B0604020202020204" pitchFamily="34" charset="0"/>
              </a:endParaRPr>
            </a:p>
          </p:txBody>
        </p:sp>
        <p:sp>
          <p:nvSpPr>
            <p:cNvPr id="10" name="TextBox 9"/>
            <p:cNvSpPr txBox="1"/>
            <p:nvPr/>
          </p:nvSpPr>
          <p:spPr>
            <a:xfrm>
              <a:off x="2355953" y="2819098"/>
              <a:ext cx="344091" cy="400110"/>
            </a:xfrm>
            <a:prstGeom prst="rect">
              <a:avLst/>
            </a:prstGeom>
            <a:noFill/>
          </p:spPr>
          <p:txBody>
            <a:bodyPr wrap="square" rtlCol="0">
              <a:spAutoFit/>
            </a:bodyPr>
            <a:lstStyle/>
            <a:p>
              <a:r>
                <a:rPr lang="en-US" altLang="zh-CN" sz="2000" dirty="0" smtClean="0">
                  <a:latin typeface="Arial" panose="020B0604020202020204" pitchFamily="34" charset="0"/>
                  <a:cs typeface="Arial" panose="020B0604020202020204" pitchFamily="34" charset="0"/>
                </a:rPr>
                <a:t>*</a:t>
              </a:r>
              <a:endParaRPr lang="zh-CN" altLang="en-US" sz="2000" dirty="0">
                <a:latin typeface="Arial" panose="020B0604020202020204" pitchFamily="34" charset="0"/>
                <a:cs typeface="Arial" panose="020B0604020202020204" pitchFamily="34" charset="0"/>
              </a:endParaRPr>
            </a:p>
          </p:txBody>
        </p:sp>
      </p:grpSp>
      <p:grpSp>
        <p:nvGrpSpPr>
          <p:cNvPr id="24" name="组合 23"/>
          <p:cNvGrpSpPr/>
          <p:nvPr/>
        </p:nvGrpSpPr>
        <p:grpSpPr>
          <a:xfrm>
            <a:off x="179512" y="4711528"/>
            <a:ext cx="8620106" cy="2112301"/>
            <a:chOff x="179512" y="4711528"/>
            <a:chExt cx="8620106" cy="2112301"/>
          </a:xfrm>
        </p:grpSpPr>
        <p:pic>
          <p:nvPicPr>
            <p:cNvPr id="11" name="Picture 2" descr="C:\Dr. HK_Li\metformin与结肠癌研究\细胞样品代谢组分析数据\lovo细胞照片\8h\IMG_3210.jpg"/>
            <p:cNvPicPr>
              <a:picLocks noChangeAspect="1" noChangeArrowheads="1"/>
            </p:cNvPicPr>
            <p:nvPr/>
          </p:nvPicPr>
          <p:blipFill>
            <a:blip r:embed="rId3" cstate="print"/>
            <a:srcRect l="8179" r="4581" b="12000"/>
            <a:stretch>
              <a:fillRect/>
            </a:stretch>
          </p:blipFill>
          <p:spPr bwMode="auto">
            <a:xfrm>
              <a:off x="1131274" y="4711528"/>
              <a:ext cx="2455884" cy="1841913"/>
            </a:xfrm>
            <a:prstGeom prst="rect">
              <a:avLst/>
            </a:prstGeom>
            <a:noFill/>
          </p:spPr>
        </p:pic>
        <p:pic>
          <p:nvPicPr>
            <p:cNvPr id="12" name="Picture 3" descr="C:\Dr. HK_Li\metformin与结肠癌研究\细胞样品代谢组分析数据\lovo细胞照片\24h\IMG_3495.jpg"/>
            <p:cNvPicPr>
              <a:picLocks noChangeAspect="1" noChangeArrowheads="1"/>
            </p:cNvPicPr>
            <p:nvPr/>
          </p:nvPicPr>
          <p:blipFill>
            <a:blip r:embed="rId4" cstate="print"/>
            <a:srcRect l="8108" r="5406" b="4596"/>
            <a:stretch>
              <a:fillRect/>
            </a:stretch>
          </p:blipFill>
          <p:spPr bwMode="auto">
            <a:xfrm>
              <a:off x="3710802" y="4711530"/>
              <a:ext cx="2461032" cy="1845774"/>
            </a:xfrm>
            <a:prstGeom prst="rect">
              <a:avLst/>
            </a:prstGeom>
            <a:noFill/>
          </p:spPr>
        </p:pic>
        <p:pic>
          <p:nvPicPr>
            <p:cNvPr id="13" name="Picture 4" descr="C:\Dr. HK_Li\metformin与结肠癌研究\细胞样品代谢组分析数据\lovo细胞照片\48h\met 1, 10mm-48h-1.jpg"/>
            <p:cNvPicPr>
              <a:picLocks noChangeAspect="1" noChangeArrowheads="1"/>
            </p:cNvPicPr>
            <p:nvPr/>
          </p:nvPicPr>
          <p:blipFill>
            <a:blip r:embed="rId5" cstate="print"/>
            <a:srcRect l="8013" t="4006" r="9188" b="3846"/>
            <a:stretch>
              <a:fillRect/>
            </a:stretch>
          </p:blipFill>
          <p:spPr bwMode="auto">
            <a:xfrm>
              <a:off x="6311834" y="4711530"/>
              <a:ext cx="2487783" cy="1845774"/>
            </a:xfrm>
            <a:prstGeom prst="rect">
              <a:avLst/>
            </a:prstGeom>
            <a:noFill/>
          </p:spPr>
        </p:pic>
        <p:sp>
          <p:nvSpPr>
            <p:cNvPr id="14" name="TextBox 13"/>
            <p:cNvSpPr txBox="1"/>
            <p:nvPr/>
          </p:nvSpPr>
          <p:spPr>
            <a:xfrm>
              <a:off x="682592" y="4928421"/>
              <a:ext cx="562975" cy="307777"/>
            </a:xfrm>
            <a:prstGeom prst="rect">
              <a:avLst/>
            </a:prstGeom>
            <a:noFill/>
          </p:spPr>
          <p:txBody>
            <a:bodyPr wrap="none" rtlCol="0">
              <a:spAutoFit/>
            </a:bodyPr>
            <a:lstStyle/>
            <a:p>
              <a:r>
                <a:rPr lang="en-US" sz="1400" dirty="0" smtClean="0">
                  <a:latin typeface="Arial" panose="020B0604020202020204" pitchFamily="34" charset="0"/>
                  <a:cs typeface="Arial" panose="020B0604020202020204" pitchFamily="34" charset="0"/>
                </a:rPr>
                <a:t>Con </a:t>
              </a:r>
              <a:endParaRPr lang="en-US" sz="1400" dirty="0">
                <a:latin typeface="Arial" panose="020B0604020202020204" pitchFamily="34" charset="0"/>
                <a:cs typeface="Arial" panose="020B0604020202020204" pitchFamily="34" charset="0"/>
              </a:endParaRPr>
            </a:p>
          </p:txBody>
        </p:sp>
        <p:sp>
          <p:nvSpPr>
            <p:cNvPr id="15" name="TextBox 14"/>
            <p:cNvSpPr txBox="1"/>
            <p:nvPr/>
          </p:nvSpPr>
          <p:spPr>
            <a:xfrm>
              <a:off x="278898" y="5567935"/>
              <a:ext cx="930063" cy="307777"/>
            </a:xfrm>
            <a:prstGeom prst="rect">
              <a:avLst/>
            </a:prstGeom>
            <a:noFill/>
          </p:spPr>
          <p:txBody>
            <a:bodyPr wrap="none" rtlCol="0">
              <a:spAutoFit/>
            </a:bodyPr>
            <a:lstStyle/>
            <a:p>
              <a:r>
                <a:rPr lang="en-US" sz="1400" dirty="0" smtClean="0">
                  <a:latin typeface="Arial" panose="020B0604020202020204" pitchFamily="34" charset="0"/>
                  <a:cs typeface="Arial" panose="020B0604020202020204" pitchFamily="34" charset="0"/>
                </a:rPr>
                <a:t>Met 1mM</a:t>
              </a:r>
              <a:endParaRPr lang="en-US" sz="1400" dirty="0">
                <a:latin typeface="Arial" panose="020B0604020202020204" pitchFamily="34" charset="0"/>
                <a:cs typeface="Arial" panose="020B0604020202020204" pitchFamily="34" charset="0"/>
              </a:endParaRPr>
            </a:p>
          </p:txBody>
        </p:sp>
        <p:sp>
          <p:nvSpPr>
            <p:cNvPr id="16" name="TextBox 15"/>
            <p:cNvSpPr txBox="1"/>
            <p:nvPr/>
          </p:nvSpPr>
          <p:spPr>
            <a:xfrm>
              <a:off x="179512" y="6201173"/>
              <a:ext cx="1029449" cy="307777"/>
            </a:xfrm>
            <a:prstGeom prst="rect">
              <a:avLst/>
            </a:prstGeom>
            <a:noFill/>
          </p:spPr>
          <p:txBody>
            <a:bodyPr wrap="none" rtlCol="0">
              <a:spAutoFit/>
            </a:bodyPr>
            <a:lstStyle/>
            <a:p>
              <a:r>
                <a:rPr lang="en-US" sz="1400" dirty="0" smtClean="0">
                  <a:latin typeface="Arial" panose="020B0604020202020204" pitchFamily="34" charset="0"/>
                  <a:cs typeface="Arial" panose="020B0604020202020204" pitchFamily="34" charset="0"/>
                </a:rPr>
                <a:t>Met 10mM</a:t>
              </a:r>
              <a:endParaRPr lang="en-US" sz="1400" dirty="0">
                <a:latin typeface="Arial" panose="020B0604020202020204" pitchFamily="34" charset="0"/>
                <a:cs typeface="Arial" panose="020B0604020202020204" pitchFamily="34" charset="0"/>
              </a:endParaRPr>
            </a:p>
          </p:txBody>
        </p:sp>
        <p:sp>
          <p:nvSpPr>
            <p:cNvPr id="17" name="TextBox 16"/>
            <p:cNvSpPr txBox="1"/>
            <p:nvPr/>
          </p:nvSpPr>
          <p:spPr>
            <a:xfrm>
              <a:off x="2107435" y="6503599"/>
              <a:ext cx="383438" cy="307777"/>
            </a:xfrm>
            <a:prstGeom prst="rect">
              <a:avLst/>
            </a:prstGeom>
            <a:noFill/>
          </p:spPr>
          <p:txBody>
            <a:bodyPr wrap="none" rtlCol="0">
              <a:spAutoFit/>
            </a:bodyPr>
            <a:lstStyle/>
            <a:p>
              <a:r>
                <a:rPr lang="en-US" sz="1400" dirty="0" smtClean="0">
                  <a:latin typeface="Arial" panose="020B0604020202020204" pitchFamily="34" charset="0"/>
                  <a:cs typeface="Arial" panose="020B0604020202020204" pitchFamily="34" charset="0"/>
                </a:rPr>
                <a:t>8h</a:t>
              </a:r>
              <a:endParaRPr lang="en-US" sz="1400" dirty="0">
                <a:latin typeface="Arial" panose="020B0604020202020204" pitchFamily="34" charset="0"/>
                <a:cs typeface="Arial" panose="020B0604020202020204" pitchFamily="34" charset="0"/>
              </a:endParaRPr>
            </a:p>
          </p:txBody>
        </p:sp>
        <p:sp>
          <p:nvSpPr>
            <p:cNvPr id="18" name="TextBox 17"/>
            <p:cNvSpPr txBox="1"/>
            <p:nvPr/>
          </p:nvSpPr>
          <p:spPr>
            <a:xfrm>
              <a:off x="4742152" y="6516052"/>
              <a:ext cx="482824" cy="307777"/>
            </a:xfrm>
            <a:prstGeom prst="rect">
              <a:avLst/>
            </a:prstGeom>
            <a:noFill/>
          </p:spPr>
          <p:txBody>
            <a:bodyPr wrap="none" rtlCol="0">
              <a:spAutoFit/>
            </a:bodyPr>
            <a:lstStyle/>
            <a:p>
              <a:r>
                <a:rPr lang="en-US" sz="1400" dirty="0" smtClean="0">
                  <a:latin typeface="Arial" panose="020B0604020202020204" pitchFamily="34" charset="0"/>
                  <a:cs typeface="Arial" panose="020B0604020202020204" pitchFamily="34" charset="0"/>
                </a:rPr>
                <a:t>24h</a:t>
              </a:r>
              <a:endParaRPr lang="en-US" sz="1400" dirty="0">
                <a:latin typeface="Arial" panose="020B0604020202020204" pitchFamily="34" charset="0"/>
                <a:cs typeface="Arial" panose="020B0604020202020204" pitchFamily="34" charset="0"/>
              </a:endParaRPr>
            </a:p>
          </p:txBody>
        </p:sp>
        <p:sp>
          <p:nvSpPr>
            <p:cNvPr id="19" name="TextBox 18"/>
            <p:cNvSpPr txBox="1"/>
            <p:nvPr/>
          </p:nvSpPr>
          <p:spPr>
            <a:xfrm>
              <a:off x="7323962" y="6516052"/>
              <a:ext cx="482824" cy="307777"/>
            </a:xfrm>
            <a:prstGeom prst="rect">
              <a:avLst/>
            </a:prstGeom>
            <a:noFill/>
          </p:spPr>
          <p:txBody>
            <a:bodyPr wrap="none" rtlCol="0">
              <a:spAutoFit/>
            </a:bodyPr>
            <a:lstStyle/>
            <a:p>
              <a:r>
                <a:rPr lang="en-US" sz="1400" dirty="0" smtClean="0">
                  <a:latin typeface="Arial" panose="020B0604020202020204" pitchFamily="34" charset="0"/>
                  <a:cs typeface="Arial" panose="020B0604020202020204" pitchFamily="34" charset="0"/>
                </a:rPr>
                <a:t>48h</a:t>
              </a:r>
              <a:endParaRPr lang="en-US" sz="1400" dirty="0">
                <a:latin typeface="Arial" panose="020B0604020202020204" pitchFamily="34" charset="0"/>
                <a:cs typeface="Arial" panose="020B0604020202020204" pitchFamily="34" charset="0"/>
              </a:endParaRPr>
            </a:p>
          </p:txBody>
        </p:sp>
        <p:cxnSp>
          <p:nvCxnSpPr>
            <p:cNvPr id="20" name="Straight Connector 15"/>
            <p:cNvCxnSpPr/>
            <p:nvPr/>
          </p:nvCxnSpPr>
          <p:spPr>
            <a:xfrm flipV="1">
              <a:off x="1142032" y="5373216"/>
              <a:ext cx="7657586" cy="47194"/>
            </a:xfrm>
            <a:prstGeom prst="line">
              <a:avLst/>
            </a:prstGeom>
            <a:ln w="381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1131274" y="6021288"/>
              <a:ext cx="7668344" cy="72008"/>
            </a:xfrm>
            <a:prstGeom prst="line">
              <a:avLst/>
            </a:prstGeom>
            <a:ln w="38100">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23" name="组合 22"/>
          <p:cNvGrpSpPr/>
          <p:nvPr/>
        </p:nvGrpSpPr>
        <p:grpSpPr>
          <a:xfrm>
            <a:off x="4768279" y="2094727"/>
            <a:ext cx="3908177" cy="2414393"/>
            <a:chOff x="4768279" y="2094727"/>
            <a:chExt cx="3908177" cy="2414393"/>
          </a:xfrm>
        </p:grpSpPr>
        <p:graphicFrame>
          <p:nvGraphicFramePr>
            <p:cNvPr id="22" name="Chart 1"/>
            <p:cNvGraphicFramePr>
              <a:graphicFrameLocks/>
            </p:cNvGraphicFramePr>
            <p:nvPr>
              <p:extLst>
                <p:ext uri="{D42A27DB-BD31-4B8C-83A1-F6EECF244321}">
                  <p14:modId xmlns:p14="http://schemas.microsoft.com/office/powerpoint/2010/main" xmlns="" val="1369078697"/>
                </p:ext>
              </p:extLst>
            </p:nvPr>
          </p:nvGraphicFramePr>
          <p:xfrm>
            <a:off x="5088329" y="2094727"/>
            <a:ext cx="3588127" cy="2414393"/>
          </p:xfrm>
          <a:graphic>
            <a:graphicData uri="http://schemas.openxmlformats.org/drawingml/2006/chart">
              <c:chart xmlns:c="http://schemas.openxmlformats.org/drawingml/2006/chart" xmlns:r="http://schemas.openxmlformats.org/officeDocument/2006/relationships" r:id="rId6"/>
            </a:graphicData>
          </a:graphic>
        </p:graphicFrame>
        <p:sp>
          <p:nvSpPr>
            <p:cNvPr id="3" name="TextBox 2"/>
            <p:cNvSpPr txBox="1"/>
            <p:nvPr/>
          </p:nvSpPr>
          <p:spPr>
            <a:xfrm rot="16200000">
              <a:off x="4476372" y="3079248"/>
              <a:ext cx="891591" cy="307777"/>
            </a:xfrm>
            <a:prstGeom prst="rect">
              <a:avLst/>
            </a:prstGeom>
            <a:noFill/>
          </p:spPr>
          <p:txBody>
            <a:bodyPr wrap="none" rtlCol="0">
              <a:spAutoFit/>
            </a:bodyPr>
            <a:lstStyle/>
            <a:p>
              <a:r>
                <a:rPr lang="en-US" altLang="zh-CN" sz="1400" dirty="0" smtClean="0">
                  <a:latin typeface="Arial" panose="020B0604020202020204" pitchFamily="34" charset="0"/>
                  <a:ea typeface="Arial Unicode MS" panose="020B0604020202020204" pitchFamily="34" charset="-122"/>
                  <a:cs typeface="Arial" panose="020B0604020202020204" pitchFamily="34" charset="0"/>
                </a:rPr>
                <a:t>pH value</a:t>
              </a:r>
              <a:endParaRPr lang="zh-CN" altLang="en-US" sz="1400" dirty="0">
                <a:latin typeface="Arial" panose="020B0604020202020204" pitchFamily="34" charset="0"/>
                <a:ea typeface="Arial Unicode MS" panose="020B0604020202020204" pitchFamily="34" charset="-122"/>
                <a:cs typeface="Arial" panose="020B0604020202020204" pitchFamily="34" charset="0"/>
              </a:endParaRPr>
            </a:p>
          </p:txBody>
        </p:sp>
      </p:grpSp>
    </p:spTree>
    <p:extLst>
      <p:ext uri="{BB962C8B-B14F-4D97-AF65-F5344CB8AC3E}">
        <p14:creationId xmlns:p14="http://schemas.microsoft.com/office/powerpoint/2010/main" xmlns="" val="3318014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additive="base">
                                        <p:cTn id="15" dur="500" fill="hold"/>
                                        <p:tgtEl>
                                          <p:spTgt spid="24"/>
                                        </p:tgtEl>
                                        <p:attrNameLst>
                                          <p:attrName>ppt_x</p:attrName>
                                        </p:attrNameLst>
                                      </p:cBhvr>
                                      <p:tavLst>
                                        <p:tav tm="0">
                                          <p:val>
                                            <p:strVal val="#ppt_x"/>
                                          </p:val>
                                        </p:tav>
                                        <p:tav tm="100000">
                                          <p:val>
                                            <p:strVal val="#ppt_x"/>
                                          </p:val>
                                        </p:tav>
                                      </p:tavLst>
                                    </p:anim>
                                    <p:anim calcmode="lin" valueType="num">
                                      <p:cBhvr additive="base">
                                        <p:cTn id="16"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467544" y="548680"/>
            <a:ext cx="8229600" cy="1252728"/>
          </a:xfrm>
        </p:spPr>
        <p:txBody>
          <a:bodyPr>
            <a:normAutofit/>
          </a:bodyPr>
          <a:lstStyle/>
          <a:p>
            <a:r>
              <a:rPr lang="en-US" altLang="zh-CN" sz="3600" dirty="0" smtClean="0"/>
              <a:t>The metabolic alteration by metformin</a:t>
            </a:r>
            <a:endParaRPr lang="zh-CN" altLang="en-US" sz="3600" dirty="0"/>
          </a:p>
        </p:txBody>
      </p:sp>
      <p:pic>
        <p:nvPicPr>
          <p:cNvPr id="4098" name="Picture 2" descr="E:\Met paper\results\metabolomics data\new plot\PCA-6 groups.emf"/>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187624" y="2924943"/>
            <a:ext cx="6753840" cy="3015411"/>
          </a:xfrm>
          <a:prstGeom prst="rect">
            <a:avLst/>
          </a:prstGeom>
          <a:noFill/>
          <a:extLst>
            <a:ext uri="{909E8E84-426E-40DD-AFC4-6F175D3DCCD1}">
              <a14:hiddenFill xmlns:a14="http://schemas.microsoft.com/office/drawing/2010/main" xmlns="">
                <a:solidFill>
                  <a:srgbClr val="FFFFFF"/>
                </a:solidFill>
              </a14:hiddenFill>
            </a:ext>
          </a:extLst>
        </p:spPr>
      </p:pic>
      <p:sp>
        <p:nvSpPr>
          <p:cNvPr id="7" name="右箭头 6"/>
          <p:cNvSpPr/>
          <p:nvPr/>
        </p:nvSpPr>
        <p:spPr bwMode="auto">
          <a:xfrm rot="20527125">
            <a:off x="3584994" y="3751060"/>
            <a:ext cx="312949" cy="78553"/>
          </a:xfrm>
          <a:prstGeom prst="rightArrow">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zh-CN" altLang="en-US">
              <a:latin typeface="Arial" charset="0"/>
            </a:endParaRPr>
          </a:p>
        </p:txBody>
      </p:sp>
      <p:sp>
        <p:nvSpPr>
          <p:cNvPr id="8" name="右箭头 7"/>
          <p:cNvSpPr/>
          <p:nvPr/>
        </p:nvSpPr>
        <p:spPr bwMode="auto">
          <a:xfrm rot="1396419">
            <a:off x="4484108" y="3816379"/>
            <a:ext cx="933208" cy="77240"/>
          </a:xfrm>
          <a:prstGeom prst="rightArrow">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charset="0"/>
            </a:endParaRPr>
          </a:p>
        </p:txBody>
      </p:sp>
      <p:sp>
        <p:nvSpPr>
          <p:cNvPr id="9" name="椭圆 8"/>
          <p:cNvSpPr/>
          <p:nvPr/>
        </p:nvSpPr>
        <p:spPr bwMode="auto">
          <a:xfrm rot="1089717">
            <a:off x="2600457" y="3831915"/>
            <a:ext cx="1593624" cy="436802"/>
          </a:xfrm>
          <a:prstGeom prst="ellipse">
            <a:avLst/>
          </a:prstGeom>
          <a:solidFill>
            <a:srgbClr val="92D050">
              <a:alpha val="35000"/>
            </a:srgbClr>
          </a:solidFill>
          <a:ln w="12700" cap="flat" cmpd="sng" algn="ctr">
            <a:solidFill>
              <a:srgbClr val="00B05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charset="0"/>
            </a:endParaRPr>
          </a:p>
        </p:txBody>
      </p:sp>
      <p:sp>
        <p:nvSpPr>
          <p:cNvPr id="10" name="椭圆 9"/>
          <p:cNvSpPr/>
          <p:nvPr/>
        </p:nvSpPr>
        <p:spPr bwMode="auto">
          <a:xfrm rot="2757238">
            <a:off x="3557976" y="3411884"/>
            <a:ext cx="1232851" cy="365447"/>
          </a:xfrm>
          <a:prstGeom prst="ellipse">
            <a:avLst/>
          </a:prstGeom>
          <a:solidFill>
            <a:srgbClr val="00B0F0">
              <a:alpha val="66000"/>
            </a:srgbClr>
          </a:solidFill>
          <a:ln w="12700" cap="flat" cmpd="sng" algn="ctr">
            <a:solidFill>
              <a:srgbClr val="0070C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charset="0"/>
            </a:endParaRPr>
          </a:p>
        </p:txBody>
      </p:sp>
      <p:sp>
        <p:nvSpPr>
          <p:cNvPr id="11" name="椭圆 10"/>
          <p:cNvSpPr/>
          <p:nvPr/>
        </p:nvSpPr>
        <p:spPr bwMode="auto">
          <a:xfrm rot="2757238">
            <a:off x="5297514" y="4096206"/>
            <a:ext cx="755642" cy="335513"/>
          </a:xfrm>
          <a:prstGeom prst="ellipse">
            <a:avLst/>
          </a:prstGeom>
          <a:solidFill>
            <a:srgbClr val="FF0000">
              <a:alpha val="30000"/>
            </a:srgbClr>
          </a:solidFill>
          <a:ln w="12700" cap="flat" cmpd="sng" algn="ctr">
            <a:solidFill>
              <a:srgbClr val="FF000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charset="0"/>
            </a:endParaRPr>
          </a:p>
        </p:txBody>
      </p:sp>
      <p:sp>
        <p:nvSpPr>
          <p:cNvPr id="12" name="椭圆 11"/>
          <p:cNvSpPr/>
          <p:nvPr/>
        </p:nvSpPr>
        <p:spPr bwMode="auto">
          <a:xfrm>
            <a:off x="3001961" y="4701487"/>
            <a:ext cx="1360684" cy="383696"/>
          </a:xfrm>
          <a:prstGeom prst="ellipse">
            <a:avLst/>
          </a:prstGeom>
          <a:solidFill>
            <a:srgbClr val="92D050">
              <a:alpha val="35000"/>
            </a:srgbClr>
          </a:solidFill>
          <a:ln w="12700" cap="flat" cmpd="sng" algn="ctr">
            <a:no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charset="0"/>
            </a:endParaRPr>
          </a:p>
        </p:txBody>
      </p:sp>
      <p:sp>
        <p:nvSpPr>
          <p:cNvPr id="13" name="椭圆 12"/>
          <p:cNvSpPr/>
          <p:nvPr/>
        </p:nvSpPr>
        <p:spPr bwMode="auto">
          <a:xfrm rot="875419">
            <a:off x="3044915" y="4227275"/>
            <a:ext cx="1274776" cy="504225"/>
          </a:xfrm>
          <a:prstGeom prst="ellipse">
            <a:avLst/>
          </a:prstGeom>
          <a:solidFill>
            <a:srgbClr val="00B0F0">
              <a:alpha val="66000"/>
            </a:srgbClr>
          </a:solidFill>
          <a:ln w="12700" cap="flat" cmpd="sng" algn="ctr">
            <a:no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charset="0"/>
            </a:endParaRPr>
          </a:p>
        </p:txBody>
      </p:sp>
      <p:sp>
        <p:nvSpPr>
          <p:cNvPr id="14" name="椭圆 13"/>
          <p:cNvSpPr/>
          <p:nvPr/>
        </p:nvSpPr>
        <p:spPr bwMode="auto">
          <a:xfrm rot="2757238">
            <a:off x="4503990" y="4166668"/>
            <a:ext cx="909357" cy="449471"/>
          </a:xfrm>
          <a:prstGeom prst="ellipse">
            <a:avLst/>
          </a:prstGeom>
          <a:solidFill>
            <a:srgbClr val="FF0000">
              <a:alpha val="30000"/>
            </a:srgbClr>
          </a:solidFill>
          <a:ln w="12700" cap="flat" cmpd="sng" algn="ctr">
            <a:no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xmlns="" val="3034771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0"/>
            <a:ext cx="7298537" cy="492443"/>
          </a:xfrm>
        </p:spPr>
        <p:txBody>
          <a:bodyPr>
            <a:normAutofit fontScale="90000"/>
          </a:bodyPr>
          <a:lstStyle/>
          <a:p>
            <a:r>
              <a:rPr lang="en-US" sz="3200" spc="5" dirty="0" smtClean="0">
                <a:latin typeface="Times New Roman" pitchFamily="18" charset="0"/>
                <a:cs typeface="Times New Roman" pitchFamily="18" charset="0"/>
              </a:rPr>
              <a:t>A</a:t>
            </a:r>
            <a:r>
              <a:rPr lang="en-US" sz="3200" spc="10" dirty="0" smtClean="0">
                <a:latin typeface="Times New Roman" pitchFamily="18" charset="0"/>
                <a:cs typeface="Times New Roman" pitchFamily="18" charset="0"/>
              </a:rPr>
              <a:t>b</a:t>
            </a:r>
            <a:r>
              <a:rPr lang="en-US" sz="3200" dirty="0" smtClean="0">
                <a:latin typeface="Times New Roman" pitchFamily="18" charset="0"/>
                <a:cs typeface="Times New Roman" pitchFamily="18" charset="0"/>
              </a:rPr>
              <a:t>o</a:t>
            </a:r>
            <a:r>
              <a:rPr lang="en-US" sz="3200" spc="10" dirty="0" smtClean="0">
                <a:latin typeface="Times New Roman" pitchFamily="18" charset="0"/>
                <a:cs typeface="Times New Roman" pitchFamily="18" charset="0"/>
              </a:rPr>
              <a:t>u</a:t>
            </a:r>
            <a:r>
              <a:rPr lang="en-US" sz="3200" spc="-10" dirty="0" smtClean="0">
                <a:latin typeface="Times New Roman" pitchFamily="18" charset="0"/>
                <a:cs typeface="Times New Roman" pitchFamily="18" charset="0"/>
              </a:rPr>
              <a:t>t</a:t>
            </a:r>
            <a:r>
              <a:rPr lang="en-US" sz="3200" spc="-50" dirty="0" smtClean="0">
                <a:latin typeface="Times New Roman" pitchFamily="18" charset="0"/>
                <a:cs typeface="Times New Roman" pitchFamily="18" charset="0"/>
              </a:rPr>
              <a:t> </a:t>
            </a:r>
            <a:r>
              <a:rPr lang="en-US" sz="3200" spc="15" dirty="0" smtClean="0">
                <a:latin typeface="Times New Roman" pitchFamily="18" charset="0"/>
                <a:cs typeface="Times New Roman" pitchFamily="18" charset="0"/>
              </a:rPr>
              <a:t>O</a:t>
            </a:r>
            <a:r>
              <a:rPr lang="en-US" sz="3200" spc="5" dirty="0" smtClean="0">
                <a:latin typeface="Times New Roman" pitchFamily="18" charset="0"/>
                <a:cs typeface="Times New Roman" pitchFamily="18" charset="0"/>
              </a:rPr>
              <a:t>M</a:t>
            </a:r>
            <a:r>
              <a:rPr lang="en-US" sz="3200" spc="10" dirty="0" smtClean="0">
                <a:latin typeface="Times New Roman" pitchFamily="18" charset="0"/>
                <a:cs typeface="Times New Roman" pitchFamily="18" charset="0"/>
              </a:rPr>
              <a:t>IC</a:t>
            </a:r>
            <a:r>
              <a:rPr lang="en-US" sz="3200" dirty="0" smtClean="0">
                <a:latin typeface="Times New Roman" pitchFamily="18" charset="0"/>
                <a:cs typeface="Times New Roman" pitchFamily="18" charset="0"/>
              </a:rPr>
              <a:t>S</a:t>
            </a:r>
            <a:r>
              <a:rPr lang="en-US" sz="3200" spc="-45" dirty="0" smtClean="0">
                <a:latin typeface="Times New Roman" pitchFamily="18" charset="0"/>
                <a:cs typeface="Times New Roman" pitchFamily="18" charset="0"/>
              </a:rPr>
              <a:t> </a:t>
            </a:r>
            <a:r>
              <a:rPr lang="en-US" sz="3200" spc="10" dirty="0" smtClean="0">
                <a:latin typeface="Times New Roman" pitchFamily="18" charset="0"/>
                <a:cs typeface="Times New Roman" pitchFamily="18" charset="0"/>
              </a:rPr>
              <a:t>International Conferences</a:t>
            </a:r>
            <a:endParaRPr lang="en-US" sz="3200" dirty="0"/>
          </a:p>
        </p:txBody>
      </p:sp>
      <p:sp>
        <p:nvSpPr>
          <p:cNvPr id="4" name="object 2"/>
          <p:cNvSpPr/>
          <p:nvPr/>
        </p:nvSpPr>
        <p:spPr>
          <a:xfrm>
            <a:off x="418591" y="434212"/>
            <a:ext cx="8306815" cy="276999"/>
          </a:xfrm>
          <a:prstGeom prst="rect">
            <a:avLst/>
          </a:prstGeom>
          <a:blipFill>
            <a:blip r:embed="rId2" cstate="print"/>
            <a:stretch>
              <a:fillRect/>
            </a:stretch>
          </a:blipFill>
        </p:spPr>
        <p:txBody>
          <a:bodyPr wrap="square" lIns="0" tIns="0" rIns="0" bIns="0" rtlCol="0">
            <a:spAutoFit/>
          </a:bodyPr>
          <a:lstStyle/>
          <a:p>
            <a:r>
              <a:rPr lang="en-US" spc="5" dirty="0" smtClean="0">
                <a:latin typeface="Times New Roman" pitchFamily="18" charset="0"/>
                <a:cs typeface="Times New Roman" pitchFamily="18" charset="0"/>
              </a:rPr>
              <a:t>A</a:t>
            </a:r>
            <a:r>
              <a:rPr lang="en-US" spc="10" dirty="0" smtClean="0">
                <a:latin typeface="Times New Roman" pitchFamily="18" charset="0"/>
                <a:cs typeface="Times New Roman" pitchFamily="18" charset="0"/>
              </a:rPr>
              <a:t>b</a:t>
            </a:r>
            <a:r>
              <a:rPr lang="en-US" dirty="0" smtClean="0">
                <a:latin typeface="Times New Roman" pitchFamily="18" charset="0"/>
                <a:cs typeface="Times New Roman" pitchFamily="18" charset="0"/>
              </a:rPr>
              <a:t>o</a:t>
            </a:r>
            <a:r>
              <a:rPr lang="en-US" spc="10" dirty="0" smtClean="0">
                <a:latin typeface="Times New Roman" pitchFamily="18" charset="0"/>
                <a:cs typeface="Times New Roman" pitchFamily="18" charset="0"/>
              </a:rPr>
              <a:t>u</a:t>
            </a:r>
            <a:r>
              <a:rPr lang="en-US" spc="-10" dirty="0" smtClean="0">
                <a:latin typeface="Times New Roman" pitchFamily="18" charset="0"/>
                <a:cs typeface="Times New Roman" pitchFamily="18" charset="0"/>
              </a:rPr>
              <a:t>t</a:t>
            </a:r>
            <a:r>
              <a:rPr lang="en-US" spc="-50" dirty="0" smtClean="0">
                <a:latin typeface="Times New Roman" pitchFamily="18" charset="0"/>
                <a:cs typeface="Times New Roman" pitchFamily="18" charset="0"/>
              </a:rPr>
              <a:t> </a:t>
            </a:r>
            <a:r>
              <a:rPr lang="en-US" spc="15" dirty="0" smtClean="0">
                <a:latin typeface="Times New Roman" pitchFamily="18" charset="0"/>
                <a:cs typeface="Times New Roman" pitchFamily="18" charset="0"/>
              </a:rPr>
              <a:t>O</a:t>
            </a:r>
            <a:r>
              <a:rPr lang="en-US" spc="5" dirty="0" smtClean="0">
                <a:latin typeface="Times New Roman" pitchFamily="18" charset="0"/>
                <a:cs typeface="Times New Roman" pitchFamily="18" charset="0"/>
              </a:rPr>
              <a:t>M</a:t>
            </a:r>
            <a:r>
              <a:rPr lang="en-US" spc="10" dirty="0" smtClean="0">
                <a:latin typeface="Times New Roman" pitchFamily="18" charset="0"/>
                <a:cs typeface="Times New Roman" pitchFamily="18" charset="0"/>
              </a:rPr>
              <a:t>IC</a:t>
            </a:r>
            <a:r>
              <a:rPr lang="en-US" dirty="0" smtClean="0">
                <a:latin typeface="Times New Roman" pitchFamily="18" charset="0"/>
                <a:cs typeface="Times New Roman" pitchFamily="18" charset="0"/>
              </a:rPr>
              <a:t>S</a:t>
            </a:r>
            <a:r>
              <a:rPr lang="en-US" spc="-45" dirty="0" smtClean="0">
                <a:latin typeface="Times New Roman" pitchFamily="18" charset="0"/>
                <a:cs typeface="Times New Roman" pitchFamily="18" charset="0"/>
              </a:rPr>
              <a:t> </a:t>
            </a:r>
            <a:r>
              <a:rPr lang="en-US" spc="10" dirty="0" smtClean="0">
                <a:latin typeface="Times New Roman" pitchFamily="18" charset="0"/>
                <a:cs typeface="Times New Roman" pitchFamily="18" charset="0"/>
              </a:rPr>
              <a:t>Group</a:t>
            </a:r>
            <a:endParaRPr/>
          </a:p>
        </p:txBody>
      </p:sp>
      <p:sp>
        <p:nvSpPr>
          <p:cNvPr id="5" name="object 5"/>
          <p:cNvSpPr/>
          <p:nvPr/>
        </p:nvSpPr>
        <p:spPr>
          <a:xfrm>
            <a:off x="533400" y="1752600"/>
            <a:ext cx="8001000" cy="3693319"/>
          </a:xfrm>
          <a:prstGeom prst="rect">
            <a:avLst/>
          </a:prstGeom>
          <a:blipFill>
            <a:blip r:embed="rId3" cstate="print"/>
            <a:stretch>
              <a:fillRect/>
            </a:stretch>
          </a:blipFill>
        </p:spPr>
        <p:txBody>
          <a:bodyPr wrap="square" lIns="0" tIns="0" rIns="0" bIns="0" rtlCol="0">
            <a:spAutoFit/>
          </a:bodyPr>
          <a:lstStyle/>
          <a:p>
            <a:pPr>
              <a:buFont typeface="Arial" charset="0"/>
              <a:buNone/>
              <a:defRPr/>
            </a:pPr>
            <a:r>
              <a:rPr lang="en-US" dirty="0">
                <a:solidFill>
                  <a:schemeClr val="tx2">
                    <a:lumMod val="10000"/>
                  </a:schemeClr>
                </a:solidFill>
              </a:rPr>
              <a:t> </a:t>
            </a:r>
            <a:r>
              <a:rPr lang="en-US" sz="2000" dirty="0">
                <a:solidFill>
                  <a:schemeClr val="tx2">
                    <a:lumMod val="10000"/>
                  </a:schemeClr>
                </a:solidFill>
              </a:rPr>
              <a:t>OMICS </a:t>
            </a:r>
            <a:r>
              <a:rPr lang="en-US" sz="2000" dirty="0" smtClean="0">
                <a:solidFill>
                  <a:schemeClr val="tx2">
                    <a:lumMod val="10000"/>
                  </a:schemeClr>
                </a:solidFill>
              </a:rPr>
              <a:t>International </a:t>
            </a:r>
            <a:r>
              <a:rPr lang="en-US" sz="2000" dirty="0">
                <a:solidFill>
                  <a:schemeClr val="tx2">
                    <a:lumMod val="10000"/>
                  </a:schemeClr>
                </a:solidFill>
              </a:rPr>
              <a:t>is a pioneer and leading science event organizer, which publishes around </a:t>
            </a:r>
            <a:r>
              <a:rPr lang="en-US" sz="2000" dirty="0" smtClean="0">
                <a:solidFill>
                  <a:schemeClr val="tx2">
                    <a:lumMod val="10000"/>
                  </a:schemeClr>
                </a:solidFill>
              </a:rPr>
              <a:t>500</a:t>
            </a:r>
            <a:r>
              <a:rPr lang="en-US" sz="2000" dirty="0">
                <a:solidFill>
                  <a:schemeClr val="tx2">
                    <a:lumMod val="10000"/>
                  </a:schemeClr>
                </a:solidFill>
              </a:rPr>
              <a:t> open access journals and conducts over 300 Medical, Clinical, Engineering, Life Sciences, Pharma scientific conferences all over the globe annually with the support of more than 1000 scientific associations and 30,000 editorial board members and 3.5 million followers to </a:t>
            </a:r>
            <a:r>
              <a:rPr lang="en-US" sz="2000" dirty="0" smtClean="0">
                <a:solidFill>
                  <a:schemeClr val="tx2">
                    <a:lumMod val="10000"/>
                  </a:schemeClr>
                </a:solidFill>
              </a:rPr>
              <a:t>its credit</a:t>
            </a:r>
            <a:r>
              <a:rPr lang="en-US" sz="2000" dirty="0">
                <a:solidFill>
                  <a:schemeClr val="tx2">
                    <a:lumMod val="10000"/>
                  </a:schemeClr>
                </a:solidFill>
              </a:rPr>
              <a:t>.</a:t>
            </a:r>
            <a:br>
              <a:rPr lang="en-US" sz="2000" dirty="0">
                <a:solidFill>
                  <a:schemeClr val="tx2">
                    <a:lumMod val="10000"/>
                  </a:schemeClr>
                </a:solidFill>
              </a:rPr>
            </a:br>
            <a:endParaRPr lang="en-US" sz="2000" dirty="0">
              <a:solidFill>
                <a:schemeClr val="tx2">
                  <a:lumMod val="10000"/>
                </a:schemeClr>
              </a:solidFill>
            </a:endParaRPr>
          </a:p>
          <a:p>
            <a:pPr>
              <a:buFont typeface="Arial" charset="0"/>
              <a:buNone/>
              <a:defRPr/>
            </a:pPr>
            <a:r>
              <a:rPr lang="en-US" sz="2000" dirty="0">
                <a:solidFill>
                  <a:schemeClr val="tx2">
                    <a:lumMod val="10000"/>
                  </a:schemeClr>
                </a:solidFill>
              </a:rPr>
              <a:t>    OMICS </a:t>
            </a:r>
            <a:r>
              <a:rPr lang="en-US" sz="2000" dirty="0" smtClean="0">
                <a:solidFill>
                  <a:schemeClr val="tx2">
                    <a:lumMod val="10000"/>
                  </a:schemeClr>
                </a:solidFill>
              </a:rPr>
              <a:t>International </a:t>
            </a:r>
            <a:r>
              <a:rPr lang="en-US" sz="2000" dirty="0">
                <a:solidFill>
                  <a:schemeClr val="tx2">
                    <a:lumMod val="10000"/>
                  </a:schemeClr>
                </a:solidFill>
              </a:rPr>
              <a:t>has organized 500 conferences, workshops and national symposiums across the major cities including San Francisco, Las Vegas, San Antonio, Omaha, Orlando, Raleigh, Santa Clara, Chicago, Philadelphia, Baltimore, United Kingdom, Valencia, Dubai, Beijing, Hyderabad, Bengaluru and Mumbai</a:t>
            </a:r>
            <a:r>
              <a:rPr lang="en-US" dirty="0">
                <a:solidFill>
                  <a:schemeClr val="tx2">
                    <a:lumMod val="10000"/>
                  </a:schemeClr>
                </a:solidFill>
              </a:rPr>
              <a:t>.</a:t>
            </a:r>
            <a:endParaRPr/>
          </a:p>
        </p:txBody>
      </p:sp>
      <p:sp>
        <p:nvSpPr>
          <p:cNvPr id="6" name="object 2"/>
          <p:cNvSpPr/>
          <p:nvPr/>
        </p:nvSpPr>
        <p:spPr>
          <a:xfrm>
            <a:off x="418591" y="434212"/>
            <a:ext cx="8306815" cy="276999"/>
          </a:xfrm>
          <a:prstGeom prst="rect">
            <a:avLst/>
          </a:prstGeom>
          <a:blipFill>
            <a:blip r:embed="rId2" cstate="print"/>
            <a:stretch>
              <a:fillRect/>
            </a:stretch>
          </a:blipFill>
        </p:spPr>
        <p:txBody>
          <a:bodyPr wrap="square" lIns="0" tIns="0" rIns="0" bIns="0" rtlCol="0">
            <a:spAutoFit/>
          </a:bodyPr>
          <a:lstStyle/>
          <a:p>
            <a:endParaRPr>
              <a:latin typeface="Times New Roman" pitchFamily="18" charset="0"/>
              <a:cs typeface="Times New Roman" pitchFamily="18" charset="0"/>
            </a:endParaRPr>
          </a:p>
        </p:txBody>
      </p:sp>
      <p:sp>
        <p:nvSpPr>
          <p:cNvPr id="7" name="object 5"/>
          <p:cNvSpPr/>
          <p:nvPr/>
        </p:nvSpPr>
        <p:spPr>
          <a:xfrm>
            <a:off x="457200" y="1371600"/>
            <a:ext cx="8153400" cy="276999"/>
          </a:xfrm>
          <a:prstGeom prst="rect">
            <a:avLst/>
          </a:prstGeom>
          <a:blipFill>
            <a:blip r:embed="rId4" cstate="print"/>
            <a:stretch>
              <a:fillRect/>
            </a:stretch>
          </a:blipFill>
        </p:spPr>
        <p:txBody>
          <a:bodyPr wrap="square" lIns="0" tIns="0" rIns="0" bIns="0" rtlCol="0">
            <a:spAutoFit/>
          </a:bodyPr>
          <a:lstStyle/>
          <a:p>
            <a:endParaRPr>
              <a:latin typeface="Times New Roman" pitchFamily="18" charset="0"/>
              <a:cs typeface="Times New Roman"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467544" y="231147"/>
            <a:ext cx="8229600" cy="1252728"/>
          </a:xfrm>
        </p:spPr>
        <p:txBody>
          <a:bodyPr>
            <a:normAutofit/>
          </a:bodyPr>
          <a:lstStyle/>
          <a:p>
            <a:r>
              <a:rPr lang="en-US" altLang="zh-CN" sz="3600" dirty="0" smtClean="0"/>
              <a:t>Time-dependent metabolic shift </a:t>
            </a:r>
            <a:endParaRPr lang="zh-CN" altLang="en-US" sz="3600" dirty="0"/>
          </a:p>
        </p:txBody>
      </p:sp>
      <p:grpSp>
        <p:nvGrpSpPr>
          <p:cNvPr id="18" name="组合 17"/>
          <p:cNvGrpSpPr/>
          <p:nvPr/>
        </p:nvGrpSpPr>
        <p:grpSpPr>
          <a:xfrm>
            <a:off x="5408579" y="1095581"/>
            <a:ext cx="2749527" cy="5717795"/>
            <a:chOff x="5408579" y="1095581"/>
            <a:chExt cx="2749527" cy="5717795"/>
          </a:xfrm>
        </p:grpSpPr>
        <p:pic>
          <p:nvPicPr>
            <p:cNvPr id="4" name="Picture 1" descr="E:\Met paper\heatmap.png"/>
            <p:cNvPicPr>
              <a:picLocks noChangeAspect="1" noChangeArrowheads="1"/>
            </p:cNvPicPr>
            <p:nvPr/>
          </p:nvPicPr>
          <p:blipFill rotWithShape="1">
            <a:blip r:embed="rId3">
              <a:extLst>
                <a:ext uri="{28A0092B-C50C-407E-A947-70E740481C1C}">
                  <a14:useLocalDpi xmlns:a14="http://schemas.microsoft.com/office/drawing/2010/main" xmlns="" val="0"/>
                </a:ext>
              </a:extLst>
            </a:blip>
            <a:srcRect r="28502"/>
            <a:stretch/>
          </p:blipFill>
          <p:spPr bwMode="auto">
            <a:xfrm>
              <a:off x="6447697" y="1760953"/>
              <a:ext cx="1628333" cy="4602880"/>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2" descr="E:\Met paper\bar of heatmap.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474031" y="6398518"/>
              <a:ext cx="1602000" cy="80980"/>
            </a:xfrm>
            <a:prstGeom prst="rect">
              <a:avLst/>
            </a:prstGeom>
            <a:noFill/>
            <a:ln>
              <a:solidFill>
                <a:srgbClr val="002060"/>
              </a:solidFill>
            </a:ln>
            <a:extLst>
              <a:ext uri="{909E8E84-426E-40DD-AFC4-6F175D3DCCD1}">
                <a14:hiddenFill xmlns:a14="http://schemas.microsoft.com/office/drawing/2010/main" xmlns="">
                  <a:solidFill>
                    <a:srgbClr val="FFFFFF"/>
                  </a:solidFill>
                </a14:hiddenFill>
              </a:ext>
            </a:extLst>
          </p:spPr>
        </p:pic>
        <p:sp>
          <p:nvSpPr>
            <p:cNvPr id="6" name="TextBox 5"/>
            <p:cNvSpPr txBox="1"/>
            <p:nvPr/>
          </p:nvSpPr>
          <p:spPr>
            <a:xfrm>
              <a:off x="6362754" y="6505599"/>
              <a:ext cx="412292" cy="307777"/>
            </a:xfrm>
            <a:prstGeom prst="rect">
              <a:avLst/>
            </a:prstGeom>
            <a:noFill/>
          </p:spPr>
          <p:txBody>
            <a:bodyPr wrap="none" rtlCol="0">
              <a:spAutoFit/>
            </a:bodyPr>
            <a:lstStyle/>
            <a:p>
              <a:r>
                <a:rPr lang="en-US" altLang="zh-CN" sz="1400" dirty="0" smtClean="0"/>
                <a:t>0.2</a:t>
              </a:r>
              <a:endParaRPr lang="zh-CN" altLang="en-US" sz="1400" dirty="0"/>
            </a:p>
          </p:txBody>
        </p:sp>
        <p:sp>
          <p:nvSpPr>
            <p:cNvPr id="7" name="TextBox 6"/>
            <p:cNvSpPr txBox="1"/>
            <p:nvPr/>
          </p:nvSpPr>
          <p:spPr>
            <a:xfrm>
              <a:off x="7745814" y="6505599"/>
              <a:ext cx="412292" cy="307777"/>
            </a:xfrm>
            <a:prstGeom prst="rect">
              <a:avLst/>
            </a:prstGeom>
            <a:noFill/>
          </p:spPr>
          <p:txBody>
            <a:bodyPr wrap="none" rtlCol="0">
              <a:spAutoFit/>
            </a:bodyPr>
            <a:lstStyle/>
            <a:p>
              <a:r>
                <a:rPr lang="en-US" altLang="zh-CN" sz="1400" dirty="0" smtClean="0"/>
                <a:t>5.0</a:t>
              </a:r>
              <a:endParaRPr lang="zh-CN" altLang="en-US" sz="1400" dirty="0"/>
            </a:p>
          </p:txBody>
        </p:sp>
        <p:sp>
          <p:nvSpPr>
            <p:cNvPr id="8" name="TextBox 7"/>
            <p:cNvSpPr txBox="1"/>
            <p:nvPr/>
          </p:nvSpPr>
          <p:spPr>
            <a:xfrm>
              <a:off x="7055717" y="6505598"/>
              <a:ext cx="412292" cy="307777"/>
            </a:xfrm>
            <a:prstGeom prst="rect">
              <a:avLst/>
            </a:prstGeom>
            <a:noFill/>
          </p:spPr>
          <p:txBody>
            <a:bodyPr wrap="none" rtlCol="0">
              <a:spAutoFit/>
            </a:bodyPr>
            <a:lstStyle/>
            <a:p>
              <a:r>
                <a:rPr lang="en-US" altLang="zh-CN" sz="1400" dirty="0" smtClean="0"/>
                <a:t>1.0</a:t>
              </a:r>
              <a:endParaRPr lang="zh-CN" altLang="en-US" sz="1400" dirty="0"/>
            </a:p>
          </p:txBody>
        </p:sp>
        <p:sp>
          <p:nvSpPr>
            <p:cNvPr id="9" name="TextBox 8"/>
            <p:cNvSpPr txBox="1"/>
            <p:nvPr/>
          </p:nvSpPr>
          <p:spPr>
            <a:xfrm rot="17723746">
              <a:off x="6322047" y="1338757"/>
              <a:ext cx="763351" cy="276999"/>
            </a:xfrm>
            <a:prstGeom prst="rect">
              <a:avLst/>
            </a:prstGeom>
            <a:noFill/>
          </p:spPr>
          <p:txBody>
            <a:bodyPr wrap="none" rtlCol="0">
              <a:spAutoFit/>
            </a:bodyPr>
            <a:lstStyle/>
            <a:p>
              <a:r>
                <a:rPr lang="en-US" altLang="zh-CN" sz="1200" dirty="0" smtClean="0">
                  <a:latin typeface="Arial" panose="020B0604020202020204" pitchFamily="34" charset="0"/>
                  <a:cs typeface="Arial" panose="020B0604020202020204" pitchFamily="34" charset="0"/>
                </a:rPr>
                <a:t>Con 24h</a:t>
              </a:r>
              <a:endParaRPr lang="zh-CN" altLang="en-US" sz="1200" dirty="0">
                <a:latin typeface="Arial" panose="020B0604020202020204" pitchFamily="34" charset="0"/>
                <a:cs typeface="Arial" panose="020B0604020202020204" pitchFamily="34" charset="0"/>
              </a:endParaRPr>
            </a:p>
          </p:txBody>
        </p:sp>
        <p:sp>
          <p:nvSpPr>
            <p:cNvPr id="10" name="TextBox 9"/>
            <p:cNvSpPr txBox="1"/>
            <p:nvPr/>
          </p:nvSpPr>
          <p:spPr>
            <a:xfrm rot="17723746">
              <a:off x="6640378" y="1338757"/>
              <a:ext cx="763351" cy="276999"/>
            </a:xfrm>
            <a:prstGeom prst="rect">
              <a:avLst/>
            </a:prstGeom>
            <a:noFill/>
          </p:spPr>
          <p:txBody>
            <a:bodyPr wrap="none" rtlCol="0">
              <a:spAutoFit/>
            </a:bodyPr>
            <a:lstStyle/>
            <a:p>
              <a:r>
                <a:rPr lang="en-US" altLang="zh-CN" sz="1200" dirty="0" smtClean="0">
                  <a:latin typeface="Arial" panose="020B0604020202020204" pitchFamily="34" charset="0"/>
                  <a:cs typeface="Arial" panose="020B0604020202020204" pitchFamily="34" charset="0"/>
                </a:rPr>
                <a:t>Con 48h</a:t>
              </a:r>
              <a:endParaRPr lang="zh-CN" altLang="en-US" sz="1200" dirty="0">
                <a:latin typeface="Arial" panose="020B0604020202020204" pitchFamily="34" charset="0"/>
                <a:cs typeface="Arial" panose="020B0604020202020204" pitchFamily="34" charset="0"/>
              </a:endParaRPr>
            </a:p>
          </p:txBody>
        </p:sp>
        <p:sp>
          <p:nvSpPr>
            <p:cNvPr id="11" name="TextBox 10"/>
            <p:cNvSpPr txBox="1"/>
            <p:nvPr/>
          </p:nvSpPr>
          <p:spPr>
            <a:xfrm rot="17723746">
              <a:off x="7016376" y="1370529"/>
              <a:ext cx="651140" cy="276999"/>
            </a:xfrm>
            <a:prstGeom prst="rect">
              <a:avLst/>
            </a:prstGeom>
            <a:noFill/>
          </p:spPr>
          <p:txBody>
            <a:bodyPr wrap="none" rtlCol="0">
              <a:spAutoFit/>
            </a:bodyPr>
            <a:lstStyle/>
            <a:p>
              <a:r>
                <a:rPr lang="en-US" altLang="zh-CN" sz="1200" dirty="0" smtClean="0">
                  <a:latin typeface="Arial" panose="020B0604020202020204" pitchFamily="34" charset="0"/>
                  <a:cs typeface="Arial" panose="020B0604020202020204" pitchFamily="34" charset="0"/>
                </a:rPr>
                <a:t>Met 8h</a:t>
              </a:r>
              <a:endParaRPr lang="zh-CN" altLang="en-US" sz="1200" dirty="0">
                <a:latin typeface="Arial" panose="020B0604020202020204" pitchFamily="34" charset="0"/>
                <a:cs typeface="Arial" panose="020B0604020202020204" pitchFamily="34" charset="0"/>
              </a:endParaRPr>
            </a:p>
          </p:txBody>
        </p:sp>
        <p:sp>
          <p:nvSpPr>
            <p:cNvPr id="12" name="TextBox 11"/>
            <p:cNvSpPr txBox="1"/>
            <p:nvPr/>
          </p:nvSpPr>
          <p:spPr>
            <a:xfrm rot="17723746">
              <a:off x="7299990" y="1331255"/>
              <a:ext cx="739305" cy="276999"/>
            </a:xfrm>
            <a:prstGeom prst="rect">
              <a:avLst/>
            </a:prstGeom>
            <a:noFill/>
          </p:spPr>
          <p:txBody>
            <a:bodyPr wrap="none" rtlCol="0">
              <a:spAutoFit/>
            </a:bodyPr>
            <a:lstStyle/>
            <a:p>
              <a:r>
                <a:rPr lang="en-US" altLang="zh-CN" sz="1200" dirty="0" smtClean="0">
                  <a:latin typeface="Arial" panose="020B0604020202020204" pitchFamily="34" charset="0"/>
                  <a:cs typeface="Arial" panose="020B0604020202020204" pitchFamily="34" charset="0"/>
                </a:rPr>
                <a:t>Met 24h</a:t>
              </a:r>
              <a:endParaRPr lang="zh-CN" altLang="en-US" sz="1200" dirty="0">
                <a:latin typeface="Arial" panose="020B0604020202020204" pitchFamily="34" charset="0"/>
                <a:cs typeface="Arial" panose="020B0604020202020204" pitchFamily="34" charset="0"/>
              </a:endParaRPr>
            </a:p>
          </p:txBody>
        </p:sp>
        <p:sp>
          <p:nvSpPr>
            <p:cNvPr id="13" name="TextBox 12"/>
            <p:cNvSpPr txBox="1"/>
            <p:nvPr/>
          </p:nvSpPr>
          <p:spPr>
            <a:xfrm rot="17723746">
              <a:off x="7620913" y="1331255"/>
              <a:ext cx="732893" cy="276999"/>
            </a:xfrm>
            <a:prstGeom prst="rect">
              <a:avLst/>
            </a:prstGeom>
            <a:noFill/>
          </p:spPr>
          <p:txBody>
            <a:bodyPr wrap="none" rtlCol="0">
              <a:spAutoFit/>
            </a:bodyPr>
            <a:lstStyle/>
            <a:p>
              <a:r>
                <a:rPr lang="en-US" altLang="zh-CN" sz="1200" dirty="0" smtClean="0">
                  <a:latin typeface="Arial" panose="020B0604020202020204" pitchFamily="34" charset="0"/>
                  <a:cs typeface="Arial" panose="020B0604020202020204" pitchFamily="34" charset="0"/>
                </a:rPr>
                <a:t>Met 48h</a:t>
              </a:r>
              <a:endParaRPr lang="zh-CN" altLang="en-US" sz="1200" dirty="0">
                <a:latin typeface="Arial" panose="020B0604020202020204" pitchFamily="34" charset="0"/>
                <a:cs typeface="Arial" panose="020B0604020202020204" pitchFamily="34" charset="0"/>
              </a:endParaRPr>
            </a:p>
          </p:txBody>
        </p:sp>
        <p:sp>
          <p:nvSpPr>
            <p:cNvPr id="15" name="TextBox 14"/>
            <p:cNvSpPr txBox="1"/>
            <p:nvPr/>
          </p:nvSpPr>
          <p:spPr>
            <a:xfrm>
              <a:off x="5408579" y="6276928"/>
              <a:ext cx="1059201" cy="307777"/>
            </a:xfrm>
            <a:prstGeom prst="rect">
              <a:avLst/>
            </a:prstGeom>
            <a:noFill/>
          </p:spPr>
          <p:txBody>
            <a:bodyPr wrap="none" rtlCol="0">
              <a:spAutoFit/>
            </a:bodyPr>
            <a:lstStyle/>
            <a:p>
              <a:r>
                <a:rPr lang="en-US" altLang="zh-CN" sz="1400" dirty="0" smtClean="0"/>
                <a:t>Fold change</a:t>
              </a:r>
              <a:endParaRPr lang="zh-CN" altLang="en-US" sz="1400" dirty="0"/>
            </a:p>
          </p:txBody>
        </p:sp>
      </p:grpSp>
      <p:pic>
        <p:nvPicPr>
          <p:cNvPr id="14" name="Picture 2" descr="E:\Met paper\results\metabolomics data\PCA-con8 vs met8.JPG"/>
          <p:cNvPicPr preferRelativeResize="0">
            <a:picLocks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925736" y="1920192"/>
            <a:ext cx="2646672" cy="1524542"/>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3" descr="E:\Met paper\results\metabolomics data\PCA-con24 vs met24.JPG"/>
          <p:cNvPicPr preferRelativeResize="0">
            <a:picLocks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908112" y="3444734"/>
            <a:ext cx="2664296" cy="1688838"/>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Picture 4" descr="E:\Met paper\results\metabolomics data\PCA-con48 vs met48.JPG"/>
          <p:cNvPicPr preferRelativeResize="0">
            <a:picLocks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899592" y="5177472"/>
            <a:ext cx="2672816" cy="1635904"/>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2" descr="E:\Met paper\results\metabolomics data\new plot\PCA-6 groups.emf"/>
          <p:cNvPicPr>
            <a:picLocks noChangeAspect="1" noChangeArrowheads="1"/>
          </p:cNvPicPr>
          <p:nvPr/>
        </p:nvPicPr>
        <p:blipFill rotWithShape="1">
          <a:blip r:embed="rId8">
            <a:extLst>
              <a:ext uri="{28A0092B-C50C-407E-A947-70E740481C1C}">
                <a14:useLocalDpi xmlns:a14="http://schemas.microsoft.com/office/drawing/2010/main" xmlns="" val="0"/>
              </a:ext>
            </a:extLst>
          </a:blip>
          <a:srcRect l="84564" t="2966" b="87146"/>
          <a:stretch/>
        </p:blipFill>
        <p:spPr bwMode="auto">
          <a:xfrm>
            <a:off x="3579658" y="1920192"/>
            <a:ext cx="1042490" cy="298174"/>
          </a:xfrm>
          <a:prstGeom prst="rect">
            <a:avLst/>
          </a:prstGeom>
          <a:noFill/>
          <a:extLst>
            <a:ext uri="{909E8E84-426E-40DD-AFC4-6F175D3DCCD1}">
              <a14:hiddenFill xmlns:a14="http://schemas.microsoft.com/office/drawing/2010/main" xmlns="">
                <a:solidFill>
                  <a:srgbClr val="FFFFFF"/>
                </a:solidFill>
              </a14:hiddenFill>
            </a:ext>
          </a:extLst>
        </p:spPr>
      </p:pic>
      <p:pic>
        <p:nvPicPr>
          <p:cNvPr id="28" name="Picture 2" descr="E:\Met paper\results\metabolomics data\new plot\PCA-6 groups.emf"/>
          <p:cNvPicPr>
            <a:picLocks noChangeAspect="1" noChangeArrowheads="1"/>
          </p:cNvPicPr>
          <p:nvPr/>
        </p:nvPicPr>
        <p:blipFill rotWithShape="1">
          <a:blip r:embed="rId8">
            <a:extLst>
              <a:ext uri="{28A0092B-C50C-407E-A947-70E740481C1C}">
                <a14:useLocalDpi xmlns:a14="http://schemas.microsoft.com/office/drawing/2010/main" xmlns="" val="0"/>
              </a:ext>
            </a:extLst>
          </a:blip>
          <a:srcRect l="84564" t="12040" b="78491"/>
          <a:stretch/>
        </p:blipFill>
        <p:spPr bwMode="auto">
          <a:xfrm>
            <a:off x="3572408" y="3444734"/>
            <a:ext cx="1042490" cy="285523"/>
          </a:xfrm>
          <a:prstGeom prst="rect">
            <a:avLst/>
          </a:prstGeom>
          <a:noFill/>
          <a:extLst>
            <a:ext uri="{909E8E84-426E-40DD-AFC4-6F175D3DCCD1}">
              <a14:hiddenFill xmlns:a14="http://schemas.microsoft.com/office/drawing/2010/main" xmlns="">
                <a:solidFill>
                  <a:srgbClr val="FFFFFF"/>
                </a:solidFill>
              </a14:hiddenFill>
            </a:ext>
          </a:extLst>
        </p:spPr>
      </p:pic>
      <p:pic>
        <p:nvPicPr>
          <p:cNvPr id="29" name="Picture 2" descr="E:\Met paper\results\metabolomics data\new plot\PCA-6 groups.emf"/>
          <p:cNvPicPr>
            <a:picLocks noChangeAspect="1" noChangeArrowheads="1"/>
          </p:cNvPicPr>
          <p:nvPr/>
        </p:nvPicPr>
        <p:blipFill rotWithShape="1">
          <a:blip r:embed="rId8">
            <a:extLst>
              <a:ext uri="{28A0092B-C50C-407E-A947-70E740481C1C}">
                <a14:useLocalDpi xmlns:a14="http://schemas.microsoft.com/office/drawing/2010/main" xmlns="" val="0"/>
              </a:ext>
            </a:extLst>
          </a:blip>
          <a:srcRect l="84564" t="21606" b="62679"/>
          <a:stretch/>
        </p:blipFill>
        <p:spPr bwMode="auto">
          <a:xfrm>
            <a:off x="3572408" y="5190657"/>
            <a:ext cx="1042490" cy="473874"/>
          </a:xfrm>
          <a:prstGeom prst="rect">
            <a:avLst/>
          </a:prstGeom>
          <a:noFill/>
          <a:extLst>
            <a:ext uri="{909E8E84-426E-40DD-AFC4-6F175D3DCCD1}">
              <a14:hiddenFill xmlns:a14="http://schemas.microsoft.com/office/drawing/2010/main" xmlns="">
                <a:solidFill>
                  <a:srgbClr val="FFFFFF"/>
                </a:solidFill>
              </a14:hiddenFill>
            </a:ext>
          </a:extLst>
        </p:spPr>
      </p:pic>
      <p:sp>
        <p:nvSpPr>
          <p:cNvPr id="2" name="爆炸形 1 1"/>
          <p:cNvSpPr/>
          <p:nvPr/>
        </p:nvSpPr>
        <p:spPr>
          <a:xfrm>
            <a:off x="3663784" y="3933056"/>
            <a:ext cx="936104" cy="576064"/>
          </a:xfrm>
          <a:prstGeom prst="irregularSeal1">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tx1"/>
                </a:solidFill>
              </a:rPr>
              <a:t>45</a:t>
            </a:r>
            <a:endParaRPr lang="zh-CN" altLang="en-US" dirty="0">
              <a:solidFill>
                <a:schemeClr val="tx1"/>
              </a:solidFill>
            </a:endParaRPr>
          </a:p>
        </p:txBody>
      </p:sp>
      <p:sp>
        <p:nvSpPr>
          <p:cNvPr id="30" name="爆炸形 1 29"/>
          <p:cNvSpPr/>
          <p:nvPr/>
        </p:nvSpPr>
        <p:spPr>
          <a:xfrm>
            <a:off x="3632851" y="2394431"/>
            <a:ext cx="936104" cy="576064"/>
          </a:xfrm>
          <a:prstGeom prst="irregularSeal1">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tx1"/>
                </a:solidFill>
              </a:rPr>
              <a:t>48</a:t>
            </a:r>
            <a:endParaRPr lang="zh-CN" altLang="en-US" dirty="0">
              <a:solidFill>
                <a:schemeClr val="tx1"/>
              </a:solidFill>
            </a:endParaRPr>
          </a:p>
        </p:txBody>
      </p:sp>
      <p:sp>
        <p:nvSpPr>
          <p:cNvPr id="31" name="爆炸形 1 30"/>
          <p:cNvSpPr/>
          <p:nvPr/>
        </p:nvSpPr>
        <p:spPr>
          <a:xfrm>
            <a:off x="3650092" y="5664531"/>
            <a:ext cx="936104" cy="576064"/>
          </a:xfrm>
          <a:prstGeom prst="irregularSeal1">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tx1"/>
                </a:solidFill>
              </a:rPr>
              <a:t>66</a:t>
            </a:r>
            <a:endParaRPr lang="zh-CN" altLang="en-US" dirty="0">
              <a:solidFill>
                <a:schemeClr val="tx1"/>
              </a:solidFill>
            </a:endParaRPr>
          </a:p>
        </p:txBody>
      </p:sp>
    </p:spTree>
    <p:extLst>
      <p:ext uri="{BB962C8B-B14F-4D97-AF65-F5344CB8AC3E}">
        <p14:creationId xmlns:p14="http://schemas.microsoft.com/office/powerpoint/2010/main" xmlns="" val="3757278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0" grpId="0" animBg="1"/>
      <p:bldP spid="3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图片 1"/>
          <p:cNvPicPr>
            <a:picLocks/>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87624" y="1772816"/>
            <a:ext cx="2967211" cy="21982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51" name="图片 1"/>
          <p:cNvPicPr>
            <a:picLocks/>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518372" y="1772816"/>
            <a:ext cx="2789932" cy="21982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52" name="TextBox 1"/>
          <p:cNvSpPr txBox="1">
            <a:spLocks noChangeArrowheads="1"/>
          </p:cNvSpPr>
          <p:nvPr/>
        </p:nvSpPr>
        <p:spPr bwMode="auto">
          <a:xfrm>
            <a:off x="2510185" y="1484784"/>
            <a:ext cx="757237"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ea typeface="宋体" charset="-122"/>
              </a:defRPr>
            </a:lvl1pPr>
            <a:lvl2pPr marL="742950" indent="-285750" eaLnBrk="0" hangingPunct="0">
              <a:defRPr>
                <a:solidFill>
                  <a:schemeClr val="tx1"/>
                </a:solidFill>
                <a:latin typeface="Calibri" pitchFamily="34" charset="0"/>
                <a:ea typeface="宋体" charset="-122"/>
              </a:defRPr>
            </a:lvl2pPr>
            <a:lvl3pPr marL="1143000" indent="-228600" eaLnBrk="0" hangingPunct="0">
              <a:defRPr>
                <a:solidFill>
                  <a:schemeClr val="tx1"/>
                </a:solidFill>
                <a:latin typeface="Calibri" pitchFamily="34" charset="0"/>
                <a:ea typeface="宋体" charset="-122"/>
              </a:defRPr>
            </a:lvl3pPr>
            <a:lvl4pPr marL="1600200" indent="-228600" eaLnBrk="0" hangingPunct="0">
              <a:defRPr>
                <a:solidFill>
                  <a:schemeClr val="tx1"/>
                </a:solidFill>
                <a:latin typeface="Calibri" pitchFamily="34" charset="0"/>
                <a:ea typeface="宋体" charset="-122"/>
              </a:defRPr>
            </a:lvl4pPr>
            <a:lvl5pPr marL="2057400" indent="-228600" eaLnBrk="0" hangingPunct="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eaLnBrk="1" hangingPunct="1"/>
            <a:r>
              <a:rPr lang="en-US" altLang="zh-CN"/>
              <a:t>Valine</a:t>
            </a:r>
            <a:endParaRPr lang="zh-CN" altLang="en-US"/>
          </a:p>
        </p:txBody>
      </p:sp>
      <p:sp>
        <p:nvSpPr>
          <p:cNvPr id="2053" name="TextBox 4"/>
          <p:cNvSpPr txBox="1">
            <a:spLocks noChangeArrowheads="1"/>
          </p:cNvSpPr>
          <p:nvPr/>
        </p:nvSpPr>
        <p:spPr bwMode="auto">
          <a:xfrm>
            <a:off x="5429597" y="1484784"/>
            <a:ext cx="906463"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ea typeface="宋体" charset="-122"/>
              </a:defRPr>
            </a:lvl1pPr>
            <a:lvl2pPr marL="742950" indent="-285750" eaLnBrk="0" hangingPunct="0">
              <a:defRPr>
                <a:solidFill>
                  <a:schemeClr val="tx1"/>
                </a:solidFill>
                <a:latin typeface="Calibri" pitchFamily="34" charset="0"/>
                <a:ea typeface="宋体" charset="-122"/>
              </a:defRPr>
            </a:lvl2pPr>
            <a:lvl3pPr marL="1143000" indent="-228600" eaLnBrk="0" hangingPunct="0">
              <a:defRPr>
                <a:solidFill>
                  <a:schemeClr val="tx1"/>
                </a:solidFill>
                <a:latin typeface="Calibri" pitchFamily="34" charset="0"/>
                <a:ea typeface="宋体" charset="-122"/>
              </a:defRPr>
            </a:lvl3pPr>
            <a:lvl4pPr marL="1600200" indent="-228600" eaLnBrk="0" hangingPunct="0">
              <a:defRPr>
                <a:solidFill>
                  <a:schemeClr val="tx1"/>
                </a:solidFill>
                <a:latin typeface="Calibri" pitchFamily="34" charset="0"/>
                <a:ea typeface="宋体" charset="-122"/>
              </a:defRPr>
            </a:lvl4pPr>
            <a:lvl5pPr marL="2057400" indent="-228600" eaLnBrk="0" hangingPunct="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eaLnBrk="1" hangingPunct="1"/>
            <a:r>
              <a:rPr lang="en-US" altLang="zh-CN"/>
              <a:t>Leucine</a:t>
            </a:r>
            <a:endParaRPr lang="zh-CN" altLang="en-US"/>
          </a:p>
        </p:txBody>
      </p:sp>
      <p:pic>
        <p:nvPicPr>
          <p:cNvPr id="2054" name="图片 1"/>
          <p:cNvPicPr>
            <a:picLocks/>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259632" y="4199408"/>
            <a:ext cx="2880121" cy="21819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55" name="TextBox 6"/>
          <p:cNvSpPr txBox="1">
            <a:spLocks noChangeArrowheads="1"/>
          </p:cNvSpPr>
          <p:nvPr/>
        </p:nvSpPr>
        <p:spPr bwMode="auto">
          <a:xfrm>
            <a:off x="2372866" y="3888258"/>
            <a:ext cx="1131887"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ea typeface="宋体" charset="-122"/>
              </a:defRPr>
            </a:lvl1pPr>
            <a:lvl2pPr marL="742950" indent="-285750" eaLnBrk="0" hangingPunct="0">
              <a:defRPr>
                <a:solidFill>
                  <a:schemeClr val="tx1"/>
                </a:solidFill>
                <a:latin typeface="Calibri" pitchFamily="34" charset="0"/>
                <a:ea typeface="宋体" charset="-122"/>
              </a:defRPr>
            </a:lvl2pPr>
            <a:lvl3pPr marL="1143000" indent="-228600" eaLnBrk="0" hangingPunct="0">
              <a:defRPr>
                <a:solidFill>
                  <a:schemeClr val="tx1"/>
                </a:solidFill>
                <a:latin typeface="Calibri" pitchFamily="34" charset="0"/>
                <a:ea typeface="宋体" charset="-122"/>
              </a:defRPr>
            </a:lvl3pPr>
            <a:lvl4pPr marL="1600200" indent="-228600" eaLnBrk="0" hangingPunct="0">
              <a:defRPr>
                <a:solidFill>
                  <a:schemeClr val="tx1"/>
                </a:solidFill>
                <a:latin typeface="Calibri" pitchFamily="34" charset="0"/>
                <a:ea typeface="宋体" charset="-122"/>
              </a:defRPr>
            </a:lvl4pPr>
            <a:lvl5pPr marL="2057400" indent="-228600" eaLnBrk="0" hangingPunct="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eaLnBrk="1" hangingPunct="1"/>
            <a:r>
              <a:rPr lang="en-US" altLang="zh-CN"/>
              <a:t>Isoleucine</a:t>
            </a:r>
            <a:endParaRPr lang="zh-CN" altLang="en-US"/>
          </a:p>
        </p:txBody>
      </p:sp>
      <p:pic>
        <p:nvPicPr>
          <p:cNvPr id="2058" name="图片 1"/>
          <p:cNvPicPr>
            <a:picLocks/>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518372" y="4191296"/>
            <a:ext cx="2789932" cy="21900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59" name="TextBox 10"/>
          <p:cNvSpPr txBox="1">
            <a:spLocks noChangeArrowheads="1"/>
          </p:cNvSpPr>
          <p:nvPr/>
        </p:nvSpPr>
        <p:spPr bwMode="auto">
          <a:xfrm>
            <a:off x="5272434" y="3888083"/>
            <a:ext cx="1165225"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ea typeface="宋体" charset="-122"/>
              </a:defRPr>
            </a:lvl1pPr>
            <a:lvl2pPr marL="742950" indent="-285750" eaLnBrk="0" hangingPunct="0">
              <a:defRPr>
                <a:solidFill>
                  <a:schemeClr val="tx1"/>
                </a:solidFill>
                <a:latin typeface="Calibri" pitchFamily="34" charset="0"/>
                <a:ea typeface="宋体" charset="-122"/>
              </a:defRPr>
            </a:lvl2pPr>
            <a:lvl3pPr marL="1143000" indent="-228600" eaLnBrk="0" hangingPunct="0">
              <a:defRPr>
                <a:solidFill>
                  <a:schemeClr val="tx1"/>
                </a:solidFill>
                <a:latin typeface="Calibri" pitchFamily="34" charset="0"/>
                <a:ea typeface="宋体" charset="-122"/>
              </a:defRPr>
            </a:lvl3pPr>
            <a:lvl4pPr marL="1600200" indent="-228600" eaLnBrk="0" hangingPunct="0">
              <a:defRPr>
                <a:solidFill>
                  <a:schemeClr val="tx1"/>
                </a:solidFill>
                <a:latin typeface="Calibri" pitchFamily="34" charset="0"/>
                <a:ea typeface="宋体" charset="-122"/>
              </a:defRPr>
            </a:lvl4pPr>
            <a:lvl5pPr marL="2057400" indent="-228600" eaLnBrk="0" hangingPunct="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eaLnBrk="1" hangingPunct="1"/>
            <a:r>
              <a:rPr lang="en-US" altLang="zh-CN"/>
              <a:t>Glutamine</a:t>
            </a:r>
            <a:endParaRPr lang="zh-CN" altLang="en-US"/>
          </a:p>
        </p:txBody>
      </p:sp>
      <p:sp>
        <p:nvSpPr>
          <p:cNvPr id="20" name="椭圆 19"/>
          <p:cNvSpPr/>
          <p:nvPr/>
        </p:nvSpPr>
        <p:spPr bwMode="auto">
          <a:xfrm rot="5400000">
            <a:off x="2611784" y="2111638"/>
            <a:ext cx="901699" cy="410735"/>
          </a:xfrm>
          <a:prstGeom prst="ellipse">
            <a:avLst/>
          </a:prstGeom>
          <a:noFill/>
          <a:ln w="19050" cap="flat" cmpd="sng" algn="ctr">
            <a:solidFill>
              <a:srgbClr val="FF000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charset="0"/>
            </a:endParaRPr>
          </a:p>
        </p:txBody>
      </p:sp>
      <p:sp>
        <p:nvSpPr>
          <p:cNvPr id="21" name="椭圆 20"/>
          <p:cNvSpPr/>
          <p:nvPr/>
        </p:nvSpPr>
        <p:spPr bwMode="auto">
          <a:xfrm rot="5400000">
            <a:off x="5781442" y="2129195"/>
            <a:ext cx="901699" cy="410735"/>
          </a:xfrm>
          <a:prstGeom prst="ellipse">
            <a:avLst/>
          </a:prstGeom>
          <a:noFill/>
          <a:ln w="19050" cap="flat" cmpd="sng" algn="ctr">
            <a:solidFill>
              <a:srgbClr val="FF000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charset="0"/>
            </a:endParaRPr>
          </a:p>
        </p:txBody>
      </p:sp>
      <p:sp>
        <p:nvSpPr>
          <p:cNvPr id="22" name="椭圆 21"/>
          <p:cNvSpPr/>
          <p:nvPr/>
        </p:nvSpPr>
        <p:spPr bwMode="auto">
          <a:xfrm rot="5400000">
            <a:off x="2570095" y="4754602"/>
            <a:ext cx="901699" cy="410735"/>
          </a:xfrm>
          <a:prstGeom prst="ellipse">
            <a:avLst/>
          </a:prstGeom>
          <a:noFill/>
          <a:ln w="19050" cap="flat" cmpd="sng" algn="ctr">
            <a:solidFill>
              <a:srgbClr val="FF000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charset="0"/>
            </a:endParaRPr>
          </a:p>
        </p:txBody>
      </p:sp>
      <p:sp>
        <p:nvSpPr>
          <p:cNvPr id="23" name="椭圆 22"/>
          <p:cNvSpPr/>
          <p:nvPr/>
        </p:nvSpPr>
        <p:spPr bwMode="auto">
          <a:xfrm rot="5400000">
            <a:off x="5762904" y="4785607"/>
            <a:ext cx="901699" cy="410735"/>
          </a:xfrm>
          <a:prstGeom prst="ellipse">
            <a:avLst/>
          </a:prstGeom>
          <a:noFill/>
          <a:ln w="19050" cap="flat" cmpd="sng" algn="ctr">
            <a:solidFill>
              <a:srgbClr val="FF000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xmlns="" val="3209354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a:bodyPr>
          <a:lstStyle/>
          <a:p>
            <a:r>
              <a:rPr lang="en-US" altLang="zh-CN" sz="4000" dirty="0" smtClean="0"/>
              <a:t>The main metabolic changes </a:t>
            </a:r>
            <a:endParaRPr lang="zh-CN" altLang="en-US" sz="4000" dirty="0"/>
          </a:p>
        </p:txBody>
      </p:sp>
      <p:pic>
        <p:nvPicPr>
          <p:cNvPr id="4098" name="Picture 2" descr="E:\Met paper\results\Figures_final\Figure 6.tif"/>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79512" y="1371883"/>
            <a:ext cx="8784976" cy="548368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24099271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a:bodyPr>
          <a:lstStyle/>
          <a:p>
            <a:r>
              <a:rPr lang="en-US" altLang="zh-CN" sz="3600" dirty="0" smtClean="0"/>
              <a:t>Transcriptomic profiling on metformin-treated cells</a:t>
            </a:r>
            <a:endParaRPr lang="zh-CN" altLang="en-US" sz="3600" dirty="0"/>
          </a:p>
        </p:txBody>
      </p:sp>
      <p:pic>
        <p:nvPicPr>
          <p:cNvPr id="1026" name="Picture 2" descr="E:\Met paper\results\Figures_final\Figure 3.tif"/>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b="58019"/>
          <a:stretch/>
        </p:blipFill>
        <p:spPr bwMode="auto">
          <a:xfrm>
            <a:off x="45298" y="2852936"/>
            <a:ext cx="4763956" cy="3120935"/>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2" descr="E:\Met paper\results\Figures_final\Figure 3.tif"/>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t="42568"/>
          <a:stretch/>
        </p:blipFill>
        <p:spPr bwMode="auto">
          <a:xfrm>
            <a:off x="4788023" y="2780928"/>
            <a:ext cx="4320481" cy="393554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671348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a:bodyPr>
          <a:lstStyle/>
          <a:p>
            <a:r>
              <a:rPr lang="en-US" altLang="zh-CN" sz="3600" dirty="0" smtClean="0"/>
              <a:t>Alteration of transcriptional pathways </a:t>
            </a:r>
            <a:endParaRPr lang="zh-CN" altLang="en-US" sz="3600" dirty="0"/>
          </a:p>
        </p:txBody>
      </p:sp>
      <p:pic>
        <p:nvPicPr>
          <p:cNvPr id="2050" name="Picture 2" descr="E:\Met paper\results\Figures_final\Figure 4.tif"/>
          <p:cNvPicPr>
            <a:picLocks noChangeAspect="1" noChangeArrowheads="1"/>
          </p:cNvPicPr>
          <p:nvPr/>
        </p:nvPicPr>
        <p:blipFill rotWithShape="1">
          <a:blip r:embed="rId2">
            <a:extLst>
              <a:ext uri="{28A0092B-C50C-407E-A947-70E740481C1C}">
                <a14:useLocalDpi xmlns:a14="http://schemas.microsoft.com/office/drawing/2010/main" xmlns="" val="0"/>
              </a:ext>
            </a:extLst>
          </a:blip>
          <a:srcRect b="61037"/>
          <a:stretch/>
        </p:blipFill>
        <p:spPr bwMode="auto">
          <a:xfrm>
            <a:off x="1187624" y="2276872"/>
            <a:ext cx="7125453" cy="430661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313910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E:\Met paper\results\Figures_final\Figure 4.tif"/>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t="40854"/>
          <a:stretch/>
        </p:blipFill>
        <p:spPr bwMode="auto">
          <a:xfrm>
            <a:off x="1817476" y="1700808"/>
            <a:ext cx="5490828" cy="5037728"/>
          </a:xfrm>
          <a:prstGeom prst="rect">
            <a:avLst/>
          </a:prstGeom>
          <a:noFill/>
          <a:extLst>
            <a:ext uri="{909E8E84-426E-40DD-AFC4-6F175D3DCCD1}">
              <a14:hiddenFill xmlns:a14="http://schemas.microsoft.com/office/drawing/2010/main" xmlns="">
                <a:solidFill>
                  <a:srgbClr val="FFFFFF"/>
                </a:solidFill>
              </a14:hiddenFill>
            </a:ext>
          </a:extLst>
        </p:spPr>
      </p:pic>
      <p:sp>
        <p:nvSpPr>
          <p:cNvPr id="5" name="标题 2"/>
          <p:cNvSpPr txBox="1">
            <a:spLocks/>
          </p:cNvSpPr>
          <p:nvPr/>
        </p:nvSpPr>
        <p:spPr>
          <a:xfrm>
            <a:off x="570654" y="26064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ltLang="zh-CN" sz="3600" dirty="0" smtClean="0"/>
              <a:t>Alteration of transcriptional pathways </a:t>
            </a:r>
            <a:endParaRPr lang="zh-CN" altLang="en-US" sz="3600" dirty="0"/>
          </a:p>
        </p:txBody>
      </p:sp>
    </p:spTree>
    <p:extLst>
      <p:ext uri="{BB962C8B-B14F-4D97-AF65-F5344CB8AC3E}">
        <p14:creationId xmlns:p14="http://schemas.microsoft.com/office/powerpoint/2010/main" xmlns="" val="309802647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endParaRPr lang="zh-CN" altLang="en-US"/>
          </a:p>
        </p:txBody>
      </p:sp>
      <p:sp>
        <p:nvSpPr>
          <p:cNvPr id="3" name="标题 2"/>
          <p:cNvSpPr>
            <a:spLocks noGrp="1"/>
          </p:cNvSpPr>
          <p:nvPr>
            <p:ph type="title"/>
          </p:nvPr>
        </p:nvSpPr>
        <p:spPr/>
        <p:txBody>
          <a:bodyPr/>
          <a:lstStyle/>
          <a:p>
            <a:endParaRPr lang="zh-CN" altLang="en-US"/>
          </a:p>
        </p:txBody>
      </p:sp>
      <p:pic>
        <p:nvPicPr>
          <p:cNvPr id="3074" name="Picture 2" descr="E:\Met paper\results\Figures_final\Figure 5.t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116632"/>
            <a:ext cx="9057234" cy="652593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80868246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410139" y="2636912"/>
            <a:ext cx="8712968" cy="3450696"/>
          </a:xfrm>
        </p:spPr>
        <p:txBody>
          <a:bodyPr/>
          <a:lstStyle/>
          <a:p>
            <a:r>
              <a:rPr lang="en-US" altLang="zh-CN" dirty="0" smtClean="0">
                <a:solidFill>
                  <a:schemeClr val="tx1"/>
                </a:solidFill>
              </a:rPr>
              <a:t>Metformin inhibits the proliferation of </a:t>
            </a:r>
            <a:r>
              <a:rPr lang="en-US" altLang="zh-CN" dirty="0" err="1" smtClean="0">
                <a:solidFill>
                  <a:schemeClr val="tx1"/>
                </a:solidFill>
              </a:rPr>
              <a:t>LoVo</a:t>
            </a:r>
            <a:r>
              <a:rPr lang="en-US" altLang="zh-CN" dirty="0" smtClean="0">
                <a:solidFill>
                  <a:schemeClr val="tx1"/>
                </a:solidFill>
              </a:rPr>
              <a:t> cells in time- and dose-dependent way;</a:t>
            </a:r>
          </a:p>
          <a:p>
            <a:endParaRPr lang="en-US" altLang="zh-CN" dirty="0" smtClean="0">
              <a:solidFill>
                <a:schemeClr val="tx1"/>
              </a:solidFill>
            </a:endParaRPr>
          </a:p>
          <a:p>
            <a:r>
              <a:rPr lang="en-US" altLang="zh-CN" dirty="0" smtClean="0">
                <a:solidFill>
                  <a:schemeClr val="tx1"/>
                </a:solidFill>
              </a:rPr>
              <a:t>Significant metabolic alteration is prior to the change of cell viability reduction;  </a:t>
            </a:r>
          </a:p>
          <a:p>
            <a:endParaRPr lang="en-US" altLang="zh-CN" dirty="0" smtClean="0">
              <a:solidFill>
                <a:schemeClr val="tx1"/>
              </a:solidFill>
            </a:endParaRPr>
          </a:p>
          <a:p>
            <a:r>
              <a:rPr lang="en-US" altLang="zh-CN" dirty="0" smtClean="0">
                <a:solidFill>
                  <a:schemeClr val="tx1"/>
                </a:solidFill>
              </a:rPr>
              <a:t>Metformin may block the energy metabolism of </a:t>
            </a:r>
            <a:r>
              <a:rPr lang="en-US" altLang="zh-CN" dirty="0" err="1" smtClean="0">
                <a:solidFill>
                  <a:schemeClr val="tx1"/>
                </a:solidFill>
              </a:rPr>
              <a:t>LoVo</a:t>
            </a:r>
            <a:r>
              <a:rPr lang="en-US" altLang="zh-CN" dirty="0" smtClean="0">
                <a:solidFill>
                  <a:schemeClr val="tx1"/>
                </a:solidFill>
              </a:rPr>
              <a:t> cells by short time treatment;   </a:t>
            </a:r>
            <a:endParaRPr lang="zh-CN" altLang="en-US" dirty="0">
              <a:solidFill>
                <a:schemeClr val="tx1"/>
              </a:solidFill>
            </a:endParaRPr>
          </a:p>
        </p:txBody>
      </p:sp>
      <p:sp>
        <p:nvSpPr>
          <p:cNvPr id="3" name="标题 2"/>
          <p:cNvSpPr>
            <a:spLocks noGrp="1"/>
          </p:cNvSpPr>
          <p:nvPr>
            <p:ph type="title"/>
          </p:nvPr>
        </p:nvSpPr>
        <p:spPr/>
        <p:txBody>
          <a:bodyPr/>
          <a:lstStyle/>
          <a:p>
            <a:r>
              <a:rPr lang="en-US" altLang="zh-CN" dirty="0" smtClean="0"/>
              <a:t>Summary </a:t>
            </a:r>
            <a:endParaRPr lang="zh-CN" altLang="en-US" dirty="0"/>
          </a:p>
        </p:txBody>
      </p:sp>
    </p:spTree>
    <p:extLst>
      <p:ext uri="{BB962C8B-B14F-4D97-AF65-F5344CB8AC3E}">
        <p14:creationId xmlns:p14="http://schemas.microsoft.com/office/powerpoint/2010/main" xmlns="" val="3526990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2052" name="Picture 4" descr="E:\important-PPT\图片\SHUTCM-2.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187624" y="3645025"/>
            <a:ext cx="3168352" cy="2376264"/>
          </a:xfrm>
          <a:prstGeom prst="rect">
            <a:avLst/>
          </a:prstGeom>
          <a:noFill/>
          <a:extLst>
            <a:ext uri="{909E8E84-426E-40DD-AFC4-6F175D3DCCD1}">
              <a14:hiddenFill xmlns:a14="http://schemas.microsoft.com/office/drawing/2010/main" xmlns="">
                <a:solidFill>
                  <a:srgbClr val="FFFFFF"/>
                </a:solidFill>
              </a14:hiddenFill>
            </a:ext>
          </a:extLst>
        </p:spPr>
      </p:pic>
      <p:pic>
        <p:nvPicPr>
          <p:cNvPr id="2053" name="Picture 5" descr="E:\important-PPT\图片\图书馆.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355976" y="4005064"/>
            <a:ext cx="3171599" cy="2378699"/>
          </a:xfrm>
          <a:prstGeom prst="rect">
            <a:avLst/>
          </a:prstGeom>
          <a:noFill/>
          <a:extLst>
            <a:ext uri="{909E8E84-426E-40DD-AFC4-6F175D3DCCD1}">
              <a14:hiddenFill xmlns:a14="http://schemas.microsoft.com/office/drawing/2010/main" xmlns="">
                <a:solidFill>
                  <a:srgbClr val="FFFFFF"/>
                </a:solidFill>
              </a14:hiddenFill>
            </a:ext>
          </a:extLst>
        </p:spPr>
      </p:pic>
      <p:pic>
        <p:nvPicPr>
          <p:cNvPr id="2054" name="Picture 6" descr="E:\important-PPT\图片\体育场.jp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323469" y="2379836"/>
            <a:ext cx="2830299" cy="2080270"/>
          </a:xfrm>
          <a:prstGeom prst="rect">
            <a:avLst/>
          </a:prstGeom>
          <a:noFill/>
          <a:extLst>
            <a:ext uri="{909E8E84-426E-40DD-AFC4-6F175D3DCCD1}">
              <a14:hiddenFill xmlns:a14="http://schemas.microsoft.com/office/drawing/2010/main" xmlns="">
                <a:solidFill>
                  <a:srgbClr val="FFFFFF"/>
                </a:solidFill>
              </a14:hiddenFill>
            </a:ext>
          </a:extLst>
        </p:spPr>
      </p:pic>
      <p:pic>
        <p:nvPicPr>
          <p:cNvPr id="2051" name="Picture 3" descr="E:\important-PPT\图片\上中医大.jpg"/>
          <p:cNvPicPr>
            <a:picLocks noChangeAspect="1" noChangeArrowheads="1"/>
          </p:cNvPicPr>
          <p:nvPr/>
        </p:nvPicPr>
        <p:blipFill rotWithShape="1">
          <a:blip r:embed="rId5">
            <a:extLst>
              <a:ext uri="{28A0092B-C50C-407E-A947-70E740481C1C}">
                <a14:useLocalDpi xmlns:a14="http://schemas.microsoft.com/office/drawing/2010/main" xmlns="" val="0"/>
              </a:ext>
            </a:extLst>
          </a:blip>
          <a:srcRect r="5253" b="16562"/>
          <a:stretch/>
        </p:blipFill>
        <p:spPr bwMode="auto">
          <a:xfrm>
            <a:off x="0" y="1828971"/>
            <a:ext cx="3270708" cy="216024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67480090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图片 3" descr="美国课题组合影.PNG"/>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3730165" y="2564904"/>
            <a:ext cx="5413835" cy="35283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9939" name="标题 1"/>
          <p:cNvSpPr>
            <a:spLocks noGrp="1"/>
          </p:cNvSpPr>
          <p:nvPr>
            <p:ph type="title"/>
          </p:nvPr>
        </p:nvSpPr>
        <p:spPr>
          <a:xfrm>
            <a:off x="276561" y="332656"/>
            <a:ext cx="8229600" cy="939800"/>
          </a:xfrm>
        </p:spPr>
        <p:txBody>
          <a:bodyPr/>
          <a:lstStyle/>
          <a:p>
            <a:pPr algn="ctr"/>
            <a:r>
              <a:rPr lang="en-US" altLang="zh-CN" sz="3600" b="1" dirty="0" smtClean="0"/>
              <a:t>Acknowledgement </a:t>
            </a:r>
            <a:endParaRPr lang="zh-CN" altLang="en-US" sz="3600" b="1" dirty="0" smtClean="0"/>
          </a:p>
        </p:txBody>
      </p:sp>
      <p:sp>
        <p:nvSpPr>
          <p:cNvPr id="39940" name="TextBox 4"/>
          <p:cNvSpPr txBox="1">
            <a:spLocks noChangeArrowheads="1"/>
          </p:cNvSpPr>
          <p:nvPr/>
        </p:nvSpPr>
        <p:spPr bwMode="auto">
          <a:xfrm>
            <a:off x="268336" y="2708920"/>
            <a:ext cx="2778125" cy="19389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onstantia" pitchFamily="18" charset="0"/>
                <a:ea typeface="宋体" charset="-122"/>
              </a:defRPr>
            </a:lvl1pPr>
            <a:lvl2pPr marL="742950" indent="-285750" eaLnBrk="0" hangingPunct="0">
              <a:defRPr>
                <a:solidFill>
                  <a:schemeClr val="tx1"/>
                </a:solidFill>
                <a:latin typeface="Constantia" pitchFamily="18" charset="0"/>
                <a:ea typeface="宋体" charset="-122"/>
              </a:defRPr>
            </a:lvl2pPr>
            <a:lvl3pPr marL="1143000" indent="-228600" eaLnBrk="0" hangingPunct="0">
              <a:defRPr>
                <a:solidFill>
                  <a:schemeClr val="tx1"/>
                </a:solidFill>
                <a:latin typeface="Constantia" pitchFamily="18" charset="0"/>
                <a:ea typeface="宋体" charset="-122"/>
              </a:defRPr>
            </a:lvl3pPr>
            <a:lvl4pPr marL="1600200" indent="-228600" eaLnBrk="0" hangingPunct="0">
              <a:defRPr>
                <a:solidFill>
                  <a:schemeClr val="tx1"/>
                </a:solidFill>
                <a:latin typeface="Constantia" pitchFamily="18" charset="0"/>
                <a:ea typeface="宋体" charset="-122"/>
              </a:defRPr>
            </a:lvl4pPr>
            <a:lvl5pPr marL="2057400" indent="-228600" eaLnBrk="0" hangingPunct="0">
              <a:defRPr>
                <a:solidFill>
                  <a:schemeClr val="tx1"/>
                </a:solidFill>
                <a:latin typeface="Constantia" pitchFamily="18" charset="0"/>
                <a:ea typeface="宋体" charset="-122"/>
              </a:defRPr>
            </a:lvl5pPr>
            <a:lvl6pPr marL="2514600" indent="-228600" eaLnBrk="0" fontAlgn="base" hangingPunct="0">
              <a:spcBef>
                <a:spcPct val="0"/>
              </a:spcBef>
              <a:spcAft>
                <a:spcPct val="0"/>
              </a:spcAft>
              <a:defRPr>
                <a:solidFill>
                  <a:schemeClr val="tx1"/>
                </a:solidFill>
                <a:latin typeface="Constantia" pitchFamily="18" charset="0"/>
                <a:ea typeface="宋体" charset="-122"/>
              </a:defRPr>
            </a:lvl6pPr>
            <a:lvl7pPr marL="2971800" indent="-228600" eaLnBrk="0" fontAlgn="base" hangingPunct="0">
              <a:spcBef>
                <a:spcPct val="0"/>
              </a:spcBef>
              <a:spcAft>
                <a:spcPct val="0"/>
              </a:spcAft>
              <a:defRPr>
                <a:solidFill>
                  <a:schemeClr val="tx1"/>
                </a:solidFill>
                <a:latin typeface="Constantia" pitchFamily="18" charset="0"/>
                <a:ea typeface="宋体" charset="-122"/>
              </a:defRPr>
            </a:lvl7pPr>
            <a:lvl8pPr marL="3429000" indent="-228600" eaLnBrk="0" fontAlgn="base" hangingPunct="0">
              <a:spcBef>
                <a:spcPct val="0"/>
              </a:spcBef>
              <a:spcAft>
                <a:spcPct val="0"/>
              </a:spcAft>
              <a:defRPr>
                <a:solidFill>
                  <a:schemeClr val="tx1"/>
                </a:solidFill>
                <a:latin typeface="Constantia" pitchFamily="18" charset="0"/>
                <a:ea typeface="宋体" charset="-122"/>
              </a:defRPr>
            </a:lvl8pPr>
            <a:lvl9pPr marL="3886200" indent="-228600" eaLnBrk="0" fontAlgn="base" hangingPunct="0">
              <a:spcBef>
                <a:spcPct val="0"/>
              </a:spcBef>
              <a:spcAft>
                <a:spcPct val="0"/>
              </a:spcAft>
              <a:defRPr>
                <a:solidFill>
                  <a:schemeClr val="tx1"/>
                </a:solidFill>
                <a:latin typeface="Constantia" pitchFamily="18" charset="0"/>
                <a:ea typeface="宋体" charset="-122"/>
              </a:defRPr>
            </a:lvl9pPr>
          </a:lstStyle>
          <a:p>
            <a:pPr eaLnBrk="1" hangingPunct="1"/>
            <a:r>
              <a:rPr lang="en-US" altLang="zh-CN" sz="2000" dirty="0" smtClean="0">
                <a:solidFill>
                  <a:srgbClr val="0070C0"/>
                </a:solidFill>
              </a:rPr>
              <a:t>Prof. </a:t>
            </a:r>
            <a:r>
              <a:rPr lang="en-US" altLang="zh-CN" sz="2000" dirty="0">
                <a:solidFill>
                  <a:srgbClr val="0070C0"/>
                </a:solidFill>
              </a:rPr>
              <a:t>Wei </a:t>
            </a:r>
            <a:r>
              <a:rPr lang="en-US" altLang="zh-CN" sz="2000" dirty="0" err="1">
                <a:solidFill>
                  <a:srgbClr val="0070C0"/>
                </a:solidFill>
              </a:rPr>
              <a:t>Jia</a:t>
            </a:r>
            <a:endParaRPr lang="en-US" altLang="zh-CN" sz="2000" dirty="0">
              <a:solidFill>
                <a:srgbClr val="0070C0"/>
              </a:solidFill>
            </a:endParaRPr>
          </a:p>
          <a:p>
            <a:pPr eaLnBrk="1" hangingPunct="1"/>
            <a:r>
              <a:rPr lang="en-US" altLang="zh-CN" sz="2000" dirty="0">
                <a:solidFill>
                  <a:srgbClr val="0070C0"/>
                </a:solidFill>
              </a:rPr>
              <a:t>Dr. </a:t>
            </a:r>
            <a:r>
              <a:rPr lang="en-US" altLang="zh-CN" sz="2000" dirty="0" err="1">
                <a:solidFill>
                  <a:srgbClr val="0070C0"/>
                </a:solidFill>
              </a:rPr>
              <a:t>Guoxiang</a:t>
            </a:r>
            <a:r>
              <a:rPr lang="en-US" altLang="zh-CN" sz="2000" dirty="0">
                <a:solidFill>
                  <a:srgbClr val="0070C0"/>
                </a:solidFill>
              </a:rPr>
              <a:t> </a:t>
            </a:r>
            <a:r>
              <a:rPr lang="en-US" altLang="zh-CN" sz="2000" dirty="0" err="1">
                <a:solidFill>
                  <a:srgbClr val="0070C0"/>
                </a:solidFill>
              </a:rPr>
              <a:t>Xie</a:t>
            </a:r>
            <a:endParaRPr lang="en-US" altLang="zh-CN" sz="2000" dirty="0">
              <a:solidFill>
                <a:srgbClr val="0070C0"/>
              </a:solidFill>
            </a:endParaRPr>
          </a:p>
          <a:p>
            <a:pPr eaLnBrk="1" hangingPunct="1"/>
            <a:r>
              <a:rPr lang="en-US" altLang="zh-CN" sz="2000" dirty="0">
                <a:solidFill>
                  <a:srgbClr val="0070C0"/>
                </a:solidFill>
              </a:rPr>
              <a:t>Dr. </a:t>
            </a:r>
            <a:r>
              <a:rPr lang="en-US" altLang="zh-CN" sz="2000" dirty="0" err="1">
                <a:solidFill>
                  <a:srgbClr val="0070C0"/>
                </a:solidFill>
              </a:rPr>
              <a:t>Yunping</a:t>
            </a:r>
            <a:r>
              <a:rPr lang="en-US" altLang="zh-CN" sz="2000" dirty="0">
                <a:solidFill>
                  <a:srgbClr val="0070C0"/>
                </a:solidFill>
              </a:rPr>
              <a:t> </a:t>
            </a:r>
            <a:r>
              <a:rPr lang="en-US" altLang="zh-CN" sz="2000" dirty="0" err="1">
                <a:solidFill>
                  <a:srgbClr val="0070C0"/>
                </a:solidFill>
              </a:rPr>
              <a:t>Qiu</a:t>
            </a:r>
            <a:endParaRPr lang="en-US" altLang="zh-CN" sz="2000" dirty="0">
              <a:solidFill>
                <a:srgbClr val="0070C0"/>
              </a:solidFill>
            </a:endParaRPr>
          </a:p>
          <a:p>
            <a:pPr eaLnBrk="1" hangingPunct="1"/>
            <a:r>
              <a:rPr lang="en-US" altLang="zh-CN" sz="2000" dirty="0" smtClean="0">
                <a:solidFill>
                  <a:srgbClr val="0070C0"/>
                </a:solidFill>
              </a:rPr>
              <a:t>Dr. </a:t>
            </a:r>
            <a:r>
              <a:rPr lang="en-US" altLang="zh-CN" sz="2000" dirty="0" err="1" smtClean="0">
                <a:solidFill>
                  <a:srgbClr val="0070C0"/>
                </a:solidFill>
              </a:rPr>
              <a:t>Ke</a:t>
            </a:r>
            <a:r>
              <a:rPr lang="en-US" altLang="zh-CN" sz="2000" dirty="0" smtClean="0">
                <a:solidFill>
                  <a:srgbClr val="0070C0"/>
                </a:solidFill>
              </a:rPr>
              <a:t> Wang</a:t>
            </a:r>
          </a:p>
          <a:p>
            <a:pPr eaLnBrk="1" hangingPunct="1"/>
            <a:r>
              <a:rPr lang="en-US" altLang="zh-CN" sz="2000" dirty="0" smtClean="0">
                <a:solidFill>
                  <a:srgbClr val="0070C0"/>
                </a:solidFill>
              </a:rPr>
              <a:t>Ms. </a:t>
            </a:r>
            <a:r>
              <a:rPr lang="en-US" altLang="zh-CN" sz="2000" dirty="0" err="1" smtClean="0">
                <a:solidFill>
                  <a:srgbClr val="0070C0"/>
                </a:solidFill>
              </a:rPr>
              <a:t>Ningning</a:t>
            </a:r>
            <a:r>
              <a:rPr lang="en-US" altLang="zh-CN" sz="2000" dirty="0" smtClean="0">
                <a:solidFill>
                  <a:srgbClr val="0070C0"/>
                </a:solidFill>
              </a:rPr>
              <a:t> Zheng </a:t>
            </a:r>
            <a:endParaRPr lang="en-US" altLang="zh-CN" sz="2000" dirty="0">
              <a:solidFill>
                <a:srgbClr val="0070C0"/>
              </a:solidFill>
            </a:endParaRPr>
          </a:p>
          <a:p>
            <a:pPr eaLnBrk="1" hangingPunct="1"/>
            <a:endParaRPr lang="zh-CN" altLang="en-US" sz="2000" dirty="0">
              <a:solidFill>
                <a:srgbClr val="0070C0"/>
              </a:solidFill>
            </a:endParaRPr>
          </a:p>
        </p:txBody>
      </p:sp>
    </p:spTree>
    <p:extLst>
      <p:ext uri="{BB962C8B-B14F-4D97-AF65-F5344CB8AC3E}">
        <p14:creationId xmlns:p14="http://schemas.microsoft.com/office/powerpoint/2010/main" xmlns="" val="33110304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611560" y="1484784"/>
            <a:ext cx="7632848" cy="1736725"/>
          </a:xfrm>
        </p:spPr>
        <p:txBody>
          <a:bodyPr>
            <a:noAutofit/>
          </a:bodyPr>
          <a:lstStyle/>
          <a:p>
            <a:r>
              <a:rPr lang="zh-CN" altLang="zh-CN" sz="3200" b="1" dirty="0"/>
              <a:t> </a:t>
            </a:r>
            <a:r>
              <a:rPr lang="en-US" altLang="zh-CN" sz="3200" b="1" dirty="0"/>
              <a:t>Combined </a:t>
            </a:r>
            <a:r>
              <a:rPr lang="en-US" altLang="zh-CN" sz="3200" b="1" dirty="0" err="1"/>
              <a:t>metabolomic</a:t>
            </a:r>
            <a:r>
              <a:rPr lang="en-US" altLang="zh-CN" sz="3200" b="1" dirty="0"/>
              <a:t> and transcriptomic profiling revealed the time-dependent effects of metformin on </a:t>
            </a:r>
            <a:r>
              <a:rPr lang="en-US" altLang="zh-CN" sz="3200" b="1" dirty="0" err="1"/>
              <a:t>LoVo</a:t>
            </a:r>
            <a:r>
              <a:rPr lang="en-US" altLang="zh-CN" sz="3200" b="1" dirty="0"/>
              <a:t> cells</a:t>
            </a:r>
            <a:endParaRPr lang="zh-CN" altLang="en-US" sz="3200" dirty="0"/>
          </a:p>
        </p:txBody>
      </p:sp>
      <p:sp>
        <p:nvSpPr>
          <p:cNvPr id="3" name="副标题 2"/>
          <p:cNvSpPr>
            <a:spLocks noGrp="1"/>
          </p:cNvSpPr>
          <p:nvPr>
            <p:ph type="subTitle" idx="1"/>
          </p:nvPr>
        </p:nvSpPr>
        <p:spPr>
          <a:xfrm>
            <a:off x="1403648" y="3645024"/>
            <a:ext cx="6400800" cy="1752600"/>
          </a:xfrm>
        </p:spPr>
        <p:txBody>
          <a:bodyPr>
            <a:noAutofit/>
          </a:bodyPr>
          <a:lstStyle/>
          <a:p>
            <a:r>
              <a:rPr lang="en-US" altLang="zh-CN" sz="2400" dirty="0" err="1" smtClean="0">
                <a:solidFill>
                  <a:schemeClr val="tx1"/>
                </a:solidFill>
              </a:rPr>
              <a:t>Houkai</a:t>
            </a:r>
            <a:r>
              <a:rPr lang="en-US" altLang="zh-CN" sz="2400" dirty="0" smtClean="0">
                <a:solidFill>
                  <a:schemeClr val="tx1"/>
                </a:solidFill>
              </a:rPr>
              <a:t> Li Dr.</a:t>
            </a:r>
          </a:p>
          <a:p>
            <a:r>
              <a:rPr lang="en-US" altLang="zh-CN" sz="2400" dirty="0">
                <a:solidFill>
                  <a:schemeClr val="tx1"/>
                </a:solidFill>
              </a:rPr>
              <a:t>Shanghai University of Traditional Chinese Medicine, 201203, Shanghai, China</a:t>
            </a:r>
            <a:endParaRPr lang="zh-CN" altLang="en-US" sz="2400" dirty="0">
              <a:solidFill>
                <a:schemeClr val="tx1"/>
              </a:solidFill>
            </a:endParaRPr>
          </a:p>
        </p:txBody>
      </p:sp>
      <p:pic>
        <p:nvPicPr>
          <p:cNvPr id="3074" name="Picture 2" descr="E:\important-PPT\图片\logo.jpg"/>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26018" t="4577" r="12330" b="3061"/>
          <a:stretch/>
        </p:blipFill>
        <p:spPr bwMode="auto">
          <a:xfrm>
            <a:off x="3779911" y="5301208"/>
            <a:ext cx="1481933" cy="141277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68959755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2"/>
          <p:cNvSpPr/>
          <p:nvPr/>
        </p:nvSpPr>
        <p:spPr>
          <a:xfrm>
            <a:off x="418591" y="434212"/>
            <a:ext cx="8306815" cy="5486349"/>
          </a:xfrm>
          <a:prstGeom prst="rect">
            <a:avLst/>
          </a:prstGeom>
          <a:blipFill>
            <a:blip r:embed="rId2" cstate="print"/>
            <a:stretch>
              <a:fillRect/>
            </a:stretch>
          </a:blipFill>
        </p:spPr>
        <p:txBody>
          <a:bodyPr wrap="square" lIns="0" tIns="0" rIns="0" bIns="0" rtlCol="0">
            <a:spAutoFit/>
          </a:bodyPr>
          <a:lstStyle/>
          <a:p>
            <a:endParaRPr/>
          </a:p>
        </p:txBody>
      </p:sp>
      <p:sp>
        <p:nvSpPr>
          <p:cNvPr id="4" name="object 5"/>
          <p:cNvSpPr/>
          <p:nvPr/>
        </p:nvSpPr>
        <p:spPr>
          <a:xfrm>
            <a:off x="533400" y="1752600"/>
            <a:ext cx="8001000" cy="4000500"/>
          </a:xfrm>
          <a:prstGeom prst="rect">
            <a:avLst/>
          </a:prstGeom>
          <a:blipFill>
            <a:blip r:embed="rId3" cstate="print"/>
            <a:stretch>
              <a:fillRect/>
            </a:stretch>
          </a:blipFill>
        </p:spPr>
        <p:txBody>
          <a:bodyPr wrap="square" lIns="0" tIns="0" rIns="0" bIns="0" rtlCol="0">
            <a:spAutoFit/>
          </a:bodyPr>
          <a:lstStyle/>
          <a:p>
            <a:endParaRPr/>
          </a:p>
        </p:txBody>
      </p:sp>
      <p:sp>
        <p:nvSpPr>
          <p:cNvPr id="2" name="Title 1"/>
          <p:cNvSpPr>
            <a:spLocks noGrp="1"/>
          </p:cNvSpPr>
          <p:nvPr>
            <p:ph type="title"/>
          </p:nvPr>
        </p:nvSpPr>
        <p:spPr>
          <a:xfrm>
            <a:off x="1143000" y="914400"/>
            <a:ext cx="7298537" cy="553998"/>
          </a:xfrm>
        </p:spPr>
        <p:txBody>
          <a:bodyPr/>
          <a:lstStyle/>
          <a:p>
            <a:pPr algn="ctr"/>
            <a:r>
              <a:rPr lang="en-US" spc="-20" dirty="0" smtClean="0"/>
              <a:t>L</a:t>
            </a:r>
            <a:r>
              <a:rPr lang="en-US" spc="-15" dirty="0" smtClean="0"/>
              <a:t>et</a:t>
            </a:r>
            <a:r>
              <a:rPr lang="en-US" spc="-20" dirty="0" smtClean="0"/>
              <a:t> U</a:t>
            </a:r>
            <a:r>
              <a:rPr lang="en-US" spc="-15" dirty="0" smtClean="0"/>
              <a:t>s </a:t>
            </a:r>
            <a:r>
              <a:rPr lang="en-US" spc="-35" dirty="0" smtClean="0"/>
              <a:t>M</a:t>
            </a:r>
            <a:r>
              <a:rPr lang="en-US" spc="-10" dirty="0" smtClean="0"/>
              <a:t>e</a:t>
            </a:r>
            <a:r>
              <a:rPr lang="en-US" spc="-15" dirty="0" smtClean="0"/>
              <a:t>et</a:t>
            </a:r>
            <a:r>
              <a:rPr lang="en-US" spc="-5" dirty="0" smtClean="0"/>
              <a:t> </a:t>
            </a:r>
            <a:r>
              <a:rPr lang="en-US" spc="-20" dirty="0" smtClean="0"/>
              <a:t>A</a:t>
            </a:r>
            <a:r>
              <a:rPr lang="en-US" spc="-15" dirty="0" smtClean="0"/>
              <a:t>g</a:t>
            </a:r>
            <a:r>
              <a:rPr lang="en-US" spc="-5" dirty="0" smtClean="0"/>
              <a:t>ai</a:t>
            </a:r>
            <a:r>
              <a:rPr lang="en-US" spc="-20" dirty="0" smtClean="0"/>
              <a:t>n</a:t>
            </a:r>
            <a:endParaRPr lang="en-US" dirty="0"/>
          </a:p>
        </p:txBody>
      </p:sp>
      <p:sp>
        <p:nvSpPr>
          <p:cNvPr id="3" name="Text Placeholder 2"/>
          <p:cNvSpPr>
            <a:spLocks noGrp="1"/>
          </p:cNvSpPr>
          <p:nvPr>
            <p:ph type="body" idx="1"/>
          </p:nvPr>
        </p:nvSpPr>
        <p:spPr>
          <a:xfrm>
            <a:off x="683387" y="1795017"/>
            <a:ext cx="7777225" cy="3000821"/>
          </a:xfrm>
        </p:spPr>
        <p:txBody>
          <a:bodyPr/>
          <a:lstStyle/>
          <a:p>
            <a:pPr algn="ctr">
              <a:lnSpc>
                <a:spcPct val="100000"/>
              </a:lnSpc>
            </a:pPr>
            <a:r>
              <a:rPr lang="en-US" sz="2800" spc="-25" dirty="0" smtClean="0">
                <a:latin typeface="Georgia"/>
                <a:cs typeface="Georgia"/>
              </a:rPr>
              <a:t>We</a:t>
            </a:r>
            <a:r>
              <a:rPr lang="en-US" sz="2800" spc="-5" dirty="0" smtClean="0">
                <a:latin typeface="Georgia"/>
                <a:cs typeface="Georgia"/>
              </a:rPr>
              <a:t> </a:t>
            </a:r>
            <a:r>
              <a:rPr lang="en-US" sz="2800" spc="-25" dirty="0" smtClean="0">
                <a:latin typeface="Georgia"/>
                <a:cs typeface="Georgia"/>
              </a:rPr>
              <a:t>we</a:t>
            </a:r>
            <a:r>
              <a:rPr lang="en-US" sz="2800" spc="-5" dirty="0" smtClean="0">
                <a:latin typeface="Georgia"/>
                <a:cs typeface="Georgia"/>
              </a:rPr>
              <a:t>l</a:t>
            </a:r>
            <a:r>
              <a:rPr lang="en-US" sz="2800" spc="-25" dirty="0" smtClean="0">
                <a:latin typeface="Georgia"/>
                <a:cs typeface="Georgia"/>
              </a:rPr>
              <a:t>com</a:t>
            </a:r>
            <a:r>
              <a:rPr lang="en-US" sz="2800" spc="-15" dirty="0" smtClean="0">
                <a:latin typeface="Georgia"/>
                <a:cs typeface="Georgia"/>
              </a:rPr>
              <a:t>e</a:t>
            </a:r>
            <a:r>
              <a:rPr lang="en-US" sz="2800" spc="-10" dirty="0" smtClean="0">
                <a:latin typeface="Georgia"/>
                <a:cs typeface="Georgia"/>
              </a:rPr>
              <a:t> </a:t>
            </a:r>
            <a:r>
              <a:rPr lang="en-US" sz="2800" spc="-20" dirty="0" smtClean="0">
                <a:latin typeface="Georgia"/>
                <a:cs typeface="Georgia"/>
              </a:rPr>
              <a:t>y</a:t>
            </a:r>
            <a:r>
              <a:rPr lang="en-US" sz="2800" spc="-10" dirty="0" smtClean="0">
                <a:latin typeface="Georgia"/>
                <a:cs typeface="Georgia"/>
              </a:rPr>
              <a:t>o</a:t>
            </a:r>
            <a:r>
              <a:rPr lang="en-US" sz="2800" spc="-20" dirty="0" smtClean="0">
                <a:latin typeface="Georgia"/>
                <a:cs typeface="Georgia"/>
              </a:rPr>
              <a:t>u</a:t>
            </a:r>
            <a:r>
              <a:rPr lang="en-US" sz="2800" spc="-5" dirty="0" smtClean="0">
                <a:latin typeface="Georgia"/>
                <a:cs typeface="Georgia"/>
              </a:rPr>
              <a:t> </a:t>
            </a:r>
            <a:r>
              <a:rPr lang="en-US" sz="2800" spc="-10" dirty="0" smtClean="0">
                <a:latin typeface="Georgia"/>
                <a:cs typeface="Georgia"/>
              </a:rPr>
              <a:t>all</a:t>
            </a:r>
            <a:r>
              <a:rPr lang="en-US" sz="2800" spc="5" dirty="0" smtClean="0">
                <a:latin typeface="Georgia"/>
                <a:cs typeface="Georgia"/>
              </a:rPr>
              <a:t> </a:t>
            </a:r>
            <a:r>
              <a:rPr lang="en-US" sz="2800" spc="-15" dirty="0" smtClean="0">
                <a:latin typeface="Georgia"/>
                <a:cs typeface="Georgia"/>
              </a:rPr>
              <a:t>to</a:t>
            </a:r>
            <a:r>
              <a:rPr lang="en-US" sz="2800" spc="-5" dirty="0" smtClean="0">
                <a:latin typeface="Georgia"/>
                <a:cs typeface="Georgia"/>
              </a:rPr>
              <a:t> </a:t>
            </a:r>
            <a:r>
              <a:rPr lang="en-US" sz="2800" spc="-25" dirty="0" smtClean="0">
                <a:latin typeface="Georgia"/>
                <a:cs typeface="Georgia"/>
              </a:rPr>
              <a:t>ou</a:t>
            </a:r>
            <a:r>
              <a:rPr lang="en-US" sz="2800" spc="-15" dirty="0" smtClean="0">
                <a:latin typeface="Georgia"/>
                <a:cs typeface="Georgia"/>
              </a:rPr>
              <a:t>r</a:t>
            </a:r>
            <a:r>
              <a:rPr lang="en-US" sz="2800" spc="15" dirty="0" smtClean="0">
                <a:latin typeface="Georgia"/>
                <a:cs typeface="Georgia"/>
              </a:rPr>
              <a:t> </a:t>
            </a:r>
            <a:r>
              <a:rPr lang="en-US" sz="2800" spc="-20" dirty="0" smtClean="0">
                <a:latin typeface="Georgia"/>
                <a:cs typeface="Georgia"/>
              </a:rPr>
              <a:t>futur</a:t>
            </a:r>
            <a:r>
              <a:rPr lang="en-US" sz="2800" spc="-15" dirty="0" smtClean="0">
                <a:latin typeface="Georgia"/>
                <a:cs typeface="Georgia"/>
              </a:rPr>
              <a:t>e</a:t>
            </a:r>
            <a:r>
              <a:rPr lang="en-US" sz="2800" spc="5" dirty="0" smtClean="0">
                <a:latin typeface="Georgia"/>
                <a:cs typeface="Georgia"/>
              </a:rPr>
              <a:t> </a:t>
            </a:r>
            <a:r>
              <a:rPr lang="en-US" sz="2800" spc="-20" dirty="0" smtClean="0">
                <a:latin typeface="Georgia"/>
                <a:cs typeface="Georgia"/>
              </a:rPr>
              <a:t>co</a:t>
            </a:r>
            <a:r>
              <a:rPr lang="en-US" sz="2800" spc="-15" dirty="0" smtClean="0">
                <a:latin typeface="Georgia"/>
                <a:cs typeface="Georgia"/>
              </a:rPr>
              <a:t>nferences</a:t>
            </a:r>
            <a:r>
              <a:rPr lang="en-US" sz="2800" spc="-5" dirty="0" smtClean="0">
                <a:latin typeface="Georgia"/>
                <a:cs typeface="Georgia"/>
              </a:rPr>
              <a:t> </a:t>
            </a:r>
            <a:r>
              <a:rPr lang="en-US" sz="2800" spc="-20" dirty="0" smtClean="0">
                <a:latin typeface="Georgia"/>
                <a:cs typeface="Georgia"/>
              </a:rPr>
              <a:t>of</a:t>
            </a:r>
            <a:endParaRPr lang="en-US" sz="2800" dirty="0" smtClean="0">
              <a:latin typeface="Georgia"/>
              <a:cs typeface="Georgia"/>
            </a:endParaRPr>
          </a:p>
          <a:p>
            <a:pPr marL="1699895">
              <a:lnSpc>
                <a:spcPct val="100000"/>
              </a:lnSpc>
            </a:pPr>
            <a:r>
              <a:rPr lang="en-US" sz="2800" spc="-25" dirty="0" smtClean="0">
                <a:latin typeface="Georgia"/>
                <a:cs typeface="Georgia"/>
              </a:rPr>
              <a:t>   OMICS  International</a:t>
            </a:r>
            <a:endParaRPr lang="en-US" sz="2800" dirty="0" smtClean="0">
              <a:latin typeface="Georgia"/>
              <a:cs typeface="Georgia"/>
            </a:endParaRPr>
          </a:p>
          <a:p>
            <a:pPr>
              <a:lnSpc>
                <a:spcPts val="3500"/>
              </a:lnSpc>
              <a:spcBef>
                <a:spcPts val="7"/>
              </a:spcBef>
            </a:pPr>
            <a:endParaRPr lang="en-US" sz="2400" dirty="0" smtClean="0"/>
          </a:p>
          <a:p>
            <a:pPr marL="5080" algn="ctr">
              <a:lnSpc>
                <a:spcPts val="2155"/>
              </a:lnSpc>
            </a:pPr>
            <a:r>
              <a:rPr lang="en-US" spc="-25" dirty="0" smtClean="0">
                <a:latin typeface="Georgia"/>
                <a:cs typeface="Georgia"/>
              </a:rPr>
              <a:t>P</a:t>
            </a:r>
            <a:r>
              <a:rPr lang="en-US" spc="-5" dirty="0" smtClean="0">
                <a:latin typeface="Georgia"/>
                <a:cs typeface="Georgia"/>
              </a:rPr>
              <a:t>l</a:t>
            </a:r>
            <a:r>
              <a:rPr lang="en-US" dirty="0" smtClean="0">
                <a:latin typeface="Georgia"/>
                <a:cs typeface="Georgia"/>
              </a:rPr>
              <a:t>ea</a:t>
            </a:r>
            <a:r>
              <a:rPr lang="en-US" spc="5" dirty="0" smtClean="0">
                <a:latin typeface="Georgia"/>
                <a:cs typeface="Georgia"/>
              </a:rPr>
              <a:t>s</a:t>
            </a:r>
            <a:r>
              <a:rPr lang="en-US" dirty="0" smtClean="0">
                <a:latin typeface="Georgia"/>
                <a:cs typeface="Georgia"/>
              </a:rPr>
              <a:t>e</a:t>
            </a:r>
            <a:r>
              <a:rPr lang="en-US" spc="-10" dirty="0" smtClean="0">
                <a:latin typeface="Georgia"/>
                <a:cs typeface="Georgia"/>
              </a:rPr>
              <a:t> Visit:</a:t>
            </a:r>
            <a:endParaRPr lang="en-US" dirty="0" smtClean="0">
              <a:latin typeface="Georgia"/>
              <a:cs typeface="Georgia"/>
            </a:endParaRPr>
          </a:p>
          <a:p>
            <a:endParaRPr lang="en-US" sz="1200" dirty="0" smtClean="0">
              <a:latin typeface="Georgia"/>
            </a:endParaRPr>
          </a:p>
          <a:p>
            <a:pPr marL="5080" algn="ctr">
              <a:lnSpc>
                <a:spcPct val="100000"/>
              </a:lnSpc>
              <a:spcBef>
                <a:spcPts val="300"/>
              </a:spcBef>
            </a:pPr>
            <a:r>
              <a:rPr lang="en-US" u="heavy" spc="-5" dirty="0" smtClean="0">
                <a:solidFill>
                  <a:srgbClr val="6B9F24"/>
                </a:solidFill>
                <a:latin typeface="Georgia"/>
                <a:cs typeface="Georgia"/>
                <a:hlinkClick r:id="rId4"/>
              </a:rPr>
              <a:t>w</a:t>
            </a:r>
            <a:r>
              <a:rPr lang="en-US" u="heavy" spc="-15" dirty="0" smtClean="0">
                <a:solidFill>
                  <a:srgbClr val="6B9F24"/>
                </a:solidFill>
                <a:latin typeface="Georgia"/>
                <a:cs typeface="Georgia"/>
                <a:hlinkClick r:id="rId4"/>
              </a:rPr>
              <a:t>w</a:t>
            </a:r>
            <a:r>
              <a:rPr lang="en-US" u="heavy" spc="-25" dirty="0" smtClean="0">
                <a:solidFill>
                  <a:srgbClr val="6B9F24"/>
                </a:solidFill>
                <a:latin typeface="Georgia"/>
                <a:cs typeface="Georgia"/>
                <a:hlinkClick r:id="rId4"/>
              </a:rPr>
              <a:t>w.m</a:t>
            </a:r>
            <a:r>
              <a:rPr lang="en-US" u="heavy" spc="-5" dirty="0" smtClean="0">
                <a:solidFill>
                  <a:srgbClr val="6B9F24"/>
                </a:solidFill>
                <a:latin typeface="Georgia"/>
                <a:cs typeface="Georgia"/>
                <a:hlinkClick r:id="rId4"/>
              </a:rPr>
              <a:t>et</a:t>
            </a:r>
            <a:r>
              <a:rPr lang="en-US" u="heavy" spc="5" dirty="0" smtClean="0">
                <a:solidFill>
                  <a:srgbClr val="6B9F24"/>
                </a:solidFill>
                <a:latin typeface="Georgia"/>
                <a:cs typeface="Georgia"/>
                <a:hlinkClick r:id="rId4"/>
              </a:rPr>
              <a:t>a</a:t>
            </a:r>
            <a:r>
              <a:rPr lang="en-US" u="heavy" spc="-5" dirty="0" smtClean="0">
                <a:solidFill>
                  <a:srgbClr val="6B9F24"/>
                </a:solidFill>
                <a:latin typeface="Georgia"/>
                <a:cs typeface="Georgia"/>
                <a:hlinkClick r:id="rId4"/>
              </a:rPr>
              <a:t>bolomi</a:t>
            </a:r>
            <a:r>
              <a:rPr lang="en-US" u="heavy" spc="5" dirty="0" smtClean="0">
                <a:solidFill>
                  <a:srgbClr val="6B9F24"/>
                </a:solidFill>
                <a:latin typeface="Georgia"/>
                <a:cs typeface="Georgia"/>
                <a:hlinkClick r:id="rId4"/>
              </a:rPr>
              <a:t>c</a:t>
            </a:r>
            <a:r>
              <a:rPr lang="en-US" u="heavy" spc="-5" dirty="0" smtClean="0">
                <a:solidFill>
                  <a:srgbClr val="6B9F24"/>
                </a:solidFill>
                <a:latin typeface="Georgia"/>
                <a:cs typeface="Georgia"/>
                <a:hlinkClick r:id="rId4"/>
              </a:rPr>
              <a:t>sconferenc</a:t>
            </a:r>
            <a:r>
              <a:rPr lang="en-US" u="heavy" spc="10" dirty="0" smtClean="0">
                <a:solidFill>
                  <a:srgbClr val="6B9F24"/>
                </a:solidFill>
                <a:latin typeface="Georgia"/>
                <a:cs typeface="Georgia"/>
                <a:hlinkClick r:id="rId4"/>
              </a:rPr>
              <a:t>e</a:t>
            </a:r>
            <a:r>
              <a:rPr lang="en-US" u="heavy" spc="-15" dirty="0" smtClean="0">
                <a:solidFill>
                  <a:srgbClr val="6B9F24"/>
                </a:solidFill>
                <a:latin typeface="Georgia"/>
                <a:cs typeface="Georgia"/>
                <a:hlinkClick r:id="rId4"/>
              </a:rPr>
              <a:t>.com</a:t>
            </a:r>
            <a:endParaRPr lang="en-US" u="heavy" spc="-15" dirty="0" smtClean="0">
              <a:solidFill>
                <a:srgbClr val="6B9F24"/>
              </a:solidFill>
              <a:latin typeface="Georgia"/>
              <a:cs typeface="Georgia"/>
            </a:endParaRPr>
          </a:p>
          <a:p>
            <a:pPr marL="5715" algn="ctr">
              <a:lnSpc>
                <a:spcPct val="100000"/>
              </a:lnSpc>
              <a:spcBef>
                <a:spcPts val="300"/>
              </a:spcBef>
            </a:pPr>
            <a:r>
              <a:rPr lang="en-US" u="heavy" spc="-5" dirty="0" smtClean="0">
                <a:solidFill>
                  <a:srgbClr val="6B9F24"/>
                </a:solidFill>
                <a:latin typeface="Georgia"/>
                <a:cs typeface="Georgia"/>
                <a:hlinkClick r:id="rId5"/>
              </a:rPr>
              <a:t>w</a:t>
            </a:r>
            <a:r>
              <a:rPr lang="en-US" u="heavy" spc="-15" dirty="0" smtClean="0">
                <a:solidFill>
                  <a:srgbClr val="6B9F24"/>
                </a:solidFill>
                <a:latin typeface="Georgia"/>
                <a:cs typeface="Georgia"/>
                <a:hlinkClick r:id="rId5"/>
              </a:rPr>
              <a:t>w</a:t>
            </a:r>
            <a:r>
              <a:rPr lang="en-US" u="heavy" spc="-5" dirty="0" smtClean="0">
                <a:solidFill>
                  <a:srgbClr val="6B9F24"/>
                </a:solidFill>
                <a:latin typeface="Georgia"/>
                <a:cs typeface="Georgia"/>
                <a:hlinkClick r:id="rId5"/>
              </a:rPr>
              <a:t>w</a:t>
            </a:r>
            <a:r>
              <a:rPr lang="en-US" u="heavy" spc="-10" dirty="0" smtClean="0">
                <a:solidFill>
                  <a:srgbClr val="6B9F24"/>
                </a:solidFill>
                <a:latin typeface="Georgia"/>
                <a:cs typeface="Georgia"/>
                <a:hlinkClick r:id="rId5"/>
              </a:rPr>
              <a:t>.</a:t>
            </a:r>
            <a:r>
              <a:rPr lang="en-US" u="heavy" spc="-5" dirty="0" smtClean="0">
                <a:solidFill>
                  <a:srgbClr val="6B9F24"/>
                </a:solidFill>
                <a:latin typeface="Georgia"/>
                <a:cs typeface="Georgia"/>
                <a:hlinkClick r:id="rId5"/>
              </a:rPr>
              <a:t>conferenceseri</a:t>
            </a:r>
            <a:r>
              <a:rPr lang="en-US" u="heavy" spc="5" dirty="0" smtClean="0">
                <a:solidFill>
                  <a:srgbClr val="6B9F24"/>
                </a:solidFill>
                <a:latin typeface="Georgia"/>
                <a:cs typeface="Georgia"/>
                <a:hlinkClick r:id="rId5"/>
              </a:rPr>
              <a:t>e</a:t>
            </a:r>
            <a:r>
              <a:rPr lang="en-US" u="heavy" spc="-5" dirty="0" smtClean="0">
                <a:solidFill>
                  <a:srgbClr val="6B9F24"/>
                </a:solidFill>
                <a:latin typeface="Georgia"/>
                <a:cs typeface="Georgia"/>
                <a:hlinkClick r:id="rId5"/>
              </a:rPr>
              <a:t>s.com</a:t>
            </a:r>
            <a:endParaRPr lang="en-US" u="heavy" spc="-5" dirty="0" smtClean="0">
              <a:solidFill>
                <a:srgbClr val="6B9F24"/>
              </a:solidFill>
              <a:latin typeface="Georgia"/>
              <a:cs typeface="Georgia"/>
            </a:endParaRPr>
          </a:p>
          <a:p>
            <a:pPr marL="5080" algn="ctr">
              <a:lnSpc>
                <a:spcPct val="100000"/>
              </a:lnSpc>
              <a:spcBef>
                <a:spcPts val="300"/>
              </a:spcBef>
            </a:pPr>
            <a:r>
              <a:rPr lang="en-US" dirty="0" smtClean="0">
                <a:latin typeface="Georgia"/>
                <a:cs typeface="Georgia"/>
                <a:hlinkClick r:id="rId6"/>
              </a:rPr>
              <a:t>http://www.conferenceseries.com/clinical-research-conferences.php</a:t>
            </a:r>
            <a:endParaRPr lang="en-US" dirty="0" smtClean="0">
              <a:latin typeface="Georgia"/>
              <a:cs typeface="Georgia"/>
            </a:endParaRPr>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important-PPT\图片\incidence rates_TopTenCancers.aspx-male and female.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899592" y="2852936"/>
            <a:ext cx="6768752" cy="3384376"/>
          </a:xfrm>
          <a:prstGeom prst="rect">
            <a:avLst/>
          </a:prstGeom>
          <a:noFill/>
          <a:extLst>
            <a:ext uri="{909E8E84-426E-40DD-AFC4-6F175D3DCCD1}">
              <a14:hiddenFill xmlns:a14="http://schemas.microsoft.com/office/drawing/2010/main" xmlns="">
                <a:solidFill>
                  <a:srgbClr val="FFFFFF"/>
                </a:solidFill>
              </a14:hiddenFill>
            </a:ext>
          </a:extLst>
        </p:spPr>
      </p:pic>
      <p:sp>
        <p:nvSpPr>
          <p:cNvPr id="2" name="标题 1"/>
          <p:cNvSpPr>
            <a:spLocks noGrp="1"/>
          </p:cNvSpPr>
          <p:nvPr>
            <p:ph type="title"/>
          </p:nvPr>
        </p:nvSpPr>
        <p:spPr/>
        <p:txBody>
          <a:bodyPr>
            <a:normAutofit fontScale="90000"/>
          </a:bodyPr>
          <a:lstStyle/>
          <a:p>
            <a:r>
              <a:rPr lang="en-US" altLang="zh-CN" sz="4000" dirty="0" smtClean="0"/>
              <a:t>The incidence rates of cancers in US (2011)</a:t>
            </a:r>
            <a:endParaRPr lang="zh-CN" altLang="en-US" sz="4000" dirty="0"/>
          </a:p>
        </p:txBody>
      </p:sp>
      <p:sp>
        <p:nvSpPr>
          <p:cNvPr id="4" name="矩形 3"/>
          <p:cNvSpPr/>
          <p:nvPr/>
        </p:nvSpPr>
        <p:spPr bwMode="auto">
          <a:xfrm>
            <a:off x="1547664" y="4077072"/>
            <a:ext cx="3168352" cy="158987"/>
          </a:xfrm>
          <a:prstGeom prst="rect">
            <a:avLst/>
          </a:prstGeom>
          <a:noFill/>
          <a:ln w="254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charset="0"/>
            </a:endParaRP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868144" y="6360698"/>
            <a:ext cx="3275856" cy="48174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323766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标题 1"/>
          <p:cNvSpPr txBox="1">
            <a:spLocks/>
          </p:cNvSpPr>
          <p:nvPr/>
        </p:nvSpPr>
        <p:spPr>
          <a:xfrm>
            <a:off x="609600" y="490728"/>
            <a:ext cx="8229600" cy="1252728"/>
          </a:xfrm>
          <a:prstGeom prst="rect">
            <a:avLst/>
          </a:prstGeom>
        </p:spPr>
        <p:txBody>
          <a:bodyPr vert="horz" lIns="91440" tIns="45720" rIns="91440" bIns="45720" rtlCol="0" anchor="ctr">
            <a:normAutofit fontScale="97500" lnSpcReduction="10000"/>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ltLang="zh-CN" sz="4000" dirty="0" smtClean="0"/>
              <a:t>The incidence rates of cancers in China (2013)</a:t>
            </a:r>
            <a:endParaRPr lang="zh-CN" altLang="en-US" sz="4000" dirty="0"/>
          </a:p>
        </p:txBody>
      </p:sp>
      <p:grpSp>
        <p:nvGrpSpPr>
          <p:cNvPr id="47" name="组合 46"/>
          <p:cNvGrpSpPr/>
          <p:nvPr/>
        </p:nvGrpSpPr>
        <p:grpSpPr>
          <a:xfrm>
            <a:off x="351480" y="2330974"/>
            <a:ext cx="3551758" cy="3965110"/>
            <a:chOff x="351480" y="2330974"/>
            <a:chExt cx="3551758" cy="3965110"/>
          </a:xfrm>
        </p:grpSpPr>
        <p:pic>
          <p:nvPicPr>
            <p:cNvPr id="1026" name="Picture 2" descr="E:\important-PPT\图片\中国肿瘤发病率统计表.png"/>
            <p:cNvPicPr>
              <a:picLocks noChangeAspect="1" noChangeArrowheads="1"/>
            </p:cNvPicPr>
            <p:nvPr/>
          </p:nvPicPr>
          <p:blipFill rotWithShape="1">
            <a:blip r:embed="rId3">
              <a:extLst>
                <a:ext uri="{28A0092B-C50C-407E-A947-70E740481C1C}">
                  <a14:useLocalDpi xmlns:a14="http://schemas.microsoft.com/office/drawing/2010/main" xmlns="" val="0"/>
                </a:ext>
              </a:extLst>
            </a:blip>
            <a:srcRect l="23958" t="25173" r="48030"/>
            <a:stretch/>
          </p:blipFill>
          <p:spPr bwMode="auto">
            <a:xfrm>
              <a:off x="1547664" y="3188618"/>
              <a:ext cx="2355574" cy="3107466"/>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Box 3"/>
            <p:cNvSpPr txBox="1"/>
            <p:nvPr/>
          </p:nvSpPr>
          <p:spPr>
            <a:xfrm>
              <a:off x="2529691" y="2330974"/>
              <a:ext cx="769763" cy="338554"/>
            </a:xfrm>
            <a:prstGeom prst="rect">
              <a:avLst/>
            </a:prstGeom>
            <a:noFill/>
          </p:spPr>
          <p:txBody>
            <a:bodyPr wrap="none" rtlCol="0">
              <a:spAutoFit/>
            </a:bodyPr>
            <a:lstStyle/>
            <a:p>
              <a:r>
                <a:rPr lang="en-US" altLang="zh-CN" sz="1600" b="1" dirty="0" smtClean="0"/>
                <a:t>Urban </a:t>
              </a:r>
              <a:endParaRPr lang="zh-CN" altLang="en-US" sz="1600" b="1" dirty="0"/>
            </a:p>
          </p:txBody>
        </p:sp>
        <p:sp>
          <p:nvSpPr>
            <p:cNvPr id="9" name="TextBox 8"/>
            <p:cNvSpPr txBox="1"/>
            <p:nvPr/>
          </p:nvSpPr>
          <p:spPr>
            <a:xfrm>
              <a:off x="354557" y="3213136"/>
              <a:ext cx="508473" cy="276999"/>
            </a:xfrm>
            <a:prstGeom prst="rect">
              <a:avLst/>
            </a:prstGeom>
            <a:noFill/>
          </p:spPr>
          <p:txBody>
            <a:bodyPr wrap="none" rtlCol="0">
              <a:spAutoFit/>
            </a:bodyPr>
            <a:lstStyle/>
            <a:p>
              <a:r>
                <a:rPr lang="en-US" altLang="zh-CN" sz="1200" b="1" dirty="0" smtClean="0"/>
                <a:t>Lung</a:t>
              </a:r>
              <a:endParaRPr lang="zh-CN" altLang="en-US" sz="1200" b="1" dirty="0"/>
            </a:p>
          </p:txBody>
        </p:sp>
        <p:sp>
          <p:nvSpPr>
            <p:cNvPr id="10" name="TextBox 9"/>
            <p:cNvSpPr txBox="1"/>
            <p:nvPr/>
          </p:nvSpPr>
          <p:spPr>
            <a:xfrm>
              <a:off x="353979" y="4394921"/>
              <a:ext cx="511679" cy="276999"/>
            </a:xfrm>
            <a:prstGeom prst="rect">
              <a:avLst/>
            </a:prstGeom>
            <a:noFill/>
          </p:spPr>
          <p:txBody>
            <a:bodyPr wrap="none" rtlCol="0">
              <a:spAutoFit/>
            </a:bodyPr>
            <a:lstStyle/>
            <a:p>
              <a:r>
                <a:rPr lang="en-US" altLang="zh-CN" sz="1200" b="1" dirty="0" smtClean="0"/>
                <a:t>Liver</a:t>
              </a:r>
              <a:endParaRPr lang="zh-CN" altLang="en-US" sz="1200" b="1" dirty="0"/>
            </a:p>
          </p:txBody>
        </p:sp>
        <p:sp>
          <p:nvSpPr>
            <p:cNvPr id="11" name="TextBox 10"/>
            <p:cNvSpPr txBox="1"/>
            <p:nvPr/>
          </p:nvSpPr>
          <p:spPr>
            <a:xfrm>
              <a:off x="358457" y="4120009"/>
              <a:ext cx="758541" cy="276999"/>
            </a:xfrm>
            <a:prstGeom prst="rect">
              <a:avLst/>
            </a:prstGeom>
            <a:noFill/>
          </p:spPr>
          <p:txBody>
            <a:bodyPr wrap="none" rtlCol="0">
              <a:spAutoFit/>
            </a:bodyPr>
            <a:lstStyle/>
            <a:p>
              <a:r>
                <a:rPr lang="en-US" altLang="zh-CN" sz="1200" b="1" dirty="0" smtClean="0"/>
                <a:t>Stomach</a:t>
              </a:r>
              <a:endParaRPr lang="zh-CN" altLang="en-US" sz="1200" b="1" dirty="0"/>
            </a:p>
          </p:txBody>
        </p:sp>
        <p:sp>
          <p:nvSpPr>
            <p:cNvPr id="12" name="TextBox 11"/>
            <p:cNvSpPr txBox="1"/>
            <p:nvPr/>
          </p:nvSpPr>
          <p:spPr>
            <a:xfrm>
              <a:off x="353170" y="4682953"/>
              <a:ext cx="888385" cy="276999"/>
            </a:xfrm>
            <a:prstGeom prst="rect">
              <a:avLst/>
            </a:prstGeom>
            <a:noFill/>
          </p:spPr>
          <p:txBody>
            <a:bodyPr wrap="none" rtlCol="0">
              <a:spAutoFit/>
            </a:bodyPr>
            <a:lstStyle/>
            <a:p>
              <a:r>
                <a:rPr lang="en-US" altLang="zh-CN" sz="1200" b="1" dirty="0" smtClean="0"/>
                <a:t>Esophagus</a:t>
              </a:r>
              <a:endParaRPr lang="zh-CN" altLang="en-US" sz="1200" b="1" dirty="0"/>
            </a:p>
          </p:txBody>
        </p:sp>
        <p:sp>
          <p:nvSpPr>
            <p:cNvPr id="13" name="TextBox 12"/>
            <p:cNvSpPr txBox="1"/>
            <p:nvPr/>
          </p:nvSpPr>
          <p:spPr>
            <a:xfrm>
              <a:off x="355401" y="3824422"/>
              <a:ext cx="1354858" cy="276999"/>
            </a:xfrm>
            <a:prstGeom prst="rect">
              <a:avLst/>
            </a:prstGeom>
            <a:noFill/>
          </p:spPr>
          <p:txBody>
            <a:bodyPr wrap="none" rtlCol="0">
              <a:spAutoFit/>
            </a:bodyPr>
            <a:lstStyle/>
            <a:p>
              <a:r>
                <a:rPr lang="en-US" altLang="zh-CN" sz="1200" b="1" dirty="0" smtClean="0"/>
                <a:t>Colon and rectum</a:t>
              </a:r>
              <a:endParaRPr lang="zh-CN" altLang="en-US" sz="1200" b="1" dirty="0"/>
            </a:p>
          </p:txBody>
        </p:sp>
        <p:sp>
          <p:nvSpPr>
            <p:cNvPr id="16" name="TextBox 15"/>
            <p:cNvSpPr txBox="1"/>
            <p:nvPr/>
          </p:nvSpPr>
          <p:spPr>
            <a:xfrm>
              <a:off x="353312" y="5301208"/>
              <a:ext cx="779381" cy="276999"/>
            </a:xfrm>
            <a:prstGeom prst="rect">
              <a:avLst/>
            </a:prstGeom>
            <a:noFill/>
          </p:spPr>
          <p:txBody>
            <a:bodyPr wrap="none" rtlCol="0">
              <a:spAutoFit/>
            </a:bodyPr>
            <a:lstStyle/>
            <a:p>
              <a:r>
                <a:rPr lang="en-US" altLang="zh-CN" sz="1200" b="1" dirty="0" smtClean="0"/>
                <a:t>Prostate </a:t>
              </a:r>
              <a:endParaRPr lang="zh-CN" altLang="en-US" sz="1200" b="1" dirty="0"/>
            </a:p>
          </p:txBody>
        </p:sp>
        <p:sp>
          <p:nvSpPr>
            <p:cNvPr id="22" name="TextBox 21"/>
            <p:cNvSpPr txBox="1"/>
            <p:nvPr/>
          </p:nvSpPr>
          <p:spPr>
            <a:xfrm>
              <a:off x="351480" y="4994781"/>
              <a:ext cx="1058303" cy="276999"/>
            </a:xfrm>
            <a:prstGeom prst="rect">
              <a:avLst/>
            </a:prstGeom>
            <a:noFill/>
          </p:spPr>
          <p:txBody>
            <a:bodyPr wrap="none" rtlCol="0">
              <a:spAutoFit/>
            </a:bodyPr>
            <a:lstStyle/>
            <a:p>
              <a:r>
                <a:rPr lang="en-US" altLang="zh-CN" sz="1200" b="1" dirty="0" smtClean="0"/>
                <a:t>Cervix </a:t>
              </a:r>
              <a:r>
                <a:rPr lang="en-US" altLang="zh-CN" sz="1200" b="1" dirty="0"/>
                <a:t>uterus</a:t>
              </a:r>
              <a:endParaRPr lang="zh-CN" altLang="en-US" sz="1200" b="1" dirty="0"/>
            </a:p>
          </p:txBody>
        </p:sp>
        <p:sp>
          <p:nvSpPr>
            <p:cNvPr id="25" name="TextBox 24"/>
            <p:cNvSpPr txBox="1"/>
            <p:nvPr/>
          </p:nvSpPr>
          <p:spPr>
            <a:xfrm>
              <a:off x="353312" y="5578547"/>
              <a:ext cx="1032655" cy="276999"/>
            </a:xfrm>
            <a:prstGeom prst="rect">
              <a:avLst/>
            </a:prstGeom>
            <a:noFill/>
          </p:spPr>
          <p:txBody>
            <a:bodyPr wrap="none" rtlCol="0">
              <a:spAutoFit/>
            </a:bodyPr>
            <a:lstStyle/>
            <a:p>
              <a:r>
                <a:rPr lang="en-US" altLang="zh-CN" sz="1200" b="1" dirty="0"/>
                <a:t>Corpus uteri</a:t>
              </a:r>
              <a:r>
                <a:rPr lang="en-US" altLang="zh-CN" sz="1200" b="1" dirty="0" smtClean="0"/>
                <a:t> </a:t>
              </a:r>
              <a:endParaRPr lang="zh-CN" altLang="en-US" sz="1200" b="1" dirty="0"/>
            </a:p>
          </p:txBody>
        </p:sp>
        <p:sp>
          <p:nvSpPr>
            <p:cNvPr id="27" name="TextBox 26"/>
            <p:cNvSpPr txBox="1"/>
            <p:nvPr/>
          </p:nvSpPr>
          <p:spPr>
            <a:xfrm>
              <a:off x="357278" y="3507667"/>
              <a:ext cx="643125" cy="276999"/>
            </a:xfrm>
            <a:prstGeom prst="rect">
              <a:avLst/>
            </a:prstGeom>
            <a:noFill/>
          </p:spPr>
          <p:txBody>
            <a:bodyPr wrap="none" rtlCol="0">
              <a:spAutoFit/>
            </a:bodyPr>
            <a:lstStyle/>
            <a:p>
              <a:r>
                <a:rPr lang="en-US" altLang="zh-CN" sz="1200" b="1" dirty="0" smtClean="0"/>
                <a:t>Breast </a:t>
              </a:r>
              <a:endParaRPr lang="zh-CN" altLang="en-US" sz="1200" b="1" dirty="0"/>
            </a:p>
          </p:txBody>
        </p:sp>
        <p:sp>
          <p:nvSpPr>
            <p:cNvPr id="7" name="TextBox 6"/>
            <p:cNvSpPr txBox="1"/>
            <p:nvPr/>
          </p:nvSpPr>
          <p:spPr>
            <a:xfrm>
              <a:off x="2123728" y="2791628"/>
              <a:ext cx="769763" cy="338554"/>
            </a:xfrm>
            <a:prstGeom prst="rect">
              <a:avLst/>
            </a:prstGeom>
            <a:noFill/>
          </p:spPr>
          <p:txBody>
            <a:bodyPr wrap="none" rtlCol="0">
              <a:spAutoFit/>
            </a:bodyPr>
            <a:lstStyle/>
            <a:p>
              <a:r>
                <a:rPr lang="en-US" altLang="zh-CN" sz="1600" b="1" dirty="0" smtClean="0"/>
                <a:t>Per 10</a:t>
              </a:r>
              <a:r>
                <a:rPr lang="en-US" altLang="zh-CN" sz="1600" b="1" baseline="30000" dirty="0" smtClean="0"/>
                <a:t>5</a:t>
              </a:r>
              <a:endParaRPr lang="zh-CN" altLang="en-US" sz="1600" b="1" baseline="30000" dirty="0"/>
            </a:p>
          </p:txBody>
        </p:sp>
        <p:sp>
          <p:nvSpPr>
            <p:cNvPr id="40" name="TextBox 39"/>
            <p:cNvSpPr txBox="1"/>
            <p:nvPr/>
          </p:nvSpPr>
          <p:spPr>
            <a:xfrm>
              <a:off x="3058135" y="2819286"/>
              <a:ext cx="835485" cy="338554"/>
            </a:xfrm>
            <a:prstGeom prst="rect">
              <a:avLst/>
            </a:prstGeom>
            <a:noFill/>
          </p:spPr>
          <p:txBody>
            <a:bodyPr wrap="none" rtlCol="0">
              <a:spAutoFit/>
            </a:bodyPr>
            <a:lstStyle/>
            <a:p>
              <a:r>
                <a:rPr lang="en-US" altLang="zh-CN" sz="1600" b="1" dirty="0" smtClean="0"/>
                <a:t>Rate(%)</a:t>
              </a:r>
              <a:endParaRPr lang="zh-CN" altLang="en-US" sz="1600" b="1" dirty="0"/>
            </a:p>
          </p:txBody>
        </p:sp>
        <p:sp>
          <p:nvSpPr>
            <p:cNvPr id="48" name="TextBox 47"/>
            <p:cNvSpPr txBox="1"/>
            <p:nvPr/>
          </p:nvSpPr>
          <p:spPr>
            <a:xfrm>
              <a:off x="353345" y="5897150"/>
              <a:ext cx="734496" cy="276999"/>
            </a:xfrm>
            <a:prstGeom prst="rect">
              <a:avLst/>
            </a:prstGeom>
            <a:noFill/>
          </p:spPr>
          <p:txBody>
            <a:bodyPr wrap="none" rtlCol="0">
              <a:spAutoFit/>
            </a:bodyPr>
            <a:lstStyle/>
            <a:p>
              <a:r>
                <a:rPr lang="en-US" altLang="zh-CN" sz="1200" b="1" dirty="0" smtClean="0"/>
                <a:t>Ovarian </a:t>
              </a:r>
              <a:endParaRPr lang="zh-CN" altLang="en-US" sz="1200" b="1" dirty="0"/>
            </a:p>
          </p:txBody>
        </p:sp>
        <p:cxnSp>
          <p:nvCxnSpPr>
            <p:cNvPr id="45" name="直接连接符 44"/>
            <p:cNvCxnSpPr/>
            <p:nvPr/>
          </p:nvCxnSpPr>
          <p:spPr>
            <a:xfrm>
              <a:off x="1547664" y="2649650"/>
              <a:ext cx="2345956" cy="0"/>
            </a:xfrm>
            <a:prstGeom prst="line">
              <a:avLst/>
            </a:prstGeom>
          </p:spPr>
          <p:style>
            <a:lnRef idx="3">
              <a:schemeClr val="dk1"/>
            </a:lnRef>
            <a:fillRef idx="0">
              <a:schemeClr val="dk1"/>
            </a:fillRef>
            <a:effectRef idx="2">
              <a:schemeClr val="dk1"/>
            </a:effectRef>
            <a:fontRef idx="minor">
              <a:schemeClr val="tx1"/>
            </a:fontRef>
          </p:style>
        </p:cxnSp>
      </p:grpSp>
      <p:grpSp>
        <p:nvGrpSpPr>
          <p:cNvPr id="46" name="组合 45"/>
          <p:cNvGrpSpPr/>
          <p:nvPr/>
        </p:nvGrpSpPr>
        <p:grpSpPr>
          <a:xfrm>
            <a:off x="4280040" y="2346675"/>
            <a:ext cx="3640738" cy="3953077"/>
            <a:chOff x="4280040" y="2346675"/>
            <a:chExt cx="3640738" cy="3953077"/>
          </a:xfrm>
        </p:grpSpPr>
        <p:pic>
          <p:nvPicPr>
            <p:cNvPr id="1027" name="Picture 3" descr="E:\important-PPT\图片\中国肿瘤发病率统计表.png"/>
            <p:cNvPicPr>
              <a:picLocks noChangeAspect="1" noChangeArrowheads="1"/>
            </p:cNvPicPr>
            <p:nvPr/>
          </p:nvPicPr>
          <p:blipFill rotWithShape="1">
            <a:blip r:embed="rId3">
              <a:extLst>
                <a:ext uri="{28A0092B-C50C-407E-A947-70E740481C1C}">
                  <a14:useLocalDpi xmlns:a14="http://schemas.microsoft.com/office/drawing/2010/main" xmlns="" val="0"/>
                </a:ext>
              </a:extLst>
            </a:blip>
            <a:srcRect l="71839" t="25232"/>
            <a:stretch/>
          </p:blipFill>
          <p:spPr bwMode="auto">
            <a:xfrm>
              <a:off x="5552754" y="3194721"/>
              <a:ext cx="2368024" cy="3105031"/>
            </a:xfrm>
            <a:prstGeom prst="rect">
              <a:avLst/>
            </a:prstGeom>
            <a:noFill/>
            <a:extLst>
              <a:ext uri="{909E8E84-426E-40DD-AFC4-6F175D3DCCD1}">
                <a14:hiddenFill xmlns:a14="http://schemas.microsoft.com/office/drawing/2010/main" xmlns="">
                  <a:solidFill>
                    <a:srgbClr val="FFFFFF"/>
                  </a:solidFill>
                </a14:hiddenFill>
              </a:ext>
            </a:extLst>
          </p:spPr>
        </p:pic>
        <p:sp>
          <p:nvSpPr>
            <p:cNvPr id="8" name="TextBox 7"/>
            <p:cNvSpPr txBox="1"/>
            <p:nvPr/>
          </p:nvSpPr>
          <p:spPr>
            <a:xfrm>
              <a:off x="6291193" y="2346675"/>
              <a:ext cx="739305" cy="338554"/>
            </a:xfrm>
            <a:prstGeom prst="rect">
              <a:avLst/>
            </a:prstGeom>
            <a:noFill/>
          </p:spPr>
          <p:txBody>
            <a:bodyPr wrap="none" rtlCol="0">
              <a:spAutoFit/>
            </a:bodyPr>
            <a:lstStyle/>
            <a:p>
              <a:r>
                <a:rPr lang="en-US" altLang="zh-CN" sz="1600" b="1" dirty="0" smtClean="0"/>
                <a:t>Rural  </a:t>
              </a:r>
              <a:endParaRPr lang="zh-CN" altLang="en-US" sz="1600" b="1" dirty="0"/>
            </a:p>
          </p:txBody>
        </p:sp>
        <p:sp>
          <p:nvSpPr>
            <p:cNvPr id="17" name="TextBox 16"/>
            <p:cNvSpPr txBox="1"/>
            <p:nvPr/>
          </p:nvSpPr>
          <p:spPr>
            <a:xfrm>
              <a:off x="4293907" y="5916739"/>
              <a:ext cx="567784" cy="276999"/>
            </a:xfrm>
            <a:prstGeom prst="rect">
              <a:avLst/>
            </a:prstGeom>
            <a:noFill/>
          </p:spPr>
          <p:txBody>
            <a:bodyPr wrap="none" rtlCol="0">
              <a:spAutoFit/>
            </a:bodyPr>
            <a:lstStyle/>
            <a:p>
              <a:r>
                <a:rPr lang="en-US" altLang="zh-CN" sz="1200" b="1" dirty="0" smtClean="0"/>
                <a:t>Brain </a:t>
              </a:r>
              <a:endParaRPr lang="zh-CN" altLang="en-US" sz="1200" b="1" dirty="0"/>
            </a:p>
          </p:txBody>
        </p:sp>
        <p:sp>
          <p:nvSpPr>
            <p:cNvPr id="24" name="TextBox 23"/>
            <p:cNvSpPr txBox="1"/>
            <p:nvPr/>
          </p:nvSpPr>
          <p:spPr>
            <a:xfrm>
              <a:off x="4291020" y="5620220"/>
              <a:ext cx="734496" cy="276999"/>
            </a:xfrm>
            <a:prstGeom prst="rect">
              <a:avLst/>
            </a:prstGeom>
            <a:noFill/>
          </p:spPr>
          <p:txBody>
            <a:bodyPr wrap="none" rtlCol="0">
              <a:spAutoFit/>
            </a:bodyPr>
            <a:lstStyle/>
            <a:p>
              <a:r>
                <a:rPr lang="en-US" altLang="zh-CN" sz="1200" b="1" dirty="0" smtClean="0"/>
                <a:t>Ovarian </a:t>
              </a:r>
              <a:endParaRPr lang="zh-CN" altLang="en-US" sz="1200" b="1" dirty="0"/>
            </a:p>
          </p:txBody>
        </p:sp>
        <p:sp>
          <p:nvSpPr>
            <p:cNvPr id="31" name="TextBox 30"/>
            <p:cNvSpPr txBox="1"/>
            <p:nvPr/>
          </p:nvSpPr>
          <p:spPr>
            <a:xfrm>
              <a:off x="4289490" y="3227036"/>
              <a:ext cx="484428" cy="261610"/>
            </a:xfrm>
            <a:prstGeom prst="rect">
              <a:avLst/>
            </a:prstGeom>
            <a:noFill/>
          </p:spPr>
          <p:txBody>
            <a:bodyPr wrap="none" rtlCol="0">
              <a:spAutoFit/>
            </a:bodyPr>
            <a:lstStyle/>
            <a:p>
              <a:r>
                <a:rPr lang="en-US" altLang="zh-CN" sz="1100" b="1" dirty="0" smtClean="0"/>
                <a:t>Lung</a:t>
              </a:r>
              <a:endParaRPr lang="zh-CN" altLang="en-US" sz="1100" b="1" dirty="0"/>
            </a:p>
          </p:txBody>
        </p:sp>
        <p:sp>
          <p:nvSpPr>
            <p:cNvPr id="32" name="TextBox 31"/>
            <p:cNvSpPr txBox="1"/>
            <p:nvPr/>
          </p:nvSpPr>
          <p:spPr>
            <a:xfrm>
              <a:off x="4283968" y="3532105"/>
              <a:ext cx="758541" cy="276999"/>
            </a:xfrm>
            <a:prstGeom prst="rect">
              <a:avLst/>
            </a:prstGeom>
            <a:noFill/>
          </p:spPr>
          <p:txBody>
            <a:bodyPr wrap="none" rtlCol="0">
              <a:spAutoFit/>
            </a:bodyPr>
            <a:lstStyle/>
            <a:p>
              <a:r>
                <a:rPr lang="en-US" altLang="zh-CN" sz="1200" b="1" dirty="0" smtClean="0"/>
                <a:t>Stomach</a:t>
              </a:r>
              <a:endParaRPr lang="zh-CN" altLang="en-US" sz="1200" b="1" dirty="0"/>
            </a:p>
          </p:txBody>
        </p:sp>
        <p:sp>
          <p:nvSpPr>
            <p:cNvPr id="33" name="TextBox 32"/>
            <p:cNvSpPr txBox="1"/>
            <p:nvPr/>
          </p:nvSpPr>
          <p:spPr>
            <a:xfrm>
              <a:off x="4283968" y="3843010"/>
              <a:ext cx="888385" cy="276999"/>
            </a:xfrm>
            <a:prstGeom prst="rect">
              <a:avLst/>
            </a:prstGeom>
            <a:noFill/>
          </p:spPr>
          <p:txBody>
            <a:bodyPr wrap="none" rtlCol="0">
              <a:spAutoFit/>
            </a:bodyPr>
            <a:lstStyle/>
            <a:p>
              <a:r>
                <a:rPr lang="en-US" altLang="zh-CN" sz="1200" b="1" dirty="0" smtClean="0"/>
                <a:t>Esophagus</a:t>
              </a:r>
              <a:endParaRPr lang="zh-CN" altLang="en-US" sz="1200" b="1" dirty="0"/>
            </a:p>
          </p:txBody>
        </p:sp>
        <p:sp>
          <p:nvSpPr>
            <p:cNvPr id="34" name="TextBox 33"/>
            <p:cNvSpPr txBox="1"/>
            <p:nvPr/>
          </p:nvSpPr>
          <p:spPr>
            <a:xfrm>
              <a:off x="4287574" y="4125148"/>
              <a:ext cx="511679" cy="276999"/>
            </a:xfrm>
            <a:prstGeom prst="rect">
              <a:avLst/>
            </a:prstGeom>
            <a:noFill/>
          </p:spPr>
          <p:txBody>
            <a:bodyPr wrap="none" rtlCol="0">
              <a:spAutoFit/>
            </a:bodyPr>
            <a:lstStyle/>
            <a:p>
              <a:r>
                <a:rPr lang="en-US" altLang="zh-CN" sz="1200" b="1" dirty="0" smtClean="0"/>
                <a:t>Liver</a:t>
              </a:r>
              <a:endParaRPr lang="zh-CN" altLang="en-US" sz="1200" b="1" dirty="0"/>
            </a:p>
          </p:txBody>
        </p:sp>
        <p:sp>
          <p:nvSpPr>
            <p:cNvPr id="35" name="TextBox 34"/>
            <p:cNvSpPr txBox="1"/>
            <p:nvPr/>
          </p:nvSpPr>
          <p:spPr>
            <a:xfrm>
              <a:off x="4283968" y="4402147"/>
              <a:ext cx="643125" cy="276999"/>
            </a:xfrm>
            <a:prstGeom prst="rect">
              <a:avLst/>
            </a:prstGeom>
            <a:noFill/>
          </p:spPr>
          <p:txBody>
            <a:bodyPr wrap="none" rtlCol="0">
              <a:spAutoFit/>
            </a:bodyPr>
            <a:lstStyle/>
            <a:p>
              <a:r>
                <a:rPr lang="en-US" altLang="zh-CN" sz="1200" b="1" dirty="0" smtClean="0"/>
                <a:t>Breast </a:t>
              </a:r>
              <a:endParaRPr lang="zh-CN" altLang="en-US" sz="1200" b="1" dirty="0"/>
            </a:p>
          </p:txBody>
        </p:sp>
        <p:sp>
          <p:nvSpPr>
            <p:cNvPr id="36" name="TextBox 35"/>
            <p:cNvSpPr txBox="1"/>
            <p:nvPr/>
          </p:nvSpPr>
          <p:spPr>
            <a:xfrm>
              <a:off x="4287283" y="4712534"/>
              <a:ext cx="1354858" cy="276999"/>
            </a:xfrm>
            <a:prstGeom prst="rect">
              <a:avLst/>
            </a:prstGeom>
            <a:noFill/>
          </p:spPr>
          <p:txBody>
            <a:bodyPr wrap="none" rtlCol="0">
              <a:spAutoFit/>
            </a:bodyPr>
            <a:lstStyle/>
            <a:p>
              <a:r>
                <a:rPr lang="en-US" altLang="zh-CN" sz="1200" b="1" dirty="0" smtClean="0"/>
                <a:t>Colon and rectum</a:t>
              </a:r>
              <a:endParaRPr lang="zh-CN" altLang="en-US" sz="1200" b="1" dirty="0"/>
            </a:p>
          </p:txBody>
        </p:sp>
        <p:sp>
          <p:nvSpPr>
            <p:cNvPr id="37" name="TextBox 36"/>
            <p:cNvSpPr txBox="1"/>
            <p:nvPr/>
          </p:nvSpPr>
          <p:spPr>
            <a:xfrm>
              <a:off x="4280040" y="5024209"/>
              <a:ext cx="1058303" cy="276999"/>
            </a:xfrm>
            <a:prstGeom prst="rect">
              <a:avLst/>
            </a:prstGeom>
            <a:noFill/>
          </p:spPr>
          <p:txBody>
            <a:bodyPr wrap="none" rtlCol="0">
              <a:spAutoFit/>
            </a:bodyPr>
            <a:lstStyle/>
            <a:p>
              <a:r>
                <a:rPr lang="en-US" altLang="zh-CN" sz="1200" b="1" dirty="0" smtClean="0"/>
                <a:t>Cervix </a:t>
              </a:r>
              <a:r>
                <a:rPr lang="en-US" altLang="zh-CN" sz="1200" b="1" dirty="0"/>
                <a:t>uterus</a:t>
              </a:r>
              <a:endParaRPr lang="zh-CN" altLang="en-US" sz="1200" b="1" dirty="0"/>
            </a:p>
          </p:txBody>
        </p:sp>
        <p:sp>
          <p:nvSpPr>
            <p:cNvPr id="38" name="TextBox 37"/>
            <p:cNvSpPr txBox="1"/>
            <p:nvPr/>
          </p:nvSpPr>
          <p:spPr>
            <a:xfrm>
              <a:off x="4283968" y="5311147"/>
              <a:ext cx="1032655" cy="276999"/>
            </a:xfrm>
            <a:prstGeom prst="rect">
              <a:avLst/>
            </a:prstGeom>
            <a:noFill/>
          </p:spPr>
          <p:txBody>
            <a:bodyPr wrap="none" rtlCol="0">
              <a:spAutoFit/>
            </a:bodyPr>
            <a:lstStyle/>
            <a:p>
              <a:r>
                <a:rPr lang="en-US" altLang="zh-CN" sz="1200" b="1" dirty="0"/>
                <a:t>Corpus uteri</a:t>
              </a:r>
              <a:r>
                <a:rPr lang="en-US" altLang="zh-CN" sz="1200" b="1" dirty="0" smtClean="0"/>
                <a:t> </a:t>
              </a:r>
              <a:endParaRPr lang="zh-CN" altLang="en-US" sz="1200" b="1" dirty="0"/>
            </a:p>
          </p:txBody>
        </p:sp>
        <p:sp>
          <p:nvSpPr>
            <p:cNvPr id="41" name="TextBox 40"/>
            <p:cNvSpPr txBox="1"/>
            <p:nvPr/>
          </p:nvSpPr>
          <p:spPr>
            <a:xfrm>
              <a:off x="5813492" y="2810745"/>
              <a:ext cx="769763" cy="338554"/>
            </a:xfrm>
            <a:prstGeom prst="rect">
              <a:avLst/>
            </a:prstGeom>
            <a:noFill/>
          </p:spPr>
          <p:txBody>
            <a:bodyPr wrap="none" rtlCol="0">
              <a:spAutoFit/>
            </a:bodyPr>
            <a:lstStyle/>
            <a:p>
              <a:r>
                <a:rPr lang="en-US" altLang="zh-CN" sz="1600" b="1" dirty="0" smtClean="0"/>
                <a:t>Per 10</a:t>
              </a:r>
              <a:r>
                <a:rPr lang="en-US" altLang="zh-CN" sz="1600" b="1" baseline="30000" dirty="0" smtClean="0"/>
                <a:t>5</a:t>
              </a:r>
              <a:endParaRPr lang="zh-CN" altLang="en-US" sz="1600" b="1" baseline="30000" dirty="0"/>
            </a:p>
          </p:txBody>
        </p:sp>
        <p:sp>
          <p:nvSpPr>
            <p:cNvPr id="42" name="TextBox 41"/>
            <p:cNvSpPr txBox="1"/>
            <p:nvPr/>
          </p:nvSpPr>
          <p:spPr>
            <a:xfrm>
              <a:off x="6747899" y="2808586"/>
              <a:ext cx="925253" cy="338554"/>
            </a:xfrm>
            <a:prstGeom prst="rect">
              <a:avLst/>
            </a:prstGeom>
            <a:noFill/>
          </p:spPr>
          <p:txBody>
            <a:bodyPr wrap="none" rtlCol="0">
              <a:spAutoFit/>
            </a:bodyPr>
            <a:lstStyle/>
            <a:p>
              <a:r>
                <a:rPr lang="en-US" altLang="zh-CN" sz="1600" b="1" dirty="0" smtClean="0"/>
                <a:t>  Rate(%)</a:t>
              </a:r>
              <a:endParaRPr lang="zh-CN" altLang="en-US" sz="1600" b="1" dirty="0"/>
            </a:p>
          </p:txBody>
        </p:sp>
        <p:cxnSp>
          <p:nvCxnSpPr>
            <p:cNvPr id="52" name="直接连接符 51"/>
            <p:cNvCxnSpPr/>
            <p:nvPr/>
          </p:nvCxnSpPr>
          <p:spPr>
            <a:xfrm>
              <a:off x="5466404" y="2679103"/>
              <a:ext cx="2345956" cy="0"/>
            </a:xfrm>
            <a:prstGeom prst="line">
              <a:avLst/>
            </a:prstGeom>
          </p:spPr>
          <p:style>
            <a:lnRef idx="3">
              <a:schemeClr val="dk1"/>
            </a:lnRef>
            <a:fillRef idx="0">
              <a:schemeClr val="dk1"/>
            </a:fillRef>
            <a:effectRef idx="2">
              <a:schemeClr val="dk1"/>
            </a:effectRef>
            <a:fontRef idx="minor">
              <a:schemeClr val="tx1"/>
            </a:fontRef>
          </p:style>
        </p:cxnSp>
      </p:grpSp>
      <p:sp>
        <p:nvSpPr>
          <p:cNvPr id="55" name="矩形 54"/>
          <p:cNvSpPr/>
          <p:nvPr/>
        </p:nvSpPr>
        <p:spPr bwMode="auto">
          <a:xfrm>
            <a:off x="385597" y="3833070"/>
            <a:ext cx="3384376" cy="258411"/>
          </a:xfrm>
          <a:prstGeom prst="rect">
            <a:avLst/>
          </a:prstGeom>
          <a:noFill/>
          <a:ln w="254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xmlns="" val="930144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a:bodyPr>
          <a:lstStyle/>
          <a:p>
            <a:r>
              <a:rPr lang="en-US" altLang="zh-CN" sz="3600" dirty="0" smtClean="0"/>
              <a:t>The mobility of Top 10 cancers in China (2013)</a:t>
            </a:r>
            <a:endParaRPr lang="zh-CN" altLang="en-US" sz="3600" dirty="0"/>
          </a:p>
        </p:txBody>
      </p:sp>
      <p:grpSp>
        <p:nvGrpSpPr>
          <p:cNvPr id="29" name="组合 28"/>
          <p:cNvGrpSpPr/>
          <p:nvPr/>
        </p:nvGrpSpPr>
        <p:grpSpPr>
          <a:xfrm>
            <a:off x="1475656" y="2705529"/>
            <a:ext cx="6436070" cy="3262240"/>
            <a:chOff x="1475656" y="2705529"/>
            <a:chExt cx="6436070" cy="3262240"/>
          </a:xfrm>
        </p:grpSpPr>
        <p:pic>
          <p:nvPicPr>
            <p:cNvPr id="2050" name="Picture 2" descr="E:\important-PPT\图片\中国肿瘤发病率统计图.png"/>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10435" t="10578" r="12654"/>
            <a:stretch/>
          </p:blipFill>
          <p:spPr bwMode="auto">
            <a:xfrm>
              <a:off x="2167203" y="2705529"/>
              <a:ext cx="4392488" cy="3262240"/>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extBox 5"/>
            <p:cNvSpPr txBox="1"/>
            <p:nvPr/>
          </p:nvSpPr>
          <p:spPr>
            <a:xfrm>
              <a:off x="1477043" y="2942322"/>
              <a:ext cx="508473" cy="276999"/>
            </a:xfrm>
            <a:prstGeom prst="rect">
              <a:avLst/>
            </a:prstGeom>
            <a:noFill/>
          </p:spPr>
          <p:txBody>
            <a:bodyPr wrap="none" rtlCol="0">
              <a:spAutoFit/>
            </a:bodyPr>
            <a:lstStyle/>
            <a:p>
              <a:r>
                <a:rPr lang="en-US" altLang="zh-CN" sz="1200" dirty="0" smtClean="0"/>
                <a:t>Lung</a:t>
              </a:r>
              <a:endParaRPr lang="zh-CN" altLang="en-US" sz="1200" dirty="0"/>
            </a:p>
          </p:txBody>
        </p:sp>
        <p:sp>
          <p:nvSpPr>
            <p:cNvPr id="7" name="TextBox 6"/>
            <p:cNvSpPr txBox="1"/>
            <p:nvPr/>
          </p:nvSpPr>
          <p:spPr>
            <a:xfrm>
              <a:off x="1476465" y="3557947"/>
              <a:ext cx="500458" cy="276999"/>
            </a:xfrm>
            <a:prstGeom prst="rect">
              <a:avLst/>
            </a:prstGeom>
            <a:noFill/>
          </p:spPr>
          <p:txBody>
            <a:bodyPr wrap="none" rtlCol="0">
              <a:spAutoFit/>
            </a:bodyPr>
            <a:lstStyle/>
            <a:p>
              <a:r>
                <a:rPr lang="en-US" altLang="zh-CN" sz="1200" dirty="0" smtClean="0"/>
                <a:t>Liver</a:t>
              </a:r>
              <a:endParaRPr lang="zh-CN" altLang="en-US" sz="1200" dirty="0"/>
            </a:p>
          </p:txBody>
        </p:sp>
        <p:sp>
          <p:nvSpPr>
            <p:cNvPr id="8" name="TextBox 7"/>
            <p:cNvSpPr txBox="1"/>
            <p:nvPr/>
          </p:nvSpPr>
          <p:spPr>
            <a:xfrm>
              <a:off x="1475656" y="3273479"/>
              <a:ext cx="758541" cy="276999"/>
            </a:xfrm>
            <a:prstGeom prst="rect">
              <a:avLst/>
            </a:prstGeom>
            <a:noFill/>
          </p:spPr>
          <p:txBody>
            <a:bodyPr wrap="none" rtlCol="0">
              <a:spAutoFit/>
            </a:bodyPr>
            <a:lstStyle/>
            <a:p>
              <a:r>
                <a:rPr lang="en-US" altLang="zh-CN" sz="1200" dirty="0" smtClean="0"/>
                <a:t>Stomach</a:t>
              </a:r>
              <a:endParaRPr lang="zh-CN" altLang="en-US" sz="1200" dirty="0"/>
            </a:p>
          </p:txBody>
        </p:sp>
        <p:sp>
          <p:nvSpPr>
            <p:cNvPr id="9" name="TextBox 8"/>
            <p:cNvSpPr txBox="1"/>
            <p:nvPr/>
          </p:nvSpPr>
          <p:spPr>
            <a:xfrm>
              <a:off x="1475656" y="3849755"/>
              <a:ext cx="888385" cy="276999"/>
            </a:xfrm>
            <a:prstGeom prst="rect">
              <a:avLst/>
            </a:prstGeom>
            <a:noFill/>
          </p:spPr>
          <p:txBody>
            <a:bodyPr wrap="none" rtlCol="0">
              <a:spAutoFit/>
            </a:bodyPr>
            <a:lstStyle/>
            <a:p>
              <a:r>
                <a:rPr lang="en-US" altLang="zh-CN" sz="1200" dirty="0" smtClean="0"/>
                <a:t>Esophagus</a:t>
              </a:r>
              <a:endParaRPr lang="zh-CN" altLang="en-US" sz="1200" dirty="0"/>
            </a:p>
          </p:txBody>
        </p:sp>
        <p:sp>
          <p:nvSpPr>
            <p:cNvPr id="10" name="TextBox 9"/>
            <p:cNvSpPr txBox="1"/>
            <p:nvPr/>
          </p:nvSpPr>
          <p:spPr>
            <a:xfrm>
              <a:off x="1476940" y="4139114"/>
              <a:ext cx="1337226" cy="276999"/>
            </a:xfrm>
            <a:prstGeom prst="rect">
              <a:avLst/>
            </a:prstGeom>
            <a:noFill/>
          </p:spPr>
          <p:txBody>
            <a:bodyPr wrap="none" rtlCol="0">
              <a:spAutoFit/>
            </a:bodyPr>
            <a:lstStyle/>
            <a:p>
              <a:r>
                <a:rPr lang="en-US" altLang="zh-CN" sz="1200" dirty="0" smtClean="0"/>
                <a:t>Colon and rectum</a:t>
              </a:r>
              <a:endParaRPr lang="zh-CN" altLang="en-US" sz="1200" dirty="0"/>
            </a:p>
          </p:txBody>
        </p:sp>
        <p:sp>
          <p:nvSpPr>
            <p:cNvPr id="11" name="TextBox 10"/>
            <p:cNvSpPr txBox="1"/>
            <p:nvPr/>
          </p:nvSpPr>
          <p:spPr>
            <a:xfrm>
              <a:off x="1475656" y="5022643"/>
              <a:ext cx="769763" cy="276999"/>
            </a:xfrm>
            <a:prstGeom prst="rect">
              <a:avLst/>
            </a:prstGeom>
            <a:noFill/>
          </p:spPr>
          <p:txBody>
            <a:bodyPr wrap="none" rtlCol="0">
              <a:spAutoFit/>
            </a:bodyPr>
            <a:lstStyle/>
            <a:p>
              <a:r>
                <a:rPr lang="en-US" altLang="zh-CN" sz="1200" dirty="0" smtClean="0"/>
                <a:t>Pancreas</a:t>
              </a:r>
              <a:endParaRPr lang="zh-CN" altLang="en-US" sz="1200" dirty="0"/>
            </a:p>
          </p:txBody>
        </p:sp>
        <p:sp>
          <p:nvSpPr>
            <p:cNvPr id="12" name="TextBox 11"/>
            <p:cNvSpPr txBox="1"/>
            <p:nvPr/>
          </p:nvSpPr>
          <p:spPr>
            <a:xfrm>
              <a:off x="1476940" y="5299395"/>
              <a:ext cx="911981" cy="276999"/>
            </a:xfrm>
            <a:prstGeom prst="rect">
              <a:avLst/>
            </a:prstGeom>
            <a:noFill/>
          </p:spPr>
          <p:txBody>
            <a:bodyPr wrap="none" rtlCol="0">
              <a:spAutoFit/>
            </a:bodyPr>
            <a:lstStyle/>
            <a:p>
              <a:r>
                <a:rPr lang="en-US" altLang="zh-CN" sz="1200" dirty="0" smtClean="0"/>
                <a:t>Lymphoma</a:t>
              </a:r>
              <a:endParaRPr lang="zh-CN" altLang="en-US" sz="1200" dirty="0"/>
            </a:p>
          </p:txBody>
        </p:sp>
        <p:sp>
          <p:nvSpPr>
            <p:cNvPr id="13" name="TextBox 12"/>
            <p:cNvSpPr txBox="1"/>
            <p:nvPr/>
          </p:nvSpPr>
          <p:spPr>
            <a:xfrm>
              <a:off x="1475798" y="4734611"/>
              <a:ext cx="771365" cy="276999"/>
            </a:xfrm>
            <a:prstGeom prst="rect">
              <a:avLst/>
            </a:prstGeom>
            <a:noFill/>
          </p:spPr>
          <p:txBody>
            <a:bodyPr wrap="none" rtlCol="0">
              <a:spAutoFit/>
            </a:bodyPr>
            <a:lstStyle/>
            <a:p>
              <a:r>
                <a:rPr lang="en-US" altLang="zh-CN" sz="1200" dirty="0" smtClean="0"/>
                <a:t>Prostate </a:t>
              </a:r>
              <a:endParaRPr lang="zh-CN" altLang="en-US" sz="1200" dirty="0"/>
            </a:p>
          </p:txBody>
        </p:sp>
        <p:sp>
          <p:nvSpPr>
            <p:cNvPr id="15" name="TextBox 14"/>
            <p:cNvSpPr txBox="1"/>
            <p:nvPr/>
          </p:nvSpPr>
          <p:spPr>
            <a:xfrm>
              <a:off x="1476465" y="5607552"/>
              <a:ext cx="550151" cy="276999"/>
            </a:xfrm>
            <a:prstGeom prst="rect">
              <a:avLst/>
            </a:prstGeom>
            <a:noFill/>
          </p:spPr>
          <p:txBody>
            <a:bodyPr wrap="none" rtlCol="0">
              <a:spAutoFit/>
            </a:bodyPr>
            <a:lstStyle/>
            <a:p>
              <a:r>
                <a:rPr lang="en-US" altLang="zh-CN" sz="1200" dirty="0" smtClean="0"/>
                <a:t>Brain </a:t>
              </a:r>
              <a:endParaRPr lang="zh-CN" altLang="en-US" sz="1200" dirty="0"/>
            </a:p>
          </p:txBody>
        </p:sp>
        <p:sp>
          <p:nvSpPr>
            <p:cNvPr id="16" name="TextBox 15"/>
            <p:cNvSpPr txBox="1"/>
            <p:nvPr/>
          </p:nvSpPr>
          <p:spPr>
            <a:xfrm>
              <a:off x="1476940" y="4426701"/>
              <a:ext cx="750526" cy="276999"/>
            </a:xfrm>
            <a:prstGeom prst="rect">
              <a:avLst/>
            </a:prstGeom>
            <a:noFill/>
          </p:spPr>
          <p:txBody>
            <a:bodyPr wrap="none" rtlCol="0">
              <a:spAutoFit/>
            </a:bodyPr>
            <a:lstStyle/>
            <a:p>
              <a:r>
                <a:rPr lang="en-US" altLang="zh-CN" sz="1200" dirty="0" smtClean="0"/>
                <a:t>Bladder  </a:t>
              </a:r>
              <a:endParaRPr lang="zh-CN" altLang="en-US" sz="1200" dirty="0"/>
            </a:p>
          </p:txBody>
        </p:sp>
        <p:sp>
          <p:nvSpPr>
            <p:cNvPr id="18" name="TextBox 17"/>
            <p:cNvSpPr txBox="1"/>
            <p:nvPr/>
          </p:nvSpPr>
          <p:spPr>
            <a:xfrm>
              <a:off x="6570909" y="3190767"/>
              <a:ext cx="508473" cy="276999"/>
            </a:xfrm>
            <a:prstGeom prst="rect">
              <a:avLst/>
            </a:prstGeom>
            <a:noFill/>
          </p:spPr>
          <p:txBody>
            <a:bodyPr wrap="none" rtlCol="0">
              <a:spAutoFit/>
            </a:bodyPr>
            <a:lstStyle/>
            <a:p>
              <a:r>
                <a:rPr lang="en-US" altLang="zh-CN" sz="1200" dirty="0" smtClean="0"/>
                <a:t>Lung</a:t>
              </a:r>
              <a:endParaRPr lang="zh-CN" altLang="en-US" sz="1200" dirty="0"/>
            </a:p>
          </p:txBody>
        </p:sp>
        <p:sp>
          <p:nvSpPr>
            <p:cNvPr id="19" name="TextBox 18"/>
            <p:cNvSpPr txBox="1"/>
            <p:nvPr/>
          </p:nvSpPr>
          <p:spPr>
            <a:xfrm>
              <a:off x="6564561" y="4085445"/>
              <a:ext cx="500458" cy="276999"/>
            </a:xfrm>
            <a:prstGeom prst="rect">
              <a:avLst/>
            </a:prstGeom>
            <a:noFill/>
          </p:spPr>
          <p:txBody>
            <a:bodyPr wrap="none" rtlCol="0">
              <a:spAutoFit/>
            </a:bodyPr>
            <a:lstStyle/>
            <a:p>
              <a:r>
                <a:rPr lang="en-US" altLang="zh-CN" sz="1200" dirty="0" smtClean="0"/>
                <a:t>Liver</a:t>
              </a:r>
              <a:endParaRPr lang="zh-CN" altLang="en-US" sz="1200" dirty="0"/>
            </a:p>
          </p:txBody>
        </p:sp>
        <p:sp>
          <p:nvSpPr>
            <p:cNvPr id="20" name="TextBox 19"/>
            <p:cNvSpPr txBox="1"/>
            <p:nvPr/>
          </p:nvSpPr>
          <p:spPr>
            <a:xfrm>
              <a:off x="6564561" y="3788568"/>
              <a:ext cx="758541" cy="276999"/>
            </a:xfrm>
            <a:prstGeom prst="rect">
              <a:avLst/>
            </a:prstGeom>
            <a:noFill/>
          </p:spPr>
          <p:txBody>
            <a:bodyPr wrap="none" rtlCol="0">
              <a:spAutoFit/>
            </a:bodyPr>
            <a:lstStyle/>
            <a:p>
              <a:r>
                <a:rPr lang="en-US" altLang="zh-CN" sz="1200" dirty="0" smtClean="0"/>
                <a:t>Stomach</a:t>
              </a:r>
              <a:endParaRPr lang="zh-CN" altLang="en-US" sz="1200" dirty="0"/>
            </a:p>
          </p:txBody>
        </p:sp>
        <p:sp>
          <p:nvSpPr>
            <p:cNvPr id="21" name="TextBox 20"/>
            <p:cNvSpPr txBox="1"/>
            <p:nvPr/>
          </p:nvSpPr>
          <p:spPr>
            <a:xfrm>
              <a:off x="6571131" y="4672542"/>
              <a:ext cx="1035861" cy="276999"/>
            </a:xfrm>
            <a:prstGeom prst="rect">
              <a:avLst/>
            </a:prstGeom>
            <a:noFill/>
          </p:spPr>
          <p:txBody>
            <a:bodyPr wrap="none" rtlCol="0">
              <a:spAutoFit/>
            </a:bodyPr>
            <a:lstStyle/>
            <a:p>
              <a:r>
                <a:rPr lang="en-US" altLang="zh-CN" sz="1200" dirty="0" smtClean="0"/>
                <a:t>Cervix </a:t>
              </a:r>
              <a:r>
                <a:rPr lang="en-US" altLang="zh-CN" sz="1200" dirty="0"/>
                <a:t>uterus</a:t>
              </a:r>
              <a:endParaRPr lang="zh-CN" altLang="en-US" sz="1200" dirty="0"/>
            </a:p>
          </p:txBody>
        </p:sp>
        <p:sp>
          <p:nvSpPr>
            <p:cNvPr id="23" name="TextBox 22"/>
            <p:cNvSpPr txBox="1"/>
            <p:nvPr/>
          </p:nvSpPr>
          <p:spPr>
            <a:xfrm>
              <a:off x="6580866" y="4964428"/>
              <a:ext cx="712054" cy="276999"/>
            </a:xfrm>
            <a:prstGeom prst="rect">
              <a:avLst/>
            </a:prstGeom>
            <a:noFill/>
          </p:spPr>
          <p:txBody>
            <a:bodyPr wrap="none" rtlCol="0">
              <a:spAutoFit/>
            </a:bodyPr>
            <a:lstStyle/>
            <a:p>
              <a:r>
                <a:rPr lang="en-US" altLang="zh-CN" sz="1200" dirty="0" smtClean="0"/>
                <a:t>Thyroid </a:t>
              </a:r>
              <a:endParaRPr lang="zh-CN" altLang="en-US" sz="1200" dirty="0"/>
            </a:p>
          </p:txBody>
        </p:sp>
        <p:sp>
          <p:nvSpPr>
            <p:cNvPr id="24" name="TextBox 23"/>
            <p:cNvSpPr txBox="1"/>
            <p:nvPr/>
          </p:nvSpPr>
          <p:spPr>
            <a:xfrm>
              <a:off x="6564717" y="5578547"/>
              <a:ext cx="721672" cy="276999"/>
            </a:xfrm>
            <a:prstGeom prst="rect">
              <a:avLst/>
            </a:prstGeom>
            <a:noFill/>
          </p:spPr>
          <p:txBody>
            <a:bodyPr wrap="none" rtlCol="0">
              <a:spAutoFit/>
            </a:bodyPr>
            <a:lstStyle/>
            <a:p>
              <a:r>
                <a:rPr lang="en-US" altLang="zh-CN" sz="1200" dirty="0" smtClean="0"/>
                <a:t>Ovarian </a:t>
              </a:r>
              <a:endParaRPr lang="zh-CN" altLang="en-US" sz="1200" dirty="0"/>
            </a:p>
          </p:txBody>
        </p:sp>
        <p:sp>
          <p:nvSpPr>
            <p:cNvPr id="25" name="TextBox 24"/>
            <p:cNvSpPr txBox="1"/>
            <p:nvPr/>
          </p:nvSpPr>
          <p:spPr>
            <a:xfrm>
              <a:off x="6575299" y="5279477"/>
              <a:ext cx="1011815" cy="276999"/>
            </a:xfrm>
            <a:prstGeom prst="rect">
              <a:avLst/>
            </a:prstGeom>
            <a:noFill/>
          </p:spPr>
          <p:txBody>
            <a:bodyPr wrap="none" rtlCol="0">
              <a:spAutoFit/>
            </a:bodyPr>
            <a:lstStyle/>
            <a:p>
              <a:r>
                <a:rPr lang="en-US" altLang="zh-CN" sz="1200" dirty="0"/>
                <a:t>Corpus uteri</a:t>
              </a:r>
              <a:r>
                <a:rPr lang="en-US" altLang="zh-CN" sz="1200" dirty="0" smtClean="0"/>
                <a:t> </a:t>
              </a:r>
              <a:endParaRPr lang="zh-CN" altLang="en-US" sz="1200" dirty="0"/>
            </a:p>
          </p:txBody>
        </p:sp>
        <p:sp>
          <p:nvSpPr>
            <p:cNvPr id="26" name="TextBox 25"/>
            <p:cNvSpPr txBox="1"/>
            <p:nvPr/>
          </p:nvSpPr>
          <p:spPr>
            <a:xfrm>
              <a:off x="6574500" y="3477705"/>
              <a:ext cx="1337226" cy="276999"/>
            </a:xfrm>
            <a:prstGeom prst="rect">
              <a:avLst/>
            </a:prstGeom>
            <a:noFill/>
          </p:spPr>
          <p:txBody>
            <a:bodyPr wrap="none" rtlCol="0">
              <a:spAutoFit/>
            </a:bodyPr>
            <a:lstStyle/>
            <a:p>
              <a:r>
                <a:rPr lang="en-US" altLang="zh-CN" sz="1200" dirty="0" smtClean="0"/>
                <a:t>Colon and rectum</a:t>
              </a:r>
              <a:endParaRPr lang="zh-CN" altLang="en-US" sz="1200" dirty="0"/>
            </a:p>
          </p:txBody>
        </p:sp>
        <p:sp>
          <p:nvSpPr>
            <p:cNvPr id="27" name="TextBox 26"/>
            <p:cNvSpPr txBox="1"/>
            <p:nvPr/>
          </p:nvSpPr>
          <p:spPr>
            <a:xfrm>
              <a:off x="6559691" y="2922896"/>
              <a:ext cx="630301" cy="276999"/>
            </a:xfrm>
            <a:prstGeom prst="rect">
              <a:avLst/>
            </a:prstGeom>
            <a:noFill/>
          </p:spPr>
          <p:txBody>
            <a:bodyPr wrap="none" rtlCol="0">
              <a:spAutoFit/>
            </a:bodyPr>
            <a:lstStyle/>
            <a:p>
              <a:r>
                <a:rPr lang="en-US" altLang="zh-CN" sz="1200" dirty="0" smtClean="0"/>
                <a:t>Breast </a:t>
              </a:r>
              <a:endParaRPr lang="zh-CN" altLang="en-US" sz="1200" dirty="0"/>
            </a:p>
          </p:txBody>
        </p:sp>
        <p:sp>
          <p:nvSpPr>
            <p:cNvPr id="28" name="TextBox 27"/>
            <p:cNvSpPr txBox="1"/>
            <p:nvPr/>
          </p:nvSpPr>
          <p:spPr>
            <a:xfrm>
              <a:off x="6569167" y="4386695"/>
              <a:ext cx="888385" cy="276999"/>
            </a:xfrm>
            <a:prstGeom prst="rect">
              <a:avLst/>
            </a:prstGeom>
            <a:noFill/>
          </p:spPr>
          <p:txBody>
            <a:bodyPr wrap="none" rtlCol="0">
              <a:spAutoFit/>
            </a:bodyPr>
            <a:lstStyle/>
            <a:p>
              <a:r>
                <a:rPr lang="en-US" altLang="zh-CN" sz="1200" dirty="0" smtClean="0"/>
                <a:t>Esophagus</a:t>
              </a:r>
              <a:endParaRPr lang="zh-CN" altLang="en-US" sz="1200" dirty="0"/>
            </a:p>
          </p:txBody>
        </p:sp>
      </p:grpSp>
    </p:spTree>
    <p:extLst>
      <p:ext uri="{BB962C8B-B14F-4D97-AF65-F5344CB8AC3E}">
        <p14:creationId xmlns:p14="http://schemas.microsoft.com/office/powerpoint/2010/main" xmlns="" val="2613593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187624" y="2459156"/>
            <a:ext cx="6540008" cy="3418116"/>
            <a:chOff x="1660366" y="2459156"/>
            <a:chExt cx="6067266" cy="2871192"/>
          </a:xfrm>
        </p:grpSpPr>
        <p:pic>
          <p:nvPicPr>
            <p:cNvPr id="1026" name="Picture 2" descr="E:\important-PPT\图片\中国肿瘤死亡率统计图.png"/>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9333" t="7785" r="12506"/>
            <a:stretch/>
          </p:blipFill>
          <p:spPr bwMode="auto">
            <a:xfrm>
              <a:off x="2336971" y="2459156"/>
              <a:ext cx="4075044" cy="2871192"/>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Box 3"/>
            <p:cNvSpPr txBox="1"/>
            <p:nvPr/>
          </p:nvSpPr>
          <p:spPr>
            <a:xfrm>
              <a:off x="1670408" y="2633903"/>
              <a:ext cx="508473" cy="276999"/>
            </a:xfrm>
            <a:prstGeom prst="rect">
              <a:avLst/>
            </a:prstGeom>
            <a:noFill/>
          </p:spPr>
          <p:txBody>
            <a:bodyPr wrap="none" rtlCol="0">
              <a:spAutoFit/>
            </a:bodyPr>
            <a:lstStyle/>
            <a:p>
              <a:r>
                <a:rPr lang="en-US" altLang="zh-CN" sz="1200" dirty="0" smtClean="0"/>
                <a:t>Lung</a:t>
              </a:r>
              <a:endParaRPr lang="zh-CN" altLang="en-US" sz="1200" dirty="0"/>
            </a:p>
          </p:txBody>
        </p:sp>
        <p:sp>
          <p:nvSpPr>
            <p:cNvPr id="7" name="TextBox 6"/>
            <p:cNvSpPr txBox="1"/>
            <p:nvPr/>
          </p:nvSpPr>
          <p:spPr>
            <a:xfrm>
              <a:off x="1670683" y="2910902"/>
              <a:ext cx="500458" cy="276999"/>
            </a:xfrm>
            <a:prstGeom prst="rect">
              <a:avLst/>
            </a:prstGeom>
            <a:noFill/>
          </p:spPr>
          <p:txBody>
            <a:bodyPr wrap="none" rtlCol="0">
              <a:spAutoFit/>
            </a:bodyPr>
            <a:lstStyle/>
            <a:p>
              <a:r>
                <a:rPr lang="en-US" altLang="zh-CN" sz="1200" dirty="0" smtClean="0"/>
                <a:t>Liver</a:t>
              </a:r>
              <a:endParaRPr lang="zh-CN" altLang="en-US" sz="1200" dirty="0"/>
            </a:p>
          </p:txBody>
        </p:sp>
        <p:sp>
          <p:nvSpPr>
            <p:cNvPr id="8" name="TextBox 7"/>
            <p:cNvSpPr txBox="1"/>
            <p:nvPr/>
          </p:nvSpPr>
          <p:spPr>
            <a:xfrm>
              <a:off x="1669021" y="3181251"/>
              <a:ext cx="758541" cy="276999"/>
            </a:xfrm>
            <a:prstGeom prst="rect">
              <a:avLst/>
            </a:prstGeom>
            <a:noFill/>
          </p:spPr>
          <p:txBody>
            <a:bodyPr wrap="none" rtlCol="0">
              <a:spAutoFit/>
            </a:bodyPr>
            <a:lstStyle/>
            <a:p>
              <a:r>
                <a:rPr lang="en-US" altLang="zh-CN" sz="1200" dirty="0" smtClean="0"/>
                <a:t>Stomach</a:t>
              </a:r>
              <a:endParaRPr lang="zh-CN" altLang="en-US" sz="1200" dirty="0"/>
            </a:p>
          </p:txBody>
        </p:sp>
        <p:sp>
          <p:nvSpPr>
            <p:cNvPr id="9" name="TextBox 8"/>
            <p:cNvSpPr txBox="1"/>
            <p:nvPr/>
          </p:nvSpPr>
          <p:spPr>
            <a:xfrm>
              <a:off x="1669021" y="3427137"/>
              <a:ext cx="888385" cy="276999"/>
            </a:xfrm>
            <a:prstGeom prst="rect">
              <a:avLst/>
            </a:prstGeom>
            <a:noFill/>
          </p:spPr>
          <p:txBody>
            <a:bodyPr wrap="none" rtlCol="0">
              <a:spAutoFit/>
            </a:bodyPr>
            <a:lstStyle/>
            <a:p>
              <a:r>
                <a:rPr lang="en-US" altLang="zh-CN" sz="1200" dirty="0" smtClean="0"/>
                <a:t>Esophagus</a:t>
              </a:r>
              <a:endParaRPr lang="zh-CN" altLang="en-US" sz="1200" dirty="0"/>
            </a:p>
          </p:txBody>
        </p:sp>
        <p:sp>
          <p:nvSpPr>
            <p:cNvPr id="10" name="TextBox 9"/>
            <p:cNvSpPr txBox="1"/>
            <p:nvPr/>
          </p:nvSpPr>
          <p:spPr>
            <a:xfrm>
              <a:off x="1660366" y="3686679"/>
              <a:ext cx="1337226" cy="276999"/>
            </a:xfrm>
            <a:prstGeom prst="rect">
              <a:avLst/>
            </a:prstGeom>
            <a:noFill/>
          </p:spPr>
          <p:txBody>
            <a:bodyPr wrap="none" rtlCol="0">
              <a:spAutoFit/>
            </a:bodyPr>
            <a:lstStyle/>
            <a:p>
              <a:r>
                <a:rPr lang="en-US" altLang="zh-CN" sz="1200" dirty="0" smtClean="0"/>
                <a:t>Colon and rectum</a:t>
              </a:r>
              <a:endParaRPr lang="zh-CN" altLang="en-US" sz="1200" dirty="0"/>
            </a:p>
          </p:txBody>
        </p:sp>
        <p:sp>
          <p:nvSpPr>
            <p:cNvPr id="11" name="TextBox 10"/>
            <p:cNvSpPr txBox="1"/>
            <p:nvPr/>
          </p:nvSpPr>
          <p:spPr>
            <a:xfrm>
              <a:off x="1678960" y="3932075"/>
              <a:ext cx="769763" cy="276999"/>
            </a:xfrm>
            <a:prstGeom prst="rect">
              <a:avLst/>
            </a:prstGeom>
            <a:noFill/>
          </p:spPr>
          <p:txBody>
            <a:bodyPr wrap="none" rtlCol="0">
              <a:spAutoFit/>
            </a:bodyPr>
            <a:lstStyle/>
            <a:p>
              <a:r>
                <a:rPr lang="en-US" altLang="zh-CN" sz="1200" dirty="0" smtClean="0"/>
                <a:t>Pancreas</a:t>
              </a:r>
              <a:endParaRPr lang="zh-CN" altLang="en-US" sz="1200" dirty="0"/>
            </a:p>
          </p:txBody>
        </p:sp>
        <p:sp>
          <p:nvSpPr>
            <p:cNvPr id="12" name="TextBox 11"/>
            <p:cNvSpPr txBox="1"/>
            <p:nvPr/>
          </p:nvSpPr>
          <p:spPr>
            <a:xfrm>
              <a:off x="1670305" y="4208827"/>
              <a:ext cx="911981" cy="276999"/>
            </a:xfrm>
            <a:prstGeom prst="rect">
              <a:avLst/>
            </a:prstGeom>
            <a:noFill/>
          </p:spPr>
          <p:txBody>
            <a:bodyPr wrap="none" rtlCol="0">
              <a:spAutoFit/>
            </a:bodyPr>
            <a:lstStyle/>
            <a:p>
              <a:r>
                <a:rPr lang="en-US" altLang="zh-CN" sz="1200" dirty="0" smtClean="0"/>
                <a:t>Lymphoma</a:t>
              </a:r>
              <a:endParaRPr lang="zh-CN" altLang="en-US" sz="1200" dirty="0"/>
            </a:p>
          </p:txBody>
        </p:sp>
        <p:sp>
          <p:nvSpPr>
            <p:cNvPr id="13" name="TextBox 12"/>
            <p:cNvSpPr txBox="1"/>
            <p:nvPr/>
          </p:nvSpPr>
          <p:spPr>
            <a:xfrm>
              <a:off x="1669163" y="4492559"/>
              <a:ext cx="771365" cy="276999"/>
            </a:xfrm>
            <a:prstGeom prst="rect">
              <a:avLst/>
            </a:prstGeom>
            <a:noFill/>
          </p:spPr>
          <p:txBody>
            <a:bodyPr wrap="none" rtlCol="0">
              <a:spAutoFit/>
            </a:bodyPr>
            <a:lstStyle/>
            <a:p>
              <a:r>
                <a:rPr lang="en-US" altLang="zh-CN" sz="1200" dirty="0" smtClean="0"/>
                <a:t>Prostate </a:t>
              </a:r>
              <a:endParaRPr lang="zh-CN" altLang="en-US" sz="1200" dirty="0"/>
            </a:p>
          </p:txBody>
        </p:sp>
        <p:sp>
          <p:nvSpPr>
            <p:cNvPr id="14" name="TextBox 13"/>
            <p:cNvSpPr txBox="1"/>
            <p:nvPr/>
          </p:nvSpPr>
          <p:spPr>
            <a:xfrm>
              <a:off x="1678960" y="4725257"/>
              <a:ext cx="907621" cy="276999"/>
            </a:xfrm>
            <a:prstGeom prst="rect">
              <a:avLst/>
            </a:prstGeom>
            <a:noFill/>
          </p:spPr>
          <p:txBody>
            <a:bodyPr wrap="none" rtlCol="0">
              <a:spAutoFit/>
            </a:bodyPr>
            <a:lstStyle/>
            <a:p>
              <a:r>
                <a:rPr lang="en-US" altLang="zh-CN" sz="1200" dirty="0" err="1" smtClean="0"/>
                <a:t>Leukemias</a:t>
              </a:r>
              <a:r>
                <a:rPr lang="en-US" altLang="zh-CN" sz="1200" dirty="0" smtClean="0"/>
                <a:t> </a:t>
              </a:r>
              <a:endParaRPr lang="zh-CN" altLang="en-US" sz="1200" dirty="0"/>
            </a:p>
          </p:txBody>
        </p:sp>
        <p:sp>
          <p:nvSpPr>
            <p:cNvPr id="15" name="TextBox 14"/>
            <p:cNvSpPr txBox="1"/>
            <p:nvPr/>
          </p:nvSpPr>
          <p:spPr>
            <a:xfrm>
              <a:off x="1678960" y="5002256"/>
              <a:ext cx="550151" cy="276999"/>
            </a:xfrm>
            <a:prstGeom prst="rect">
              <a:avLst/>
            </a:prstGeom>
            <a:noFill/>
          </p:spPr>
          <p:txBody>
            <a:bodyPr wrap="none" rtlCol="0">
              <a:spAutoFit/>
            </a:bodyPr>
            <a:lstStyle/>
            <a:p>
              <a:r>
                <a:rPr lang="en-US" altLang="zh-CN" sz="1200" dirty="0" smtClean="0"/>
                <a:t>Brain </a:t>
              </a:r>
              <a:endParaRPr lang="zh-CN" altLang="en-US" sz="1200" dirty="0"/>
            </a:p>
          </p:txBody>
        </p:sp>
        <p:sp>
          <p:nvSpPr>
            <p:cNvPr id="19" name="TextBox 18"/>
            <p:cNvSpPr txBox="1"/>
            <p:nvPr/>
          </p:nvSpPr>
          <p:spPr>
            <a:xfrm>
              <a:off x="6380570" y="2645870"/>
              <a:ext cx="508473" cy="276999"/>
            </a:xfrm>
            <a:prstGeom prst="rect">
              <a:avLst/>
            </a:prstGeom>
            <a:noFill/>
          </p:spPr>
          <p:txBody>
            <a:bodyPr wrap="none" rtlCol="0">
              <a:spAutoFit/>
            </a:bodyPr>
            <a:lstStyle/>
            <a:p>
              <a:r>
                <a:rPr lang="en-US" altLang="zh-CN" sz="1200" dirty="0" smtClean="0"/>
                <a:t>Lung</a:t>
              </a:r>
              <a:endParaRPr lang="zh-CN" altLang="en-US" sz="1200" dirty="0"/>
            </a:p>
          </p:txBody>
        </p:sp>
        <p:sp>
          <p:nvSpPr>
            <p:cNvPr id="20" name="TextBox 19"/>
            <p:cNvSpPr txBox="1"/>
            <p:nvPr/>
          </p:nvSpPr>
          <p:spPr>
            <a:xfrm>
              <a:off x="6402483" y="3417198"/>
              <a:ext cx="500458" cy="276999"/>
            </a:xfrm>
            <a:prstGeom prst="rect">
              <a:avLst/>
            </a:prstGeom>
            <a:noFill/>
          </p:spPr>
          <p:txBody>
            <a:bodyPr wrap="none" rtlCol="0">
              <a:spAutoFit/>
            </a:bodyPr>
            <a:lstStyle/>
            <a:p>
              <a:r>
                <a:rPr lang="en-US" altLang="zh-CN" sz="1200" dirty="0" smtClean="0"/>
                <a:t>Liver</a:t>
              </a:r>
              <a:endParaRPr lang="zh-CN" altLang="en-US" sz="1200" dirty="0"/>
            </a:p>
          </p:txBody>
        </p:sp>
        <p:sp>
          <p:nvSpPr>
            <p:cNvPr id="21" name="TextBox 20"/>
            <p:cNvSpPr txBox="1"/>
            <p:nvPr/>
          </p:nvSpPr>
          <p:spPr>
            <a:xfrm>
              <a:off x="6389122" y="2895240"/>
              <a:ext cx="758541" cy="276999"/>
            </a:xfrm>
            <a:prstGeom prst="rect">
              <a:avLst/>
            </a:prstGeom>
            <a:noFill/>
          </p:spPr>
          <p:txBody>
            <a:bodyPr wrap="none" rtlCol="0">
              <a:spAutoFit/>
            </a:bodyPr>
            <a:lstStyle/>
            <a:p>
              <a:r>
                <a:rPr lang="en-US" altLang="zh-CN" sz="1200" dirty="0" smtClean="0"/>
                <a:t>Stomach</a:t>
              </a:r>
              <a:endParaRPr lang="zh-CN" altLang="en-US" sz="1200" dirty="0"/>
            </a:p>
          </p:txBody>
        </p:sp>
        <p:sp>
          <p:nvSpPr>
            <p:cNvPr id="22" name="TextBox 21"/>
            <p:cNvSpPr txBox="1"/>
            <p:nvPr/>
          </p:nvSpPr>
          <p:spPr>
            <a:xfrm>
              <a:off x="6387321" y="3942014"/>
              <a:ext cx="888385" cy="276999"/>
            </a:xfrm>
            <a:prstGeom prst="rect">
              <a:avLst/>
            </a:prstGeom>
            <a:noFill/>
          </p:spPr>
          <p:txBody>
            <a:bodyPr wrap="none" rtlCol="0">
              <a:spAutoFit/>
            </a:bodyPr>
            <a:lstStyle/>
            <a:p>
              <a:r>
                <a:rPr lang="en-US" altLang="zh-CN" sz="1200" dirty="0" smtClean="0"/>
                <a:t>Esophagus</a:t>
              </a:r>
              <a:endParaRPr lang="zh-CN" altLang="en-US" sz="1200" dirty="0"/>
            </a:p>
          </p:txBody>
        </p:sp>
        <p:sp>
          <p:nvSpPr>
            <p:cNvPr id="24" name="TextBox 23"/>
            <p:cNvSpPr txBox="1"/>
            <p:nvPr/>
          </p:nvSpPr>
          <p:spPr>
            <a:xfrm>
              <a:off x="6394179" y="4220107"/>
              <a:ext cx="769763" cy="276999"/>
            </a:xfrm>
            <a:prstGeom prst="rect">
              <a:avLst/>
            </a:prstGeom>
            <a:noFill/>
          </p:spPr>
          <p:txBody>
            <a:bodyPr wrap="none" rtlCol="0">
              <a:spAutoFit/>
            </a:bodyPr>
            <a:lstStyle/>
            <a:p>
              <a:r>
                <a:rPr lang="en-US" altLang="zh-CN" sz="1200" dirty="0" smtClean="0"/>
                <a:t>Pancreas</a:t>
              </a:r>
              <a:endParaRPr lang="zh-CN" altLang="en-US" sz="1200" dirty="0"/>
            </a:p>
          </p:txBody>
        </p:sp>
        <p:sp>
          <p:nvSpPr>
            <p:cNvPr id="25" name="TextBox 24"/>
            <p:cNvSpPr txBox="1"/>
            <p:nvPr/>
          </p:nvSpPr>
          <p:spPr>
            <a:xfrm>
              <a:off x="6404871" y="4737224"/>
              <a:ext cx="716863" cy="276999"/>
            </a:xfrm>
            <a:prstGeom prst="rect">
              <a:avLst/>
            </a:prstGeom>
            <a:noFill/>
          </p:spPr>
          <p:txBody>
            <a:bodyPr wrap="none" rtlCol="0">
              <a:spAutoFit/>
            </a:bodyPr>
            <a:lstStyle/>
            <a:p>
              <a:r>
                <a:rPr lang="en-US" altLang="zh-CN" sz="1200" dirty="0" smtClean="0"/>
                <a:t>Bladder </a:t>
              </a:r>
              <a:endParaRPr lang="zh-CN" altLang="en-US" sz="1200" dirty="0"/>
            </a:p>
          </p:txBody>
        </p:sp>
        <p:sp>
          <p:nvSpPr>
            <p:cNvPr id="26" name="TextBox 25"/>
            <p:cNvSpPr txBox="1"/>
            <p:nvPr/>
          </p:nvSpPr>
          <p:spPr>
            <a:xfrm>
              <a:off x="6394585" y="4477228"/>
              <a:ext cx="721672" cy="276999"/>
            </a:xfrm>
            <a:prstGeom prst="rect">
              <a:avLst/>
            </a:prstGeom>
            <a:noFill/>
          </p:spPr>
          <p:txBody>
            <a:bodyPr wrap="none" rtlCol="0">
              <a:spAutoFit/>
            </a:bodyPr>
            <a:lstStyle/>
            <a:p>
              <a:r>
                <a:rPr lang="en-US" altLang="zh-CN" sz="1200" dirty="0" smtClean="0"/>
                <a:t>Ovarian </a:t>
              </a:r>
              <a:endParaRPr lang="zh-CN" altLang="en-US" sz="1200" dirty="0"/>
            </a:p>
          </p:txBody>
        </p:sp>
        <p:sp>
          <p:nvSpPr>
            <p:cNvPr id="28" name="TextBox 27"/>
            <p:cNvSpPr txBox="1"/>
            <p:nvPr/>
          </p:nvSpPr>
          <p:spPr>
            <a:xfrm>
              <a:off x="6389122" y="5014223"/>
              <a:ext cx="550151" cy="276999"/>
            </a:xfrm>
            <a:prstGeom prst="rect">
              <a:avLst/>
            </a:prstGeom>
            <a:noFill/>
          </p:spPr>
          <p:txBody>
            <a:bodyPr wrap="none" rtlCol="0">
              <a:spAutoFit/>
            </a:bodyPr>
            <a:lstStyle/>
            <a:p>
              <a:r>
                <a:rPr lang="en-US" altLang="zh-CN" sz="1200" dirty="0" smtClean="0"/>
                <a:t>Brain </a:t>
              </a:r>
              <a:endParaRPr lang="zh-CN" altLang="en-US" sz="1200" dirty="0"/>
            </a:p>
          </p:txBody>
        </p:sp>
        <p:sp>
          <p:nvSpPr>
            <p:cNvPr id="29" name="TextBox 28"/>
            <p:cNvSpPr txBox="1"/>
            <p:nvPr/>
          </p:nvSpPr>
          <p:spPr>
            <a:xfrm>
              <a:off x="6390406" y="3181251"/>
              <a:ext cx="1337226" cy="276999"/>
            </a:xfrm>
            <a:prstGeom prst="rect">
              <a:avLst/>
            </a:prstGeom>
            <a:noFill/>
          </p:spPr>
          <p:txBody>
            <a:bodyPr wrap="none" rtlCol="0">
              <a:spAutoFit/>
            </a:bodyPr>
            <a:lstStyle/>
            <a:p>
              <a:r>
                <a:rPr lang="en-US" altLang="zh-CN" sz="1200" dirty="0" smtClean="0"/>
                <a:t>Colon and rectum</a:t>
              </a:r>
              <a:endParaRPr lang="zh-CN" altLang="en-US" sz="1200" dirty="0"/>
            </a:p>
          </p:txBody>
        </p:sp>
        <p:sp>
          <p:nvSpPr>
            <p:cNvPr id="30" name="TextBox 29"/>
            <p:cNvSpPr txBox="1"/>
            <p:nvPr/>
          </p:nvSpPr>
          <p:spPr>
            <a:xfrm>
              <a:off x="6382198" y="3688949"/>
              <a:ext cx="630301" cy="276999"/>
            </a:xfrm>
            <a:prstGeom prst="rect">
              <a:avLst/>
            </a:prstGeom>
            <a:noFill/>
          </p:spPr>
          <p:txBody>
            <a:bodyPr wrap="none" rtlCol="0">
              <a:spAutoFit/>
            </a:bodyPr>
            <a:lstStyle/>
            <a:p>
              <a:r>
                <a:rPr lang="en-US" altLang="zh-CN" sz="1200" dirty="0" smtClean="0"/>
                <a:t>Breast </a:t>
              </a:r>
              <a:endParaRPr lang="zh-CN" altLang="en-US" sz="1200" dirty="0"/>
            </a:p>
          </p:txBody>
        </p:sp>
      </p:grpSp>
      <p:sp>
        <p:nvSpPr>
          <p:cNvPr id="32" name="标题 2"/>
          <p:cNvSpPr>
            <a:spLocks noGrp="1"/>
          </p:cNvSpPr>
          <p:nvPr>
            <p:ph type="title"/>
          </p:nvPr>
        </p:nvSpPr>
        <p:spPr>
          <a:xfrm>
            <a:off x="395536" y="404664"/>
            <a:ext cx="8229600" cy="1252728"/>
          </a:xfrm>
        </p:spPr>
        <p:txBody>
          <a:bodyPr>
            <a:normAutofit/>
          </a:bodyPr>
          <a:lstStyle/>
          <a:p>
            <a:r>
              <a:rPr lang="en-US" altLang="zh-CN" sz="3600" dirty="0" smtClean="0"/>
              <a:t>The death ratio of Top 10 cancers in China (2013)</a:t>
            </a:r>
            <a:endParaRPr lang="zh-CN" altLang="en-US" sz="3600" dirty="0"/>
          </a:p>
        </p:txBody>
      </p:sp>
    </p:spTree>
    <p:extLst>
      <p:ext uri="{BB962C8B-B14F-4D97-AF65-F5344CB8AC3E}">
        <p14:creationId xmlns:p14="http://schemas.microsoft.com/office/powerpoint/2010/main" xmlns="" val="25313530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a:bodyPr>
          <a:lstStyle/>
          <a:p>
            <a:r>
              <a:rPr lang="en-US" altLang="zh-CN" sz="3600" dirty="0" smtClean="0"/>
              <a:t>The new perspective for the old antidiabetic drug, Metformin</a:t>
            </a:r>
            <a:endParaRPr lang="zh-CN" altLang="en-US" sz="3600" dirty="0"/>
          </a:p>
        </p:txBody>
      </p:sp>
      <p:grpSp>
        <p:nvGrpSpPr>
          <p:cNvPr id="4" name="组合 3"/>
          <p:cNvGrpSpPr/>
          <p:nvPr/>
        </p:nvGrpSpPr>
        <p:grpSpPr>
          <a:xfrm>
            <a:off x="380498" y="2183617"/>
            <a:ext cx="1515342" cy="3591310"/>
            <a:chOff x="380498" y="2183617"/>
            <a:chExt cx="1515342" cy="3591310"/>
          </a:xfrm>
        </p:grpSpPr>
        <p:sp>
          <p:nvSpPr>
            <p:cNvPr id="5" name="五边形 4"/>
            <p:cNvSpPr/>
            <p:nvPr/>
          </p:nvSpPr>
          <p:spPr>
            <a:xfrm>
              <a:off x="380498" y="2609758"/>
              <a:ext cx="1515342" cy="1872208"/>
            </a:xfrm>
            <a:prstGeom prst="homePlate">
              <a:avLst/>
            </a:prstGeom>
            <a:solidFill>
              <a:schemeClr val="accent2">
                <a:lumMod val="20000"/>
                <a:lumOff val="80000"/>
                <a:alpha val="71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b="1"/>
            </a:p>
          </p:txBody>
        </p:sp>
        <p:sp>
          <p:nvSpPr>
            <p:cNvPr id="10" name="TextBox 9"/>
            <p:cNvSpPr txBox="1"/>
            <p:nvPr/>
          </p:nvSpPr>
          <p:spPr>
            <a:xfrm rot="16200000">
              <a:off x="127557" y="4965731"/>
              <a:ext cx="1249060" cy="369332"/>
            </a:xfrm>
            <a:prstGeom prst="rect">
              <a:avLst/>
            </a:prstGeom>
            <a:noFill/>
          </p:spPr>
          <p:txBody>
            <a:bodyPr wrap="none" rtlCol="0">
              <a:spAutoFit/>
            </a:bodyPr>
            <a:lstStyle/>
            <a:p>
              <a:r>
                <a:rPr lang="en-US" altLang="zh-CN" b="1" dirty="0" smtClean="0">
                  <a:solidFill>
                    <a:srgbClr val="FF0000"/>
                  </a:solidFill>
                </a:rPr>
                <a:t>Metabolic</a:t>
              </a:r>
              <a:endParaRPr lang="zh-CN" altLang="en-US" b="1" dirty="0">
                <a:solidFill>
                  <a:srgbClr val="FF0000"/>
                </a:solidFill>
              </a:endParaRPr>
            </a:p>
          </p:txBody>
        </p:sp>
        <p:sp>
          <p:nvSpPr>
            <p:cNvPr id="11" name="TextBox 10"/>
            <p:cNvSpPr txBox="1"/>
            <p:nvPr/>
          </p:nvSpPr>
          <p:spPr>
            <a:xfrm rot="16200000">
              <a:off x="-10681" y="3097740"/>
              <a:ext cx="1656224" cy="830997"/>
            </a:xfrm>
            <a:prstGeom prst="rect">
              <a:avLst/>
            </a:prstGeom>
            <a:noFill/>
          </p:spPr>
          <p:txBody>
            <a:bodyPr wrap="none" rtlCol="0">
              <a:spAutoFit/>
            </a:bodyPr>
            <a:lstStyle/>
            <a:p>
              <a:pPr algn="ctr"/>
              <a:r>
                <a:rPr lang="en-US" altLang="zh-CN" sz="1600" b="1" dirty="0" smtClean="0"/>
                <a:t>Association of </a:t>
              </a:r>
            </a:p>
            <a:p>
              <a:pPr algn="ctr"/>
              <a:r>
                <a:rPr lang="en-US" altLang="zh-CN" sz="1600" b="1" dirty="0" smtClean="0"/>
                <a:t>Obesity  with </a:t>
              </a:r>
            </a:p>
            <a:p>
              <a:pPr algn="ctr"/>
              <a:r>
                <a:rPr lang="en-US" altLang="zh-CN" sz="1600" b="1" dirty="0" smtClean="0"/>
                <a:t>cancer risk </a:t>
              </a:r>
              <a:endParaRPr lang="zh-CN" altLang="en-US" sz="1600" b="1" dirty="0"/>
            </a:p>
          </p:txBody>
        </p:sp>
        <p:sp>
          <p:nvSpPr>
            <p:cNvPr id="2" name="TextBox 1"/>
            <p:cNvSpPr txBox="1"/>
            <p:nvPr/>
          </p:nvSpPr>
          <p:spPr>
            <a:xfrm>
              <a:off x="467544" y="2183617"/>
              <a:ext cx="659155" cy="369332"/>
            </a:xfrm>
            <a:prstGeom prst="rect">
              <a:avLst/>
            </a:prstGeom>
            <a:noFill/>
          </p:spPr>
          <p:txBody>
            <a:bodyPr wrap="none" rtlCol="0">
              <a:spAutoFit/>
            </a:bodyPr>
            <a:lstStyle/>
            <a:p>
              <a:r>
                <a:rPr lang="en-US" altLang="zh-CN" b="1" dirty="0" smtClean="0"/>
                <a:t>2005</a:t>
              </a:r>
              <a:endParaRPr lang="zh-CN" altLang="en-US" b="1" dirty="0"/>
            </a:p>
          </p:txBody>
        </p:sp>
      </p:grpSp>
      <p:grpSp>
        <p:nvGrpSpPr>
          <p:cNvPr id="7" name="组合 6"/>
          <p:cNvGrpSpPr/>
          <p:nvPr/>
        </p:nvGrpSpPr>
        <p:grpSpPr>
          <a:xfrm>
            <a:off x="1246817" y="2183617"/>
            <a:ext cx="2319294" cy="4277689"/>
            <a:chOff x="1246817" y="2183617"/>
            <a:chExt cx="2319294" cy="4277689"/>
          </a:xfrm>
        </p:grpSpPr>
        <p:sp>
          <p:nvSpPr>
            <p:cNvPr id="6" name="燕尾形 5"/>
            <p:cNvSpPr/>
            <p:nvPr/>
          </p:nvSpPr>
          <p:spPr>
            <a:xfrm>
              <a:off x="1246817" y="2609758"/>
              <a:ext cx="2319294" cy="1872208"/>
            </a:xfrm>
            <a:prstGeom prst="chevron">
              <a:avLst>
                <a:gd name="adj" fmla="val 40877"/>
              </a:avLst>
            </a:prstGeom>
            <a:solidFill>
              <a:schemeClr val="accent2">
                <a:lumMod val="40000"/>
                <a:lumOff val="60000"/>
                <a:alpha val="63000"/>
              </a:schemeClr>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zh-CN" altLang="en-US">
                <a:solidFill>
                  <a:schemeClr val="tx1"/>
                </a:solidFill>
              </a:endParaRPr>
            </a:p>
          </p:txBody>
        </p:sp>
        <p:sp>
          <p:nvSpPr>
            <p:cNvPr id="15" name="TextBox 14"/>
            <p:cNvSpPr txBox="1"/>
            <p:nvPr/>
          </p:nvSpPr>
          <p:spPr>
            <a:xfrm rot="16200000">
              <a:off x="1391309" y="5299450"/>
              <a:ext cx="1954381" cy="369332"/>
            </a:xfrm>
            <a:prstGeom prst="rect">
              <a:avLst/>
            </a:prstGeom>
            <a:noFill/>
          </p:spPr>
          <p:txBody>
            <a:bodyPr wrap="none" rtlCol="0">
              <a:spAutoFit/>
            </a:bodyPr>
            <a:lstStyle/>
            <a:p>
              <a:r>
                <a:rPr lang="en-US" altLang="zh-CN" b="1" dirty="0" smtClean="0">
                  <a:solidFill>
                    <a:srgbClr val="FF0000"/>
                  </a:solidFill>
                </a:rPr>
                <a:t>Epidemiological</a:t>
              </a:r>
              <a:endParaRPr lang="zh-CN" altLang="en-US" b="1" dirty="0">
                <a:solidFill>
                  <a:srgbClr val="FF0000"/>
                </a:solidFill>
              </a:endParaRPr>
            </a:p>
          </p:txBody>
        </p:sp>
        <p:sp>
          <p:nvSpPr>
            <p:cNvPr id="16" name="TextBox 15"/>
            <p:cNvSpPr txBox="1"/>
            <p:nvPr/>
          </p:nvSpPr>
          <p:spPr>
            <a:xfrm rot="16200000">
              <a:off x="1449322" y="3162069"/>
              <a:ext cx="1901482" cy="738664"/>
            </a:xfrm>
            <a:prstGeom prst="rect">
              <a:avLst/>
            </a:prstGeom>
            <a:noFill/>
          </p:spPr>
          <p:txBody>
            <a:bodyPr wrap="none" rtlCol="0">
              <a:spAutoFit/>
            </a:bodyPr>
            <a:lstStyle/>
            <a:p>
              <a:pPr algn="ctr"/>
              <a:r>
                <a:rPr lang="en-US" altLang="zh-CN" sz="1400" b="1" dirty="0" smtClean="0"/>
                <a:t>Association of MET </a:t>
              </a:r>
            </a:p>
            <a:p>
              <a:pPr algn="ctr"/>
              <a:r>
                <a:rPr lang="en-US" altLang="zh-CN" sz="1400" b="1" dirty="0" smtClean="0"/>
                <a:t>use with cancer risk</a:t>
              </a:r>
            </a:p>
            <a:p>
              <a:pPr algn="ctr"/>
              <a:r>
                <a:rPr lang="en-US" altLang="zh-CN" sz="1400" b="1" dirty="0" smtClean="0"/>
                <a:t>  in diabetic patients</a:t>
              </a:r>
              <a:endParaRPr lang="zh-CN" altLang="en-US" sz="1400" b="1" dirty="0"/>
            </a:p>
          </p:txBody>
        </p:sp>
        <p:sp>
          <p:nvSpPr>
            <p:cNvPr id="27" name="TextBox 26"/>
            <p:cNvSpPr txBox="1"/>
            <p:nvPr/>
          </p:nvSpPr>
          <p:spPr>
            <a:xfrm>
              <a:off x="1903627" y="2183617"/>
              <a:ext cx="649537" cy="369332"/>
            </a:xfrm>
            <a:prstGeom prst="rect">
              <a:avLst/>
            </a:prstGeom>
            <a:noFill/>
          </p:spPr>
          <p:txBody>
            <a:bodyPr wrap="none" rtlCol="0">
              <a:spAutoFit/>
            </a:bodyPr>
            <a:lstStyle/>
            <a:p>
              <a:r>
                <a:rPr lang="en-US" altLang="zh-CN" b="1" dirty="0" smtClean="0"/>
                <a:t>2007</a:t>
              </a:r>
              <a:endParaRPr lang="zh-CN" altLang="en-US" b="1" dirty="0"/>
            </a:p>
          </p:txBody>
        </p:sp>
      </p:grpSp>
      <p:grpSp>
        <p:nvGrpSpPr>
          <p:cNvPr id="8" name="组合 7"/>
          <p:cNvGrpSpPr/>
          <p:nvPr/>
        </p:nvGrpSpPr>
        <p:grpSpPr>
          <a:xfrm>
            <a:off x="2897615" y="2183617"/>
            <a:ext cx="2319294" cy="3709684"/>
            <a:chOff x="2897615" y="2183617"/>
            <a:chExt cx="2319294" cy="3709684"/>
          </a:xfrm>
        </p:grpSpPr>
        <p:sp>
          <p:nvSpPr>
            <p:cNvPr id="24" name="燕尾形 23"/>
            <p:cNvSpPr/>
            <p:nvPr/>
          </p:nvSpPr>
          <p:spPr>
            <a:xfrm>
              <a:off x="2897615" y="2613664"/>
              <a:ext cx="2319294" cy="1872208"/>
            </a:xfrm>
            <a:prstGeom prst="chevron">
              <a:avLst>
                <a:gd name="adj" fmla="val 40877"/>
              </a:avLst>
            </a:prstGeom>
            <a:solidFill>
              <a:schemeClr val="accent2">
                <a:lumMod val="60000"/>
                <a:lumOff val="40000"/>
                <a:alpha val="73000"/>
              </a:schemeClr>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zh-CN" altLang="en-US">
                <a:solidFill>
                  <a:schemeClr val="tx1"/>
                </a:solidFill>
              </a:endParaRPr>
            </a:p>
          </p:txBody>
        </p:sp>
        <p:sp>
          <p:nvSpPr>
            <p:cNvPr id="17" name="TextBox 16"/>
            <p:cNvSpPr txBox="1"/>
            <p:nvPr/>
          </p:nvSpPr>
          <p:spPr>
            <a:xfrm rot="16200000">
              <a:off x="3198983" y="5007161"/>
              <a:ext cx="1402948" cy="369332"/>
            </a:xfrm>
            <a:prstGeom prst="rect">
              <a:avLst/>
            </a:prstGeom>
            <a:noFill/>
          </p:spPr>
          <p:txBody>
            <a:bodyPr wrap="none" rtlCol="0">
              <a:spAutoFit/>
            </a:bodyPr>
            <a:lstStyle/>
            <a:p>
              <a:r>
                <a:rPr lang="en-US" altLang="zh-CN" b="1" dirty="0" smtClean="0">
                  <a:solidFill>
                    <a:srgbClr val="FF0000"/>
                  </a:solidFill>
                </a:rPr>
                <a:t>Preclinical </a:t>
              </a:r>
              <a:endParaRPr lang="zh-CN" altLang="en-US" b="1" dirty="0">
                <a:solidFill>
                  <a:srgbClr val="FF0000"/>
                </a:solidFill>
              </a:endParaRPr>
            </a:p>
          </p:txBody>
        </p:sp>
        <p:sp>
          <p:nvSpPr>
            <p:cNvPr id="18" name="TextBox 17"/>
            <p:cNvSpPr txBox="1"/>
            <p:nvPr/>
          </p:nvSpPr>
          <p:spPr>
            <a:xfrm rot="16200000">
              <a:off x="3212320" y="3288157"/>
              <a:ext cx="1689885" cy="523220"/>
            </a:xfrm>
            <a:prstGeom prst="rect">
              <a:avLst/>
            </a:prstGeom>
            <a:noFill/>
          </p:spPr>
          <p:txBody>
            <a:bodyPr wrap="none" rtlCol="0">
              <a:spAutoFit/>
            </a:bodyPr>
            <a:lstStyle/>
            <a:p>
              <a:pPr algn="ctr"/>
              <a:r>
                <a:rPr lang="en-US" altLang="zh-CN" sz="1400" b="1" dirty="0" smtClean="0"/>
                <a:t>Evidence for MET ‘s</a:t>
              </a:r>
            </a:p>
            <a:p>
              <a:pPr algn="ctr"/>
              <a:r>
                <a:rPr lang="en-US" altLang="zh-CN" sz="1400" b="1" dirty="0" smtClean="0"/>
                <a:t> anti-tumor activity</a:t>
              </a:r>
              <a:endParaRPr lang="zh-CN" altLang="en-US" sz="1400" b="1" dirty="0"/>
            </a:p>
          </p:txBody>
        </p:sp>
        <p:sp>
          <p:nvSpPr>
            <p:cNvPr id="28" name="TextBox 27"/>
            <p:cNvSpPr txBox="1"/>
            <p:nvPr/>
          </p:nvSpPr>
          <p:spPr>
            <a:xfrm>
              <a:off x="3479593" y="2183617"/>
              <a:ext cx="665567" cy="369332"/>
            </a:xfrm>
            <a:prstGeom prst="rect">
              <a:avLst/>
            </a:prstGeom>
            <a:noFill/>
          </p:spPr>
          <p:txBody>
            <a:bodyPr wrap="none" rtlCol="0">
              <a:spAutoFit/>
            </a:bodyPr>
            <a:lstStyle/>
            <a:p>
              <a:r>
                <a:rPr lang="en-US" altLang="zh-CN" b="1" dirty="0" smtClean="0"/>
                <a:t>2008</a:t>
              </a:r>
              <a:endParaRPr lang="zh-CN" altLang="en-US" b="1" dirty="0"/>
            </a:p>
          </p:txBody>
        </p:sp>
      </p:grpSp>
      <p:grpSp>
        <p:nvGrpSpPr>
          <p:cNvPr id="9" name="组合 8"/>
          <p:cNvGrpSpPr/>
          <p:nvPr/>
        </p:nvGrpSpPr>
        <p:grpSpPr>
          <a:xfrm>
            <a:off x="4544249" y="2183617"/>
            <a:ext cx="2319294" cy="3821092"/>
            <a:chOff x="4544249" y="2183617"/>
            <a:chExt cx="2319294" cy="3821092"/>
          </a:xfrm>
        </p:grpSpPr>
        <p:sp>
          <p:nvSpPr>
            <p:cNvPr id="25" name="燕尾形 24"/>
            <p:cNvSpPr/>
            <p:nvPr/>
          </p:nvSpPr>
          <p:spPr>
            <a:xfrm>
              <a:off x="4544249" y="2625539"/>
              <a:ext cx="2319294" cy="1872208"/>
            </a:xfrm>
            <a:prstGeom prst="chevron">
              <a:avLst>
                <a:gd name="adj" fmla="val 40877"/>
              </a:avLst>
            </a:prstGeom>
            <a:solidFill>
              <a:schemeClr val="accent2">
                <a:lumMod val="75000"/>
                <a:alpha val="61000"/>
              </a:schemeClr>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zh-CN" altLang="en-US">
                <a:solidFill>
                  <a:schemeClr val="tx1"/>
                </a:solidFill>
              </a:endParaRPr>
            </a:p>
          </p:txBody>
        </p:sp>
        <p:sp>
          <p:nvSpPr>
            <p:cNvPr id="19" name="TextBox 18"/>
            <p:cNvSpPr txBox="1"/>
            <p:nvPr/>
          </p:nvSpPr>
          <p:spPr>
            <a:xfrm rot="16200000">
              <a:off x="4791400" y="5067273"/>
              <a:ext cx="1505540" cy="369332"/>
            </a:xfrm>
            <a:prstGeom prst="rect">
              <a:avLst/>
            </a:prstGeom>
            <a:noFill/>
          </p:spPr>
          <p:txBody>
            <a:bodyPr wrap="none" rtlCol="0">
              <a:spAutoFit/>
            </a:bodyPr>
            <a:lstStyle/>
            <a:p>
              <a:r>
                <a:rPr lang="en-US" altLang="zh-CN" b="1" dirty="0" smtClean="0">
                  <a:solidFill>
                    <a:srgbClr val="FF0000"/>
                  </a:solidFill>
                </a:rPr>
                <a:t>Mechanistic</a:t>
              </a:r>
              <a:endParaRPr lang="zh-CN" altLang="en-US" b="1" dirty="0">
                <a:solidFill>
                  <a:srgbClr val="FF0000"/>
                </a:solidFill>
              </a:endParaRPr>
            </a:p>
          </p:txBody>
        </p:sp>
        <p:sp>
          <p:nvSpPr>
            <p:cNvPr id="20" name="TextBox 19"/>
            <p:cNvSpPr txBox="1"/>
            <p:nvPr/>
          </p:nvSpPr>
          <p:spPr>
            <a:xfrm rot="16200000">
              <a:off x="4748353" y="3193394"/>
              <a:ext cx="1811713" cy="738664"/>
            </a:xfrm>
            <a:prstGeom prst="rect">
              <a:avLst/>
            </a:prstGeom>
            <a:noFill/>
          </p:spPr>
          <p:txBody>
            <a:bodyPr wrap="none" rtlCol="0">
              <a:spAutoFit/>
            </a:bodyPr>
            <a:lstStyle/>
            <a:p>
              <a:pPr algn="ctr"/>
              <a:r>
                <a:rPr lang="en-US" altLang="zh-CN" sz="1400" b="1" dirty="0" smtClean="0"/>
                <a:t>Role of AMPK/</a:t>
              </a:r>
              <a:r>
                <a:rPr lang="en-US" altLang="zh-CN" sz="1400" b="1" dirty="0" err="1" smtClean="0"/>
                <a:t>mTOR</a:t>
              </a:r>
              <a:r>
                <a:rPr lang="en-US" altLang="zh-CN" sz="1400" b="1" dirty="0" smtClean="0"/>
                <a:t> </a:t>
              </a:r>
            </a:p>
            <a:p>
              <a:pPr algn="ctr"/>
              <a:r>
                <a:rPr lang="en-US" altLang="zh-CN" sz="1400" b="1" dirty="0" smtClean="0"/>
                <a:t>In the MET’s </a:t>
              </a:r>
            </a:p>
            <a:p>
              <a:pPr algn="ctr"/>
              <a:r>
                <a:rPr lang="en-US" altLang="zh-CN" sz="1400" b="1" dirty="0" smtClean="0"/>
                <a:t>anti-tumor effects</a:t>
              </a:r>
              <a:endParaRPr lang="zh-CN" altLang="en-US" sz="1400" b="1" dirty="0"/>
            </a:p>
          </p:txBody>
        </p:sp>
        <p:sp>
          <p:nvSpPr>
            <p:cNvPr id="21" name="TextBox 20"/>
            <p:cNvSpPr txBox="1"/>
            <p:nvPr/>
          </p:nvSpPr>
          <p:spPr>
            <a:xfrm rot="16200000">
              <a:off x="5511517" y="3274851"/>
              <a:ext cx="1600118" cy="523220"/>
            </a:xfrm>
            <a:prstGeom prst="rect">
              <a:avLst/>
            </a:prstGeom>
            <a:noFill/>
          </p:spPr>
          <p:txBody>
            <a:bodyPr wrap="none" rtlCol="0">
              <a:spAutoFit/>
            </a:bodyPr>
            <a:lstStyle/>
            <a:p>
              <a:pPr algn="ctr"/>
              <a:r>
                <a:rPr lang="en-US" altLang="zh-CN" sz="1400" b="1" dirty="0" smtClean="0"/>
                <a:t>Sensitivity of CSCs</a:t>
              </a:r>
            </a:p>
            <a:p>
              <a:pPr algn="ctr"/>
              <a:r>
                <a:rPr lang="en-US" altLang="zh-CN" sz="1400" b="1" dirty="0" smtClean="0"/>
                <a:t> to MET</a:t>
              </a:r>
              <a:endParaRPr lang="zh-CN" altLang="en-US" sz="1400" b="1" dirty="0"/>
            </a:p>
          </p:txBody>
        </p:sp>
        <p:sp>
          <p:nvSpPr>
            <p:cNvPr id="29" name="TextBox 28"/>
            <p:cNvSpPr txBox="1"/>
            <p:nvPr/>
          </p:nvSpPr>
          <p:spPr>
            <a:xfrm>
              <a:off x="5027522" y="2183617"/>
              <a:ext cx="663964" cy="369332"/>
            </a:xfrm>
            <a:prstGeom prst="rect">
              <a:avLst/>
            </a:prstGeom>
            <a:noFill/>
          </p:spPr>
          <p:txBody>
            <a:bodyPr wrap="none" rtlCol="0">
              <a:spAutoFit/>
            </a:bodyPr>
            <a:lstStyle/>
            <a:p>
              <a:r>
                <a:rPr lang="en-US" altLang="zh-CN" b="1" dirty="0" smtClean="0"/>
                <a:t>2009</a:t>
              </a:r>
              <a:endParaRPr lang="zh-CN" altLang="en-US" b="1" dirty="0"/>
            </a:p>
          </p:txBody>
        </p:sp>
      </p:grpSp>
      <p:grpSp>
        <p:nvGrpSpPr>
          <p:cNvPr id="12" name="组合 11"/>
          <p:cNvGrpSpPr/>
          <p:nvPr/>
        </p:nvGrpSpPr>
        <p:grpSpPr>
          <a:xfrm>
            <a:off x="6213146" y="2183617"/>
            <a:ext cx="2319294" cy="3838663"/>
            <a:chOff x="6213146" y="2183617"/>
            <a:chExt cx="2319294" cy="3838663"/>
          </a:xfrm>
        </p:grpSpPr>
        <p:sp>
          <p:nvSpPr>
            <p:cNvPr id="26" name="燕尾形 25"/>
            <p:cNvSpPr/>
            <p:nvPr/>
          </p:nvSpPr>
          <p:spPr>
            <a:xfrm>
              <a:off x="6213146" y="2643875"/>
              <a:ext cx="2319294" cy="1872208"/>
            </a:xfrm>
            <a:prstGeom prst="chevron">
              <a:avLst>
                <a:gd name="adj" fmla="val 40877"/>
              </a:avLst>
            </a:prstGeom>
            <a:solidFill>
              <a:schemeClr val="accent2">
                <a:lumMod val="50000"/>
                <a:alpha val="66000"/>
              </a:schemeClr>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zh-CN" altLang="en-US">
                <a:solidFill>
                  <a:schemeClr val="tx1"/>
                </a:solidFill>
              </a:endParaRPr>
            </a:p>
          </p:txBody>
        </p:sp>
        <p:sp>
          <p:nvSpPr>
            <p:cNvPr id="22" name="TextBox 21"/>
            <p:cNvSpPr txBox="1"/>
            <p:nvPr/>
          </p:nvSpPr>
          <p:spPr>
            <a:xfrm rot="16200000">
              <a:off x="6414674" y="5091256"/>
              <a:ext cx="1492716" cy="369332"/>
            </a:xfrm>
            <a:prstGeom prst="rect">
              <a:avLst/>
            </a:prstGeom>
            <a:noFill/>
          </p:spPr>
          <p:txBody>
            <a:bodyPr wrap="none" rtlCol="0">
              <a:spAutoFit/>
            </a:bodyPr>
            <a:lstStyle/>
            <a:p>
              <a:r>
                <a:rPr lang="en-US" altLang="zh-CN" b="1" dirty="0" smtClean="0">
                  <a:solidFill>
                    <a:srgbClr val="FF0000"/>
                  </a:solidFill>
                </a:rPr>
                <a:t>Therapeutic</a:t>
              </a:r>
              <a:endParaRPr lang="zh-CN" altLang="en-US" b="1" dirty="0">
                <a:solidFill>
                  <a:srgbClr val="FF0000"/>
                </a:solidFill>
              </a:endParaRPr>
            </a:p>
          </p:txBody>
        </p:sp>
        <p:sp>
          <p:nvSpPr>
            <p:cNvPr id="23" name="TextBox 22"/>
            <p:cNvSpPr txBox="1"/>
            <p:nvPr/>
          </p:nvSpPr>
          <p:spPr>
            <a:xfrm rot="16200000">
              <a:off x="6378782" y="3326932"/>
              <a:ext cx="1920141" cy="523220"/>
            </a:xfrm>
            <a:prstGeom prst="rect">
              <a:avLst/>
            </a:prstGeom>
            <a:noFill/>
          </p:spPr>
          <p:txBody>
            <a:bodyPr wrap="none" rtlCol="0">
              <a:spAutoFit/>
            </a:bodyPr>
            <a:lstStyle/>
            <a:p>
              <a:pPr algn="ctr"/>
              <a:r>
                <a:rPr lang="en-US" altLang="zh-CN" sz="1400" b="1" dirty="0" smtClean="0"/>
                <a:t>Evidence  of MET in </a:t>
              </a:r>
            </a:p>
            <a:p>
              <a:pPr algn="ctr"/>
              <a:r>
                <a:rPr lang="en-US" altLang="zh-CN" sz="1400" b="1" dirty="0" smtClean="0"/>
                <a:t>Human Tumor therapy</a:t>
              </a:r>
              <a:endParaRPr lang="zh-CN" altLang="en-US" sz="1400" b="1" dirty="0"/>
            </a:p>
          </p:txBody>
        </p:sp>
        <p:sp>
          <p:nvSpPr>
            <p:cNvPr id="30" name="TextBox 29"/>
            <p:cNvSpPr txBox="1"/>
            <p:nvPr/>
          </p:nvSpPr>
          <p:spPr>
            <a:xfrm>
              <a:off x="6337322" y="2183617"/>
              <a:ext cx="1064715" cy="369332"/>
            </a:xfrm>
            <a:prstGeom prst="rect">
              <a:avLst/>
            </a:prstGeom>
            <a:noFill/>
          </p:spPr>
          <p:txBody>
            <a:bodyPr wrap="none" rtlCol="0">
              <a:spAutoFit/>
            </a:bodyPr>
            <a:lstStyle/>
            <a:p>
              <a:r>
                <a:rPr lang="en-US" altLang="zh-CN" b="1" dirty="0" smtClean="0"/>
                <a:t>2010-2011</a:t>
              </a:r>
              <a:endParaRPr lang="zh-CN" altLang="en-US" b="1" dirty="0"/>
            </a:p>
          </p:txBody>
        </p:sp>
      </p:grpSp>
      <p:sp>
        <p:nvSpPr>
          <p:cNvPr id="31" name="矩形 30"/>
          <p:cNvSpPr/>
          <p:nvPr/>
        </p:nvSpPr>
        <p:spPr>
          <a:xfrm>
            <a:off x="6337322" y="6264000"/>
            <a:ext cx="2816303" cy="584775"/>
          </a:xfrm>
          <a:prstGeom prst="rect">
            <a:avLst/>
          </a:prstGeom>
        </p:spPr>
        <p:txBody>
          <a:bodyPr wrap="square">
            <a:spAutoFit/>
          </a:bodyPr>
          <a:lstStyle/>
          <a:p>
            <a:pPr algn="r"/>
            <a:r>
              <a:rPr lang="en-US" altLang="zh-CN" sz="1600" dirty="0" err="1" smtClean="0"/>
              <a:t>Oncotarget</a:t>
            </a:r>
            <a:r>
              <a:rPr lang="en-US" altLang="zh-CN" sz="1600" dirty="0" smtClean="0"/>
              <a:t> </a:t>
            </a:r>
            <a:r>
              <a:rPr lang="en-US" altLang="zh-CN" sz="1600" dirty="0"/>
              <a:t>2011; 2: 896 - 917</a:t>
            </a:r>
          </a:p>
          <a:p>
            <a:pPr algn="r"/>
            <a:endParaRPr lang="en-US" altLang="zh-CN" sz="1600" dirty="0"/>
          </a:p>
        </p:txBody>
      </p:sp>
    </p:spTree>
    <p:extLst>
      <p:ext uri="{BB962C8B-B14F-4D97-AF65-F5344CB8AC3E}">
        <p14:creationId xmlns:p14="http://schemas.microsoft.com/office/powerpoint/2010/main" xmlns="" val="3565862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5747291" y="6311857"/>
            <a:ext cx="3420368" cy="519110"/>
          </a:xfrm>
        </p:spPr>
        <p:txBody>
          <a:bodyPr>
            <a:normAutofit/>
          </a:bodyPr>
          <a:lstStyle/>
          <a:p>
            <a:pPr marL="0" indent="0">
              <a:buNone/>
            </a:pPr>
            <a:r>
              <a:rPr lang="en-US" altLang="zh-CN" sz="1400" dirty="0"/>
              <a:t>Cell Death and Disease (2012) 3, e275; </a:t>
            </a:r>
            <a:r>
              <a:rPr lang="en-US" altLang="zh-CN" sz="1400" dirty="0" smtClean="0"/>
              <a:t>doi:10.1038/cddis.2012.13</a:t>
            </a:r>
            <a:endParaRPr lang="zh-CN" altLang="en-US" sz="1400" dirty="0"/>
          </a:p>
        </p:txBody>
      </p:sp>
      <p:sp>
        <p:nvSpPr>
          <p:cNvPr id="2" name="标题 1"/>
          <p:cNvSpPr>
            <a:spLocks noGrp="1"/>
          </p:cNvSpPr>
          <p:nvPr>
            <p:ph type="title"/>
          </p:nvPr>
        </p:nvSpPr>
        <p:spPr/>
        <p:txBody>
          <a:bodyPr>
            <a:normAutofit/>
          </a:bodyPr>
          <a:lstStyle/>
          <a:p>
            <a:r>
              <a:rPr lang="en-US" altLang="zh-CN" sz="3200" dirty="0" smtClean="0"/>
              <a:t>Metformin blocked lymphoma cells growth via </a:t>
            </a:r>
            <a:r>
              <a:rPr lang="en-US" altLang="zh-CN" sz="3200" dirty="0" err="1" smtClean="0"/>
              <a:t>inibition</a:t>
            </a:r>
            <a:r>
              <a:rPr lang="en-US" altLang="zh-CN" sz="3200" dirty="0" smtClean="0"/>
              <a:t> </a:t>
            </a:r>
            <a:r>
              <a:rPr lang="en-US" altLang="zh-CN" sz="3200" dirty="0" err="1" smtClean="0"/>
              <a:t>mTOR</a:t>
            </a:r>
            <a:r>
              <a:rPr lang="en-US" altLang="zh-CN" sz="3200" dirty="0" smtClean="0"/>
              <a:t> pathway</a:t>
            </a:r>
            <a:endParaRPr lang="zh-CN" altLang="en-US" sz="3200" dirty="0"/>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xmlns="" val="0"/>
              </a:ext>
            </a:extLst>
          </a:blip>
          <a:srcRect l="2062" t="5746" r="50000" b="5324"/>
          <a:stretch/>
        </p:blipFill>
        <p:spPr bwMode="auto">
          <a:xfrm>
            <a:off x="11562" y="1968606"/>
            <a:ext cx="3563178" cy="228229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174189" y="1984499"/>
            <a:ext cx="4967543" cy="341362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6" name="Picture 2"/>
          <p:cNvPicPr>
            <a:picLocks noChangeAspect="1" noChangeArrowheads="1"/>
          </p:cNvPicPr>
          <p:nvPr/>
        </p:nvPicPr>
        <p:blipFill rotWithShape="1">
          <a:blip r:embed="rId3">
            <a:extLst>
              <a:ext uri="{28A0092B-C50C-407E-A947-70E740481C1C}">
                <a14:useLocalDpi xmlns:a14="http://schemas.microsoft.com/office/drawing/2010/main" xmlns="" val="0"/>
              </a:ext>
            </a:extLst>
          </a:blip>
          <a:srcRect l="50000" t="7875" r="4780" b="3634"/>
          <a:stretch/>
        </p:blipFill>
        <p:spPr bwMode="auto">
          <a:xfrm>
            <a:off x="41987" y="4282419"/>
            <a:ext cx="3532753" cy="238694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219920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0-#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2051"/>
                                        </p:tgtEl>
                                        <p:attrNameLst>
                                          <p:attrName>style.visibility</p:attrName>
                                        </p:attrNameLst>
                                      </p:cBhvr>
                                      <p:to>
                                        <p:strVal val="visible"/>
                                      </p:to>
                                    </p:set>
                                    <p:anim calcmode="lin" valueType="num">
                                      <p:cBhvr additive="base">
                                        <p:cTn id="19" dur="500" fill="hold"/>
                                        <p:tgtEl>
                                          <p:spTgt spid="2051"/>
                                        </p:tgtEl>
                                        <p:attrNameLst>
                                          <p:attrName>ppt_x</p:attrName>
                                        </p:attrNameLst>
                                      </p:cBhvr>
                                      <p:tavLst>
                                        <p:tav tm="0">
                                          <p:val>
                                            <p:strVal val="1+#ppt_w/2"/>
                                          </p:val>
                                        </p:tav>
                                        <p:tav tm="100000">
                                          <p:val>
                                            <p:strVal val="#ppt_x"/>
                                          </p:val>
                                        </p:tav>
                                      </p:tavLst>
                                    </p:anim>
                                    <p:anim calcmode="lin" valueType="num">
                                      <p:cBhvr additive="base">
                                        <p:cTn id="20" dur="500" fill="hold"/>
                                        <p:tgtEl>
                                          <p:spTgt spid="20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波形">
  <a:themeElements>
    <a:clrScheme name="波形">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波形">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波形">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1110</TotalTime>
  <Words>643</Words>
  <Application>Microsoft Office PowerPoint</Application>
  <PresentationFormat>On-screen Show (4:3)</PresentationFormat>
  <Paragraphs>206</Paragraphs>
  <Slides>30</Slides>
  <Notes>9</Notes>
  <HiddenSlides>0</HiddenSlides>
  <MMClips>0</MMClips>
  <ScaleCrop>false</ScaleCrop>
  <HeadingPairs>
    <vt:vector size="4" baseType="variant">
      <vt:variant>
        <vt:lpstr>Theme</vt:lpstr>
      </vt:variant>
      <vt:variant>
        <vt:i4>2</vt:i4>
      </vt:variant>
      <vt:variant>
        <vt:lpstr>Slide Titles</vt:lpstr>
      </vt:variant>
      <vt:variant>
        <vt:i4>30</vt:i4>
      </vt:variant>
    </vt:vector>
  </HeadingPairs>
  <TitlesOfParts>
    <vt:vector size="32" baseType="lpstr">
      <vt:lpstr>波形</vt:lpstr>
      <vt:lpstr>Office Theme</vt:lpstr>
      <vt:lpstr>About OMICS Group</vt:lpstr>
      <vt:lpstr>About OMICS International Conferences</vt:lpstr>
      <vt:lpstr> Combined metabolomic and transcriptomic profiling revealed the time-dependent effects of metformin on LoVo cells</vt:lpstr>
      <vt:lpstr>The incidence rates of cancers in US (2011)</vt:lpstr>
      <vt:lpstr>Slide 5</vt:lpstr>
      <vt:lpstr>The mobility of Top 10 cancers in China (2013)</vt:lpstr>
      <vt:lpstr>The death ratio of Top 10 cancers in China (2013)</vt:lpstr>
      <vt:lpstr>The new perspective for the old antidiabetic drug, Metformin</vt:lpstr>
      <vt:lpstr>Metformin blocked lymphoma cells growth via inibition mTOR pathway</vt:lpstr>
      <vt:lpstr>Metformin Suppresses Colorectal Aberrant Crypt Foci in a Short-term Clinical Trial </vt:lpstr>
      <vt:lpstr>Metformin decreased the number of ACF with different sizes</vt:lpstr>
      <vt:lpstr>Potential mechanism of metformin on cancer cells</vt:lpstr>
      <vt:lpstr>Metabolomic study reveals impairment on one-carbon metabolism by metformin on cancer cells</vt:lpstr>
      <vt:lpstr>Crosstalk between metabolic and signaling pathways in cancer cells</vt:lpstr>
      <vt:lpstr>Process of sample preparation </vt:lpstr>
      <vt:lpstr>Metformin suppressed the proliferation of colon cancer cells</vt:lpstr>
      <vt:lpstr>Metformin inhibited the proliferation of LoVo cells dose- and time-dependently</vt:lpstr>
      <vt:lpstr>Metformin accelerated the acidization of culture media </vt:lpstr>
      <vt:lpstr>The metabolic alteration by metformin</vt:lpstr>
      <vt:lpstr>Time-dependent metabolic shift </vt:lpstr>
      <vt:lpstr>Slide 21</vt:lpstr>
      <vt:lpstr>The main metabolic changes </vt:lpstr>
      <vt:lpstr>Transcriptomic profiling on metformin-treated cells</vt:lpstr>
      <vt:lpstr>Alteration of transcriptional pathways </vt:lpstr>
      <vt:lpstr>Slide 25</vt:lpstr>
      <vt:lpstr>Slide 26</vt:lpstr>
      <vt:lpstr>Summary </vt:lpstr>
      <vt:lpstr>Slide 28</vt:lpstr>
      <vt:lpstr>Acknowledgement </vt:lpstr>
      <vt:lpstr>Let Us Meet Again</vt:lpstr>
    </vt:vector>
  </TitlesOfParts>
  <Company>Sky123.Org</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Combined metabolomic and transcriptomic profiling revealed the time-dependent effects of metformin on LoVo cells</dc:title>
  <dc:creator>Administrator</dc:creator>
  <cp:lastModifiedBy>Abdul Tawwab</cp:lastModifiedBy>
  <cp:revision>69</cp:revision>
  <dcterms:created xsi:type="dcterms:W3CDTF">2015-04-07T07:00:05Z</dcterms:created>
  <dcterms:modified xsi:type="dcterms:W3CDTF">2015-05-07T12:34:43Z</dcterms:modified>
</cp:coreProperties>
</file>