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3" r:id="rId6"/>
    <p:sldId id="268" r:id="rId7"/>
    <p:sldId id="267" r:id="rId8"/>
    <p:sldId id="260" r:id="rId9"/>
    <p:sldId id="262" r:id="rId10"/>
    <p:sldId id="264" r:id="rId11"/>
    <p:sldId id="265" r:id="rId12"/>
    <p:sldId id="266" r:id="rId13"/>
    <p:sldId id="261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-272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1C18E6-F898-43C9-9912-0EC30A256E0C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AC59D-A032-48B7-B5CA-406112E5B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736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20BC8C8-293F-4F4A-A06B-49F81150924A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2FB3E30-C116-4E7F-BC49-EEB79DFC1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52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BC8C8-293F-4F4A-A06B-49F81150924A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B3E30-C116-4E7F-BC49-EEB79DFC1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3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20BC8C8-293F-4F4A-A06B-49F81150924A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2FB3E30-C116-4E7F-BC49-EEB79DFC1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67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BC8C8-293F-4F4A-A06B-49F81150924A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52FB3E30-C116-4E7F-BC49-EEB79DFC1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274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20BC8C8-293F-4F4A-A06B-49F81150924A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2FB3E30-C116-4E7F-BC49-EEB79DFC1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03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BC8C8-293F-4F4A-A06B-49F81150924A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B3E30-C116-4E7F-BC49-EEB79DFC1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0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BC8C8-293F-4F4A-A06B-49F81150924A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B3E30-C116-4E7F-BC49-EEB79DFC1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41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BC8C8-293F-4F4A-A06B-49F81150924A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B3E30-C116-4E7F-BC49-EEB79DFC1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07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BC8C8-293F-4F4A-A06B-49F81150924A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B3E30-C116-4E7F-BC49-EEB79DFC1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139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20BC8C8-293F-4F4A-A06B-49F81150924A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2FB3E30-C116-4E7F-BC49-EEB79DFC1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88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BC8C8-293F-4F4A-A06B-49F81150924A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B3E30-C116-4E7F-BC49-EEB79DFC1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462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20BC8C8-293F-4F4A-A06B-49F81150924A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2FB3E30-C116-4E7F-BC49-EEB79DFC1C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08792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7350" y="721519"/>
            <a:ext cx="11417300" cy="2387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HER2 positive breast carcinoma in the pre and post adjuvant anti-HER-2 therapy era: a single academic institution experience in the setting outside of clinical trials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750" y="3416727"/>
            <a:ext cx="11112500" cy="1655762"/>
          </a:xfrm>
        </p:spPr>
        <p:txBody>
          <a:bodyPr>
            <a:normAutofit/>
          </a:bodyPr>
          <a:lstStyle/>
          <a:p>
            <a:r>
              <a:rPr lang="en-US" sz="1800" cap="none" dirty="0" smtClean="0">
                <a:solidFill>
                  <a:schemeClr val="bg1">
                    <a:lumMod val="95000"/>
                  </a:schemeClr>
                </a:solidFill>
              </a:rPr>
              <a:t>Heather M. Gage, MD, Avanti </a:t>
            </a:r>
            <a:r>
              <a:rPr lang="en-US" sz="1800" cap="none" dirty="0" err="1" smtClean="0">
                <a:solidFill>
                  <a:schemeClr val="bg1">
                    <a:lumMod val="95000"/>
                  </a:schemeClr>
                </a:solidFill>
              </a:rPr>
              <a:t>Rangnekar</a:t>
            </a:r>
            <a:r>
              <a:rPr lang="en-US" sz="1800" cap="none" dirty="0" smtClean="0">
                <a:solidFill>
                  <a:schemeClr val="bg1">
                    <a:lumMod val="95000"/>
                  </a:schemeClr>
                </a:solidFill>
              </a:rPr>
              <a:t>, Robert E. Heidel, </a:t>
            </a:r>
            <a:r>
              <a:rPr lang="en-US" sz="1800" cap="none" dirty="0">
                <a:solidFill>
                  <a:schemeClr val="bg1">
                    <a:lumMod val="95000"/>
                  </a:schemeClr>
                </a:solidFill>
              </a:rPr>
              <a:t>PhD</a:t>
            </a:r>
            <a:r>
              <a:rPr lang="en-US" sz="1800" cap="none" dirty="0" smtClean="0">
                <a:solidFill>
                  <a:schemeClr val="bg1">
                    <a:lumMod val="95000"/>
                  </a:schemeClr>
                </a:solidFill>
              </a:rPr>
              <a:t>, Timothy Panella, MD, John Bell, MD, and Amila Orucevic, MD, </a:t>
            </a:r>
            <a:r>
              <a:rPr lang="en-US" sz="1800" cap="none" dirty="0">
                <a:solidFill>
                  <a:schemeClr val="bg1">
                    <a:lumMod val="95000"/>
                  </a:schemeClr>
                </a:solidFill>
              </a:rPr>
              <a:t>PhD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3310" y="4574582"/>
            <a:ext cx="4289754" cy="151903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Rectangle 5"/>
          <p:cNvSpPr/>
          <p:nvPr/>
        </p:nvSpPr>
        <p:spPr>
          <a:xfrm>
            <a:off x="7667954" y="5508841"/>
            <a:ext cx="370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Baskerville Old Face" panose="020206020805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Graduate School of Medicine</a:t>
            </a:r>
            <a:endParaRPr lang="en-US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smtClean="0">
                <a:latin typeface="Baskerville Old Face" panose="020206020805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Department of Pathology</a:t>
            </a:r>
            <a:endParaRPr lang="en-US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95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1272" y="1916107"/>
            <a:ext cx="6169455" cy="494189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81192" y="1916107"/>
            <a:ext cx="4025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Controlled for age, grade, and TNM stage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2100" y="1803527"/>
            <a:ext cx="6069101" cy="5054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51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55900" y="1835257"/>
            <a:ext cx="6031001" cy="502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48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1193" y="2116996"/>
            <a:ext cx="11029615" cy="3678303"/>
          </a:xfrm>
        </p:spPr>
        <p:txBody>
          <a:bodyPr>
            <a:normAutofit/>
          </a:bodyPr>
          <a:lstStyle/>
          <a:p>
            <a:r>
              <a:rPr lang="en-US" dirty="0"/>
              <a:t>O</a:t>
            </a:r>
            <a:r>
              <a:rPr lang="en-US" dirty="0" smtClean="0"/>
              <a:t>verall survival </a:t>
            </a:r>
          </a:p>
          <a:p>
            <a:pPr lvl="1"/>
            <a:r>
              <a:rPr lang="en-US" dirty="0" smtClean="0"/>
              <a:t>Significantly improved in G1 versus G0</a:t>
            </a:r>
          </a:p>
          <a:p>
            <a:r>
              <a:rPr lang="en-US" dirty="0" smtClean="0"/>
              <a:t>Supports adjuvant anti-HER2 therapy as a valuable treatment for significantly improving outcomes in HER2+ breast carcinoma in the settings outside of clinical trials</a:t>
            </a:r>
          </a:p>
          <a:p>
            <a:r>
              <a:rPr lang="en-US" dirty="0" smtClean="0"/>
              <a:t>Community-based data on overall survival emerging now</a:t>
            </a:r>
          </a:p>
        </p:txBody>
      </p:sp>
    </p:spTree>
    <p:extLst>
      <p:ext uri="{BB962C8B-B14F-4D97-AF65-F5344CB8AC3E}">
        <p14:creationId xmlns:p14="http://schemas.microsoft.com/office/powerpoint/2010/main" val="109161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13796"/>
            <a:ext cx="11029615" cy="467750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1</a:t>
            </a:r>
            <a:r>
              <a:rPr lang="en-US" dirty="0"/>
              <a:t>. Ross, J.S., et al., The HER-2 receptor and breast cancer: ten years of targeted anti-HER-2 therapy and personalized medicine. The oncologist, 2009. 14(4): p. 320-368.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err="1"/>
              <a:t>Slamon</a:t>
            </a:r>
            <a:r>
              <a:rPr lang="en-US" dirty="0"/>
              <a:t>, D., et al., Adjuvant </a:t>
            </a:r>
            <a:r>
              <a:rPr lang="en-US" dirty="0" err="1"/>
              <a:t>trastuzumab</a:t>
            </a:r>
            <a:r>
              <a:rPr lang="en-US" dirty="0"/>
              <a:t> in HER2-positive breast cancer. The New England journal of medicine, 2011. 365(14): p. 1273-1283.</a:t>
            </a:r>
            <a:endParaRPr lang="en-US" dirty="0" smtClean="0"/>
          </a:p>
          <a:p>
            <a:r>
              <a:rPr lang="en-US" dirty="0"/>
              <a:t>3. Seal, M.D., et al., Outcomes of women with early-stage breast cancer receiving adjuvant </a:t>
            </a:r>
            <a:r>
              <a:rPr lang="en-US" dirty="0" err="1"/>
              <a:t>trastuzumab</a:t>
            </a:r>
            <a:r>
              <a:rPr lang="en-US" dirty="0"/>
              <a:t>. Current oncology (Toronto, Ont.), 2012. 19(4): p. 197-201.</a:t>
            </a:r>
            <a:endParaRPr lang="en-US" dirty="0" smtClean="0"/>
          </a:p>
          <a:p>
            <a:r>
              <a:rPr lang="en-US" dirty="0"/>
              <a:t>4. Rodrigues, M.J., et al., Benefit of adjuvant </a:t>
            </a:r>
            <a:r>
              <a:rPr lang="en-US" dirty="0" err="1"/>
              <a:t>trastuzumab</a:t>
            </a:r>
            <a:r>
              <a:rPr lang="en-US" dirty="0"/>
              <a:t>-based chemotherapy in T1ab node-negative HER2-overexpressing breast carcinomas: a multicenter retrospective series. Annals of Oncology : Official Journal of the European Society for Medical Oncology / ESMO, 2012.</a:t>
            </a:r>
            <a:endParaRPr lang="en-US" dirty="0" smtClean="0"/>
          </a:p>
          <a:p>
            <a:r>
              <a:rPr lang="en-US" dirty="0"/>
              <a:t>5. Gianni, L., et al., Treatment with </a:t>
            </a:r>
            <a:r>
              <a:rPr lang="en-US" dirty="0" err="1"/>
              <a:t>trastuzumab</a:t>
            </a:r>
            <a:r>
              <a:rPr lang="en-US" dirty="0"/>
              <a:t> for 1 year after adjuvant chemotherapy in patients with HER2-positive early breast cancer: a 4-year follow-up of a </a:t>
            </a:r>
            <a:r>
              <a:rPr lang="en-US" dirty="0" err="1"/>
              <a:t>randomised</a:t>
            </a:r>
            <a:r>
              <a:rPr lang="en-US" dirty="0"/>
              <a:t> controlled trial. The lancet oncology, 2011. 12(3): p. 236-244.</a:t>
            </a:r>
            <a:endParaRPr lang="en-US" dirty="0" smtClean="0"/>
          </a:p>
          <a:p>
            <a:r>
              <a:rPr lang="en-US" dirty="0"/>
              <a:t>6. Perez, E.A., et al., Four-year follow-up of </a:t>
            </a:r>
            <a:r>
              <a:rPr lang="en-US" dirty="0" err="1"/>
              <a:t>trastuzumab</a:t>
            </a:r>
            <a:r>
              <a:rPr lang="en-US" dirty="0"/>
              <a:t> plus adjuvant chemotherapy for operable human epidermal growth factor receptor 2-positive breast cancer: joint analysis of data from NCCTG N9831 and NSABP B-31. Journal of clinical oncology : official journal of the American Society of Clinical Oncology, 2011. 29(25): p. 3366-3373.</a:t>
            </a:r>
            <a:endParaRPr lang="en-US" dirty="0" smtClean="0"/>
          </a:p>
          <a:p>
            <a:r>
              <a:rPr lang="en-US" dirty="0"/>
              <a:t>7. </a:t>
            </a:r>
            <a:r>
              <a:rPr lang="en-US" dirty="0" err="1"/>
              <a:t>Romond</a:t>
            </a:r>
            <a:r>
              <a:rPr lang="en-US" dirty="0"/>
              <a:t>, E.H., et al., </a:t>
            </a:r>
            <a:r>
              <a:rPr lang="en-US" dirty="0" err="1"/>
              <a:t>Trastuzumab</a:t>
            </a:r>
            <a:r>
              <a:rPr lang="en-US" dirty="0"/>
              <a:t> plus adjuvant chemotherapy for operable HER2-positive breast cancer. The New England journal of medicine, 2005. 353(16): p. 1673-1684</a:t>
            </a:r>
            <a:r>
              <a:rPr lang="en-US" dirty="0" smtClean="0"/>
              <a:t>.</a:t>
            </a:r>
          </a:p>
          <a:p>
            <a:r>
              <a:rPr lang="en-US" dirty="0" smtClean="0"/>
              <a:t>8. </a:t>
            </a:r>
            <a:r>
              <a:rPr lang="en-US" dirty="0" err="1" smtClean="0"/>
              <a:t>Goldhirsch</a:t>
            </a:r>
            <a:r>
              <a:rPr lang="en-US" dirty="0" smtClean="0"/>
              <a:t>, A, et al. Strategies for subtypes—dealing with the diversity of breast cancer: highlights of the St. </a:t>
            </a:r>
            <a:r>
              <a:rPr lang="en-US" dirty="0" err="1" smtClean="0"/>
              <a:t>Gallen</a:t>
            </a:r>
            <a:r>
              <a:rPr lang="en-US" dirty="0" smtClean="0"/>
              <a:t> International Expert Consensus on the Primary Therapy of Early Breast Cancer 2011.  Annals of Oncology, 2011. 22(8): 1736-1747</a:t>
            </a:r>
          </a:p>
        </p:txBody>
      </p:sp>
    </p:spTree>
    <p:extLst>
      <p:ext uri="{BB962C8B-B14F-4D97-AF65-F5344CB8AC3E}">
        <p14:creationId xmlns:p14="http://schemas.microsoft.com/office/powerpoint/2010/main" val="293572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HER2+ breast carcinoma (BC) </a:t>
            </a:r>
          </a:p>
          <a:p>
            <a:pPr lvl="1"/>
            <a:r>
              <a:rPr lang="en-US" dirty="0" smtClean="0"/>
              <a:t> Considered “unfavorable” due to its aggressive nature and high mortality rate</a:t>
            </a:r>
            <a:r>
              <a:rPr lang="en-US" baseline="30000" dirty="0" smtClean="0"/>
              <a:t>1</a:t>
            </a:r>
          </a:p>
          <a:p>
            <a:pPr lvl="2"/>
            <a:r>
              <a:rPr lang="en-US" dirty="0" smtClean="0"/>
              <a:t>High tumor grade, high cell proliferation rate, high frequency of visceral metastasis</a:t>
            </a:r>
          </a:p>
          <a:p>
            <a:pPr lvl="2"/>
            <a:r>
              <a:rPr lang="en-US" dirty="0" smtClean="0"/>
              <a:t>Often negative estrogen and progesterone receptors</a:t>
            </a:r>
          </a:p>
          <a:p>
            <a:r>
              <a:rPr lang="en-US" dirty="0" smtClean="0"/>
              <a:t>Adjuvant anti-HER2 therapy</a:t>
            </a:r>
          </a:p>
          <a:p>
            <a:pPr lvl="1"/>
            <a:r>
              <a:rPr lang="en-US" dirty="0" smtClean="0"/>
              <a:t>FDA approved in 1998 for HER2+ metastatic disease</a:t>
            </a:r>
          </a:p>
          <a:p>
            <a:pPr lvl="1"/>
            <a:r>
              <a:rPr lang="en-US" dirty="0" smtClean="0"/>
              <a:t>Used since 2005 for adjuvant treatment of operable HER2+ BC</a:t>
            </a:r>
          </a:p>
          <a:p>
            <a:pPr lvl="1"/>
            <a:r>
              <a:rPr lang="en-US" dirty="0" smtClean="0"/>
              <a:t>In large randomized clinical trials (NCCTG N9831 and NSABP B-31)</a:t>
            </a:r>
            <a:r>
              <a:rPr lang="en-US" baseline="30000" dirty="0" smtClean="0"/>
              <a:t>2-6</a:t>
            </a:r>
            <a:r>
              <a:rPr lang="en-US" dirty="0" smtClean="0"/>
              <a:t> </a:t>
            </a:r>
          </a:p>
          <a:p>
            <a:pPr lvl="2"/>
            <a:r>
              <a:rPr lang="en-US" dirty="0"/>
              <a:t>R</a:t>
            </a:r>
            <a:r>
              <a:rPr lang="en-US" dirty="0" smtClean="0"/>
              <a:t>educes the risk of recurrence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mproves survival in patients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87737" y="5540106"/>
            <a:ext cx="726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sz="1200" dirty="0">
                <a:solidFill>
                  <a:schemeClr val="tx2"/>
                </a:solidFill>
              </a:rPr>
              <a:t>1. Ross, J.S., et al., 2009, The oncologist, 14(4): p. 320-368.</a:t>
            </a:r>
          </a:p>
          <a:p>
            <a:pPr lvl="2"/>
            <a:r>
              <a:rPr lang="en-US" sz="1200" dirty="0">
                <a:solidFill>
                  <a:schemeClr val="tx2"/>
                </a:solidFill>
              </a:rPr>
              <a:t>2. </a:t>
            </a:r>
            <a:r>
              <a:rPr lang="en-US" sz="1200" dirty="0" err="1">
                <a:solidFill>
                  <a:schemeClr val="tx2"/>
                </a:solidFill>
              </a:rPr>
              <a:t>Slamon</a:t>
            </a:r>
            <a:r>
              <a:rPr lang="en-US" sz="1200" dirty="0">
                <a:solidFill>
                  <a:schemeClr val="tx2"/>
                </a:solidFill>
              </a:rPr>
              <a:t>, D., et al.,, 2011, NEJM, 365(14): p. 1273-1283.</a:t>
            </a:r>
          </a:p>
          <a:p>
            <a:pPr lvl="2"/>
            <a:r>
              <a:rPr lang="en-US" sz="1200" dirty="0">
                <a:solidFill>
                  <a:schemeClr val="tx2"/>
                </a:solidFill>
              </a:rPr>
              <a:t>3. Seal, M.D., et al., 2012., Current oncology, 19(4): p. 197-201.</a:t>
            </a:r>
          </a:p>
          <a:p>
            <a:pPr lvl="2"/>
            <a:r>
              <a:rPr lang="en-US" sz="1200" dirty="0">
                <a:solidFill>
                  <a:schemeClr val="tx2"/>
                </a:solidFill>
              </a:rPr>
              <a:t>4. Rodrigues, M.J., et al., 2012,  Annals of Oncology </a:t>
            </a:r>
          </a:p>
          <a:p>
            <a:pPr lvl="2"/>
            <a:r>
              <a:rPr lang="en-US" sz="1200" dirty="0">
                <a:solidFill>
                  <a:schemeClr val="tx2"/>
                </a:solidFill>
              </a:rPr>
              <a:t>5. Gianni, L., et al.,  2011, The lancet oncology. 12(3): p. 236-244.</a:t>
            </a:r>
          </a:p>
          <a:p>
            <a:pPr lvl="2"/>
            <a:r>
              <a:rPr lang="en-US" sz="1200" dirty="0">
                <a:solidFill>
                  <a:schemeClr val="tx2"/>
                </a:solidFill>
              </a:rPr>
              <a:t>6. Perez, E.A., et al., 2011,  Journal of clinical oncology29(25): p. 3366-3373.</a:t>
            </a:r>
          </a:p>
        </p:txBody>
      </p:sp>
    </p:spTree>
    <p:extLst>
      <p:ext uri="{BB962C8B-B14F-4D97-AF65-F5344CB8AC3E}">
        <p14:creationId xmlns:p14="http://schemas.microsoft.com/office/powerpoint/2010/main" val="41967751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Evaluate whether adjuvant anti-HER2 therapy has similar beneficial effect on survival outside of trials</a:t>
            </a:r>
          </a:p>
          <a:p>
            <a:pPr lvl="1"/>
            <a:r>
              <a:rPr lang="en-US" dirty="0"/>
              <a:t>Existing data from </a:t>
            </a:r>
            <a:r>
              <a:rPr lang="en-US" dirty="0" smtClean="0"/>
              <a:t>clinical trials</a:t>
            </a:r>
          </a:p>
          <a:p>
            <a:pPr lvl="2"/>
            <a:r>
              <a:rPr lang="en-US" dirty="0" smtClean="0"/>
              <a:t>Highly controlled population of patients studied</a:t>
            </a:r>
          </a:p>
          <a:p>
            <a:pPr lvl="2"/>
            <a:r>
              <a:rPr lang="en-US" dirty="0"/>
              <a:t>Want to see if </a:t>
            </a:r>
            <a:r>
              <a:rPr lang="en-US" dirty="0" smtClean="0"/>
              <a:t>therapy is similarly </a:t>
            </a:r>
            <a:r>
              <a:rPr lang="en-US" dirty="0"/>
              <a:t>beneficial in </a:t>
            </a:r>
            <a:r>
              <a:rPr lang="en-US" dirty="0" smtClean="0"/>
              <a:t>community-based </a:t>
            </a:r>
            <a:r>
              <a:rPr lang="en-US" dirty="0"/>
              <a:t>practice</a:t>
            </a:r>
          </a:p>
          <a:p>
            <a:r>
              <a:rPr lang="en-US" dirty="0" smtClean="0"/>
              <a:t>HER2+BC in Caucasian females at our academic institution</a:t>
            </a:r>
          </a:p>
          <a:p>
            <a:pPr lvl="1"/>
            <a:r>
              <a:rPr lang="en-US" dirty="0" err="1"/>
              <a:t>C</a:t>
            </a:r>
            <a:r>
              <a:rPr lang="en-US" dirty="0" err="1" smtClean="0"/>
              <a:t>linicopathologic</a:t>
            </a:r>
            <a:r>
              <a:rPr lang="en-US" dirty="0" smtClean="0"/>
              <a:t> characteristics 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easured their overall survival 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omparing the treatments that they received before or after 11/2005</a:t>
            </a:r>
          </a:p>
          <a:p>
            <a:pPr lvl="3"/>
            <a:r>
              <a:rPr lang="en-US" dirty="0" smtClean="0"/>
              <a:t>Implementation date of treatment with adjuvant anti-HER2 therapy as standard practice</a:t>
            </a:r>
            <a:r>
              <a:rPr lang="en-US" baseline="30000" dirty="0" smtClean="0"/>
              <a:t>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959634" y="6439989"/>
            <a:ext cx="42323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</a:rPr>
              <a:t>7. </a:t>
            </a:r>
            <a:r>
              <a:rPr lang="en-US" sz="1200" dirty="0" err="1">
                <a:solidFill>
                  <a:schemeClr val="tx2"/>
                </a:solidFill>
              </a:rPr>
              <a:t>Romond</a:t>
            </a:r>
            <a:r>
              <a:rPr lang="en-US" sz="1200" dirty="0">
                <a:solidFill>
                  <a:schemeClr val="tx2"/>
                </a:solidFill>
              </a:rPr>
              <a:t>, E.H., et al, 2005, N </a:t>
            </a:r>
            <a:r>
              <a:rPr lang="en-US" sz="1200" dirty="0" err="1">
                <a:solidFill>
                  <a:schemeClr val="tx2"/>
                </a:solidFill>
              </a:rPr>
              <a:t>Eng</a:t>
            </a:r>
            <a:r>
              <a:rPr lang="en-US" sz="1200" dirty="0">
                <a:solidFill>
                  <a:schemeClr val="tx2"/>
                </a:solidFill>
              </a:rPr>
              <a:t> J Med, 353(16): p. 1673-1684.</a:t>
            </a:r>
          </a:p>
        </p:txBody>
      </p:sp>
    </p:spTree>
    <p:extLst>
      <p:ext uri="{BB962C8B-B14F-4D97-AF65-F5344CB8AC3E}">
        <p14:creationId xmlns:p14="http://schemas.microsoft.com/office/powerpoint/2010/main" val="364521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tage I-III HER2+BC patients from 1998-2009 </a:t>
            </a:r>
          </a:p>
          <a:p>
            <a:pPr lvl="1"/>
            <a:r>
              <a:rPr lang="en-US" dirty="0" smtClean="0"/>
              <a:t>167 patients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ivided into 2 groups</a:t>
            </a:r>
          </a:p>
          <a:p>
            <a:pPr lvl="2"/>
            <a:r>
              <a:rPr lang="en-US" dirty="0" smtClean="0"/>
              <a:t>Group 0: patients diagnosed before 11/2005</a:t>
            </a:r>
          </a:p>
          <a:p>
            <a:pPr lvl="3"/>
            <a:r>
              <a:rPr lang="en-US" dirty="0" smtClean="0"/>
              <a:t>78/167 patients</a:t>
            </a:r>
          </a:p>
          <a:p>
            <a:pPr lvl="2"/>
            <a:r>
              <a:rPr lang="en-US" dirty="0" smtClean="0"/>
              <a:t>Group </a:t>
            </a:r>
            <a:r>
              <a:rPr lang="en-US" dirty="0"/>
              <a:t>1</a:t>
            </a:r>
            <a:r>
              <a:rPr lang="en-US" dirty="0" smtClean="0"/>
              <a:t>: patients diagnosed after 11/2005</a:t>
            </a:r>
          </a:p>
          <a:p>
            <a:pPr lvl="3"/>
            <a:r>
              <a:rPr lang="en-US" dirty="0" smtClean="0"/>
              <a:t>89/167 patients</a:t>
            </a:r>
          </a:p>
          <a:p>
            <a:pPr lvl="1"/>
            <a:r>
              <a:rPr lang="en-US" dirty="0" smtClean="0"/>
              <a:t>Further divided into HER2+ subtypes</a:t>
            </a:r>
            <a:r>
              <a:rPr lang="en-US" baseline="30000" dirty="0" smtClean="0"/>
              <a:t>8</a:t>
            </a:r>
            <a:r>
              <a:rPr lang="en-US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70800" y="6323339"/>
            <a:ext cx="4406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8. </a:t>
            </a:r>
            <a:r>
              <a:rPr lang="en-US" sz="1200" dirty="0" err="1" smtClean="0"/>
              <a:t>Goldhirsch</a:t>
            </a:r>
            <a:r>
              <a:rPr lang="en-US" sz="1200" dirty="0" smtClean="0"/>
              <a:t> A, et al.  2011. Ann </a:t>
            </a:r>
            <a:r>
              <a:rPr lang="en-US" sz="1200" dirty="0" err="1" smtClean="0"/>
              <a:t>Onc</a:t>
            </a:r>
            <a:r>
              <a:rPr lang="en-US" sz="1200" dirty="0" smtClean="0"/>
              <a:t>. 22(8): 1736-1746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7476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1129055" y="2032728"/>
            <a:ext cx="9933891" cy="4456972"/>
            <a:chOff x="1127826" y="2032728"/>
            <a:chExt cx="9933891" cy="4456972"/>
          </a:xfrm>
        </p:grpSpPr>
        <p:sp>
          <p:nvSpPr>
            <p:cNvPr id="2" name="Rectangle 1"/>
            <p:cNvSpPr/>
            <p:nvPr/>
          </p:nvSpPr>
          <p:spPr>
            <a:xfrm>
              <a:off x="4927600" y="2032728"/>
              <a:ext cx="2336800" cy="1473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167 HER2+ BC patients</a:t>
              </a:r>
            </a:p>
            <a:p>
              <a:pPr algn="ctr"/>
              <a:r>
                <a:rPr lang="en-US" dirty="0" smtClean="0"/>
                <a:t>Time Period</a:t>
              </a:r>
            </a:p>
            <a:p>
              <a:pPr algn="ctr"/>
              <a:r>
                <a:rPr lang="en-US" dirty="0" smtClean="0"/>
                <a:t>1/1998-12/2009</a:t>
              </a:r>
            </a:p>
            <a:p>
              <a:pPr algn="ctr"/>
              <a:r>
                <a:rPr lang="en-US" dirty="0" smtClean="0"/>
                <a:t>Followed ≤108 months</a:t>
              </a:r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474654" y="3802998"/>
              <a:ext cx="2032000" cy="1193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Group 0 (G0)= 78 HER2+ BC patients</a:t>
              </a:r>
            </a:p>
            <a:p>
              <a:pPr algn="ctr"/>
              <a:r>
                <a:rPr lang="en-US" dirty="0" smtClean="0"/>
                <a:t>Time Period</a:t>
              </a:r>
            </a:p>
            <a:p>
              <a:pPr algn="ctr"/>
              <a:r>
                <a:rPr lang="en-US" dirty="0" smtClean="0"/>
                <a:t>1/1998-11/2005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7685346" y="3802998"/>
              <a:ext cx="2032000" cy="1193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Group 1 (G1)= 89 HER2+ BC patients</a:t>
              </a:r>
            </a:p>
            <a:p>
              <a:pPr algn="ctr"/>
              <a:r>
                <a:rPr lang="en-US" dirty="0" smtClean="0"/>
                <a:t>Time Period</a:t>
              </a:r>
            </a:p>
            <a:p>
              <a:pPr algn="ctr"/>
              <a:r>
                <a:rPr lang="en-US" dirty="0" smtClean="0"/>
                <a:t>11/2005-12/2009</a:t>
              </a: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1127826" y="5291836"/>
              <a:ext cx="4720742" cy="1193800"/>
              <a:chOff x="1343726" y="5295900"/>
              <a:chExt cx="4720742" cy="119380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343726" y="5295900"/>
                <a:ext cx="1901952" cy="1193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48/78 G0 patients</a:t>
                </a:r>
              </a:p>
              <a:p>
                <a:pPr algn="ctr"/>
                <a:r>
                  <a:rPr lang="en-US" dirty="0" smtClean="0"/>
                  <a:t>ER+/PR+/HER2+</a:t>
                </a:r>
              </a:p>
              <a:p>
                <a:pPr algn="ctr"/>
                <a:r>
                  <a:rPr lang="en-US" dirty="0" smtClean="0"/>
                  <a:t>(Luminal B/HER2+ subtype)</a:t>
                </a: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4162516" y="5295900"/>
                <a:ext cx="1901952" cy="1193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30/78 G0 patients</a:t>
                </a:r>
              </a:p>
              <a:p>
                <a:pPr algn="ctr"/>
                <a:r>
                  <a:rPr lang="en-US" dirty="0" smtClean="0"/>
                  <a:t>ER-</a:t>
                </a:r>
                <a:r>
                  <a:rPr lang="en-US" dirty="0"/>
                  <a:t>/PR-/HER2+</a:t>
                </a:r>
              </a:p>
              <a:p>
                <a:pPr algn="ctr"/>
                <a:r>
                  <a:rPr lang="en-US" dirty="0" smtClean="0"/>
                  <a:t>(HER2+/Non-luminal subtype)</a:t>
                </a: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6340975" y="5291836"/>
              <a:ext cx="4720742" cy="1197864"/>
              <a:chOff x="6554418" y="5291836"/>
              <a:chExt cx="4720742" cy="1197864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9373208" y="5291836"/>
                <a:ext cx="1901952" cy="119786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40/89 </a:t>
                </a:r>
                <a:r>
                  <a:rPr lang="en-US" dirty="0" smtClean="0"/>
                  <a:t>G1 patients</a:t>
                </a:r>
              </a:p>
              <a:p>
                <a:pPr algn="ctr"/>
                <a:r>
                  <a:rPr lang="en-US" dirty="0" smtClean="0"/>
                  <a:t>ER-/PR-/</a:t>
                </a:r>
                <a:r>
                  <a:rPr lang="en-US" dirty="0" smtClean="0"/>
                  <a:t>HER2+</a:t>
                </a:r>
              </a:p>
              <a:p>
                <a:pPr algn="ctr"/>
                <a:r>
                  <a:rPr lang="en-US" dirty="0" smtClean="0"/>
                  <a:t>(HER2+/Non-luminal </a:t>
                </a:r>
                <a:r>
                  <a:rPr lang="en-US" dirty="0" smtClean="0"/>
                  <a:t>subtype)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554418" y="5291836"/>
                <a:ext cx="1901952" cy="11938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49/89 </a:t>
                </a:r>
                <a:r>
                  <a:rPr lang="en-US" dirty="0" smtClean="0"/>
                  <a:t>G1 patients</a:t>
                </a:r>
              </a:p>
              <a:p>
                <a:pPr algn="ctr"/>
                <a:r>
                  <a:rPr lang="en-US" dirty="0" smtClean="0"/>
                  <a:t>ER+/PR+/HER2+</a:t>
                </a:r>
              </a:p>
              <a:p>
                <a:pPr algn="ctr"/>
                <a:r>
                  <a:rPr lang="en-US" dirty="0" smtClean="0"/>
                  <a:t>(Luminal B/HER2+ subtype)</a:t>
                </a:r>
              </a:p>
            </p:txBody>
          </p:sp>
        </p:grpSp>
        <p:cxnSp>
          <p:nvCxnSpPr>
            <p:cNvPr id="27" name="Elbow Connector 26"/>
            <p:cNvCxnSpPr>
              <a:stCxn id="2" idx="2"/>
              <a:endCxn id="7" idx="0"/>
            </p:cNvCxnSpPr>
            <p:nvPr/>
          </p:nvCxnSpPr>
          <p:spPr>
            <a:xfrm rot="16200000" flipH="1">
              <a:off x="7250138" y="2351790"/>
              <a:ext cx="297070" cy="2605346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lbow Connector 30"/>
            <p:cNvCxnSpPr>
              <a:stCxn id="2" idx="2"/>
              <a:endCxn id="5" idx="0"/>
            </p:cNvCxnSpPr>
            <p:nvPr/>
          </p:nvCxnSpPr>
          <p:spPr>
            <a:xfrm rot="5400000">
              <a:off x="4644792" y="2351790"/>
              <a:ext cx="297070" cy="2605346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Elbow Connector 34"/>
            <p:cNvCxnSpPr>
              <a:stCxn id="7" idx="2"/>
              <a:endCxn id="10" idx="0"/>
            </p:cNvCxnSpPr>
            <p:nvPr/>
          </p:nvCxnSpPr>
          <p:spPr>
            <a:xfrm rot="16200000" flipH="1">
              <a:off x="9258524" y="4439619"/>
              <a:ext cx="295038" cy="1409395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Elbow Connector 36"/>
            <p:cNvCxnSpPr>
              <a:stCxn id="7" idx="2"/>
              <a:endCxn id="11" idx="0"/>
            </p:cNvCxnSpPr>
            <p:nvPr/>
          </p:nvCxnSpPr>
          <p:spPr>
            <a:xfrm rot="5400000">
              <a:off x="7849130" y="4439620"/>
              <a:ext cx="295038" cy="1409395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lbow Connector 38"/>
            <p:cNvCxnSpPr>
              <a:stCxn id="5" idx="2"/>
              <a:endCxn id="9" idx="0"/>
            </p:cNvCxnSpPr>
            <p:nvPr/>
          </p:nvCxnSpPr>
          <p:spPr>
            <a:xfrm rot="16200000" flipH="1">
              <a:off x="4046604" y="4440848"/>
              <a:ext cx="295038" cy="1406938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Elbow Connector 40"/>
            <p:cNvCxnSpPr>
              <a:stCxn id="5" idx="2"/>
              <a:endCxn id="8" idx="0"/>
            </p:cNvCxnSpPr>
            <p:nvPr/>
          </p:nvCxnSpPr>
          <p:spPr>
            <a:xfrm rot="5400000">
              <a:off x="2637209" y="4438391"/>
              <a:ext cx="295038" cy="141185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371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1213399"/>
              </p:ext>
            </p:extLst>
          </p:nvPr>
        </p:nvGraphicFramePr>
        <p:xfrm>
          <a:off x="761999" y="1892301"/>
          <a:ext cx="10606005" cy="48158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1552"/>
                <a:gridCol w="2136618"/>
                <a:gridCol w="2125606"/>
                <a:gridCol w="2180677"/>
                <a:gridCol w="2081552"/>
              </a:tblGrid>
              <a:tr h="92964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HER2+ patient’s grouping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Group 0  Luminal B /HER2+ subtype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Group 0</a:t>
                      </a: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HER2+/Non-luminal subtype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Group 1 </a:t>
                      </a: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Luminal B /HER2+ subtype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Group 1 </a:t>
                      </a: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HER2+/Non-luminal subtype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4392" marR="54392" marT="0" marB="0"/>
                </a:tc>
              </a:tr>
              <a:tr h="501711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HER2+ subtype frequency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48/78 </a:t>
                      </a:r>
                      <a:r>
                        <a:rPr lang="en-US" sz="1200" dirty="0">
                          <a:effectLst/>
                        </a:rPr>
                        <a:t>= 61.5%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30/78 </a:t>
                      </a:r>
                      <a:r>
                        <a:rPr lang="en-US" sz="1200" dirty="0">
                          <a:effectLst/>
                        </a:rPr>
                        <a:t>= 38.5%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49/89 </a:t>
                      </a:r>
                      <a:r>
                        <a:rPr lang="en-US" sz="1200" dirty="0">
                          <a:effectLst/>
                        </a:rPr>
                        <a:t>= 55.1%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40/89 </a:t>
                      </a:r>
                      <a:r>
                        <a:rPr lang="en-US" sz="1200" dirty="0">
                          <a:effectLst/>
                        </a:rPr>
                        <a:t>= 44.9%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4392" marR="54392" marT="0" marB="0"/>
                </a:tc>
              </a:tr>
              <a:tr h="389564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Age*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57.1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59.4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54.6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57.5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4392" marR="54392" marT="0" marB="0"/>
                </a:tc>
              </a:tr>
              <a:tr h="389564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Type of BC**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IDC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IDC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IDC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IDC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4392" marR="54392" marT="0" marB="0"/>
                </a:tc>
              </a:tr>
              <a:tr h="389564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Grade**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4392" marR="54392" marT="0" marB="0"/>
                </a:tc>
              </a:tr>
              <a:tr h="389564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Size in mm*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25.6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22.5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22.9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33.1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4392" marR="54392" marT="0" marB="0"/>
                </a:tc>
              </a:tr>
              <a:tr h="779127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TNM </a:t>
                      </a: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Anatomic stage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Stage III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Stage I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Stage I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Stage II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4392" marR="54392" marT="0" marB="0"/>
                </a:tc>
              </a:tr>
              <a:tr h="436783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Survival months*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78.75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69.63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80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78.73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4392" marR="54392" marT="0" marB="0"/>
                </a:tc>
              </a:tr>
              <a:tr h="442685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Alive patients - frequency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21/48 </a:t>
                      </a:r>
                      <a:r>
                        <a:rPr lang="en-US" sz="1200" dirty="0">
                          <a:effectLst/>
                        </a:rPr>
                        <a:t>= 43.8%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15/30 </a:t>
                      </a:r>
                      <a:r>
                        <a:rPr lang="en-US" sz="1200" dirty="0">
                          <a:effectLst/>
                        </a:rPr>
                        <a:t>= 50.0%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43/49 </a:t>
                      </a:r>
                      <a:r>
                        <a:rPr lang="en-US" sz="1200" dirty="0">
                          <a:effectLst/>
                        </a:rPr>
                        <a:t>= 87.8%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4392" marR="543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34/40 </a:t>
                      </a:r>
                      <a:r>
                        <a:rPr lang="en-US" sz="1200" dirty="0">
                          <a:effectLst/>
                        </a:rPr>
                        <a:t>= 85.0%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4392" marR="54392" marT="0" marB="0"/>
                </a:tc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2768600" y="5435600"/>
            <a:ext cx="825500" cy="4191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181350" y="6299200"/>
            <a:ext cx="825500" cy="4191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5243" y="6279350"/>
            <a:ext cx="853514" cy="43895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7531100" y="6289275"/>
            <a:ext cx="825500" cy="4191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07843" y="6269425"/>
            <a:ext cx="853514" cy="4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58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6" grpId="0" animBg="1"/>
      <p:bldP spid="6" grpId="1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Results:  Treatments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7332089"/>
              </p:ext>
            </p:extLst>
          </p:nvPr>
        </p:nvGraphicFramePr>
        <p:xfrm>
          <a:off x="581192" y="1930400"/>
          <a:ext cx="11128208" cy="457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9584"/>
                <a:gridCol w="2452254"/>
                <a:gridCol w="2304380"/>
                <a:gridCol w="2402964"/>
                <a:gridCol w="2329026"/>
              </a:tblGrid>
              <a:tr h="7620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HER2+ patient’s grouping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Group 0  Luminal B /HER2+ subtype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Group 0</a:t>
                      </a: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HER2+/Non-luminal subtype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Group 1 Luminal B /HER2+ subtype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Group 1 </a:t>
                      </a: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HER2+/Non-luminal subtype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0992" marR="50992" marT="0" marB="0"/>
                </a:tc>
              </a:tr>
              <a:tr h="7620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Most frequent surgery type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MRM</a:t>
                      </a: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25/48 = 52.1%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MRM</a:t>
                      </a: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20/30 = 66.6%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MRM</a:t>
                      </a: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20/49 = 40.8%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MRM</a:t>
                      </a: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20/40 = 50.0%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0992" marR="50992" marT="0" marB="0"/>
                </a:tc>
              </a:tr>
              <a:tr h="7620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Radiation therapy received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27/46 </a:t>
                      </a:r>
                      <a:r>
                        <a:rPr lang="en-US" sz="1200" dirty="0">
                          <a:effectLst/>
                        </a:rPr>
                        <a:t>= 58.6%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10/29 </a:t>
                      </a:r>
                      <a:r>
                        <a:rPr lang="en-US" sz="1200" dirty="0">
                          <a:effectLst/>
                        </a:rPr>
                        <a:t>= 34.4 %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26/47 </a:t>
                      </a:r>
                      <a:r>
                        <a:rPr lang="en-US" sz="1200" dirty="0">
                          <a:effectLst/>
                        </a:rPr>
                        <a:t>= 55.3%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21/40 </a:t>
                      </a:r>
                      <a:r>
                        <a:rPr lang="en-US" sz="1200" dirty="0">
                          <a:effectLst/>
                        </a:rPr>
                        <a:t>= 52.5%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0992" marR="50992" marT="0" marB="0"/>
                </a:tc>
              </a:tr>
              <a:tr h="7620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Hormonal therapy received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39/48 </a:t>
                      </a:r>
                      <a:r>
                        <a:rPr lang="en-US" sz="1200" dirty="0">
                          <a:effectLst/>
                        </a:rPr>
                        <a:t>= 81.3%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0/30 </a:t>
                      </a:r>
                      <a:r>
                        <a:rPr lang="en-US" sz="1200" dirty="0">
                          <a:effectLst/>
                        </a:rPr>
                        <a:t>= 0%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43/49 </a:t>
                      </a:r>
                      <a:r>
                        <a:rPr lang="en-US" sz="1200" dirty="0">
                          <a:effectLst/>
                        </a:rPr>
                        <a:t>= 87.8%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0/40 </a:t>
                      </a:r>
                      <a:r>
                        <a:rPr lang="en-US" sz="1200" dirty="0">
                          <a:effectLst/>
                        </a:rPr>
                        <a:t>= 0%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0992" marR="50992" marT="0" marB="0"/>
                </a:tc>
              </a:tr>
              <a:tr h="7620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Chemotherapy received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31/48 </a:t>
                      </a:r>
                      <a:r>
                        <a:rPr lang="en-US" sz="1200" dirty="0">
                          <a:effectLst/>
                        </a:rPr>
                        <a:t>= 64.6%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21/30 </a:t>
                      </a:r>
                      <a:r>
                        <a:rPr lang="en-US" sz="1200" dirty="0">
                          <a:effectLst/>
                        </a:rPr>
                        <a:t>= 70.0%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31/47 </a:t>
                      </a:r>
                      <a:r>
                        <a:rPr lang="en-US" sz="1200" dirty="0">
                          <a:effectLst/>
                        </a:rPr>
                        <a:t>= 66.0%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38/40 </a:t>
                      </a:r>
                      <a:r>
                        <a:rPr lang="en-US" sz="1200" dirty="0">
                          <a:effectLst/>
                        </a:rPr>
                        <a:t>= 95.0%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0992" marR="50992" marT="0" marB="0"/>
                </a:tc>
              </a:tr>
              <a:tr h="7620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Anti-HER2 therapy received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5/48 </a:t>
                      </a:r>
                      <a:r>
                        <a:rPr lang="en-US" sz="1200" dirty="0">
                          <a:effectLst/>
                        </a:rPr>
                        <a:t>= 10.4%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7/30 </a:t>
                      </a:r>
                      <a:r>
                        <a:rPr lang="en-US" sz="1200" dirty="0">
                          <a:effectLst/>
                        </a:rPr>
                        <a:t>= 23.3%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30/49 </a:t>
                      </a:r>
                      <a:r>
                        <a:rPr lang="en-US" sz="1200" dirty="0">
                          <a:effectLst/>
                        </a:rPr>
                        <a:t>= 61.2%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0992" marR="509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35/40 </a:t>
                      </a:r>
                      <a:r>
                        <a:rPr lang="en-US" sz="1200" dirty="0">
                          <a:effectLst/>
                        </a:rPr>
                        <a:t>= 87.5%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50992" marR="50992" marT="0" marB="0"/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8643" y="5762225"/>
            <a:ext cx="853514" cy="4389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1043" y="5762225"/>
            <a:ext cx="853514" cy="4389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8643" y="5012925"/>
            <a:ext cx="853514" cy="4389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6943" y="5012925"/>
            <a:ext cx="853514" cy="4389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3121" y="5012925"/>
            <a:ext cx="853514" cy="4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78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Clinicopathologic</a:t>
            </a:r>
            <a:r>
              <a:rPr lang="en-US" dirty="0" smtClean="0"/>
              <a:t> characteristics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ostly high grade</a:t>
            </a:r>
          </a:p>
          <a:p>
            <a:pPr lvl="1"/>
            <a:r>
              <a:rPr lang="en-US" dirty="0" smtClean="0"/>
              <a:t>&gt;20 mm in size</a:t>
            </a:r>
          </a:p>
          <a:p>
            <a:r>
              <a:rPr lang="en-US" dirty="0" smtClean="0"/>
              <a:t>G0: </a:t>
            </a:r>
            <a:r>
              <a:rPr lang="en-US" sz="1600" dirty="0"/>
              <a:t>53.8 % mortality at 108 months</a:t>
            </a:r>
          </a:p>
          <a:p>
            <a:r>
              <a:rPr lang="en-US" dirty="0" smtClean="0"/>
              <a:t>G1</a:t>
            </a:r>
          </a:p>
          <a:p>
            <a:pPr lvl="1"/>
            <a:r>
              <a:rPr lang="en-US" dirty="0" smtClean="0"/>
              <a:t>73% received adjuvant anti-HER2 therapy</a:t>
            </a:r>
          </a:p>
          <a:p>
            <a:pPr lvl="1"/>
            <a:r>
              <a:rPr lang="en-US" dirty="0"/>
              <a:t>13.5%  mortality at 108 months </a:t>
            </a:r>
            <a:r>
              <a:rPr lang="en-US" dirty="0" smtClean="0"/>
              <a:t>(p&lt;0.001)</a:t>
            </a:r>
          </a:p>
          <a:p>
            <a:r>
              <a:rPr lang="en-US" dirty="0" smtClean="0"/>
              <a:t>ER/PR phenotype: No significant impact on OS (p=0.672)</a:t>
            </a:r>
          </a:p>
        </p:txBody>
      </p:sp>
    </p:spTree>
    <p:extLst>
      <p:ext uri="{BB962C8B-B14F-4D97-AF65-F5344CB8AC3E}">
        <p14:creationId xmlns:p14="http://schemas.microsoft.com/office/powerpoint/2010/main" val="68297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9600" y="1833156"/>
            <a:ext cx="6033525" cy="5024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46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ividend">
    <a:dk1>
      <a:sysClr val="windowText" lastClr="000000"/>
    </a:dk1>
    <a:lt1>
      <a:sysClr val="window" lastClr="FFFFFF"/>
    </a:lt1>
    <a:dk2>
      <a:srgbClr val="3D3D3D"/>
    </a:dk2>
    <a:lt2>
      <a:srgbClr val="EBEBEB"/>
    </a:lt2>
    <a:accent1>
      <a:srgbClr val="4D1434"/>
    </a:accent1>
    <a:accent2>
      <a:srgbClr val="903163"/>
    </a:accent2>
    <a:accent3>
      <a:srgbClr val="B2324B"/>
    </a:accent3>
    <a:accent4>
      <a:srgbClr val="969FA7"/>
    </a:accent4>
    <a:accent5>
      <a:srgbClr val="66B1CE"/>
    </a:accent5>
    <a:accent6>
      <a:srgbClr val="40619D"/>
    </a:accent6>
    <a:hlink>
      <a:srgbClr val="828282"/>
    </a:hlink>
    <a:folHlink>
      <a:srgbClr val="A5A5A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3133</TotalTime>
  <Words>1095</Words>
  <Application>Microsoft Office PowerPoint</Application>
  <PresentationFormat>Widescreen</PresentationFormat>
  <Paragraphs>184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Batang</vt:lpstr>
      <vt:lpstr>Arial</vt:lpstr>
      <vt:lpstr>Baskerville Old Face</vt:lpstr>
      <vt:lpstr>Calibri</vt:lpstr>
      <vt:lpstr>Gill Sans MT</vt:lpstr>
      <vt:lpstr>Times New Roman</vt:lpstr>
      <vt:lpstr>Wingdings 2</vt:lpstr>
      <vt:lpstr>Dividend</vt:lpstr>
      <vt:lpstr>HER2 positive breast carcinoma in the pre and post adjuvant anti-HER-2 therapy era: a single academic institution experience in the setting outside of clinical trials</vt:lpstr>
      <vt:lpstr>Introduction</vt:lpstr>
      <vt:lpstr>Objectives</vt:lpstr>
      <vt:lpstr>Methods</vt:lpstr>
      <vt:lpstr>Methods</vt:lpstr>
      <vt:lpstr>Results</vt:lpstr>
      <vt:lpstr>Results:  Treatments</vt:lpstr>
      <vt:lpstr>Results</vt:lpstr>
      <vt:lpstr>Results</vt:lpstr>
      <vt:lpstr>Results</vt:lpstr>
      <vt:lpstr>Results</vt:lpstr>
      <vt:lpstr>Results</vt:lpstr>
      <vt:lpstr>Conclusions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HER2 positive breast carcinoma in the pre and post adjuvant anti-HER-2 therapy era: a single academic institution experience in the setting outside of clinical trials</dc:title>
  <dc:creator>Gage, Heather M</dc:creator>
  <cp:lastModifiedBy>Heather</cp:lastModifiedBy>
  <cp:revision>44</cp:revision>
  <dcterms:created xsi:type="dcterms:W3CDTF">2015-04-15T15:21:06Z</dcterms:created>
  <dcterms:modified xsi:type="dcterms:W3CDTF">2015-08-03T02:31:44Z</dcterms:modified>
</cp:coreProperties>
</file>