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304" r:id="rId3"/>
    <p:sldId id="257" r:id="rId4"/>
    <p:sldId id="258" r:id="rId5"/>
    <p:sldId id="259" r:id="rId6"/>
    <p:sldId id="25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3" r:id="rId38"/>
    <p:sldId id="294" r:id="rId39"/>
    <p:sldId id="300" r:id="rId40"/>
    <p:sldId id="303" r:id="rId41"/>
    <p:sldId id="302" r:id="rId4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A66"/>
    <a:srgbClr val="D8E25C"/>
    <a:srgbClr val="F4FF68"/>
    <a:srgbClr val="FFE04A"/>
    <a:srgbClr val="FFEB23"/>
    <a:srgbClr val="F0F002"/>
    <a:srgbClr val="D95404"/>
    <a:srgbClr val="D97007"/>
    <a:srgbClr val="D9970B"/>
    <a:srgbClr val="D20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13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35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01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18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75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16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27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74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8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83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57B2-5C39-6045-BF34-E5CE97B324C3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DF7-2338-C14C-8F5C-C3ACC29510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2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edical-dictionary.thefreedictionary.com/immune+respons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edical-dictionary.thefreedictionary.com/immune+respons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3.docx"/><Relationship Id="rId5" Type="http://schemas.openxmlformats.org/officeDocument/2006/relationships/oleObject" Target="../embeddings/oleObject6.bin"/><Relationship Id="rId4" Type="http://schemas.openxmlformats.org/officeDocument/2006/relationships/image" Target="../media/image83.png"/><Relationship Id="rId9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edical-dictionary.thefreedictionary.com/immune+respon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edical-dictionary.thefreedictionary.com/immune+respons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3900" y="1474807"/>
            <a:ext cx="7750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Anti-</a:t>
            </a:r>
            <a:r>
              <a:rPr lang="it-IT" sz="2800" b="1" i="1" dirty="0" err="1"/>
              <a:t>cancer</a:t>
            </a:r>
            <a:r>
              <a:rPr lang="it-IT" sz="2800" b="1" i="1" dirty="0"/>
              <a:t> </a:t>
            </a:r>
            <a:r>
              <a:rPr lang="it-IT" sz="2800" b="1" i="1" dirty="0" err="1"/>
              <a:t>telomerase</a:t>
            </a:r>
            <a:r>
              <a:rPr lang="it-IT" sz="2800" b="1" i="1" dirty="0"/>
              <a:t> </a:t>
            </a:r>
            <a:r>
              <a:rPr lang="it-IT" sz="2800" b="1" i="1" dirty="0" err="1"/>
              <a:t>vaccines</a:t>
            </a:r>
            <a:r>
              <a:rPr lang="it-IT" sz="2800" b="1" i="1" dirty="0"/>
              <a:t>: are </a:t>
            </a:r>
            <a:r>
              <a:rPr lang="it-IT" sz="2800" b="1" i="1" dirty="0" err="1"/>
              <a:t>they</a:t>
            </a:r>
            <a:r>
              <a:rPr lang="it-IT" sz="2800" b="1" i="1" dirty="0"/>
              <a:t> </a:t>
            </a:r>
            <a:r>
              <a:rPr lang="it-IT" sz="2800" b="1" i="1" dirty="0" err="1"/>
              <a:t>entering</a:t>
            </a:r>
            <a:endParaRPr lang="it-IT" sz="2800" b="1" i="1" dirty="0"/>
          </a:p>
          <a:p>
            <a:r>
              <a:rPr lang="it-IT" sz="2800" b="1" i="1" dirty="0" smtClean="0"/>
              <a:t>                            the </a:t>
            </a:r>
            <a:r>
              <a:rPr lang="it-IT" sz="2800" b="1" i="1" dirty="0" err="1"/>
              <a:t>age</a:t>
            </a:r>
            <a:r>
              <a:rPr lang="it-IT" sz="2800" b="1" i="1" dirty="0"/>
              <a:t> of </a:t>
            </a:r>
            <a:r>
              <a:rPr lang="it-IT" sz="2800" b="1" i="1" dirty="0" err="1"/>
              <a:t>maturity</a:t>
            </a:r>
            <a:r>
              <a:rPr lang="it-IT" sz="2800" b="1" i="1" dirty="0"/>
              <a:t>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70300" y="2931467"/>
            <a:ext cx="1951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Gilberto Filaci</a:t>
            </a:r>
            <a:endParaRPr lang="it-IT" sz="2400" b="1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263654"/>
              </p:ext>
            </p:extLst>
          </p:nvPr>
        </p:nvGraphicFramePr>
        <p:xfrm>
          <a:off x="4188237" y="109504"/>
          <a:ext cx="4790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o" r:id="rId4" imgW="6121400" imgH="1168400" progId="Word.Document.12">
                  <p:embed/>
                </p:oleObj>
              </mc:Choice>
              <mc:Fallback>
                <p:oleObj name="Documento" r:id="rId4" imgW="6121400" imgH="116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8237" y="109504"/>
                        <a:ext cx="47906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 descr="DIMI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907" y="109504"/>
            <a:ext cx="718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276" y="5693356"/>
            <a:ext cx="3356623" cy="8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957114"/>
            <a:ext cx="8369300" cy="238227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2900" y="198734"/>
            <a:ext cx="52475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presented</a:t>
            </a:r>
            <a:r>
              <a:rPr lang="it-IT" sz="2400" i="1" dirty="0" smtClean="0">
                <a:solidFill>
                  <a:srgbClr val="FF0000"/>
                </a:solidFill>
              </a:rPr>
              <a:t> by </a:t>
            </a:r>
            <a:r>
              <a:rPr lang="it-IT" sz="2400" i="1" dirty="0" err="1" smtClean="0">
                <a:solidFill>
                  <a:srgbClr val="FF0000"/>
                </a:solidFill>
              </a:rPr>
              <a:t>cancer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cells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713" y="3276600"/>
            <a:ext cx="5905500" cy="3556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19100" y="957114"/>
            <a:ext cx="8369300" cy="27131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0" y="3790100"/>
            <a:ext cx="4038600" cy="29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900" y="198734"/>
            <a:ext cx="52475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presented</a:t>
            </a:r>
            <a:r>
              <a:rPr lang="it-IT" sz="2400" i="1" dirty="0" smtClean="0">
                <a:solidFill>
                  <a:srgbClr val="FF0000"/>
                </a:solidFill>
              </a:rPr>
              <a:t> by </a:t>
            </a:r>
            <a:r>
              <a:rPr lang="it-IT" sz="2400" i="1" dirty="0" err="1" smtClean="0">
                <a:solidFill>
                  <a:srgbClr val="FF0000"/>
                </a:solidFill>
              </a:rPr>
              <a:t>cancer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cells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50900"/>
            <a:ext cx="5753100" cy="19532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695093"/>
            <a:ext cx="4140200" cy="2435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757" y="3505201"/>
            <a:ext cx="6737893" cy="9197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463" y="4424913"/>
            <a:ext cx="2844800" cy="3429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800" y="4887163"/>
            <a:ext cx="4432300" cy="18933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604000" y="198734"/>
            <a:ext cx="7735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8000"/>
                </a:solidFill>
              </a:rPr>
              <a:t>YES</a:t>
            </a:r>
            <a:endParaRPr lang="it-IT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6301"/>
            <a:ext cx="5740400" cy="47694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9700" y="165100"/>
            <a:ext cx="6864079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solidFill>
                  <a:srgbClr val="008000"/>
                </a:solidFill>
              </a:rPr>
              <a:t>The first </a:t>
            </a:r>
            <a:r>
              <a:rPr lang="it-IT" sz="2400" i="1" dirty="0" err="1" smtClean="0">
                <a:solidFill>
                  <a:srgbClr val="008000"/>
                </a:solidFill>
              </a:rPr>
              <a:t>telomerase</a:t>
            </a:r>
            <a:r>
              <a:rPr lang="it-IT" sz="2400" i="1" dirty="0" smtClean="0">
                <a:solidFill>
                  <a:srgbClr val="008000"/>
                </a:solidFill>
              </a:rPr>
              <a:t> vaccine: p540 peptide </a:t>
            </a:r>
            <a:r>
              <a:rPr lang="it-IT" sz="2400" i="1" dirty="0" err="1" smtClean="0">
                <a:solidFill>
                  <a:srgbClr val="008000"/>
                </a:solidFill>
              </a:rPr>
              <a:t>loaded</a:t>
            </a:r>
            <a:r>
              <a:rPr lang="it-IT" sz="2400" i="1" dirty="0" smtClean="0">
                <a:solidFill>
                  <a:srgbClr val="008000"/>
                </a:solidFill>
              </a:rPr>
              <a:t> DC</a:t>
            </a:r>
            <a:endParaRPr lang="it-IT" sz="2400" i="1" dirty="0">
              <a:solidFill>
                <a:srgbClr val="008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1397000"/>
            <a:ext cx="749300" cy="13843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104900"/>
            <a:ext cx="2374900" cy="1676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6172200"/>
            <a:ext cx="2362200" cy="3302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200" y="6502400"/>
            <a:ext cx="3263900" cy="2921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598" y="5639861"/>
            <a:ext cx="5473702" cy="53233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627118" y="6169223"/>
            <a:ext cx="2004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/>
                <a:cs typeface="Times New Roman"/>
              </a:rPr>
              <a:t>Vonderheide</a:t>
            </a:r>
            <a:r>
              <a:rPr lang="it-IT" sz="1600" dirty="0" smtClean="0">
                <a:latin typeface="Times New Roman"/>
                <a:cs typeface="Times New Roman"/>
              </a:rPr>
              <a:t> RH et al.</a:t>
            </a:r>
            <a:endParaRPr lang="it-IT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61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9700" y="165100"/>
            <a:ext cx="7857502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The </a:t>
            </a:r>
            <a:r>
              <a:rPr lang="it-IT" sz="2400" i="1" dirty="0" err="1" smtClean="0">
                <a:solidFill>
                  <a:srgbClr val="FF0000"/>
                </a:solidFill>
              </a:rPr>
              <a:t>issue</a:t>
            </a:r>
            <a:r>
              <a:rPr lang="it-IT" sz="2400" i="1" dirty="0" smtClean="0">
                <a:solidFill>
                  <a:srgbClr val="FF0000"/>
                </a:solidFill>
              </a:rPr>
              <a:t>: </a:t>
            </a:r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immunogenic</a:t>
            </a:r>
            <a:r>
              <a:rPr lang="it-IT" sz="2400" i="1" dirty="0" smtClean="0">
                <a:solidFill>
                  <a:srgbClr val="FF0000"/>
                </a:solidFill>
              </a:rPr>
              <a:t> and </a:t>
            </a:r>
            <a:r>
              <a:rPr lang="it-IT" sz="2400" i="1" dirty="0" err="1" smtClean="0">
                <a:solidFill>
                  <a:srgbClr val="FF0000"/>
                </a:solidFill>
              </a:rPr>
              <a:t>protective</a:t>
            </a:r>
            <a:r>
              <a:rPr lang="it-IT" sz="2400" i="1" dirty="0" smtClean="0">
                <a:solidFill>
                  <a:srgbClr val="FF0000"/>
                </a:solidFill>
              </a:rPr>
              <a:t> in vivo?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066800"/>
            <a:ext cx="8585200" cy="22352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572000" y="2552700"/>
            <a:ext cx="43053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24" y="3314700"/>
            <a:ext cx="2311400" cy="279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374" y="3289300"/>
            <a:ext cx="3136900" cy="304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156200" y="2323068"/>
            <a:ext cx="32789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p</a:t>
            </a:r>
            <a:r>
              <a:rPr lang="it-IT" b="1" dirty="0" smtClean="0">
                <a:solidFill>
                  <a:srgbClr val="0000FF"/>
                </a:solidFill>
              </a:rPr>
              <a:t>540 </a:t>
            </a:r>
            <a:r>
              <a:rPr lang="it-IT" b="1" dirty="0" err="1" smtClean="0">
                <a:solidFill>
                  <a:srgbClr val="0000FF"/>
                </a:solidFill>
              </a:rPr>
              <a:t>telomerase</a:t>
            </a:r>
            <a:r>
              <a:rPr lang="it-IT" b="1" dirty="0" smtClean="0">
                <a:solidFill>
                  <a:srgbClr val="0000FF"/>
                </a:solidFill>
              </a:rPr>
              <a:t> peptide 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in incomplete </a:t>
            </a:r>
            <a:r>
              <a:rPr lang="it-IT" b="1" dirty="0" err="1" smtClean="0">
                <a:solidFill>
                  <a:srgbClr val="0000FF"/>
                </a:solidFill>
              </a:rPr>
              <a:t>Freund’s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adjuvant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0" y="3821846"/>
            <a:ext cx="4429724" cy="303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9230" y="190713"/>
            <a:ext cx="80117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              For a </a:t>
            </a:r>
            <a:r>
              <a:rPr lang="it-IT" sz="2800" b="1" dirty="0" smtClean="0"/>
              <a:t>TAA</a:t>
            </a:r>
            <a:r>
              <a:rPr lang="it-IT" sz="2400" dirty="0" smtClean="0"/>
              <a:t> </a:t>
            </a:r>
            <a:r>
              <a:rPr lang="it-IT" sz="2400" dirty="0" err="1" smtClean="0"/>
              <a:t>immunogenicity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defined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/>
              <a:t>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ability</a:t>
            </a:r>
            <a:endParaRPr lang="it-IT" sz="2400" dirty="0" smtClean="0"/>
          </a:p>
          <a:p>
            <a:pPr algn="ctr"/>
            <a:r>
              <a:rPr lang="it-IT" sz="2400" dirty="0" smtClean="0"/>
              <a:t>                          to </a:t>
            </a:r>
            <a:r>
              <a:rPr lang="it-IT" sz="2400" dirty="0" err="1" smtClean="0"/>
              <a:t>provoke</a:t>
            </a:r>
            <a:r>
              <a:rPr lang="it-IT" sz="2400" dirty="0" smtClean="0"/>
              <a:t> a </a:t>
            </a:r>
            <a:r>
              <a:rPr lang="it-IT" sz="2400" dirty="0" err="1" smtClean="0"/>
              <a:t>protective</a:t>
            </a:r>
            <a:r>
              <a:rPr lang="it-IT" sz="2400" dirty="0" smtClean="0"/>
              <a:t> </a:t>
            </a:r>
            <a:r>
              <a:rPr lang="it-IT" sz="2400" cap="small" dirty="0" smtClean="0">
                <a:effectLst/>
                <a:hlinkClick r:id="rId2"/>
              </a:rPr>
              <a:t>immune response</a:t>
            </a:r>
            <a:endParaRPr lang="it-IT" sz="2400" cap="small" dirty="0" smtClean="0">
              <a:effectLst/>
            </a:endParaRPr>
          </a:p>
          <a:p>
            <a:endParaRPr lang="it-IT" sz="2400" dirty="0"/>
          </a:p>
          <a:p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2317499" y="1073711"/>
            <a:ext cx="1387886" cy="125702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98263" y="2458980"/>
            <a:ext cx="2105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Antigen</a:t>
            </a:r>
            <a:r>
              <a:rPr lang="it-IT" sz="2000" dirty="0" smtClean="0"/>
              <a:t> </a:t>
            </a:r>
            <a:r>
              <a:rPr lang="it-IT" sz="2000" dirty="0" err="1" smtClean="0"/>
              <a:t>expressed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by </a:t>
            </a:r>
            <a:r>
              <a:rPr lang="it-IT" sz="2000" dirty="0" err="1" smtClean="0"/>
              <a:t>cancer</a:t>
            </a:r>
            <a:r>
              <a:rPr lang="it-IT" sz="2000" dirty="0" smtClean="0"/>
              <a:t> </a:t>
            </a:r>
            <a:r>
              <a:rPr lang="it-IT" sz="2000" dirty="0" err="1" smtClean="0"/>
              <a:t>cells</a:t>
            </a:r>
            <a:endParaRPr lang="it-IT" sz="2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26" y="3484865"/>
            <a:ext cx="5483279" cy="3118286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4872390" y="1073711"/>
            <a:ext cx="1438551" cy="125702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189842" y="2434141"/>
            <a:ext cx="421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Presence</a:t>
            </a:r>
            <a:r>
              <a:rPr lang="it-IT" sz="2000" dirty="0" smtClean="0"/>
              <a:t> of Ag-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lymphocytes</a:t>
            </a:r>
            <a:r>
              <a:rPr lang="it-IT" sz="2000" dirty="0" smtClean="0"/>
              <a:t> in </a:t>
            </a:r>
          </a:p>
          <a:p>
            <a:r>
              <a:rPr lang="it-IT" sz="2000" dirty="0" smtClean="0"/>
              <a:t>the immune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repertoire</a:t>
            </a:r>
            <a:r>
              <a:rPr lang="it-IT" sz="2000" dirty="0" smtClean="0"/>
              <a:t> of </a:t>
            </a:r>
            <a:r>
              <a:rPr lang="it-IT" sz="2000" dirty="0" err="1" smtClean="0"/>
              <a:t>patients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314284" y="2306580"/>
            <a:ext cx="5943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Presence</a:t>
            </a:r>
            <a:r>
              <a:rPr lang="it-IT" sz="2800" b="1" dirty="0" smtClean="0"/>
              <a:t> of Ag-</a:t>
            </a:r>
            <a:r>
              <a:rPr lang="it-IT" sz="2800" b="1" dirty="0" err="1" smtClean="0"/>
              <a:t>specific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lymphocytes</a:t>
            </a:r>
            <a:r>
              <a:rPr lang="it-IT" sz="2800" b="1" dirty="0" smtClean="0"/>
              <a:t> in </a:t>
            </a:r>
          </a:p>
          <a:p>
            <a:r>
              <a:rPr lang="it-IT" sz="2800" b="1" dirty="0" smtClean="0"/>
              <a:t>the immune </a:t>
            </a:r>
            <a:r>
              <a:rPr lang="it-IT" sz="2800" b="1" dirty="0" err="1" smtClean="0"/>
              <a:t>cell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repertoire</a:t>
            </a:r>
            <a:r>
              <a:rPr lang="it-IT" sz="2800" b="1" dirty="0" smtClean="0"/>
              <a:t> of </a:t>
            </a:r>
            <a:r>
              <a:rPr lang="it-IT" sz="2800" b="1" dirty="0" err="1" smtClean="0"/>
              <a:t>patients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111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95" y="1130300"/>
            <a:ext cx="8176005" cy="4953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826000" y="6426200"/>
            <a:ext cx="42296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/>
              <a:t>Filaci et al. Blood 2006; 107:1505-1512 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6200" y="38100"/>
            <a:ext cx="899351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300" i="1" dirty="0" smtClean="0">
                <a:solidFill>
                  <a:srgbClr val="FF0000"/>
                </a:solidFill>
              </a:rPr>
              <a:t>Are </a:t>
            </a:r>
            <a:r>
              <a:rPr lang="it-IT" sz="2300" i="1" dirty="0" err="1" smtClean="0">
                <a:solidFill>
                  <a:srgbClr val="FF0000"/>
                </a:solidFill>
              </a:rPr>
              <a:t>telomerase-specific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lymphocytes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represented</a:t>
            </a:r>
            <a:r>
              <a:rPr lang="it-IT" sz="2300" i="1" dirty="0" smtClean="0">
                <a:solidFill>
                  <a:srgbClr val="FF0000"/>
                </a:solidFill>
              </a:rPr>
              <a:t> in the T </a:t>
            </a:r>
            <a:r>
              <a:rPr lang="it-IT" sz="2300" i="1" dirty="0" err="1" smtClean="0">
                <a:solidFill>
                  <a:srgbClr val="FF0000"/>
                </a:solidFill>
              </a:rPr>
              <a:t>cell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repertoire</a:t>
            </a:r>
            <a:r>
              <a:rPr lang="it-IT" sz="2300" i="1" dirty="0" smtClean="0">
                <a:solidFill>
                  <a:srgbClr val="FF0000"/>
                </a:solidFill>
              </a:rPr>
              <a:t> ?</a:t>
            </a:r>
          </a:p>
          <a:p>
            <a:pPr algn="ctr"/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    The case of </a:t>
            </a:r>
            <a:r>
              <a:rPr lang="it-IT" sz="2300" i="1" dirty="0" err="1" smtClean="0">
                <a:solidFill>
                  <a:srgbClr val="FF0000"/>
                </a:solidFill>
              </a:rPr>
              <a:t>cancer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patients</a:t>
            </a:r>
            <a:endParaRPr lang="it-IT" sz="23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56" y="1104900"/>
            <a:ext cx="4077261" cy="4864100"/>
          </a:xfrm>
          <a:prstGeom prst="rect">
            <a:avLst/>
          </a:prstGeom>
        </p:spPr>
      </p:pic>
      <p:sp>
        <p:nvSpPr>
          <p:cNvPr id="5" name="Freccia destra 4"/>
          <p:cNvSpPr/>
          <p:nvPr/>
        </p:nvSpPr>
        <p:spPr>
          <a:xfrm>
            <a:off x="4529417" y="3352800"/>
            <a:ext cx="956983" cy="3429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613400" y="3060700"/>
            <a:ext cx="342914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p540 peptide-</a:t>
            </a:r>
            <a:r>
              <a:rPr lang="it-IT" sz="2400" b="1" dirty="0" err="1" smtClean="0"/>
              <a:t>specific</a:t>
            </a:r>
            <a:r>
              <a:rPr lang="it-IT" sz="2400" b="1" dirty="0" smtClean="0"/>
              <a:t> CTL </a:t>
            </a:r>
          </a:p>
          <a:p>
            <a:r>
              <a:rPr lang="it-IT" sz="2400" b="1" dirty="0" smtClean="0"/>
              <a:t>In &gt; 90% of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26000" y="6426200"/>
            <a:ext cx="42296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/>
              <a:t>Filaci et al. Blood 2006; 107:1505-1512 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6200" y="38100"/>
            <a:ext cx="899351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300" i="1" dirty="0" smtClean="0">
                <a:solidFill>
                  <a:srgbClr val="FF0000"/>
                </a:solidFill>
              </a:rPr>
              <a:t>Are </a:t>
            </a:r>
            <a:r>
              <a:rPr lang="it-IT" sz="2300" i="1" dirty="0" err="1" smtClean="0">
                <a:solidFill>
                  <a:srgbClr val="FF0000"/>
                </a:solidFill>
              </a:rPr>
              <a:t>telomerase-specific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lymphocytes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represented</a:t>
            </a:r>
            <a:r>
              <a:rPr lang="it-IT" sz="2300" i="1" dirty="0" smtClean="0">
                <a:solidFill>
                  <a:srgbClr val="FF0000"/>
                </a:solidFill>
              </a:rPr>
              <a:t> in the T </a:t>
            </a:r>
            <a:r>
              <a:rPr lang="it-IT" sz="2300" i="1" dirty="0" err="1" smtClean="0">
                <a:solidFill>
                  <a:srgbClr val="FF0000"/>
                </a:solidFill>
              </a:rPr>
              <a:t>cell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repertoire</a:t>
            </a:r>
            <a:r>
              <a:rPr lang="it-IT" sz="2300" i="1" dirty="0" smtClean="0">
                <a:solidFill>
                  <a:srgbClr val="FF0000"/>
                </a:solidFill>
              </a:rPr>
              <a:t> ?</a:t>
            </a:r>
          </a:p>
          <a:p>
            <a:pPr algn="ctr"/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    The case of </a:t>
            </a:r>
            <a:r>
              <a:rPr lang="it-IT" sz="2300" i="1" dirty="0" err="1" smtClean="0">
                <a:solidFill>
                  <a:srgbClr val="FF0000"/>
                </a:solidFill>
              </a:rPr>
              <a:t>cancer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patients</a:t>
            </a:r>
            <a:endParaRPr lang="it-IT" sz="23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38319"/>
            <a:ext cx="6134100" cy="27054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4102100"/>
            <a:ext cx="3873500" cy="14922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340100"/>
            <a:ext cx="3771726" cy="304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26000" y="6426200"/>
            <a:ext cx="42296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/>
              <a:t>Filaci et al. Blood 2006; 107:1505-1512 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6200" y="38100"/>
            <a:ext cx="899351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300" i="1" dirty="0" smtClean="0">
                <a:solidFill>
                  <a:srgbClr val="FF0000"/>
                </a:solidFill>
              </a:rPr>
              <a:t>Are </a:t>
            </a:r>
            <a:r>
              <a:rPr lang="it-IT" sz="2300" i="1" dirty="0" err="1" smtClean="0">
                <a:solidFill>
                  <a:srgbClr val="FF0000"/>
                </a:solidFill>
              </a:rPr>
              <a:t>telomerase-specific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lymphocytes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represented</a:t>
            </a:r>
            <a:r>
              <a:rPr lang="it-IT" sz="2300" i="1" dirty="0" smtClean="0">
                <a:solidFill>
                  <a:srgbClr val="FF0000"/>
                </a:solidFill>
              </a:rPr>
              <a:t> in the T </a:t>
            </a:r>
            <a:r>
              <a:rPr lang="it-IT" sz="2300" i="1" dirty="0" err="1" smtClean="0">
                <a:solidFill>
                  <a:srgbClr val="FF0000"/>
                </a:solidFill>
              </a:rPr>
              <a:t>cell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repertoire</a:t>
            </a:r>
            <a:r>
              <a:rPr lang="it-IT" sz="2300" i="1" dirty="0" smtClean="0">
                <a:solidFill>
                  <a:srgbClr val="FF0000"/>
                </a:solidFill>
              </a:rPr>
              <a:t> ?</a:t>
            </a:r>
          </a:p>
          <a:p>
            <a:pPr algn="ctr"/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    The case of </a:t>
            </a:r>
            <a:r>
              <a:rPr lang="it-IT" sz="2300" i="1" dirty="0" err="1" smtClean="0">
                <a:solidFill>
                  <a:srgbClr val="FF0000"/>
                </a:solidFill>
              </a:rPr>
              <a:t>cancer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patients</a:t>
            </a:r>
            <a:endParaRPr lang="it-IT" sz="23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2400" y="65276"/>
            <a:ext cx="8864600" cy="446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300" i="1" dirty="0" smtClean="0">
                <a:solidFill>
                  <a:srgbClr val="FF0000"/>
                </a:solidFill>
              </a:rPr>
              <a:t>Are </a:t>
            </a:r>
            <a:r>
              <a:rPr lang="it-IT" sz="2300" i="1" dirty="0" err="1" smtClean="0">
                <a:solidFill>
                  <a:srgbClr val="FF0000"/>
                </a:solidFill>
              </a:rPr>
              <a:t>telomerase-specific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lymphocytes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represented</a:t>
            </a:r>
            <a:r>
              <a:rPr lang="it-IT" sz="2300" i="1" dirty="0" smtClean="0">
                <a:solidFill>
                  <a:srgbClr val="FF0000"/>
                </a:solidFill>
              </a:rPr>
              <a:t> in the T </a:t>
            </a:r>
            <a:r>
              <a:rPr lang="it-IT" sz="2300" i="1" dirty="0" err="1" smtClean="0">
                <a:solidFill>
                  <a:srgbClr val="FF0000"/>
                </a:solidFill>
              </a:rPr>
              <a:t>cell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repertoire</a:t>
            </a:r>
            <a:r>
              <a:rPr lang="it-IT" sz="2300" i="1" dirty="0" smtClean="0">
                <a:solidFill>
                  <a:srgbClr val="FF0000"/>
                </a:solidFill>
              </a:rPr>
              <a:t> ?                                                       </a:t>
            </a:r>
            <a:endParaRPr lang="it-IT" sz="2300" i="1" dirty="0">
              <a:solidFill>
                <a:srgbClr val="008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67472" y="1447800"/>
            <a:ext cx="273971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008000"/>
                </a:solidFill>
              </a:rPr>
              <a:t> </a:t>
            </a:r>
            <a:r>
              <a:rPr lang="it-IT" sz="3600" b="1" i="1" dirty="0">
                <a:solidFill>
                  <a:srgbClr val="008000"/>
                </a:solidFill>
              </a:rPr>
              <a:t>YES</a:t>
            </a:r>
            <a:r>
              <a:rPr lang="it-IT" sz="2400" b="1" i="1" dirty="0">
                <a:solidFill>
                  <a:srgbClr val="008000"/>
                </a:solidFill>
              </a:rPr>
              <a:t> </a:t>
            </a:r>
          </a:p>
          <a:p>
            <a:pPr algn="ctr"/>
            <a:endParaRPr lang="it-IT" i="1" dirty="0">
              <a:solidFill>
                <a:srgbClr val="008000"/>
              </a:solidFill>
            </a:endParaRPr>
          </a:p>
          <a:p>
            <a:pPr algn="ctr"/>
            <a:r>
              <a:rPr lang="it-IT" i="1" dirty="0">
                <a:solidFill>
                  <a:srgbClr val="008000"/>
                </a:solidFill>
              </a:rPr>
              <a:t>    </a:t>
            </a:r>
            <a:r>
              <a:rPr lang="it-IT" sz="2400" i="1" dirty="0" smtClean="0">
                <a:solidFill>
                  <a:srgbClr val="008000"/>
                </a:solidFill>
              </a:rPr>
              <a:t> </a:t>
            </a:r>
            <a:r>
              <a:rPr lang="it-IT" sz="2400" i="1" dirty="0">
                <a:solidFill>
                  <a:srgbClr val="008000"/>
                </a:solidFill>
              </a:rPr>
              <a:t>in </a:t>
            </a:r>
            <a:r>
              <a:rPr lang="it-IT" sz="2400" i="1" dirty="0" err="1">
                <a:solidFill>
                  <a:srgbClr val="008000"/>
                </a:solidFill>
              </a:rPr>
              <a:t>cancer</a:t>
            </a:r>
            <a:r>
              <a:rPr lang="it-IT" sz="2400" i="1" dirty="0">
                <a:solidFill>
                  <a:srgbClr val="008000"/>
                </a:solidFill>
              </a:rPr>
              <a:t> </a:t>
            </a:r>
            <a:r>
              <a:rPr lang="it-IT" sz="2400" i="1" dirty="0" err="1">
                <a:solidFill>
                  <a:srgbClr val="008000"/>
                </a:solidFill>
              </a:rPr>
              <a:t>patients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17800" y="3960167"/>
            <a:ext cx="3980689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What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about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healthy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subjects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6200" y="38100"/>
            <a:ext cx="899351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300" i="1" dirty="0" smtClean="0">
                <a:solidFill>
                  <a:srgbClr val="FF0000"/>
                </a:solidFill>
              </a:rPr>
              <a:t>Are </a:t>
            </a:r>
            <a:r>
              <a:rPr lang="it-IT" sz="2300" i="1" dirty="0" err="1" smtClean="0">
                <a:solidFill>
                  <a:srgbClr val="FF0000"/>
                </a:solidFill>
              </a:rPr>
              <a:t>telomerase-specific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lymphocytes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represented</a:t>
            </a:r>
            <a:r>
              <a:rPr lang="it-IT" sz="2300" i="1" dirty="0" smtClean="0">
                <a:solidFill>
                  <a:srgbClr val="FF0000"/>
                </a:solidFill>
              </a:rPr>
              <a:t> in the T </a:t>
            </a:r>
            <a:r>
              <a:rPr lang="it-IT" sz="2300" i="1" dirty="0" err="1" smtClean="0">
                <a:solidFill>
                  <a:srgbClr val="FF0000"/>
                </a:solidFill>
              </a:rPr>
              <a:t>cell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repertoire</a:t>
            </a:r>
            <a:r>
              <a:rPr lang="it-IT" sz="2300" i="1" dirty="0" smtClean="0">
                <a:solidFill>
                  <a:srgbClr val="FF0000"/>
                </a:solidFill>
              </a:rPr>
              <a:t> ?</a:t>
            </a:r>
          </a:p>
          <a:p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The case of </a:t>
            </a:r>
            <a:r>
              <a:rPr lang="it-IT" sz="2300" i="1" dirty="0" err="1" smtClean="0">
                <a:solidFill>
                  <a:srgbClr val="FF0000"/>
                </a:solidFill>
              </a:rPr>
              <a:t>healthy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subjects</a:t>
            </a:r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                </a:t>
            </a:r>
            <a:endParaRPr lang="it-IT" sz="2300" i="1" dirty="0">
              <a:solidFill>
                <a:srgbClr val="008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5300" y="4025900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b="1" dirty="0" err="1" smtClean="0"/>
              <a:t>Is</a:t>
            </a:r>
            <a:r>
              <a:rPr lang="it-IT" sz="2000" b="1" dirty="0" smtClean="0"/>
              <a:t> a </a:t>
            </a:r>
            <a:r>
              <a:rPr lang="it-IT" sz="2000" b="1" dirty="0" err="1" smtClean="0"/>
              <a:t>detectable</a:t>
            </a:r>
            <a:r>
              <a:rPr lang="it-IT" sz="2000" b="1" dirty="0" smtClean="0"/>
              <a:t>  </a:t>
            </a:r>
            <a:r>
              <a:rPr lang="it-IT" sz="2000" b="1" dirty="0" err="1" smtClean="0"/>
              <a:t>telomerase-specific</a:t>
            </a:r>
            <a:r>
              <a:rPr lang="it-IT" sz="2000" b="1" dirty="0" smtClean="0"/>
              <a:t> immune </a:t>
            </a:r>
            <a:r>
              <a:rPr lang="it-IT" sz="2000" b="1" dirty="0" err="1" smtClean="0"/>
              <a:t>reactivity</a:t>
            </a:r>
            <a:r>
              <a:rPr lang="it-IT" sz="2000" b="1" dirty="0" smtClean="0"/>
              <a:t> a </a:t>
            </a:r>
            <a:r>
              <a:rPr lang="it-IT" sz="2000" b="1" dirty="0" err="1" smtClean="0"/>
              <a:t>consistent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feature</a:t>
            </a:r>
            <a:r>
              <a:rPr lang="it-IT" sz="2000" b="1" dirty="0" smtClean="0"/>
              <a:t> </a:t>
            </a:r>
          </a:p>
          <a:p>
            <a:r>
              <a:rPr lang="it-IT" sz="2000" b="1" dirty="0" smtClean="0"/>
              <a:t>      </a:t>
            </a:r>
            <a:r>
              <a:rPr lang="it-IT" sz="2000" b="1" dirty="0" err="1" smtClean="0"/>
              <a:t>among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individuals</a:t>
            </a:r>
            <a:r>
              <a:rPr lang="it-IT" sz="2000" b="1" dirty="0" smtClean="0"/>
              <a:t> or  just a </a:t>
            </a:r>
            <a:r>
              <a:rPr lang="it-IT" sz="2000" b="1" dirty="0" err="1" smtClean="0"/>
              <a:t>sporadic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event</a:t>
            </a:r>
            <a:r>
              <a:rPr lang="it-IT" sz="2000" b="1" dirty="0" smtClean="0"/>
              <a:t>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95300" y="5072102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it</a:t>
            </a:r>
            <a:r>
              <a:rPr lang="it-IT" b="1" dirty="0"/>
              <a:t> </a:t>
            </a:r>
            <a:r>
              <a:rPr lang="it-IT" b="1" dirty="0" err="1"/>
              <a:t>linked</a:t>
            </a:r>
            <a:r>
              <a:rPr lang="it-IT" b="1" dirty="0"/>
              <a:t> to a </a:t>
            </a:r>
            <a:r>
              <a:rPr lang="it-IT" b="1" dirty="0" err="1"/>
              <a:t>particular</a:t>
            </a:r>
            <a:r>
              <a:rPr lang="it-IT" b="1" dirty="0"/>
              <a:t> HLA </a:t>
            </a:r>
            <a:r>
              <a:rPr lang="it-IT" b="1" dirty="0" err="1"/>
              <a:t>haplotype</a:t>
            </a:r>
            <a:r>
              <a:rPr lang="it-IT" b="1" dirty="0" smtClean="0"/>
              <a:t>?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5300" y="59309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it</a:t>
            </a:r>
            <a:r>
              <a:rPr lang="it-IT" b="1" dirty="0"/>
              <a:t> CD4+ or CD8+ T </a:t>
            </a:r>
            <a:r>
              <a:rPr lang="it-IT" b="1" dirty="0" err="1"/>
              <a:t>cell</a:t>
            </a:r>
            <a:r>
              <a:rPr lang="it-IT" b="1" dirty="0"/>
              <a:t> </a:t>
            </a:r>
            <a:r>
              <a:rPr lang="it-IT" b="1" dirty="0" err="1"/>
              <a:t>dependent</a:t>
            </a:r>
            <a:r>
              <a:rPr lang="it-IT" b="1" dirty="0" smtClean="0"/>
              <a:t>?</a:t>
            </a:r>
            <a:endParaRPr lang="it-IT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298566"/>
            <a:ext cx="2476500" cy="22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5907" y="1206500"/>
            <a:ext cx="157480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i="1" dirty="0" err="1" smtClean="0">
                <a:solidFill>
                  <a:srgbClr val="008000"/>
                </a:solidFill>
                <a:latin typeface="Times New Roman" charset="0"/>
                <a:cs typeface="Arial" charset="0"/>
              </a:rPr>
              <a:t>Disclosure</a:t>
            </a:r>
            <a:endParaRPr lang="it-IT" i="1" dirty="0">
              <a:solidFill>
                <a:srgbClr val="008000"/>
              </a:solidFill>
              <a:latin typeface="Times New Roman" charset="0"/>
              <a:cs typeface="Arial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591462"/>
              </p:ext>
            </p:extLst>
          </p:nvPr>
        </p:nvGraphicFramePr>
        <p:xfrm>
          <a:off x="4188237" y="109504"/>
          <a:ext cx="4790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o" r:id="rId4" imgW="6121400" imgH="1168400" progId="Word.Document.12">
                  <p:embed/>
                </p:oleObj>
              </mc:Choice>
              <mc:Fallback>
                <p:oleObj name="Documento" r:id="rId4" imgW="6121400" imgH="116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8237" y="109504"/>
                        <a:ext cx="47906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 descr="DIMI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907" y="109504"/>
            <a:ext cx="718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44207" y="2240002"/>
            <a:ext cx="79588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GX301 </a:t>
            </a:r>
            <a:r>
              <a:rPr lang="it-IT" sz="2400" dirty="0" err="1"/>
              <a:t>rights</a:t>
            </a:r>
            <a:r>
              <a:rPr lang="it-IT" sz="2400" dirty="0"/>
              <a:t> are </a:t>
            </a:r>
            <a:r>
              <a:rPr lang="it-IT" sz="2400" dirty="0" err="1"/>
              <a:t>held</a:t>
            </a:r>
            <a:r>
              <a:rPr lang="it-IT" sz="2400" dirty="0"/>
              <a:t> by Mediolanum Farmaceutici </a:t>
            </a:r>
            <a:r>
              <a:rPr lang="it-IT" sz="2400" dirty="0" err="1"/>
              <a:t>SpA</a:t>
            </a:r>
            <a:r>
              <a:rPr lang="it-IT" sz="2400" dirty="0"/>
              <a:t> under </a:t>
            </a:r>
            <a:endParaRPr lang="it-IT" sz="2400" dirty="0" smtClean="0"/>
          </a:p>
          <a:p>
            <a:r>
              <a:rPr lang="it-IT" sz="2400" dirty="0" smtClean="0"/>
              <a:t>an </a:t>
            </a:r>
            <a:r>
              <a:rPr lang="it-IT" sz="2400" dirty="0" err="1"/>
              <a:t>agreement</a:t>
            </a:r>
            <a:r>
              <a:rPr lang="it-IT" sz="2400" dirty="0"/>
              <a:t> with </a:t>
            </a:r>
            <a:r>
              <a:rPr lang="it-IT" sz="2400" dirty="0" err="1"/>
              <a:t>Genovax</a:t>
            </a:r>
            <a:r>
              <a:rPr lang="it-IT" sz="2400" dirty="0"/>
              <a:t> </a:t>
            </a:r>
            <a:r>
              <a:rPr lang="it-IT" sz="2400" dirty="0" err="1"/>
              <a:t>srl</a:t>
            </a:r>
            <a:r>
              <a:rPr lang="it-IT" sz="2400" dirty="0"/>
              <a:t>. 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Gilberto </a:t>
            </a:r>
            <a:r>
              <a:rPr lang="it-IT" sz="2400" dirty="0"/>
              <a:t>Filaci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stockholder</a:t>
            </a:r>
            <a:r>
              <a:rPr lang="it-IT" sz="2400" dirty="0"/>
              <a:t> of </a:t>
            </a:r>
            <a:r>
              <a:rPr lang="it-IT" sz="2400" dirty="0" err="1"/>
              <a:t>Genovax</a:t>
            </a:r>
            <a:r>
              <a:rPr lang="it-IT" sz="2400" dirty="0"/>
              <a:t> and a </a:t>
            </a:r>
            <a:r>
              <a:rPr lang="it-IT" sz="2400" dirty="0" err="1"/>
              <a:t>consultant</a:t>
            </a:r>
            <a:r>
              <a:rPr lang="it-IT" sz="2400" dirty="0"/>
              <a:t> to </a:t>
            </a:r>
            <a:endParaRPr lang="it-IT" sz="2400" dirty="0" smtClean="0"/>
          </a:p>
          <a:p>
            <a:r>
              <a:rPr lang="it-IT" sz="2400" dirty="0" smtClean="0"/>
              <a:t>Mediolanum </a:t>
            </a:r>
            <a:r>
              <a:rPr lang="it-IT" sz="2400" dirty="0"/>
              <a:t>Farmaceutici 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276" y="5693356"/>
            <a:ext cx="3356623" cy="8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163735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6200" y="38100"/>
            <a:ext cx="899351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300" i="1" dirty="0" smtClean="0">
                <a:solidFill>
                  <a:srgbClr val="FF0000"/>
                </a:solidFill>
              </a:rPr>
              <a:t>Are </a:t>
            </a:r>
            <a:r>
              <a:rPr lang="it-IT" sz="2300" i="1" dirty="0" err="1" smtClean="0">
                <a:solidFill>
                  <a:srgbClr val="FF0000"/>
                </a:solidFill>
              </a:rPr>
              <a:t>telomerase-specific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lymphocytes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represented</a:t>
            </a:r>
            <a:r>
              <a:rPr lang="it-IT" sz="2300" i="1" dirty="0" smtClean="0">
                <a:solidFill>
                  <a:srgbClr val="FF0000"/>
                </a:solidFill>
              </a:rPr>
              <a:t> in the T </a:t>
            </a:r>
            <a:r>
              <a:rPr lang="it-IT" sz="2300" i="1" dirty="0" err="1" smtClean="0">
                <a:solidFill>
                  <a:srgbClr val="FF0000"/>
                </a:solidFill>
              </a:rPr>
              <a:t>cell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repertoire</a:t>
            </a:r>
            <a:r>
              <a:rPr lang="it-IT" sz="2300" i="1" dirty="0" smtClean="0">
                <a:solidFill>
                  <a:srgbClr val="FF0000"/>
                </a:solidFill>
              </a:rPr>
              <a:t> ?</a:t>
            </a:r>
          </a:p>
          <a:p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The case of </a:t>
            </a:r>
            <a:r>
              <a:rPr lang="it-IT" sz="2300" i="1" dirty="0" err="1" smtClean="0">
                <a:solidFill>
                  <a:srgbClr val="FF0000"/>
                </a:solidFill>
              </a:rPr>
              <a:t>healthy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subjects</a:t>
            </a:r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                </a:t>
            </a:r>
            <a:endParaRPr lang="it-IT" sz="2300" i="1" dirty="0">
              <a:solidFill>
                <a:srgbClr val="008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13200" y="2843855"/>
            <a:ext cx="4642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Hum </a:t>
            </a:r>
            <a:r>
              <a:rPr lang="en-US" sz="2000" dirty="0" err="1"/>
              <a:t>Vaccin</a:t>
            </a:r>
            <a:r>
              <a:rPr lang="en-US" sz="2000" dirty="0"/>
              <a:t> </a:t>
            </a:r>
            <a:r>
              <a:rPr lang="en-US" sz="2000" dirty="0" err="1"/>
              <a:t>Immunother</a:t>
            </a:r>
            <a:r>
              <a:rPr lang="en-US" sz="2000" dirty="0"/>
              <a:t>. </a:t>
            </a:r>
            <a:r>
              <a:rPr lang="en-US" sz="2000" dirty="0" smtClean="0"/>
              <a:t>2015;11:</a:t>
            </a:r>
            <a:r>
              <a:rPr lang="en-US" sz="2000" dirty="0"/>
              <a:t>838-50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06700" y="3480832"/>
            <a:ext cx="3460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8000"/>
                </a:solidFill>
              </a:rPr>
              <a:t>Four</a:t>
            </a:r>
            <a:r>
              <a:rPr lang="it-IT" sz="2400" b="1" dirty="0" smtClean="0">
                <a:solidFill>
                  <a:srgbClr val="008000"/>
                </a:solidFill>
              </a:rPr>
              <a:t> </a:t>
            </a:r>
            <a:r>
              <a:rPr lang="it-IT" sz="2400" b="1" dirty="0" err="1" smtClean="0">
                <a:solidFill>
                  <a:srgbClr val="008000"/>
                </a:solidFill>
              </a:rPr>
              <a:t>telomerase</a:t>
            </a:r>
            <a:r>
              <a:rPr lang="it-IT" sz="2400" b="1" dirty="0" smtClean="0">
                <a:solidFill>
                  <a:srgbClr val="008000"/>
                </a:solidFill>
              </a:rPr>
              <a:t> </a:t>
            </a:r>
            <a:r>
              <a:rPr lang="it-IT" sz="2400" b="1" dirty="0" err="1" smtClean="0">
                <a:solidFill>
                  <a:srgbClr val="008000"/>
                </a:solidFill>
              </a:rPr>
              <a:t>peptides</a:t>
            </a:r>
            <a:endParaRPr lang="it-IT" sz="2400" b="1" dirty="0">
              <a:solidFill>
                <a:srgbClr val="008000"/>
              </a:solidFill>
            </a:endParaRPr>
          </a:p>
        </p:txBody>
      </p:sp>
      <p:cxnSp>
        <p:nvCxnSpPr>
          <p:cNvPr id="10" name="Connettore 1 9"/>
          <p:cNvCxnSpPr>
            <a:stCxn id="8" idx="2"/>
          </p:cNvCxnSpPr>
          <p:nvPr/>
        </p:nvCxnSpPr>
        <p:spPr>
          <a:xfrm flipH="1">
            <a:off x="4533900" y="3942497"/>
            <a:ext cx="3052" cy="26120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1295400" y="4203700"/>
            <a:ext cx="66802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295400" y="4203700"/>
            <a:ext cx="0" cy="5207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505200" y="4203700"/>
            <a:ext cx="0" cy="5207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5632203" y="4203700"/>
            <a:ext cx="0" cy="5207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7962900" y="4203700"/>
            <a:ext cx="0" cy="5207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57125" y="4755634"/>
            <a:ext cx="772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p540-548                         p611-626                         p672-686                           p766-780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57125" y="5143500"/>
            <a:ext cx="102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(HLA-A2)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992325" y="5143500"/>
            <a:ext cx="1137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(HLA-DR)</a:t>
            </a:r>
          </a:p>
          <a:p>
            <a:r>
              <a:rPr lang="it-IT" dirty="0" smtClean="0"/>
              <a:t>(HLA-DP)</a:t>
            </a:r>
          </a:p>
          <a:p>
            <a:r>
              <a:rPr lang="it-IT" dirty="0" smtClean="0"/>
              <a:t>(HLA-DQ))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063665" y="5143500"/>
            <a:ext cx="1426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(HLA-DR1)</a:t>
            </a:r>
          </a:p>
          <a:p>
            <a:r>
              <a:rPr lang="it-IT" dirty="0" smtClean="0"/>
              <a:t>(HLA-DR7)</a:t>
            </a:r>
          </a:p>
          <a:p>
            <a:r>
              <a:rPr lang="it-IT" dirty="0" smtClean="0"/>
              <a:t>(HLA-DQR15)</a:t>
            </a:r>
          </a:p>
          <a:p>
            <a:r>
              <a:rPr lang="it-IT" dirty="0" smtClean="0"/>
              <a:t>(HLA-Class-I)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363997" y="5124966"/>
            <a:ext cx="1426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(HLA-DR4)</a:t>
            </a:r>
          </a:p>
          <a:p>
            <a:r>
              <a:rPr lang="it-IT" dirty="0" smtClean="0"/>
              <a:t>(HLA-DR7)</a:t>
            </a:r>
          </a:p>
          <a:p>
            <a:r>
              <a:rPr lang="it-IT" dirty="0" smtClean="0"/>
              <a:t>(HLA-DQR15)</a:t>
            </a:r>
          </a:p>
          <a:p>
            <a:r>
              <a:rPr lang="it-IT" dirty="0" smtClean="0"/>
              <a:t>(HLA-Class-I)</a:t>
            </a:r>
          </a:p>
        </p:txBody>
      </p:sp>
    </p:spTree>
    <p:extLst>
      <p:ext uri="{BB962C8B-B14F-4D97-AF65-F5344CB8AC3E}">
        <p14:creationId xmlns:p14="http://schemas.microsoft.com/office/powerpoint/2010/main" val="25255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200" y="38100"/>
            <a:ext cx="899351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300" i="1" dirty="0" smtClean="0">
                <a:solidFill>
                  <a:srgbClr val="FF0000"/>
                </a:solidFill>
              </a:rPr>
              <a:t>Are </a:t>
            </a:r>
            <a:r>
              <a:rPr lang="it-IT" sz="2300" i="1" dirty="0" err="1" smtClean="0">
                <a:solidFill>
                  <a:srgbClr val="FF0000"/>
                </a:solidFill>
              </a:rPr>
              <a:t>telomerase-specific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lymphocytes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represented</a:t>
            </a:r>
            <a:r>
              <a:rPr lang="it-IT" sz="2300" i="1" dirty="0" smtClean="0">
                <a:solidFill>
                  <a:srgbClr val="FF0000"/>
                </a:solidFill>
              </a:rPr>
              <a:t> in the T </a:t>
            </a:r>
            <a:r>
              <a:rPr lang="it-IT" sz="2300" i="1" dirty="0" err="1" smtClean="0">
                <a:solidFill>
                  <a:srgbClr val="FF0000"/>
                </a:solidFill>
              </a:rPr>
              <a:t>cell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repertoire</a:t>
            </a:r>
            <a:r>
              <a:rPr lang="it-IT" sz="2300" i="1" dirty="0" smtClean="0">
                <a:solidFill>
                  <a:srgbClr val="FF0000"/>
                </a:solidFill>
              </a:rPr>
              <a:t> ?</a:t>
            </a:r>
          </a:p>
          <a:p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The case of </a:t>
            </a:r>
            <a:r>
              <a:rPr lang="it-IT" sz="2300" i="1" dirty="0" err="1" smtClean="0">
                <a:solidFill>
                  <a:srgbClr val="FF0000"/>
                </a:solidFill>
              </a:rPr>
              <a:t>healthy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subjects</a:t>
            </a:r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                </a:t>
            </a:r>
            <a:endParaRPr lang="it-IT" sz="2300" i="1" dirty="0">
              <a:solidFill>
                <a:srgbClr val="008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790941"/>
            <a:ext cx="5854700" cy="369545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6007" y="2652067"/>
            <a:ext cx="2579402" cy="193899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21 </a:t>
            </a:r>
            <a:r>
              <a:rPr lang="it-IT" sz="2400" b="1" dirty="0" err="1" smtClean="0"/>
              <a:t>healthy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donors</a:t>
            </a:r>
            <a:r>
              <a:rPr lang="it-IT" sz="2400" b="1" dirty="0" smtClean="0"/>
              <a:t>:</a:t>
            </a:r>
          </a:p>
          <a:p>
            <a:endParaRPr lang="it-IT" sz="2400" b="1" dirty="0"/>
          </a:p>
          <a:p>
            <a:pPr marL="342900" indent="-342900">
              <a:buFont typeface="Arial"/>
              <a:buChar char="•"/>
            </a:pPr>
            <a:r>
              <a:rPr lang="it-IT" sz="2400" b="1" dirty="0" smtClean="0"/>
              <a:t>11 HLA-A2+</a:t>
            </a:r>
          </a:p>
          <a:p>
            <a:pPr marL="342900" indent="-342900">
              <a:buFont typeface="Arial"/>
              <a:buChar char="•"/>
            </a:pPr>
            <a:endParaRPr lang="it-IT" sz="2400" b="1" dirty="0"/>
          </a:p>
          <a:p>
            <a:pPr marL="342900" indent="-342900">
              <a:buFont typeface="Arial"/>
              <a:buChar char="•"/>
            </a:pPr>
            <a:r>
              <a:rPr lang="it-IT" sz="2400" b="1" dirty="0" smtClean="0"/>
              <a:t>10 HLA-A2-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6905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200" y="38100"/>
            <a:ext cx="899351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300" i="1" dirty="0" smtClean="0">
                <a:solidFill>
                  <a:srgbClr val="FF0000"/>
                </a:solidFill>
              </a:rPr>
              <a:t>Are </a:t>
            </a:r>
            <a:r>
              <a:rPr lang="it-IT" sz="2300" i="1" dirty="0" err="1" smtClean="0">
                <a:solidFill>
                  <a:srgbClr val="FF0000"/>
                </a:solidFill>
              </a:rPr>
              <a:t>telomerase-specific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lymphocytes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represented</a:t>
            </a:r>
            <a:r>
              <a:rPr lang="it-IT" sz="2300" i="1" dirty="0" smtClean="0">
                <a:solidFill>
                  <a:srgbClr val="FF0000"/>
                </a:solidFill>
              </a:rPr>
              <a:t> in the T </a:t>
            </a:r>
            <a:r>
              <a:rPr lang="it-IT" sz="2300" i="1" dirty="0" err="1" smtClean="0">
                <a:solidFill>
                  <a:srgbClr val="FF0000"/>
                </a:solidFill>
              </a:rPr>
              <a:t>cell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repertoire</a:t>
            </a:r>
            <a:r>
              <a:rPr lang="it-IT" sz="2300" i="1" dirty="0" smtClean="0">
                <a:solidFill>
                  <a:srgbClr val="FF0000"/>
                </a:solidFill>
              </a:rPr>
              <a:t> ?</a:t>
            </a:r>
          </a:p>
          <a:p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The case of </a:t>
            </a:r>
            <a:r>
              <a:rPr lang="it-IT" sz="2300" i="1" dirty="0" err="1" smtClean="0">
                <a:solidFill>
                  <a:srgbClr val="FF0000"/>
                </a:solidFill>
              </a:rPr>
              <a:t>healthy</a:t>
            </a:r>
            <a:r>
              <a:rPr lang="it-IT" sz="2300" i="1" dirty="0" smtClean="0">
                <a:solidFill>
                  <a:srgbClr val="FF0000"/>
                </a:solidFill>
              </a:rPr>
              <a:t> </a:t>
            </a:r>
            <a:r>
              <a:rPr lang="it-IT" sz="2300" i="1" dirty="0" err="1" smtClean="0">
                <a:solidFill>
                  <a:srgbClr val="FF0000"/>
                </a:solidFill>
              </a:rPr>
              <a:t>subjects</a:t>
            </a:r>
            <a:r>
              <a:rPr lang="it-IT" sz="2300" i="1" dirty="0" smtClean="0">
                <a:solidFill>
                  <a:srgbClr val="FF0000"/>
                </a:solidFill>
              </a:rPr>
              <a:t>                                                       </a:t>
            </a:r>
            <a:endParaRPr lang="it-IT" sz="2300" i="1" dirty="0">
              <a:solidFill>
                <a:srgbClr val="008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37801" y="1020601"/>
            <a:ext cx="121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ELISPOT</a:t>
            </a:r>
            <a:endParaRPr lang="it-IT" sz="2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63" y="1482266"/>
            <a:ext cx="6337338" cy="27468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99183" y="1020601"/>
            <a:ext cx="13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CIS: CD4+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99183" y="4122338"/>
            <a:ext cx="13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CIS: CD8+</a:t>
            </a:r>
            <a:endParaRPr lang="it-IT" sz="24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23" y="1482266"/>
            <a:ext cx="6971077" cy="251823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88" y="4690677"/>
            <a:ext cx="6330611" cy="216625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822484" y="289867"/>
            <a:ext cx="804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8000"/>
                </a:solidFill>
              </a:rPr>
              <a:t>YES</a:t>
            </a:r>
            <a:endParaRPr lang="it-IT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4000" y="266700"/>
            <a:ext cx="73309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Do the </a:t>
            </a:r>
            <a:r>
              <a:rPr lang="it-IT" sz="2400" i="1" dirty="0" err="1" smtClean="0">
                <a:solidFill>
                  <a:srgbClr val="FF0000"/>
                </a:solidFill>
              </a:rPr>
              <a:t>selected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peptides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have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different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immunogenicity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44462" y="731510"/>
            <a:ext cx="3264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(</a:t>
            </a:r>
            <a:r>
              <a:rPr lang="it-IT" sz="2000" dirty="0" err="1" smtClean="0"/>
              <a:t>Measuring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responders</a:t>
            </a:r>
            <a:r>
              <a:rPr lang="it-IT" sz="2000" dirty="0" smtClean="0"/>
              <a:t>…)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55462" y="1799173"/>
            <a:ext cx="218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ELISPOT + CIS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060711" y="2175083"/>
            <a:ext cx="490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T0                                                           T1 </a:t>
            </a:r>
            <a:endParaRPr lang="it-IT" sz="24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99" y="2636748"/>
            <a:ext cx="3784600" cy="360884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64" y="2694445"/>
            <a:ext cx="3727998" cy="357654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030507" y="268020"/>
            <a:ext cx="7324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8000"/>
                </a:solidFill>
              </a:rPr>
              <a:t>NO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06217" y="1085910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4 </a:t>
            </a:r>
            <a:r>
              <a:rPr lang="it-IT" sz="2800" b="1" dirty="0" err="1" smtClean="0">
                <a:solidFill>
                  <a:srgbClr val="008000"/>
                </a:solidFill>
              </a:rPr>
              <a:t>is</a:t>
            </a:r>
            <a:r>
              <a:rPr lang="it-IT" sz="2800" b="1" dirty="0" smtClean="0">
                <a:solidFill>
                  <a:srgbClr val="008000"/>
                </a:solidFill>
              </a:rPr>
              <a:t> </a:t>
            </a:r>
            <a:r>
              <a:rPr lang="it-IT" sz="2800" b="1" dirty="0" err="1" smtClean="0">
                <a:solidFill>
                  <a:srgbClr val="008000"/>
                </a:solidFill>
              </a:rPr>
              <a:t>better</a:t>
            </a:r>
            <a:r>
              <a:rPr lang="it-IT" sz="2800" b="1" dirty="0" smtClean="0">
                <a:solidFill>
                  <a:srgbClr val="008000"/>
                </a:solidFill>
              </a:rPr>
              <a:t> </a:t>
            </a:r>
            <a:r>
              <a:rPr lang="it-IT" sz="2800" b="1" dirty="0" err="1" smtClean="0">
                <a:solidFill>
                  <a:srgbClr val="008000"/>
                </a:solidFill>
              </a:rPr>
              <a:t>than</a:t>
            </a:r>
            <a:r>
              <a:rPr lang="it-IT" sz="2800" b="1" dirty="0" smtClean="0">
                <a:solidFill>
                  <a:srgbClr val="008000"/>
                </a:solidFill>
              </a:rPr>
              <a:t> 1</a:t>
            </a:r>
            <a:endParaRPr lang="it-IT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4000" y="266700"/>
            <a:ext cx="83143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What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about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concentration</a:t>
            </a:r>
            <a:r>
              <a:rPr lang="it-IT" sz="2400" i="1" dirty="0" smtClean="0">
                <a:solidFill>
                  <a:srgbClr val="FF0000"/>
                </a:solidFill>
              </a:rPr>
              <a:t>, </a:t>
            </a:r>
            <a:r>
              <a:rPr lang="it-IT" sz="2400" i="1" dirty="0" err="1" smtClean="0">
                <a:solidFill>
                  <a:srgbClr val="FF0000"/>
                </a:solidFill>
              </a:rPr>
              <a:t>haplotype</a:t>
            </a:r>
            <a:r>
              <a:rPr lang="it-IT" sz="2400" i="1" dirty="0" smtClean="0">
                <a:solidFill>
                  <a:srgbClr val="FF0000"/>
                </a:solidFill>
              </a:rPr>
              <a:t> and timing of </a:t>
            </a:r>
            <a:r>
              <a:rPr lang="it-IT" sz="2400" i="1" dirty="0" err="1" smtClean="0">
                <a:solidFill>
                  <a:srgbClr val="FF0000"/>
                </a:solidFill>
              </a:rPr>
              <a:t>stimulation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48964" y="1417935"/>
            <a:ext cx="2005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Concentration</a:t>
            </a:r>
            <a:endParaRPr lang="it-IT" sz="2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981200"/>
            <a:ext cx="3046392" cy="47562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063664" y="1417935"/>
            <a:ext cx="1509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Haplotype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21164" y="1417935"/>
            <a:ext cx="1049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Timing</a:t>
            </a:r>
            <a:endParaRPr lang="it-IT" sz="24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2173320"/>
            <a:ext cx="2273300" cy="24240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173320"/>
            <a:ext cx="2436312" cy="225223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313092" y="830590"/>
            <a:ext cx="2481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NO RELEVANCE</a:t>
            </a:r>
            <a:endParaRPr lang="it-IT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4000" y="266700"/>
            <a:ext cx="68632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Are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telomerase-specific</a:t>
            </a:r>
            <a:r>
              <a:rPr lang="it-IT" sz="2400" i="1" dirty="0" smtClean="0">
                <a:solidFill>
                  <a:srgbClr val="FF0000"/>
                </a:solidFill>
              </a:rPr>
              <a:t> T </a:t>
            </a:r>
            <a:r>
              <a:rPr lang="it-IT" sz="2400" i="1" dirty="0" err="1" smtClean="0">
                <a:solidFill>
                  <a:srgbClr val="FF0000"/>
                </a:solidFill>
              </a:rPr>
              <a:t>cells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potentially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protective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" y="1249140"/>
            <a:ext cx="7012505" cy="28402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06500" y="849030"/>
            <a:ext cx="4726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Selection</a:t>
            </a:r>
            <a:r>
              <a:rPr lang="it-IT" sz="2000" b="1" dirty="0" smtClean="0"/>
              <a:t> of </a:t>
            </a:r>
            <a:r>
              <a:rPr lang="it-IT" sz="2000" b="1" dirty="0" err="1" smtClean="0"/>
              <a:t>telomerase-specific</a:t>
            </a:r>
            <a:r>
              <a:rPr lang="it-IT" sz="2000" b="1" dirty="0" smtClean="0"/>
              <a:t> T </a:t>
            </a:r>
            <a:r>
              <a:rPr lang="it-IT" sz="2000" b="1" dirty="0" err="1" smtClean="0"/>
              <a:t>cell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lines</a:t>
            </a:r>
            <a:endParaRPr lang="it-IT" sz="2000" b="1" dirty="0"/>
          </a:p>
        </p:txBody>
      </p:sp>
      <p:sp>
        <p:nvSpPr>
          <p:cNvPr id="2" name="Ovale 1"/>
          <p:cNvSpPr/>
          <p:nvPr/>
        </p:nvSpPr>
        <p:spPr>
          <a:xfrm>
            <a:off x="5920600" y="2044700"/>
            <a:ext cx="226200" cy="279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133200" y="2451100"/>
            <a:ext cx="226200" cy="279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345800" y="2870200"/>
            <a:ext cx="226200" cy="279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720700" y="3797300"/>
            <a:ext cx="226200" cy="279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110300" y="1451379"/>
            <a:ext cx="3306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Reactivity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against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tumor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cells</a:t>
            </a:r>
            <a:endParaRPr lang="it-IT" sz="20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1842196"/>
            <a:ext cx="6540500" cy="44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 animBg="1"/>
      <p:bldP spid="10" grpId="0" animBg="1"/>
      <p:bldP spid="11" grpId="0" animBg="1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7500" y="1181100"/>
            <a:ext cx="8661345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 err="1" smtClean="0"/>
              <a:t>Telomerase-specific</a:t>
            </a:r>
            <a:r>
              <a:rPr lang="it-IT" sz="2400" dirty="0" smtClean="0"/>
              <a:t> T </a:t>
            </a:r>
            <a:r>
              <a:rPr lang="it-IT" sz="2400" dirty="0" err="1" smtClean="0"/>
              <a:t>cells</a:t>
            </a:r>
            <a:r>
              <a:rPr lang="it-IT" sz="2400" dirty="0" smtClean="0"/>
              <a:t> are </a:t>
            </a:r>
            <a:r>
              <a:rPr lang="it-IT" sz="2400" dirty="0" err="1" smtClean="0"/>
              <a:t>consistently</a:t>
            </a:r>
            <a:r>
              <a:rPr lang="it-IT" sz="2400" dirty="0" smtClean="0"/>
              <a:t> </a:t>
            </a:r>
            <a:r>
              <a:rPr lang="it-IT" sz="2400" dirty="0" err="1" smtClean="0"/>
              <a:t>present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healthy</a:t>
            </a:r>
            <a:r>
              <a:rPr lang="it-IT" sz="2400" dirty="0" smtClean="0"/>
              <a:t>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T </a:t>
            </a:r>
            <a:r>
              <a:rPr lang="it-IT" sz="2400" dirty="0" err="1" smtClean="0"/>
              <a:t>cell</a:t>
            </a:r>
            <a:r>
              <a:rPr lang="it-IT" sz="2400" dirty="0" smtClean="0"/>
              <a:t> </a:t>
            </a:r>
            <a:r>
              <a:rPr lang="it-IT" sz="2400" dirty="0" err="1" smtClean="0"/>
              <a:t>repertoire</a:t>
            </a:r>
            <a:endParaRPr lang="it-IT" sz="2400" dirty="0" smtClean="0"/>
          </a:p>
          <a:p>
            <a:pPr marL="285750" indent="-285750">
              <a:buFont typeface="Arial"/>
              <a:buChar char="•"/>
            </a:pPr>
            <a:endParaRPr lang="it-IT" sz="2400" dirty="0" smtClean="0"/>
          </a:p>
          <a:p>
            <a:pPr marL="285750" indent="-285750">
              <a:buFont typeface="Arial"/>
              <a:buChar char="•"/>
            </a:pPr>
            <a:r>
              <a:rPr lang="it-IT" sz="2400" dirty="0" err="1" smtClean="0"/>
              <a:t>Both</a:t>
            </a:r>
            <a:r>
              <a:rPr lang="it-IT" sz="2400" dirty="0" smtClean="0"/>
              <a:t> CD4+ and CD8+ T </a:t>
            </a:r>
            <a:r>
              <a:rPr lang="it-IT" sz="2400" dirty="0" err="1" smtClean="0"/>
              <a:t>cells</a:t>
            </a:r>
            <a:r>
              <a:rPr lang="it-IT" sz="2400" dirty="0" smtClean="0"/>
              <a:t> are </a:t>
            </a:r>
            <a:r>
              <a:rPr lang="it-IT" sz="2400" dirty="0" err="1" smtClean="0"/>
              <a:t>involved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reactivity</a:t>
            </a:r>
            <a:r>
              <a:rPr lang="it-IT" sz="2400" dirty="0" smtClean="0"/>
              <a:t> </a:t>
            </a:r>
            <a:r>
              <a:rPr lang="it-IT" sz="2400" dirty="0" err="1" smtClean="0"/>
              <a:t>against</a:t>
            </a:r>
            <a:endParaRPr lang="it-IT" sz="2400" dirty="0" smtClean="0"/>
          </a:p>
          <a:p>
            <a:r>
              <a:rPr lang="it-IT" sz="2400" dirty="0"/>
              <a:t> </a:t>
            </a:r>
            <a:r>
              <a:rPr lang="it-IT" sz="2400" dirty="0" smtClean="0"/>
              <a:t>   </a:t>
            </a:r>
            <a:r>
              <a:rPr lang="it-IT" sz="2400" dirty="0" err="1" smtClean="0"/>
              <a:t>telomerase</a:t>
            </a:r>
            <a:endParaRPr lang="it-IT" sz="2400" dirty="0" smtClean="0"/>
          </a:p>
          <a:p>
            <a:endParaRPr lang="it-IT" sz="2400" dirty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No </a:t>
            </a:r>
            <a:r>
              <a:rPr lang="it-IT" sz="2400" dirty="0" err="1" smtClean="0"/>
              <a:t>need</a:t>
            </a:r>
            <a:r>
              <a:rPr lang="it-IT" sz="2400" dirty="0" smtClean="0"/>
              <a:t> for </a:t>
            </a:r>
            <a:r>
              <a:rPr lang="it-IT" sz="2400" dirty="0" err="1" smtClean="0"/>
              <a:t>particular</a:t>
            </a:r>
            <a:r>
              <a:rPr lang="it-IT" sz="2400" dirty="0" smtClean="0"/>
              <a:t> HLA </a:t>
            </a:r>
            <a:r>
              <a:rPr lang="it-IT" sz="2400" dirty="0" err="1" smtClean="0"/>
              <a:t>haplotypes</a:t>
            </a:r>
            <a:r>
              <a:rPr lang="it-IT" sz="2400" dirty="0"/>
              <a:t> </a:t>
            </a:r>
            <a:r>
              <a:rPr lang="it-IT" sz="2400" dirty="0" smtClean="0"/>
              <a:t>due to the </a:t>
            </a:r>
            <a:r>
              <a:rPr lang="it-IT" sz="2400" dirty="0" err="1" smtClean="0"/>
              <a:t>promiscuity</a:t>
            </a:r>
            <a:r>
              <a:rPr lang="it-IT" sz="2400" dirty="0" smtClean="0"/>
              <a:t> of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</a:t>
            </a:r>
            <a:r>
              <a:rPr lang="it-IT" sz="2400" dirty="0" err="1" smtClean="0"/>
              <a:t>several</a:t>
            </a:r>
            <a:r>
              <a:rPr lang="it-IT" sz="2400" dirty="0" smtClean="0"/>
              <a:t> </a:t>
            </a:r>
            <a:r>
              <a:rPr lang="it-IT" sz="2400" dirty="0" err="1" smtClean="0"/>
              <a:t>telomerase</a:t>
            </a:r>
            <a:r>
              <a:rPr lang="it-IT" sz="2400" dirty="0" smtClean="0"/>
              <a:t> </a:t>
            </a:r>
            <a:r>
              <a:rPr lang="it-IT" sz="2400" dirty="0" err="1" smtClean="0"/>
              <a:t>peptides</a:t>
            </a:r>
            <a:endParaRPr lang="it-IT" sz="2400" dirty="0" smtClean="0"/>
          </a:p>
          <a:p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 err="1" smtClean="0"/>
              <a:t>Telomerase-specific</a:t>
            </a:r>
            <a:r>
              <a:rPr lang="it-IT" sz="2400" dirty="0" smtClean="0"/>
              <a:t> T </a:t>
            </a:r>
            <a:r>
              <a:rPr lang="it-IT" sz="2400" dirty="0" err="1" smtClean="0"/>
              <a:t>cells</a:t>
            </a:r>
            <a:r>
              <a:rPr lang="it-IT" sz="2400" dirty="0" smtClean="0"/>
              <a:t> </a:t>
            </a:r>
            <a:r>
              <a:rPr lang="it-IT" sz="2400" dirty="0" err="1" smtClean="0"/>
              <a:t>efficiently</a:t>
            </a:r>
            <a:r>
              <a:rPr lang="it-IT" sz="2400" dirty="0" smtClean="0"/>
              <a:t> </a:t>
            </a:r>
            <a:r>
              <a:rPr lang="it-IT" sz="2400" dirty="0" err="1" smtClean="0"/>
              <a:t>recognize</a:t>
            </a:r>
            <a:r>
              <a:rPr lang="it-IT" sz="2400" dirty="0" smtClean="0"/>
              <a:t> </a:t>
            </a:r>
            <a:r>
              <a:rPr lang="it-IT" sz="2400" dirty="0" err="1" smtClean="0"/>
              <a:t>tumor</a:t>
            </a:r>
            <a:r>
              <a:rPr lang="it-IT" sz="2400" dirty="0" smtClean="0"/>
              <a:t> </a:t>
            </a:r>
            <a:r>
              <a:rPr lang="it-IT" sz="2400" dirty="0" err="1" smtClean="0"/>
              <a:t>cells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0700" y="590490"/>
            <a:ext cx="19284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</a:rPr>
              <a:t>Summarizing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9230" y="190713"/>
            <a:ext cx="80117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              For a </a:t>
            </a:r>
            <a:r>
              <a:rPr lang="it-IT" sz="2800" b="1" dirty="0" smtClean="0"/>
              <a:t>TAA</a:t>
            </a:r>
            <a:r>
              <a:rPr lang="it-IT" sz="2400" dirty="0" smtClean="0"/>
              <a:t> </a:t>
            </a:r>
            <a:r>
              <a:rPr lang="it-IT" sz="2400" dirty="0" err="1" smtClean="0"/>
              <a:t>immunogenicity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defined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/>
              <a:t>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ability</a:t>
            </a:r>
            <a:endParaRPr lang="it-IT" sz="2400" dirty="0" smtClean="0"/>
          </a:p>
          <a:p>
            <a:pPr algn="ctr"/>
            <a:r>
              <a:rPr lang="it-IT" sz="2400" dirty="0" smtClean="0"/>
              <a:t>                          to </a:t>
            </a:r>
            <a:r>
              <a:rPr lang="it-IT" sz="2400" dirty="0" err="1" smtClean="0"/>
              <a:t>provoke</a:t>
            </a:r>
            <a:r>
              <a:rPr lang="it-IT" sz="2400" dirty="0" smtClean="0"/>
              <a:t> a </a:t>
            </a:r>
            <a:r>
              <a:rPr lang="it-IT" sz="2400" dirty="0" err="1" smtClean="0"/>
              <a:t>protective</a:t>
            </a:r>
            <a:r>
              <a:rPr lang="it-IT" sz="2400" dirty="0" smtClean="0"/>
              <a:t> </a:t>
            </a:r>
            <a:r>
              <a:rPr lang="it-IT" sz="2400" cap="small" dirty="0" smtClean="0">
                <a:effectLst/>
                <a:hlinkClick r:id="rId2"/>
              </a:rPr>
              <a:t>immune response</a:t>
            </a:r>
            <a:endParaRPr lang="it-IT" sz="2400" cap="small" dirty="0" smtClean="0">
              <a:effectLst/>
            </a:endParaRPr>
          </a:p>
          <a:p>
            <a:endParaRPr lang="it-IT" sz="2400" dirty="0"/>
          </a:p>
          <a:p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2317499" y="1073711"/>
            <a:ext cx="1387886" cy="125702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98263" y="2458980"/>
            <a:ext cx="2105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Antigen</a:t>
            </a:r>
            <a:r>
              <a:rPr lang="it-IT" sz="2000" dirty="0" smtClean="0"/>
              <a:t> </a:t>
            </a:r>
            <a:r>
              <a:rPr lang="it-IT" sz="2000" dirty="0" err="1" smtClean="0"/>
              <a:t>expressed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by </a:t>
            </a:r>
            <a:r>
              <a:rPr lang="it-IT" sz="2000" dirty="0" err="1" smtClean="0"/>
              <a:t>cancer</a:t>
            </a:r>
            <a:r>
              <a:rPr lang="it-IT" sz="2000" dirty="0" smtClean="0"/>
              <a:t> </a:t>
            </a:r>
            <a:r>
              <a:rPr lang="it-IT" sz="2000" dirty="0" err="1" smtClean="0"/>
              <a:t>cells</a:t>
            </a:r>
            <a:endParaRPr lang="it-IT" sz="2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26" y="3484865"/>
            <a:ext cx="5483279" cy="3118286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4872390" y="1073711"/>
            <a:ext cx="1438551" cy="125702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189842" y="2434141"/>
            <a:ext cx="421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Presence</a:t>
            </a:r>
            <a:r>
              <a:rPr lang="it-IT" sz="2000" dirty="0" smtClean="0"/>
              <a:t> of Ag-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lymphocytes</a:t>
            </a:r>
            <a:r>
              <a:rPr lang="it-IT" sz="2000" dirty="0" smtClean="0"/>
              <a:t> in </a:t>
            </a:r>
          </a:p>
          <a:p>
            <a:r>
              <a:rPr lang="it-IT" sz="2000" dirty="0" smtClean="0"/>
              <a:t>the immune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repertoire</a:t>
            </a:r>
            <a:r>
              <a:rPr lang="it-IT" sz="2000" dirty="0" smtClean="0"/>
              <a:t> of </a:t>
            </a:r>
            <a:r>
              <a:rPr lang="it-IT" sz="2000" dirty="0" err="1" smtClean="0"/>
              <a:t>patients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898526" y="1283320"/>
            <a:ext cx="538580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err="1" smtClean="0"/>
              <a:t>Telomerase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immunogenicity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is</a:t>
            </a:r>
            <a:r>
              <a:rPr lang="it-IT" sz="3200" b="1" dirty="0" smtClean="0"/>
              <a:t> </a:t>
            </a:r>
          </a:p>
          <a:p>
            <a:pPr algn="ctr"/>
            <a:r>
              <a:rPr lang="it-IT" sz="3200" b="1" dirty="0" err="1" smtClean="0"/>
              <a:t>definitively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proven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2470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044"/>
            <a:ext cx="5715000" cy="14762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100" y="228600"/>
            <a:ext cx="83946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vaccination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immunologically</a:t>
            </a:r>
            <a:r>
              <a:rPr lang="it-IT" sz="2400" i="1" dirty="0" smtClean="0">
                <a:solidFill>
                  <a:srgbClr val="FF0000"/>
                </a:solidFill>
              </a:rPr>
              <a:t> and </a:t>
            </a:r>
            <a:r>
              <a:rPr lang="it-IT" sz="2400" i="1" dirty="0" err="1" smtClean="0">
                <a:solidFill>
                  <a:srgbClr val="FF0000"/>
                </a:solidFill>
              </a:rPr>
              <a:t>clinically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effective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88000" y="1104900"/>
            <a:ext cx="3503546" cy="8771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700" dirty="0" err="1" smtClean="0"/>
              <a:t>Metastatic</a:t>
            </a:r>
            <a:r>
              <a:rPr lang="it-IT" sz="1700" dirty="0" smtClean="0"/>
              <a:t> prostate </a:t>
            </a:r>
            <a:r>
              <a:rPr lang="it-IT" sz="1700" dirty="0" err="1" smtClean="0"/>
              <a:t>cancer</a:t>
            </a:r>
            <a:endParaRPr lang="it-IT" sz="1700" dirty="0" smtClean="0"/>
          </a:p>
          <a:p>
            <a:endParaRPr lang="it-IT" sz="1700" dirty="0"/>
          </a:p>
          <a:p>
            <a:r>
              <a:rPr lang="it-IT" sz="1700" dirty="0" smtClean="0"/>
              <a:t>LAMP-TERT </a:t>
            </a:r>
            <a:r>
              <a:rPr lang="it-IT" sz="1700" dirty="0" err="1" smtClean="0"/>
              <a:t>mRNA</a:t>
            </a:r>
            <a:r>
              <a:rPr lang="it-IT" sz="1700" dirty="0" smtClean="0"/>
              <a:t> </a:t>
            </a:r>
            <a:r>
              <a:rPr lang="it-IT" sz="1700" dirty="0" err="1" smtClean="0"/>
              <a:t>transfected</a:t>
            </a:r>
            <a:r>
              <a:rPr lang="it-IT" sz="1700" dirty="0" smtClean="0"/>
              <a:t> DC </a:t>
            </a:r>
            <a:r>
              <a:rPr lang="it-IT" sz="1700" dirty="0" err="1" smtClean="0"/>
              <a:t>i.d</a:t>
            </a:r>
            <a:r>
              <a:rPr lang="it-IT" sz="1700" dirty="0" smtClean="0"/>
              <a:t>.</a:t>
            </a:r>
            <a:endParaRPr lang="it-IT" sz="17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2978150"/>
            <a:ext cx="6362700" cy="8509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255315"/>
            <a:ext cx="4178300" cy="220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601" y="4028234"/>
            <a:ext cx="2248958" cy="26987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1" y="4305300"/>
            <a:ext cx="241300" cy="22225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4305300"/>
            <a:ext cx="4737100" cy="2019300"/>
          </a:xfrm>
          <a:prstGeom prst="rect">
            <a:avLst/>
          </a:prstGeom>
        </p:spPr>
      </p:pic>
      <p:cxnSp>
        <p:nvCxnSpPr>
          <p:cNvPr id="17" name="Connettore 1 16"/>
          <p:cNvCxnSpPr/>
          <p:nvPr/>
        </p:nvCxnSpPr>
        <p:spPr>
          <a:xfrm>
            <a:off x="2044700" y="3517900"/>
            <a:ext cx="4699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054100" y="382905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622300" y="2978150"/>
            <a:ext cx="520700" cy="2476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3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5842000" cy="92341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100" y="228600"/>
            <a:ext cx="83946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vaccination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immunologically</a:t>
            </a:r>
            <a:r>
              <a:rPr lang="it-IT" sz="2400" i="1" dirty="0" smtClean="0">
                <a:solidFill>
                  <a:srgbClr val="FF0000"/>
                </a:solidFill>
              </a:rPr>
              <a:t> and </a:t>
            </a:r>
            <a:r>
              <a:rPr lang="it-IT" sz="2400" i="1" dirty="0" err="1" smtClean="0">
                <a:solidFill>
                  <a:srgbClr val="FF0000"/>
                </a:solidFill>
              </a:rPr>
              <a:t>clinically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effective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787012"/>
            <a:ext cx="3695700" cy="26026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8100" y="1731494"/>
            <a:ext cx="164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Märten</a:t>
            </a:r>
            <a:r>
              <a:rPr lang="it-IT" dirty="0" smtClean="0"/>
              <a:t> A, et al.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65800" y="1085907"/>
            <a:ext cx="3317579" cy="113877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700" dirty="0" err="1" smtClean="0"/>
              <a:t>Metastatic</a:t>
            </a:r>
            <a:r>
              <a:rPr lang="it-IT" sz="1700" dirty="0" smtClean="0"/>
              <a:t> </a:t>
            </a:r>
            <a:r>
              <a:rPr lang="it-IT" sz="1700" dirty="0" err="1" smtClean="0"/>
              <a:t>renal</a:t>
            </a:r>
            <a:r>
              <a:rPr lang="it-IT" sz="1700" dirty="0" smtClean="0"/>
              <a:t> </a:t>
            </a:r>
            <a:r>
              <a:rPr lang="it-IT" sz="1700" dirty="0" err="1" smtClean="0"/>
              <a:t>cancer</a:t>
            </a:r>
            <a:endParaRPr lang="it-IT" sz="1700" dirty="0" smtClean="0"/>
          </a:p>
          <a:p>
            <a:endParaRPr lang="it-IT" sz="1700" dirty="0"/>
          </a:p>
          <a:p>
            <a:r>
              <a:rPr lang="it-IT" sz="1700" dirty="0" err="1" smtClean="0"/>
              <a:t>Telomerase</a:t>
            </a:r>
            <a:r>
              <a:rPr lang="it-IT" sz="1700" dirty="0" smtClean="0"/>
              <a:t> </a:t>
            </a:r>
            <a:r>
              <a:rPr lang="it-IT" sz="1700" dirty="0" err="1" smtClean="0"/>
              <a:t>peptides</a:t>
            </a:r>
            <a:r>
              <a:rPr lang="it-IT" sz="1700" dirty="0" smtClean="0"/>
              <a:t> </a:t>
            </a:r>
            <a:r>
              <a:rPr lang="it-IT" sz="1700" dirty="0" err="1" smtClean="0"/>
              <a:t>loaded</a:t>
            </a:r>
            <a:r>
              <a:rPr lang="it-IT" sz="1700" dirty="0" smtClean="0"/>
              <a:t> DC </a:t>
            </a:r>
            <a:r>
              <a:rPr lang="it-IT" sz="1700" dirty="0" err="1" smtClean="0"/>
              <a:t>i.d</a:t>
            </a:r>
            <a:r>
              <a:rPr lang="it-IT" sz="1700" dirty="0" smtClean="0"/>
              <a:t>. </a:t>
            </a:r>
          </a:p>
          <a:p>
            <a:r>
              <a:rPr lang="it-IT" sz="1700" dirty="0" smtClean="0"/>
              <a:t>plus </a:t>
            </a:r>
            <a:r>
              <a:rPr lang="it-IT" sz="1700" dirty="0" err="1" smtClean="0"/>
              <a:t>intratumoral</a:t>
            </a:r>
            <a:endParaRPr lang="it-IT" sz="17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57500"/>
            <a:ext cx="2501900" cy="2921000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rot="10800000" flipV="1">
            <a:off x="3187700" y="4533900"/>
            <a:ext cx="685800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 flipV="1">
            <a:off x="3187700" y="5194300"/>
            <a:ext cx="685800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10800000" flipV="1">
            <a:off x="3200400" y="5638800"/>
            <a:ext cx="685800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1" y="3025945"/>
            <a:ext cx="4559299" cy="30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8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571500"/>
            <a:ext cx="22225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i="1" dirty="0">
                <a:solidFill>
                  <a:srgbClr val="008000"/>
                </a:solidFill>
                <a:latin typeface="Times New Roman" charset="0"/>
                <a:cs typeface="Arial" charset="0"/>
              </a:rPr>
              <a:t>TELOMERASE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295400"/>
            <a:ext cx="6892813" cy="33909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4940300"/>
            <a:ext cx="4076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0" y="850900"/>
            <a:ext cx="5317420" cy="22351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100" y="228600"/>
            <a:ext cx="83946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vaccination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immunologically</a:t>
            </a:r>
            <a:r>
              <a:rPr lang="it-IT" sz="2400" i="1" dirty="0" smtClean="0">
                <a:solidFill>
                  <a:srgbClr val="FF0000"/>
                </a:solidFill>
              </a:rPr>
              <a:t> and </a:t>
            </a:r>
            <a:r>
              <a:rPr lang="it-IT" sz="2400" i="1" dirty="0" err="1" smtClean="0">
                <a:solidFill>
                  <a:srgbClr val="FF0000"/>
                </a:solidFill>
              </a:rPr>
              <a:t>clinically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effective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84231" y="1238307"/>
            <a:ext cx="2989608" cy="166199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700" dirty="0" err="1" smtClean="0"/>
              <a:t>Metastatic</a:t>
            </a:r>
            <a:r>
              <a:rPr lang="it-IT" sz="1700" dirty="0" smtClean="0"/>
              <a:t> NSCL </a:t>
            </a:r>
            <a:r>
              <a:rPr lang="it-IT" sz="1700" dirty="0" err="1" smtClean="0"/>
              <a:t>cancer</a:t>
            </a:r>
            <a:endParaRPr lang="it-IT" sz="1700" dirty="0" smtClean="0"/>
          </a:p>
          <a:p>
            <a:endParaRPr lang="it-IT" sz="1700" dirty="0"/>
          </a:p>
          <a:p>
            <a:r>
              <a:rPr lang="it-IT" sz="1700" dirty="0" err="1" smtClean="0"/>
              <a:t>Telomerase</a:t>
            </a:r>
            <a:r>
              <a:rPr lang="it-IT" sz="1700" dirty="0" smtClean="0"/>
              <a:t> </a:t>
            </a:r>
            <a:r>
              <a:rPr lang="it-IT" sz="1700" dirty="0" err="1" smtClean="0"/>
              <a:t>peptides</a:t>
            </a:r>
            <a:r>
              <a:rPr lang="it-IT" sz="1700" dirty="0" smtClean="0"/>
              <a:t>: </a:t>
            </a:r>
            <a:r>
              <a:rPr lang="it-IT" sz="1700" dirty="0"/>
              <a:t>p</a:t>
            </a:r>
            <a:r>
              <a:rPr lang="it-IT" sz="1700" dirty="0" smtClean="0"/>
              <a:t>611-626</a:t>
            </a:r>
          </a:p>
          <a:p>
            <a:r>
              <a:rPr lang="it-IT" sz="1700" dirty="0"/>
              <a:t> </a:t>
            </a:r>
            <a:r>
              <a:rPr lang="it-IT" sz="1700" dirty="0" smtClean="0"/>
              <a:t>(GV1001 vaccine)        </a:t>
            </a:r>
            <a:r>
              <a:rPr lang="it-IT" sz="1700" dirty="0"/>
              <a:t>p540-548</a:t>
            </a:r>
          </a:p>
          <a:p>
            <a:endParaRPr lang="it-IT" sz="1700" dirty="0" smtClean="0"/>
          </a:p>
          <a:p>
            <a:r>
              <a:rPr lang="it-IT" sz="1700" dirty="0" err="1" smtClean="0"/>
              <a:t>Montanide</a:t>
            </a:r>
            <a:r>
              <a:rPr lang="it-IT" sz="1700" dirty="0" smtClean="0"/>
              <a:t> + GMCSF</a:t>
            </a:r>
            <a:endParaRPr lang="it-IT" sz="17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80" y="3733800"/>
            <a:ext cx="4864100" cy="889000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 flipV="1">
            <a:off x="1778000" y="4152900"/>
            <a:ext cx="27178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419100" y="3733800"/>
            <a:ext cx="5842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492500" y="4394200"/>
            <a:ext cx="161678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130300" y="5179080"/>
            <a:ext cx="2123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28% SD; 1 CR</a:t>
            </a:r>
            <a:endParaRPr lang="it-IT" sz="28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242" y="3086099"/>
            <a:ext cx="2259557" cy="3365500"/>
          </a:xfrm>
          <a:prstGeom prst="rect">
            <a:avLst/>
          </a:prstGeom>
        </p:spPr>
      </p:pic>
      <p:sp>
        <p:nvSpPr>
          <p:cNvPr id="14" name="Ovale 13"/>
          <p:cNvSpPr/>
          <p:nvPr/>
        </p:nvSpPr>
        <p:spPr>
          <a:xfrm>
            <a:off x="7010400" y="3759200"/>
            <a:ext cx="31750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3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8100" y="228600"/>
            <a:ext cx="83946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vaccination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immunologically</a:t>
            </a:r>
            <a:r>
              <a:rPr lang="it-IT" sz="2400" i="1" dirty="0" smtClean="0">
                <a:solidFill>
                  <a:srgbClr val="FF0000"/>
                </a:solidFill>
              </a:rPr>
              <a:t> and </a:t>
            </a:r>
            <a:r>
              <a:rPr lang="it-IT" sz="2400" i="1" dirty="0" err="1" smtClean="0">
                <a:solidFill>
                  <a:srgbClr val="FF0000"/>
                </a:solidFill>
              </a:rPr>
              <a:t>clinically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effective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93731" y="1035107"/>
            <a:ext cx="3890064" cy="166199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700" dirty="0" smtClean="0"/>
              <a:t>Advanced NSCL </a:t>
            </a:r>
            <a:r>
              <a:rPr lang="it-IT" sz="1700" dirty="0" err="1" smtClean="0"/>
              <a:t>cancer</a:t>
            </a:r>
            <a:endParaRPr lang="it-IT" sz="1700" dirty="0" smtClean="0"/>
          </a:p>
          <a:p>
            <a:endParaRPr lang="it-IT" sz="1700" dirty="0"/>
          </a:p>
          <a:p>
            <a:r>
              <a:rPr lang="it-IT" sz="1700" dirty="0" err="1" smtClean="0"/>
              <a:t>Telomerase</a:t>
            </a:r>
            <a:r>
              <a:rPr lang="it-IT" sz="1700" dirty="0" smtClean="0"/>
              <a:t> peptide: </a:t>
            </a:r>
            <a:r>
              <a:rPr lang="it-IT" sz="1700" dirty="0" err="1" smtClean="0"/>
              <a:t>optimized</a:t>
            </a:r>
            <a:r>
              <a:rPr lang="it-IT" sz="1700" dirty="0" smtClean="0"/>
              <a:t> </a:t>
            </a:r>
            <a:r>
              <a:rPr lang="it-IT" sz="1700" dirty="0" err="1" smtClean="0"/>
              <a:t>cryptic</a:t>
            </a:r>
            <a:endParaRPr lang="it-IT" sz="1700" dirty="0" smtClean="0"/>
          </a:p>
          <a:p>
            <a:r>
              <a:rPr lang="it-IT" sz="1700" dirty="0" smtClean="0"/>
              <a:t>(Vx-001 vaccine)   </a:t>
            </a:r>
            <a:r>
              <a:rPr lang="it-IT" sz="1700" dirty="0"/>
              <a:t> </a:t>
            </a:r>
            <a:r>
              <a:rPr lang="it-IT" sz="1700" dirty="0" smtClean="0"/>
              <a:t>    TERT-572Y (572-580)</a:t>
            </a:r>
          </a:p>
          <a:p>
            <a:r>
              <a:rPr lang="it-IT" sz="1700" dirty="0"/>
              <a:t> </a:t>
            </a:r>
            <a:r>
              <a:rPr lang="it-IT" sz="1700" dirty="0" smtClean="0"/>
              <a:t>                                     Y </a:t>
            </a:r>
            <a:r>
              <a:rPr lang="it-IT" sz="1700" dirty="0" err="1" smtClean="0"/>
              <a:t>instead</a:t>
            </a:r>
            <a:r>
              <a:rPr lang="it-IT" sz="1700" dirty="0" smtClean="0"/>
              <a:t> of </a:t>
            </a:r>
            <a:r>
              <a:rPr lang="it-IT" sz="1700" dirty="0" err="1" smtClean="0"/>
              <a:t>R</a:t>
            </a:r>
            <a:endParaRPr lang="it-IT" sz="1700" dirty="0" smtClean="0"/>
          </a:p>
          <a:p>
            <a:r>
              <a:rPr lang="it-IT" sz="1700" dirty="0" err="1" smtClean="0"/>
              <a:t>Montanide</a:t>
            </a:r>
            <a:endParaRPr lang="it-IT" sz="17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5067300" cy="127671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41577"/>
            <a:ext cx="2870200" cy="55552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75000"/>
            <a:ext cx="9104233" cy="50594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0801" y="3162300"/>
            <a:ext cx="1803978" cy="266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7721600" y="3441700"/>
            <a:ext cx="1382632" cy="266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58" y="3903600"/>
            <a:ext cx="4086942" cy="26623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899" y="3903600"/>
            <a:ext cx="3932147" cy="26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728365"/>
            <a:ext cx="5257800" cy="116490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100" y="228600"/>
            <a:ext cx="83946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vaccination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immunologically</a:t>
            </a:r>
            <a:r>
              <a:rPr lang="it-IT" sz="2400" i="1" dirty="0" smtClean="0">
                <a:solidFill>
                  <a:srgbClr val="FF0000"/>
                </a:solidFill>
              </a:rPr>
              <a:t> and </a:t>
            </a:r>
            <a:r>
              <a:rPr lang="it-IT" sz="2400" i="1" dirty="0" err="1" smtClean="0">
                <a:solidFill>
                  <a:srgbClr val="FF0000"/>
                </a:solidFill>
              </a:rPr>
              <a:t>clinically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effective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893267"/>
            <a:ext cx="4216400" cy="266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14431" y="895407"/>
            <a:ext cx="2904342" cy="140038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700" dirty="0" err="1" smtClean="0"/>
              <a:t>Metastatic</a:t>
            </a:r>
            <a:r>
              <a:rPr lang="it-IT" sz="1700" dirty="0" smtClean="0"/>
              <a:t> </a:t>
            </a:r>
            <a:r>
              <a:rPr lang="it-IT" sz="1700" dirty="0" err="1" smtClean="0"/>
              <a:t>breast</a:t>
            </a:r>
            <a:r>
              <a:rPr lang="it-IT" sz="1700" dirty="0" smtClean="0"/>
              <a:t> </a:t>
            </a:r>
            <a:r>
              <a:rPr lang="it-IT" sz="1700" dirty="0" err="1" smtClean="0"/>
              <a:t>cancer</a:t>
            </a:r>
            <a:endParaRPr lang="it-IT" sz="1700" dirty="0" smtClean="0"/>
          </a:p>
          <a:p>
            <a:endParaRPr lang="it-IT" sz="1700" dirty="0"/>
          </a:p>
          <a:p>
            <a:r>
              <a:rPr lang="it-IT" sz="1700" dirty="0" err="1" smtClean="0"/>
              <a:t>Telomerase</a:t>
            </a:r>
            <a:r>
              <a:rPr lang="it-IT" sz="1700" dirty="0" smtClean="0"/>
              <a:t> peptide: p540-548</a:t>
            </a:r>
          </a:p>
          <a:p>
            <a:endParaRPr lang="it-IT" sz="1700" dirty="0" smtClean="0"/>
          </a:p>
          <a:p>
            <a:r>
              <a:rPr lang="it-IT" sz="1700" dirty="0" err="1" smtClean="0"/>
              <a:t>Montanide</a:t>
            </a:r>
            <a:r>
              <a:rPr lang="it-IT" sz="1700" dirty="0" smtClean="0"/>
              <a:t> + GMCSF</a:t>
            </a:r>
            <a:endParaRPr lang="it-IT" sz="17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2590800"/>
            <a:ext cx="6019800" cy="10541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600200" y="2895600"/>
            <a:ext cx="1651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413500" y="3416300"/>
            <a:ext cx="11684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3797300" y="2857500"/>
            <a:ext cx="2616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100" y="3949700"/>
            <a:ext cx="6273800" cy="279450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362200" y="6555601"/>
            <a:ext cx="130326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Overall</a:t>
            </a:r>
            <a:r>
              <a:rPr lang="it-IT" sz="1400" dirty="0" smtClean="0"/>
              <a:t> </a:t>
            </a:r>
            <a:r>
              <a:rPr lang="it-IT" sz="1400" dirty="0" err="1" smtClean="0"/>
              <a:t>survival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575300" y="6552215"/>
            <a:ext cx="130326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Overall</a:t>
            </a:r>
            <a:r>
              <a:rPr lang="it-IT" sz="1400" dirty="0" smtClean="0"/>
              <a:t> </a:t>
            </a:r>
            <a:r>
              <a:rPr lang="it-IT" sz="1400" dirty="0" err="1" smtClean="0"/>
              <a:t>survival</a:t>
            </a:r>
            <a:endParaRPr lang="it-IT" sz="14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" y="3695700"/>
            <a:ext cx="4787900" cy="203200"/>
          </a:xfrm>
          <a:prstGeom prst="rect">
            <a:avLst/>
          </a:prstGeom>
        </p:spPr>
      </p:pic>
      <p:cxnSp>
        <p:nvCxnSpPr>
          <p:cNvPr id="18" name="Connettore 1 17"/>
          <p:cNvCxnSpPr/>
          <p:nvPr/>
        </p:nvCxnSpPr>
        <p:spPr>
          <a:xfrm>
            <a:off x="1600200" y="3898900"/>
            <a:ext cx="4749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898900" y="3416300"/>
            <a:ext cx="2451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29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100" y="228600"/>
            <a:ext cx="83946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vaccination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immunologically</a:t>
            </a:r>
            <a:r>
              <a:rPr lang="it-IT" sz="2400" i="1" dirty="0" smtClean="0">
                <a:solidFill>
                  <a:srgbClr val="FF0000"/>
                </a:solidFill>
              </a:rPr>
              <a:t> and </a:t>
            </a:r>
            <a:r>
              <a:rPr lang="it-IT" sz="2400" i="1" dirty="0" err="1" smtClean="0">
                <a:solidFill>
                  <a:srgbClr val="FF0000"/>
                </a:solidFill>
              </a:rPr>
              <a:t>clinically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effective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33700" y="1051580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YES, BUT PARTIALLY</a:t>
            </a:r>
            <a:endParaRPr lang="it-IT" sz="2800" b="1" dirty="0">
              <a:solidFill>
                <a:srgbClr val="008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700" y="2108200"/>
            <a:ext cx="92845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/>
              <a:t>CLEAR CORRELATION BETWEEN IMMUNOLOGICAL AND CLINICAL RESPONSES.</a:t>
            </a:r>
          </a:p>
          <a:p>
            <a:endParaRPr lang="it-IT" sz="2200" b="1" dirty="0" smtClean="0"/>
          </a:p>
          <a:p>
            <a:r>
              <a:rPr lang="it-IT" sz="2200" b="1" dirty="0" smtClean="0"/>
              <a:t>HENCE THE NEW ISSUE IS:</a:t>
            </a:r>
            <a:endParaRPr lang="it-IT" sz="2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71601" y="3632200"/>
            <a:ext cx="64897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How to </a:t>
            </a:r>
            <a:r>
              <a:rPr lang="it-IT" sz="2400" i="1" dirty="0" err="1" smtClean="0">
                <a:solidFill>
                  <a:srgbClr val="FF0000"/>
                </a:solidFill>
              </a:rPr>
              <a:t>increase</a:t>
            </a:r>
            <a:r>
              <a:rPr lang="it-IT" sz="2400" i="1" dirty="0" smtClean="0">
                <a:solidFill>
                  <a:srgbClr val="FF0000"/>
                </a:solidFill>
              </a:rPr>
              <a:t> the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response</a:t>
            </a:r>
            <a:r>
              <a:rPr lang="it-IT" sz="2400" i="1" dirty="0" smtClean="0">
                <a:solidFill>
                  <a:srgbClr val="FF0000"/>
                </a:solidFill>
              </a:rPr>
              <a:t> rate?</a:t>
            </a:r>
            <a:endParaRPr lang="it-IT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2401" y="177800"/>
            <a:ext cx="64897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How to </a:t>
            </a:r>
            <a:r>
              <a:rPr lang="it-IT" sz="2400" i="1" dirty="0" err="1" smtClean="0">
                <a:solidFill>
                  <a:srgbClr val="FF0000"/>
                </a:solidFill>
              </a:rPr>
              <a:t>increase</a:t>
            </a:r>
            <a:r>
              <a:rPr lang="it-IT" sz="2400" i="1" dirty="0" smtClean="0">
                <a:solidFill>
                  <a:srgbClr val="FF0000"/>
                </a:solidFill>
              </a:rPr>
              <a:t> the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response</a:t>
            </a:r>
            <a:r>
              <a:rPr lang="it-IT" sz="2400" i="1" dirty="0" smtClean="0">
                <a:solidFill>
                  <a:srgbClr val="FF0000"/>
                </a:solidFill>
              </a:rPr>
              <a:t> rate?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431800" y="1143000"/>
            <a:ext cx="78919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dirty="0">
                <a:latin typeface="+mn-lt"/>
              </a:rPr>
              <a:t> HLA </a:t>
            </a:r>
            <a:r>
              <a:rPr lang="it-IT" dirty="0" err="1" smtClean="0">
                <a:latin typeface="+mn-lt"/>
              </a:rPr>
              <a:t>restriction</a:t>
            </a:r>
            <a:r>
              <a:rPr lang="it-IT" dirty="0" smtClean="0">
                <a:latin typeface="+mn-lt"/>
              </a:rPr>
              <a:t>: </a:t>
            </a:r>
            <a:r>
              <a:rPr lang="it-IT" dirty="0" err="1" smtClean="0">
                <a:latin typeface="+mn-lt"/>
              </a:rPr>
              <a:t>needs</a:t>
            </a:r>
            <a:r>
              <a:rPr lang="it-IT" dirty="0" smtClean="0">
                <a:latin typeface="+mn-lt"/>
              </a:rPr>
              <a:t> for </a:t>
            </a:r>
            <a:r>
              <a:rPr lang="it-IT" dirty="0" err="1" smtClean="0">
                <a:latin typeface="+mn-lt"/>
              </a:rPr>
              <a:t>widening</a:t>
            </a:r>
            <a:r>
              <a:rPr lang="it-IT" dirty="0" smtClean="0">
                <a:latin typeface="+mn-lt"/>
              </a:rPr>
              <a:t> HLA-</a:t>
            </a:r>
            <a:r>
              <a:rPr lang="it-IT" dirty="0" err="1" smtClean="0">
                <a:latin typeface="+mn-lt"/>
              </a:rPr>
              <a:t>haplotype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coverage</a:t>
            </a:r>
            <a:endParaRPr lang="it-IT" dirty="0">
              <a:latin typeface="+mn-lt"/>
            </a:endParaRPr>
          </a:p>
          <a:p>
            <a:pPr eaLnBrk="1" hangingPunct="1"/>
            <a:endParaRPr lang="it-IT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it-IT" dirty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Needs</a:t>
            </a:r>
            <a:r>
              <a:rPr lang="it-IT" dirty="0" smtClean="0">
                <a:latin typeface="+mn-lt"/>
              </a:rPr>
              <a:t> for </a:t>
            </a:r>
            <a:r>
              <a:rPr lang="it-IT" dirty="0" err="1" smtClean="0">
                <a:latin typeface="+mn-lt"/>
              </a:rPr>
              <a:t>activation</a:t>
            </a:r>
            <a:r>
              <a:rPr lang="it-IT" dirty="0" smtClean="0">
                <a:latin typeface="+mn-lt"/>
              </a:rPr>
              <a:t> </a:t>
            </a:r>
            <a:r>
              <a:rPr lang="it-IT" dirty="0">
                <a:latin typeface="+mn-lt"/>
              </a:rPr>
              <a:t>of </a:t>
            </a:r>
            <a:r>
              <a:rPr lang="it-IT" dirty="0" err="1">
                <a:latin typeface="+mn-lt"/>
              </a:rPr>
              <a:t>both</a:t>
            </a:r>
            <a:r>
              <a:rPr lang="it-IT" dirty="0">
                <a:latin typeface="+mn-lt"/>
              </a:rPr>
              <a:t> CD4+ and CD8+ T </a:t>
            </a:r>
            <a:r>
              <a:rPr lang="it-IT" dirty="0" err="1">
                <a:latin typeface="+mn-lt"/>
              </a:rPr>
              <a:t>cells</a:t>
            </a:r>
            <a:endParaRPr lang="it-IT" dirty="0">
              <a:latin typeface="+mn-lt"/>
            </a:endParaRPr>
          </a:p>
          <a:p>
            <a:pPr eaLnBrk="1" hangingPunct="1"/>
            <a:endParaRPr lang="it-IT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it-IT" dirty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Needs</a:t>
            </a:r>
            <a:r>
              <a:rPr lang="it-IT" dirty="0" smtClean="0">
                <a:latin typeface="+mn-lt"/>
              </a:rPr>
              <a:t> for appropriate innate </a:t>
            </a:r>
            <a:r>
              <a:rPr lang="it-IT" dirty="0" err="1" smtClean="0">
                <a:latin typeface="+mn-lt"/>
              </a:rPr>
              <a:t>immunity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activation</a:t>
            </a:r>
            <a:endParaRPr lang="it-IT" dirty="0">
              <a:latin typeface="+mn-lt"/>
            </a:endParaRPr>
          </a:p>
        </p:txBody>
      </p:sp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1360488" y="3657600"/>
            <a:ext cx="6386512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cap="all" dirty="0">
                <a:latin typeface="+mn-lt"/>
              </a:rPr>
              <a:t>Use of </a:t>
            </a:r>
            <a:r>
              <a:rPr lang="it-IT" b="1" cap="all" dirty="0" smtClean="0">
                <a:latin typeface="+mn-lt"/>
              </a:rPr>
              <a:t>multiple and </a:t>
            </a:r>
            <a:r>
              <a:rPr lang="it-IT" b="1" cap="all" dirty="0" err="1">
                <a:latin typeface="+mn-lt"/>
              </a:rPr>
              <a:t>promiscuous</a:t>
            </a:r>
            <a:r>
              <a:rPr lang="it-IT" b="1" cap="all" dirty="0">
                <a:latin typeface="+mn-lt"/>
              </a:rPr>
              <a:t> </a:t>
            </a:r>
            <a:r>
              <a:rPr lang="it-IT" b="1" cap="all" dirty="0" err="1" smtClean="0">
                <a:latin typeface="+mn-lt"/>
              </a:rPr>
              <a:t>peptides</a:t>
            </a:r>
            <a:endParaRPr lang="it-IT" b="1" cap="all" dirty="0" smtClean="0">
              <a:latin typeface="+mn-lt"/>
            </a:endParaRPr>
          </a:p>
          <a:p>
            <a:pPr algn="ctr" eaLnBrk="1" hangingPunct="1"/>
            <a:endParaRPr lang="it-IT" b="1" cap="all" dirty="0">
              <a:latin typeface="+mn-lt"/>
            </a:endParaRPr>
          </a:p>
          <a:p>
            <a:pPr algn="ctr" eaLnBrk="1" hangingPunct="1"/>
            <a:r>
              <a:rPr lang="it-IT" b="1" cap="all" dirty="0" smtClean="0">
                <a:latin typeface="+mn-lt"/>
              </a:rPr>
              <a:t>+</a:t>
            </a:r>
          </a:p>
          <a:p>
            <a:pPr algn="ctr" eaLnBrk="1" hangingPunct="1"/>
            <a:endParaRPr lang="it-IT" b="1" cap="all" dirty="0">
              <a:latin typeface="+mn-lt"/>
            </a:endParaRPr>
          </a:p>
          <a:p>
            <a:pPr algn="ctr" eaLnBrk="1" hangingPunct="1"/>
            <a:r>
              <a:rPr lang="it-IT" b="1" cap="all" dirty="0" smtClean="0">
                <a:latin typeface="+mn-lt"/>
              </a:rPr>
              <a:t>Dual and </a:t>
            </a:r>
            <a:r>
              <a:rPr lang="it-IT" b="1" cap="all" dirty="0" err="1" smtClean="0">
                <a:latin typeface="+mn-lt"/>
              </a:rPr>
              <a:t>complementary</a:t>
            </a:r>
            <a:r>
              <a:rPr lang="it-IT" b="1" cap="all" dirty="0" smtClean="0">
                <a:latin typeface="+mn-lt"/>
              </a:rPr>
              <a:t> </a:t>
            </a:r>
            <a:r>
              <a:rPr lang="it-IT" b="1" cap="all" dirty="0" err="1" smtClean="0">
                <a:latin typeface="+mn-lt"/>
              </a:rPr>
              <a:t>adjuvants</a:t>
            </a:r>
            <a:endParaRPr lang="it-IT" b="1" cap="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4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2401" y="177800"/>
            <a:ext cx="64897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How to </a:t>
            </a:r>
            <a:r>
              <a:rPr lang="it-IT" sz="2400" i="1" dirty="0" err="1" smtClean="0">
                <a:solidFill>
                  <a:srgbClr val="FF0000"/>
                </a:solidFill>
              </a:rPr>
              <a:t>increase</a:t>
            </a:r>
            <a:r>
              <a:rPr lang="it-IT" sz="2400" i="1" dirty="0" smtClean="0">
                <a:solidFill>
                  <a:srgbClr val="FF0000"/>
                </a:solidFill>
              </a:rPr>
              <a:t> the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response</a:t>
            </a:r>
            <a:r>
              <a:rPr lang="it-IT" sz="2400" i="1" dirty="0" smtClean="0">
                <a:solidFill>
                  <a:srgbClr val="FF0000"/>
                </a:solidFill>
              </a:rPr>
              <a:t> rate?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787400"/>
            <a:ext cx="6324600" cy="230317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57331" y="1176498"/>
            <a:ext cx="3080409" cy="192360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700" dirty="0" smtClean="0"/>
              <a:t>Stage IV prostate or </a:t>
            </a:r>
            <a:r>
              <a:rPr lang="it-IT" sz="1700" dirty="0" err="1" smtClean="0"/>
              <a:t>renal</a:t>
            </a:r>
            <a:r>
              <a:rPr lang="it-IT" sz="1700" dirty="0" smtClean="0"/>
              <a:t> </a:t>
            </a:r>
            <a:r>
              <a:rPr lang="it-IT" sz="1700" dirty="0" err="1" smtClean="0"/>
              <a:t>cancer</a:t>
            </a:r>
            <a:endParaRPr lang="it-IT" sz="1700" dirty="0" smtClean="0"/>
          </a:p>
          <a:p>
            <a:endParaRPr lang="it-IT" sz="1700" dirty="0"/>
          </a:p>
          <a:p>
            <a:r>
              <a:rPr lang="it-IT" sz="1700" dirty="0" err="1" smtClean="0"/>
              <a:t>Telomerase</a:t>
            </a:r>
            <a:r>
              <a:rPr lang="it-IT" sz="1700" dirty="0" smtClean="0"/>
              <a:t> </a:t>
            </a:r>
            <a:r>
              <a:rPr lang="it-IT" sz="1700" dirty="0" err="1" smtClean="0"/>
              <a:t>peptides</a:t>
            </a:r>
            <a:r>
              <a:rPr lang="it-IT" sz="1700" dirty="0" smtClean="0"/>
              <a:t>: p540-548</a:t>
            </a:r>
          </a:p>
          <a:p>
            <a:r>
              <a:rPr lang="it-IT" sz="1700" dirty="0" smtClean="0"/>
              <a:t>(GX301 vaccine)           p611-626</a:t>
            </a:r>
          </a:p>
          <a:p>
            <a:r>
              <a:rPr lang="it-IT" sz="1700" dirty="0"/>
              <a:t> </a:t>
            </a:r>
            <a:r>
              <a:rPr lang="it-IT" sz="1700" dirty="0" smtClean="0"/>
              <a:t>                                      p672-686</a:t>
            </a:r>
          </a:p>
          <a:p>
            <a:r>
              <a:rPr lang="it-IT" sz="1700" dirty="0"/>
              <a:t> </a:t>
            </a:r>
            <a:r>
              <a:rPr lang="it-IT" sz="1700" dirty="0" smtClean="0"/>
              <a:t>                                     </a:t>
            </a:r>
            <a:r>
              <a:rPr lang="it-IT" sz="1700" dirty="0"/>
              <a:t> </a:t>
            </a:r>
            <a:r>
              <a:rPr lang="it-IT" sz="1700" dirty="0" smtClean="0"/>
              <a:t>p766-780</a:t>
            </a:r>
          </a:p>
          <a:p>
            <a:r>
              <a:rPr lang="it-IT" sz="1700" dirty="0" err="1" smtClean="0"/>
              <a:t>Montanide</a:t>
            </a:r>
            <a:r>
              <a:rPr lang="it-IT" sz="1700" dirty="0" smtClean="0"/>
              <a:t> + </a:t>
            </a:r>
            <a:r>
              <a:rPr lang="it-IT" sz="1700" dirty="0" err="1" smtClean="0"/>
              <a:t>Imiquimod</a:t>
            </a:r>
            <a:endParaRPr lang="it-IT" sz="17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2" y="3163602"/>
            <a:ext cx="2746057" cy="35433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240" y="3425292"/>
            <a:ext cx="5778500" cy="14769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24400" y="5232400"/>
            <a:ext cx="31640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No grade 3-4 side </a:t>
            </a:r>
            <a:r>
              <a:rPr lang="it-IT" dirty="0" err="1" smtClean="0"/>
              <a:t>effects</a:t>
            </a:r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reticulocyte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endParaRPr lang="it-IT" dirty="0" smtClean="0"/>
          </a:p>
          <a:p>
            <a:r>
              <a:rPr lang="it-IT" dirty="0" smtClean="0"/>
              <a:t>No B or T </a:t>
            </a:r>
            <a:r>
              <a:rPr lang="it-IT" dirty="0" err="1" smtClean="0"/>
              <a:t>lymphocyte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autoimmunity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940" y="6479821"/>
            <a:ext cx="48768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927602"/>
            <a:ext cx="7708900" cy="34137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2401" y="177800"/>
            <a:ext cx="64897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How to </a:t>
            </a:r>
            <a:r>
              <a:rPr lang="it-IT" sz="2400" i="1" dirty="0" err="1" smtClean="0">
                <a:solidFill>
                  <a:srgbClr val="FF0000"/>
                </a:solidFill>
              </a:rPr>
              <a:t>increase</a:t>
            </a:r>
            <a:r>
              <a:rPr lang="it-IT" sz="2400" i="1" dirty="0" smtClean="0">
                <a:solidFill>
                  <a:srgbClr val="FF0000"/>
                </a:solidFill>
              </a:rPr>
              <a:t> the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response</a:t>
            </a:r>
            <a:r>
              <a:rPr lang="it-IT" sz="2400" i="1" dirty="0" smtClean="0">
                <a:solidFill>
                  <a:srgbClr val="FF0000"/>
                </a:solidFill>
              </a:rPr>
              <a:t> rate?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1100" y="4925367"/>
            <a:ext cx="686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OVERALL IMMUNOLOGICAL RESPONSE RATE = 100%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6451600"/>
            <a:ext cx="4876800" cy="342900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152401" y="1828800"/>
            <a:ext cx="5841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52401" y="2247900"/>
            <a:ext cx="5841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52401" y="2476500"/>
            <a:ext cx="5841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52401" y="2679700"/>
            <a:ext cx="5841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152401" y="4165600"/>
            <a:ext cx="5841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152401" y="3098800"/>
            <a:ext cx="5841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152401" y="3302000"/>
            <a:ext cx="5841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152401" y="3517900"/>
            <a:ext cx="5841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1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6515100"/>
            <a:ext cx="4876800" cy="342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58" y="1041400"/>
            <a:ext cx="4128241" cy="5245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2401" y="177800"/>
            <a:ext cx="64897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How to </a:t>
            </a:r>
            <a:r>
              <a:rPr lang="it-IT" sz="2400" i="1" dirty="0" err="1" smtClean="0">
                <a:solidFill>
                  <a:srgbClr val="FF0000"/>
                </a:solidFill>
              </a:rPr>
              <a:t>increase</a:t>
            </a:r>
            <a:r>
              <a:rPr lang="it-IT" sz="2400" i="1" dirty="0" smtClean="0">
                <a:solidFill>
                  <a:srgbClr val="FF0000"/>
                </a:solidFill>
              </a:rPr>
              <a:t> the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immunological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response</a:t>
            </a:r>
            <a:r>
              <a:rPr lang="it-IT" sz="2400" i="1" dirty="0" smtClean="0">
                <a:solidFill>
                  <a:srgbClr val="FF0000"/>
                </a:solidFill>
              </a:rPr>
              <a:t> rate?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30800" y="2463800"/>
            <a:ext cx="345475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u="sng" dirty="0" smtClean="0"/>
              <a:t>OS (PROSTATE CANCER PATIENTS)</a:t>
            </a:r>
          </a:p>
          <a:p>
            <a:endParaRPr lang="it-IT" dirty="0"/>
          </a:p>
          <a:p>
            <a:pPr algn="ctr"/>
            <a:r>
              <a:rPr lang="it-IT" dirty="0" smtClean="0"/>
              <a:t>         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series</a:t>
            </a:r>
            <a:r>
              <a:rPr lang="it-IT" dirty="0" smtClean="0"/>
              <a:t>= 14 </a:t>
            </a:r>
            <a:r>
              <a:rPr lang="it-IT" dirty="0" err="1" smtClean="0"/>
              <a:t>months</a:t>
            </a:r>
            <a:endParaRPr lang="it-IT" dirty="0" smtClean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          </a:t>
            </a:r>
            <a:r>
              <a:rPr lang="it-IT" dirty="0" err="1" smtClean="0"/>
              <a:t>Literature</a:t>
            </a:r>
            <a:r>
              <a:rPr lang="it-IT" dirty="0" smtClean="0"/>
              <a:t> =   9 </a:t>
            </a:r>
            <a:r>
              <a:rPr lang="it-IT" dirty="0" err="1" smtClean="0"/>
              <a:t>months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2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401" y="177800"/>
            <a:ext cx="18287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What’s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next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814" y="902036"/>
            <a:ext cx="911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000" b="1" dirty="0" err="1" smtClean="0"/>
              <a:t>Combining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telomerase</a:t>
            </a:r>
            <a:r>
              <a:rPr lang="it-IT" sz="2000" b="1" dirty="0" smtClean="0"/>
              <a:t> and </a:t>
            </a:r>
            <a:r>
              <a:rPr lang="it-IT" sz="2000" b="1" dirty="0" err="1" smtClean="0"/>
              <a:t>other</a:t>
            </a:r>
            <a:r>
              <a:rPr lang="it-IT" sz="2000" b="1" dirty="0" smtClean="0"/>
              <a:t> TAA </a:t>
            </a:r>
            <a:r>
              <a:rPr lang="it-IT" sz="2000" b="1" dirty="0" err="1" smtClean="0"/>
              <a:t>immunization</a:t>
            </a:r>
            <a:endParaRPr lang="it-IT" sz="2000" b="1" dirty="0"/>
          </a:p>
          <a:p>
            <a:pPr marL="342900" indent="-342900">
              <a:buFont typeface="Arial"/>
              <a:buChar char="•"/>
            </a:pPr>
            <a:r>
              <a:rPr lang="it-IT" sz="2000" b="1" dirty="0" err="1"/>
              <a:t>Combining</a:t>
            </a:r>
            <a:r>
              <a:rPr lang="it-IT" sz="2000" b="1" dirty="0"/>
              <a:t> </a:t>
            </a:r>
            <a:r>
              <a:rPr lang="it-IT" sz="2000" b="1" dirty="0" err="1"/>
              <a:t>telomerase</a:t>
            </a:r>
            <a:r>
              <a:rPr lang="it-IT" sz="2000" b="1" dirty="0"/>
              <a:t> </a:t>
            </a:r>
            <a:r>
              <a:rPr lang="it-IT" sz="2000" b="1" dirty="0" err="1"/>
              <a:t>vaccination</a:t>
            </a:r>
            <a:r>
              <a:rPr lang="it-IT" sz="2000" b="1" dirty="0"/>
              <a:t> with </a:t>
            </a:r>
            <a:r>
              <a:rPr lang="it-IT" sz="2000" b="1" dirty="0" err="1"/>
              <a:t>inhibition</a:t>
            </a:r>
            <a:r>
              <a:rPr lang="it-IT" sz="2000" b="1" dirty="0"/>
              <a:t> of </a:t>
            </a:r>
            <a:r>
              <a:rPr lang="it-IT" sz="2000" b="1" dirty="0" err="1"/>
              <a:t>immunosuppressive</a:t>
            </a:r>
            <a:r>
              <a:rPr lang="it-IT" sz="2000" b="1" dirty="0"/>
              <a:t> </a:t>
            </a:r>
            <a:r>
              <a:rPr lang="it-IT" sz="2000" b="1" dirty="0" err="1"/>
              <a:t>factors</a:t>
            </a:r>
            <a:endParaRPr lang="it-IT" sz="2000" b="1" dirty="0"/>
          </a:p>
          <a:p>
            <a:pPr marL="342900" indent="-342900">
              <a:buFont typeface="Arial"/>
              <a:buChar char="•"/>
            </a:pPr>
            <a:endParaRPr lang="it-IT" sz="2000" b="1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965995"/>
            <a:ext cx="5593933" cy="92029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2401" y="3110468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b="1" dirty="0" smtClean="0"/>
              <a:t>DNA </a:t>
            </a:r>
            <a:r>
              <a:rPr lang="it-IT" sz="2000" b="1" dirty="0" err="1"/>
              <a:t>vaccines</a:t>
            </a:r>
            <a:r>
              <a:rPr lang="it-IT" sz="2000" b="1" dirty="0" smtClean="0"/>
              <a:t>?</a:t>
            </a:r>
            <a:endParaRPr lang="it-IT" sz="20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3615627"/>
            <a:ext cx="4038599" cy="1603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615627"/>
            <a:ext cx="4947927" cy="184149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-25400" y="5905500"/>
            <a:ext cx="924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800" b="1" dirty="0" err="1" smtClean="0"/>
              <a:t>Combinatorial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therapy</a:t>
            </a:r>
            <a:r>
              <a:rPr lang="it-IT" sz="2800" b="1" dirty="0" smtClean="0"/>
              <a:t> with </a:t>
            </a:r>
            <a:r>
              <a:rPr lang="it-IT" sz="2800" b="1" dirty="0"/>
              <a:t>immune </a:t>
            </a:r>
            <a:r>
              <a:rPr lang="it-IT" sz="2800" b="1" dirty="0" smtClean="0"/>
              <a:t>checkpoint </a:t>
            </a:r>
            <a:r>
              <a:rPr lang="it-IT" sz="2800" b="1" dirty="0" err="1" smtClean="0"/>
              <a:t>inhibitors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1670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20700" y="603190"/>
            <a:ext cx="17506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</a:rPr>
              <a:t>Conclusions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300" y="1638300"/>
            <a:ext cx="871264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100000"/>
              <a:buFont typeface="Arial"/>
              <a:buChar char="•"/>
            </a:pPr>
            <a:r>
              <a:rPr lang="it-IT" sz="2200" dirty="0" err="1" smtClean="0"/>
              <a:t>Telomerase</a:t>
            </a:r>
            <a:r>
              <a:rPr lang="it-IT" sz="2200" dirty="0" smtClean="0"/>
              <a:t> </a:t>
            </a:r>
            <a:r>
              <a:rPr lang="it-IT" sz="2200" dirty="0" err="1" smtClean="0"/>
              <a:t>vaccines</a:t>
            </a:r>
            <a:r>
              <a:rPr lang="it-IT" sz="2200" dirty="0" smtClean="0"/>
              <a:t> are </a:t>
            </a:r>
            <a:r>
              <a:rPr lang="it-IT" sz="2200" dirty="0" err="1" smtClean="0"/>
              <a:t>fully</a:t>
            </a:r>
            <a:r>
              <a:rPr lang="it-IT" sz="2200" dirty="0" smtClean="0"/>
              <a:t> </a:t>
            </a:r>
            <a:r>
              <a:rPr lang="it-IT" sz="2200" dirty="0" err="1" smtClean="0"/>
              <a:t>immunogenic</a:t>
            </a:r>
            <a:endParaRPr lang="it-IT" sz="2200" dirty="0" smtClean="0"/>
          </a:p>
          <a:p>
            <a:pPr>
              <a:buSzPct val="100000"/>
            </a:pPr>
            <a:endParaRPr lang="it-IT" sz="2200" dirty="0" smtClean="0"/>
          </a:p>
          <a:p>
            <a:pPr marL="342900" indent="-342900">
              <a:buSzPct val="100000"/>
              <a:buFont typeface="Arial"/>
              <a:buChar char="•"/>
            </a:pPr>
            <a:r>
              <a:rPr lang="it-IT" sz="2200" dirty="0" smtClean="0"/>
              <a:t>Immune </a:t>
            </a:r>
            <a:r>
              <a:rPr lang="it-IT" sz="2200" dirty="0" err="1" smtClean="0"/>
              <a:t>responses</a:t>
            </a:r>
            <a:r>
              <a:rPr lang="it-IT" sz="2200" dirty="0" smtClean="0"/>
              <a:t> to </a:t>
            </a:r>
            <a:r>
              <a:rPr lang="it-IT" sz="2200" dirty="0" err="1" smtClean="0"/>
              <a:t>telomerase</a:t>
            </a:r>
            <a:r>
              <a:rPr lang="it-IT" sz="2200" dirty="0" smtClean="0"/>
              <a:t> are </a:t>
            </a:r>
            <a:r>
              <a:rPr lang="it-IT" sz="2200" dirty="0" err="1" smtClean="0"/>
              <a:t>associated</a:t>
            </a:r>
            <a:r>
              <a:rPr lang="it-IT" sz="2200" dirty="0" smtClean="0"/>
              <a:t> with </a:t>
            </a:r>
            <a:r>
              <a:rPr lang="it-IT" sz="2200" dirty="0" err="1" smtClean="0"/>
              <a:t>clinical</a:t>
            </a:r>
            <a:r>
              <a:rPr lang="it-IT" sz="2200" dirty="0" smtClean="0"/>
              <a:t> </a:t>
            </a:r>
            <a:r>
              <a:rPr lang="it-IT" sz="2200" dirty="0" err="1" smtClean="0"/>
              <a:t>responses</a:t>
            </a:r>
            <a:endParaRPr lang="it-IT" sz="2200" dirty="0" smtClean="0"/>
          </a:p>
          <a:p>
            <a:pPr marL="342900" indent="-342900">
              <a:buSzPct val="100000"/>
              <a:buFont typeface="Arial"/>
              <a:buChar char="•"/>
            </a:pPr>
            <a:endParaRPr lang="it-IT" sz="2200" dirty="0" smtClean="0"/>
          </a:p>
          <a:p>
            <a:pPr marL="342900" indent="-342900">
              <a:buSzPct val="100000"/>
              <a:buFont typeface="Arial"/>
              <a:buChar char="•"/>
            </a:pPr>
            <a:r>
              <a:rPr lang="it-IT" sz="2200" dirty="0" smtClean="0"/>
              <a:t>Multiple peptide </a:t>
            </a:r>
            <a:r>
              <a:rPr lang="it-IT" sz="2200" dirty="0" err="1" smtClean="0"/>
              <a:t>immunization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appropriate for </a:t>
            </a:r>
            <a:r>
              <a:rPr lang="it-IT" sz="2200" dirty="0" err="1" smtClean="0"/>
              <a:t>increasing</a:t>
            </a:r>
            <a:r>
              <a:rPr lang="it-IT" sz="2200" dirty="0" smtClean="0"/>
              <a:t> the rate of </a:t>
            </a:r>
          </a:p>
          <a:p>
            <a:pPr>
              <a:buSzPct val="100000"/>
            </a:pPr>
            <a:r>
              <a:rPr lang="it-IT" sz="2200" dirty="0"/>
              <a:t> </a:t>
            </a:r>
            <a:r>
              <a:rPr lang="it-IT" sz="2200" dirty="0" smtClean="0"/>
              <a:t>     </a:t>
            </a:r>
            <a:r>
              <a:rPr lang="it-IT" sz="2200" dirty="0" err="1" smtClean="0"/>
              <a:t>immunological</a:t>
            </a:r>
            <a:r>
              <a:rPr lang="it-IT" sz="2200" dirty="0" smtClean="0"/>
              <a:t> </a:t>
            </a:r>
            <a:r>
              <a:rPr lang="it-IT" sz="2200" dirty="0" err="1" smtClean="0"/>
              <a:t>responses</a:t>
            </a:r>
            <a:endParaRPr lang="it-IT" sz="2200" dirty="0" smtClean="0"/>
          </a:p>
          <a:p>
            <a:pPr>
              <a:buSzPct val="100000"/>
            </a:pPr>
            <a:endParaRPr lang="it-IT" sz="2200"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it-IT" sz="2200" dirty="0" err="1" smtClean="0"/>
              <a:t>Strategies</a:t>
            </a:r>
            <a:r>
              <a:rPr lang="it-IT" sz="2200" dirty="0" smtClean="0"/>
              <a:t> for </a:t>
            </a:r>
            <a:r>
              <a:rPr lang="it-IT" sz="2200" dirty="0" err="1" smtClean="0"/>
              <a:t>increasing</a:t>
            </a:r>
            <a:r>
              <a:rPr lang="it-IT" sz="2200" dirty="0" smtClean="0"/>
              <a:t> the rate of </a:t>
            </a:r>
            <a:r>
              <a:rPr lang="it-IT" sz="2200" dirty="0" err="1" smtClean="0"/>
              <a:t>clinical</a:t>
            </a:r>
            <a:r>
              <a:rPr lang="it-IT" sz="2200" dirty="0" smtClean="0"/>
              <a:t> </a:t>
            </a:r>
            <a:r>
              <a:rPr lang="it-IT" sz="2200" dirty="0" err="1" smtClean="0"/>
              <a:t>responses</a:t>
            </a:r>
            <a:r>
              <a:rPr lang="it-IT" sz="2200" dirty="0" smtClean="0"/>
              <a:t> NEED to be </a:t>
            </a:r>
          </a:p>
          <a:p>
            <a:pPr>
              <a:buSzPct val="100000"/>
            </a:pPr>
            <a:r>
              <a:rPr lang="it-IT" sz="2200" dirty="0"/>
              <a:t> </a:t>
            </a:r>
            <a:r>
              <a:rPr lang="it-IT" sz="2200" dirty="0" smtClean="0"/>
              <a:t>     </a:t>
            </a:r>
            <a:r>
              <a:rPr lang="it-IT" sz="2200" dirty="0" err="1" smtClean="0"/>
              <a:t>identified</a:t>
            </a:r>
            <a:r>
              <a:rPr lang="it-IT" sz="2200" dirty="0" smtClean="0"/>
              <a:t> (</a:t>
            </a:r>
            <a:r>
              <a:rPr lang="it-IT" sz="2200" dirty="0" err="1" smtClean="0"/>
              <a:t>combinatorial</a:t>
            </a:r>
            <a:r>
              <a:rPr lang="it-IT" sz="2200" dirty="0" smtClean="0"/>
              <a:t> </a:t>
            </a:r>
            <a:r>
              <a:rPr lang="it-IT" sz="2200" dirty="0" err="1" smtClean="0"/>
              <a:t>therapy</a:t>
            </a:r>
            <a:r>
              <a:rPr lang="it-IT" sz="2200" dirty="0" smtClean="0"/>
              <a:t>?....)</a:t>
            </a:r>
            <a:endParaRPr lang="it-IT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76" y="5693356"/>
            <a:ext cx="3356623" cy="8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533901"/>
              </p:ext>
            </p:extLst>
          </p:nvPr>
        </p:nvGraphicFramePr>
        <p:xfrm>
          <a:off x="217488" y="1384300"/>
          <a:ext cx="678180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PI3" r:id="rId3" imgW="3462535" imgH="1496571" progId="PI3.Image">
                  <p:embed/>
                </p:oleObj>
              </mc:Choice>
              <mc:Fallback>
                <p:oleObj name="PI3" r:id="rId3" imgW="3462535" imgH="1496571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384300"/>
                        <a:ext cx="6781800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7488" y="338435"/>
            <a:ext cx="4900612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i="1" dirty="0" err="1">
                <a:solidFill>
                  <a:srgbClr val="008000"/>
                </a:solidFill>
                <a:latin typeface="+mj-lt"/>
                <a:cs typeface="Arial" charset="0"/>
              </a:rPr>
              <a:t>Telomerase</a:t>
            </a:r>
            <a:r>
              <a:rPr lang="it-IT" i="1" dirty="0">
                <a:solidFill>
                  <a:srgbClr val="008000"/>
                </a:solidFill>
                <a:latin typeface="+mj-lt"/>
                <a:cs typeface="Arial" charset="0"/>
              </a:rPr>
              <a:t> </a:t>
            </a:r>
            <a:r>
              <a:rPr lang="it-IT" i="1" dirty="0" err="1">
                <a:solidFill>
                  <a:srgbClr val="008000"/>
                </a:solidFill>
                <a:latin typeface="+mj-lt"/>
                <a:cs typeface="Arial" charset="0"/>
              </a:rPr>
              <a:t>is</a:t>
            </a:r>
            <a:r>
              <a:rPr lang="it-IT" i="1" dirty="0">
                <a:solidFill>
                  <a:srgbClr val="008000"/>
                </a:solidFill>
                <a:latin typeface="+mj-lt"/>
                <a:cs typeface="Arial" charset="0"/>
              </a:rPr>
              <a:t> </a:t>
            </a:r>
            <a:r>
              <a:rPr lang="it-IT" i="1" dirty="0" err="1">
                <a:solidFill>
                  <a:srgbClr val="008000"/>
                </a:solidFill>
                <a:latin typeface="+mj-lt"/>
                <a:cs typeface="Arial" charset="0"/>
              </a:rPr>
              <a:t>essential</a:t>
            </a:r>
            <a:r>
              <a:rPr lang="it-IT" i="1" dirty="0">
                <a:solidFill>
                  <a:srgbClr val="008000"/>
                </a:solidFill>
                <a:latin typeface="+mj-lt"/>
                <a:cs typeface="Arial" charset="0"/>
              </a:rPr>
              <a:t> for </a:t>
            </a:r>
            <a:r>
              <a:rPr lang="it-IT" i="1" dirty="0" err="1">
                <a:solidFill>
                  <a:srgbClr val="008000"/>
                </a:solidFill>
                <a:latin typeface="+mj-lt"/>
                <a:cs typeface="Arial" charset="0"/>
              </a:rPr>
              <a:t>tumor</a:t>
            </a:r>
            <a:r>
              <a:rPr lang="it-IT" i="1" dirty="0">
                <a:solidFill>
                  <a:srgbClr val="008000"/>
                </a:solidFill>
                <a:latin typeface="+mj-lt"/>
                <a:cs typeface="Arial" charset="0"/>
              </a:rPr>
              <a:t> </a:t>
            </a:r>
            <a:r>
              <a:rPr lang="it-IT" i="1" dirty="0" err="1" smtClean="0">
                <a:solidFill>
                  <a:srgbClr val="008000"/>
                </a:solidFill>
                <a:latin typeface="+mj-lt"/>
                <a:cs typeface="Arial" charset="0"/>
              </a:rPr>
              <a:t>cell</a:t>
            </a:r>
            <a:r>
              <a:rPr lang="it-IT" i="1" dirty="0" smtClean="0">
                <a:solidFill>
                  <a:srgbClr val="008000"/>
                </a:solidFill>
                <a:latin typeface="+mj-lt"/>
                <a:cs typeface="Arial" charset="0"/>
              </a:rPr>
              <a:t> </a:t>
            </a:r>
            <a:r>
              <a:rPr lang="it-IT" i="1" dirty="0" err="1" smtClean="0">
                <a:solidFill>
                  <a:srgbClr val="008000"/>
                </a:solidFill>
                <a:latin typeface="+mj-lt"/>
                <a:cs typeface="Arial" charset="0"/>
              </a:rPr>
              <a:t>immortalization</a:t>
            </a:r>
            <a:r>
              <a:rPr lang="it-IT" i="1" dirty="0" smtClean="0">
                <a:solidFill>
                  <a:srgbClr val="008000"/>
                </a:solidFill>
                <a:latin typeface="+mj-lt"/>
                <a:cs typeface="Arial" charset="0"/>
              </a:rPr>
              <a:t> and </a:t>
            </a:r>
            <a:r>
              <a:rPr lang="it-IT" i="1" dirty="0" err="1" smtClean="0">
                <a:solidFill>
                  <a:srgbClr val="008000"/>
                </a:solidFill>
                <a:latin typeface="+mj-lt"/>
                <a:cs typeface="Arial" charset="0"/>
              </a:rPr>
              <a:t>survival</a:t>
            </a:r>
            <a:endParaRPr lang="it-IT" i="1" dirty="0">
              <a:solidFill>
                <a:srgbClr val="008000"/>
              </a:solidFill>
              <a:latin typeface="+mj-lt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900" y="4152900"/>
            <a:ext cx="5321300" cy="27051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29100" y="3910111"/>
            <a:ext cx="1609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(</a:t>
            </a:r>
            <a:r>
              <a:rPr lang="it-IT" sz="1400" dirty="0" err="1" smtClean="0"/>
              <a:t>Normal</a:t>
            </a:r>
            <a:r>
              <a:rPr lang="it-IT" sz="1400" dirty="0" smtClean="0"/>
              <a:t> </a:t>
            </a:r>
            <a:r>
              <a:rPr lang="it-IT" sz="1400" dirty="0" err="1" smtClean="0"/>
              <a:t>renal</a:t>
            </a:r>
            <a:r>
              <a:rPr lang="it-IT" sz="1400" dirty="0" smtClean="0"/>
              <a:t> </a:t>
            </a:r>
            <a:r>
              <a:rPr lang="it-IT" sz="1400" dirty="0" err="1" smtClean="0"/>
              <a:t>cells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07200" y="3910111"/>
            <a:ext cx="1646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(</a:t>
            </a:r>
            <a:r>
              <a:rPr lang="it-IT" sz="1400" dirty="0" err="1" smtClean="0"/>
              <a:t>Normal</a:t>
            </a:r>
            <a:r>
              <a:rPr lang="it-IT" sz="1400" dirty="0" smtClean="0"/>
              <a:t> </a:t>
            </a:r>
            <a:r>
              <a:rPr lang="it-IT" sz="1400" dirty="0" err="1" smtClean="0"/>
              <a:t>fibroblasts</a:t>
            </a:r>
            <a:r>
              <a:rPr lang="it-IT" sz="1400" dirty="0" smtClean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217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26" y="1299457"/>
            <a:ext cx="4571574" cy="329794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89" y="1327090"/>
            <a:ext cx="3825948" cy="5374163"/>
          </a:xfrm>
          <a:prstGeom prst="rect">
            <a:avLst/>
          </a:prstGeom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839814"/>
              </p:ext>
            </p:extLst>
          </p:nvPr>
        </p:nvGraphicFramePr>
        <p:xfrm>
          <a:off x="4188237" y="109504"/>
          <a:ext cx="4790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Documento" r:id="rId6" imgW="6121400" imgH="1168400" progId="Word.Document.12">
                  <p:embed/>
                </p:oleObj>
              </mc:Choice>
              <mc:Fallback>
                <p:oleObj name="Documento" r:id="rId6" imgW="6121400" imgH="116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88237" y="109504"/>
                        <a:ext cx="47906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 descr="DIMI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5907" y="109504"/>
            <a:ext cx="718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2276" y="5693356"/>
            <a:ext cx="3356623" cy="8725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81100" y="725725"/>
            <a:ext cx="23534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</a:rPr>
              <a:t>Many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thanks</a:t>
            </a:r>
            <a:r>
              <a:rPr lang="it-IT" sz="2400" b="1" i="1" dirty="0" smtClean="0">
                <a:solidFill>
                  <a:srgbClr val="FF0000"/>
                </a:solidFill>
              </a:rPr>
              <a:t> to: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2107" y="1227435"/>
            <a:ext cx="27498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err="1" smtClean="0">
                <a:solidFill>
                  <a:srgbClr val="FFFF00"/>
                </a:solidFill>
              </a:rPr>
              <a:t>University</a:t>
            </a:r>
            <a:r>
              <a:rPr lang="it-IT" sz="2400" b="1" u="sng" dirty="0" smtClean="0">
                <a:solidFill>
                  <a:srgbClr val="FFFF00"/>
                </a:solidFill>
              </a:rPr>
              <a:t> of Genoa</a:t>
            </a:r>
          </a:p>
          <a:p>
            <a:endParaRPr lang="it-IT" sz="2400" b="1" i="1" dirty="0" smtClean="0">
              <a:solidFill>
                <a:srgbClr val="FFFF00"/>
              </a:solidFill>
            </a:endParaRPr>
          </a:p>
          <a:p>
            <a:r>
              <a:rPr lang="it-IT" sz="2400" b="1" i="1" dirty="0" smtClean="0">
                <a:solidFill>
                  <a:srgbClr val="FFFF00"/>
                </a:solidFill>
              </a:rPr>
              <a:t>Daniela Fenoglio</a:t>
            </a:r>
          </a:p>
          <a:p>
            <a:r>
              <a:rPr lang="it-IT" sz="2400" b="1" i="1" dirty="0" smtClean="0">
                <a:solidFill>
                  <a:srgbClr val="FFFF00"/>
                </a:solidFill>
              </a:rPr>
              <a:t>Alessia Parodi</a:t>
            </a:r>
          </a:p>
          <a:p>
            <a:r>
              <a:rPr lang="it-IT" sz="2400" b="1" i="1" dirty="0" smtClean="0">
                <a:solidFill>
                  <a:srgbClr val="FFFF00"/>
                </a:solidFill>
              </a:rPr>
              <a:t>Francesca </a:t>
            </a:r>
            <a:r>
              <a:rPr lang="it-IT" sz="2400" b="1" i="1" dirty="0" err="1" smtClean="0">
                <a:solidFill>
                  <a:srgbClr val="FFFF00"/>
                </a:solidFill>
              </a:rPr>
              <a:t>Kalli</a:t>
            </a:r>
            <a:endParaRPr lang="it-IT" sz="2400" b="1" i="1" dirty="0" smtClean="0">
              <a:solidFill>
                <a:srgbClr val="FFFF00"/>
              </a:solidFill>
            </a:endParaRPr>
          </a:p>
          <a:p>
            <a:r>
              <a:rPr lang="it-IT" sz="2400" b="1" i="1" dirty="0" smtClean="0">
                <a:solidFill>
                  <a:srgbClr val="FFFF00"/>
                </a:solidFill>
              </a:rPr>
              <a:t>Giorgia Nasi</a:t>
            </a:r>
          </a:p>
          <a:p>
            <a:r>
              <a:rPr lang="it-IT" sz="2400" b="1" i="1" dirty="0" smtClean="0">
                <a:solidFill>
                  <a:srgbClr val="FFFF00"/>
                </a:solidFill>
              </a:rPr>
              <a:t>Monica </a:t>
            </a:r>
            <a:r>
              <a:rPr lang="it-IT" sz="2400" b="1" i="1" dirty="0" err="1" smtClean="0">
                <a:solidFill>
                  <a:srgbClr val="FFFF00"/>
                </a:solidFill>
              </a:rPr>
              <a:t>Curto</a:t>
            </a:r>
            <a:endParaRPr lang="it-IT" sz="2400" b="1" i="1" dirty="0" smtClean="0">
              <a:solidFill>
                <a:srgbClr val="FFFF00"/>
              </a:solidFill>
            </a:endParaRPr>
          </a:p>
          <a:p>
            <a:endParaRPr lang="it-IT" sz="2400" b="1" i="1" dirty="0" smtClean="0">
              <a:solidFill>
                <a:srgbClr val="FFFF00"/>
              </a:solidFill>
            </a:endParaRPr>
          </a:p>
          <a:p>
            <a:r>
              <a:rPr lang="it-IT" sz="2400" b="1" i="1" dirty="0" smtClean="0">
                <a:solidFill>
                  <a:srgbClr val="FFFF00"/>
                </a:solidFill>
              </a:rPr>
              <a:t>Paolo Traverso</a:t>
            </a:r>
          </a:p>
          <a:p>
            <a:r>
              <a:rPr lang="it-IT" sz="2400" b="1" i="1" dirty="0" smtClean="0">
                <a:solidFill>
                  <a:srgbClr val="FFFF00"/>
                </a:solidFill>
              </a:rPr>
              <a:t>Giorgio </a:t>
            </a:r>
            <a:r>
              <a:rPr lang="it-IT" sz="2400" b="1" i="1" dirty="0" err="1" smtClean="0">
                <a:solidFill>
                  <a:srgbClr val="FFFF00"/>
                </a:solidFill>
              </a:rPr>
              <a:t>Carmignani</a:t>
            </a:r>
            <a:endParaRPr lang="it-IT" sz="2400" b="1" i="1" dirty="0" smtClean="0">
              <a:solidFill>
                <a:srgbClr val="FFFF00"/>
              </a:solidFill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2921000" y="2108200"/>
            <a:ext cx="177800" cy="1778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92467" y="2740967"/>
            <a:ext cx="84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CEBR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1" name="Parentesi graffa chiusa 10"/>
          <p:cNvSpPr/>
          <p:nvPr/>
        </p:nvSpPr>
        <p:spPr>
          <a:xfrm>
            <a:off x="2921000" y="4356100"/>
            <a:ext cx="158767" cy="68135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FFFF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73400" y="4264967"/>
            <a:ext cx="1193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</a:rPr>
              <a:t>Urology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Clinic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10100" y="1327090"/>
            <a:ext cx="35463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smtClean="0">
                <a:solidFill>
                  <a:srgbClr val="FFFF00"/>
                </a:solidFill>
              </a:rPr>
              <a:t>Mediolanum Farmaceutici</a:t>
            </a:r>
          </a:p>
          <a:p>
            <a:r>
              <a:rPr lang="it-IT" sz="2400" b="1" i="1" dirty="0" smtClean="0">
                <a:solidFill>
                  <a:srgbClr val="FFFF00"/>
                </a:solidFill>
              </a:rPr>
              <a:t>Francesco </a:t>
            </a:r>
            <a:r>
              <a:rPr lang="it-IT" sz="2400" b="1" i="1" dirty="0" err="1" smtClean="0">
                <a:solidFill>
                  <a:srgbClr val="FFFF00"/>
                </a:solidFill>
              </a:rPr>
              <a:t>Gianese</a:t>
            </a:r>
            <a:endParaRPr lang="it-IT" sz="2400" b="1" i="1" dirty="0" smtClean="0">
              <a:solidFill>
                <a:srgbClr val="FFFF00"/>
              </a:solidFill>
            </a:endParaRPr>
          </a:p>
          <a:p>
            <a:r>
              <a:rPr lang="it-IT" sz="2400" b="1" i="1" dirty="0" smtClean="0">
                <a:solidFill>
                  <a:srgbClr val="FFFF00"/>
                </a:solidFill>
              </a:rPr>
              <a:t>Giuseppina </a:t>
            </a:r>
            <a:r>
              <a:rPr lang="it-IT" sz="2400" b="1" i="1" dirty="0" err="1" smtClean="0">
                <a:solidFill>
                  <a:srgbClr val="FFFF00"/>
                </a:solidFill>
              </a:rPr>
              <a:t>Lamperti</a:t>
            </a:r>
            <a:endParaRPr lang="it-IT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19200" y="457200"/>
            <a:ext cx="6556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Thanks</a:t>
            </a:r>
            <a:r>
              <a:rPr lang="it-IT" sz="2800" b="1" dirty="0" smtClean="0"/>
              <a:t> to </a:t>
            </a:r>
            <a:r>
              <a:rPr lang="it-IT" sz="2800" b="1" dirty="0" err="1" smtClean="0"/>
              <a:t>everybody</a:t>
            </a:r>
            <a:r>
              <a:rPr lang="it-IT" sz="2800" b="1" dirty="0" smtClean="0"/>
              <a:t> for… </a:t>
            </a:r>
            <a:r>
              <a:rPr lang="it-IT" sz="2800" b="1" cap="all" dirty="0" err="1" smtClean="0"/>
              <a:t>your</a:t>
            </a:r>
            <a:r>
              <a:rPr lang="it-IT" sz="2800" b="1" cap="all" dirty="0" smtClean="0"/>
              <a:t> </a:t>
            </a:r>
            <a:r>
              <a:rPr lang="it-IT" sz="2800" b="1" cap="all" dirty="0" err="1" smtClean="0"/>
              <a:t>patience</a:t>
            </a:r>
            <a:endParaRPr lang="it-IT" sz="2800" b="1" cap="all" dirty="0"/>
          </a:p>
        </p:txBody>
      </p:sp>
      <p:pic>
        <p:nvPicPr>
          <p:cNvPr id="5" name="Picture 5" descr="bo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591844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276" y="5693356"/>
            <a:ext cx="3356623" cy="8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20663" y="4572000"/>
          <a:ext cx="8809037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Immagine bitmap" r:id="rId3" imgW="8809524" imgH="2095793" progId="Paint.Picture">
                  <p:embed/>
                </p:oleObj>
              </mc:Choice>
              <mc:Fallback>
                <p:oleObj name="Immagine bitmap" r:id="rId3" imgW="8809524" imgH="209579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4572000"/>
                        <a:ext cx="8809037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993139"/>
              </p:ext>
            </p:extLst>
          </p:nvPr>
        </p:nvGraphicFramePr>
        <p:xfrm>
          <a:off x="2366962" y="1029732"/>
          <a:ext cx="6497638" cy="332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Immagine bitmap" r:id="rId5" imgW="7171429" imgH="3666667" progId="Paint.Picture">
                  <p:embed/>
                </p:oleObj>
              </mc:Choice>
              <mc:Fallback>
                <p:oleObj name="Immagine bitmap" r:id="rId5" imgW="7171429" imgH="3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2" y="1029732"/>
                        <a:ext cx="6497638" cy="3322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8588" y="122535"/>
            <a:ext cx="4900612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i="1" dirty="0" err="1" smtClean="0">
                <a:solidFill>
                  <a:srgbClr val="008000"/>
                </a:solidFill>
                <a:latin typeface="+mj-lt"/>
                <a:cs typeface="Arial" charset="0"/>
              </a:rPr>
              <a:t>Telomerase-specific</a:t>
            </a:r>
            <a:r>
              <a:rPr lang="it-IT" i="1" dirty="0" smtClean="0">
                <a:solidFill>
                  <a:srgbClr val="008000"/>
                </a:solidFill>
                <a:latin typeface="+mj-lt"/>
                <a:cs typeface="Arial" charset="0"/>
              </a:rPr>
              <a:t> CTL can be </a:t>
            </a:r>
            <a:r>
              <a:rPr lang="it-IT" i="1" dirty="0" err="1" smtClean="0">
                <a:solidFill>
                  <a:srgbClr val="008000"/>
                </a:solidFill>
                <a:latin typeface="+mj-lt"/>
                <a:cs typeface="Arial" charset="0"/>
              </a:rPr>
              <a:t>generated</a:t>
            </a:r>
            <a:r>
              <a:rPr lang="it-IT" i="1" dirty="0" smtClean="0">
                <a:solidFill>
                  <a:srgbClr val="008000"/>
                </a:solidFill>
                <a:latin typeface="+mj-lt"/>
                <a:cs typeface="Arial" charset="0"/>
              </a:rPr>
              <a:t> from </a:t>
            </a:r>
            <a:r>
              <a:rPr lang="it-IT" i="1" dirty="0" err="1" smtClean="0">
                <a:solidFill>
                  <a:srgbClr val="008000"/>
                </a:solidFill>
                <a:latin typeface="+mj-lt"/>
                <a:cs typeface="Arial" charset="0"/>
              </a:rPr>
              <a:t>patients</a:t>
            </a:r>
            <a:endParaRPr lang="it-IT" i="1" dirty="0">
              <a:solidFill>
                <a:srgbClr val="008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5100" y="381000"/>
            <a:ext cx="5993949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solidFill>
                  <a:srgbClr val="008000"/>
                </a:solidFill>
              </a:rPr>
              <a:t>Telomerase</a:t>
            </a:r>
            <a:r>
              <a:rPr lang="it-IT" sz="2400" i="1" dirty="0" smtClean="0">
                <a:solidFill>
                  <a:srgbClr val="008000"/>
                </a:solidFill>
              </a:rPr>
              <a:t> and the </a:t>
            </a:r>
            <a:r>
              <a:rPr lang="it-IT" sz="2400" i="1" dirty="0" err="1" smtClean="0">
                <a:solidFill>
                  <a:srgbClr val="008000"/>
                </a:solidFill>
              </a:rPr>
              <a:t>immunotherapy</a:t>
            </a:r>
            <a:r>
              <a:rPr lang="it-IT" sz="2400" i="1" dirty="0" smtClean="0">
                <a:solidFill>
                  <a:srgbClr val="008000"/>
                </a:solidFill>
              </a:rPr>
              <a:t> of </a:t>
            </a:r>
            <a:r>
              <a:rPr lang="it-IT" sz="2400" i="1" dirty="0" err="1" smtClean="0">
                <a:solidFill>
                  <a:srgbClr val="008000"/>
                </a:solidFill>
              </a:rPr>
              <a:t>cancer</a:t>
            </a:r>
            <a:endParaRPr lang="it-IT" sz="2400" i="1" dirty="0">
              <a:solidFill>
                <a:srgbClr val="008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9144000" cy="255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69391" y="1761507"/>
            <a:ext cx="6982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Immunogenicity</a:t>
            </a:r>
            <a:r>
              <a:rPr lang="it-IT" sz="2800" b="1" dirty="0" smtClean="0"/>
              <a:t>: </a:t>
            </a:r>
            <a:r>
              <a:rPr lang="it-IT" sz="2800" dirty="0" smtClean="0"/>
              <a:t>the </a:t>
            </a:r>
            <a:r>
              <a:rPr lang="it-IT" sz="2800" dirty="0" err="1" smtClean="0"/>
              <a:t>ability</a:t>
            </a:r>
            <a:r>
              <a:rPr lang="it-IT" sz="2800" dirty="0" smtClean="0"/>
              <a:t> of a </a:t>
            </a:r>
            <a:r>
              <a:rPr lang="it-IT" sz="2800" dirty="0" err="1" smtClean="0"/>
              <a:t>substance</a:t>
            </a:r>
            <a:r>
              <a:rPr lang="it-IT" sz="2800" dirty="0" smtClean="0"/>
              <a:t> to </a:t>
            </a:r>
            <a:r>
              <a:rPr lang="it-IT" sz="2800" dirty="0" err="1" smtClean="0"/>
              <a:t>provoke</a:t>
            </a:r>
            <a:r>
              <a:rPr lang="it-IT" sz="2800" dirty="0" smtClean="0"/>
              <a:t> an </a:t>
            </a:r>
            <a:r>
              <a:rPr lang="it-IT" sz="2800" cap="small" dirty="0" smtClean="0">
                <a:effectLst/>
                <a:hlinkClick r:id="rId2"/>
              </a:rPr>
              <a:t>immune response</a:t>
            </a:r>
            <a:endParaRPr lang="it-IT" sz="2800" cap="small" dirty="0" smtClean="0">
              <a:effectLst/>
            </a:endParaRPr>
          </a:p>
          <a:p>
            <a:endParaRPr lang="it-IT" sz="2800" dirty="0" smtClean="0"/>
          </a:p>
          <a:p>
            <a:r>
              <a:rPr lang="it-IT" sz="1600" dirty="0" smtClean="0"/>
              <a:t>Miller-Keane Encyclopedia and Dictionary of Medicine, Nursing, and </a:t>
            </a:r>
            <a:r>
              <a:rPr lang="it-IT" sz="1600" dirty="0" err="1" smtClean="0"/>
              <a:t>Allied</a:t>
            </a:r>
            <a:r>
              <a:rPr lang="it-IT" sz="1600" dirty="0" smtClean="0"/>
              <a:t> </a:t>
            </a:r>
            <a:r>
              <a:rPr lang="it-IT" sz="1600" dirty="0" err="1" smtClean="0"/>
              <a:t>Health</a:t>
            </a:r>
            <a:r>
              <a:rPr lang="it-IT" sz="1600" dirty="0" smtClean="0"/>
              <a:t>, </a:t>
            </a:r>
            <a:r>
              <a:rPr lang="it-IT" sz="1600" dirty="0" err="1" smtClean="0"/>
              <a:t>Seventh</a:t>
            </a:r>
            <a:r>
              <a:rPr lang="it-IT" sz="1600" dirty="0" smtClean="0"/>
              <a:t> Edition. © 2003 by </a:t>
            </a:r>
            <a:r>
              <a:rPr lang="it-IT" sz="1600" dirty="0" err="1" smtClean="0"/>
              <a:t>Saunders</a:t>
            </a:r>
            <a:r>
              <a:rPr lang="it-IT" sz="1600" dirty="0" smtClean="0"/>
              <a:t>, an </a:t>
            </a:r>
            <a:r>
              <a:rPr lang="it-IT" sz="1600" dirty="0" err="1" smtClean="0"/>
              <a:t>imprint</a:t>
            </a:r>
            <a:r>
              <a:rPr lang="it-IT" sz="1600" dirty="0" smtClean="0"/>
              <a:t> of </a:t>
            </a:r>
            <a:r>
              <a:rPr lang="it-IT" sz="1600" dirty="0" err="1" smtClean="0"/>
              <a:t>Elsevier</a:t>
            </a:r>
            <a:r>
              <a:rPr lang="it-IT" sz="1600" dirty="0" smtClean="0"/>
              <a:t>, </a:t>
            </a:r>
            <a:r>
              <a:rPr lang="it-IT" sz="1600" dirty="0" err="1" smtClean="0"/>
              <a:t>Inc</a:t>
            </a:r>
            <a:r>
              <a:rPr lang="it-IT" sz="1600" dirty="0" smtClean="0"/>
              <a:t>. </a:t>
            </a:r>
          </a:p>
          <a:p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2900" y="198734"/>
            <a:ext cx="47029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immunogenic</a:t>
            </a:r>
            <a:r>
              <a:rPr lang="it-IT" sz="2400" i="1" dirty="0" smtClean="0">
                <a:solidFill>
                  <a:srgbClr val="FF0000"/>
                </a:solidFill>
              </a:rPr>
              <a:t> in vivo?</a:t>
            </a:r>
            <a:endParaRPr lang="it-IT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9230" y="190713"/>
            <a:ext cx="80117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              For a </a:t>
            </a:r>
            <a:r>
              <a:rPr lang="it-IT" sz="2800" b="1" dirty="0" smtClean="0"/>
              <a:t>TAA</a:t>
            </a:r>
            <a:r>
              <a:rPr lang="it-IT" sz="2400" dirty="0" smtClean="0"/>
              <a:t> </a:t>
            </a:r>
            <a:r>
              <a:rPr lang="it-IT" sz="2400" dirty="0" err="1" smtClean="0"/>
              <a:t>immunogenicity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defined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/>
              <a:t>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ability</a:t>
            </a:r>
            <a:endParaRPr lang="it-IT" sz="2400" dirty="0" smtClean="0"/>
          </a:p>
          <a:p>
            <a:pPr algn="ctr"/>
            <a:r>
              <a:rPr lang="it-IT" sz="2400" dirty="0" smtClean="0"/>
              <a:t>                          to </a:t>
            </a:r>
            <a:r>
              <a:rPr lang="it-IT" sz="2400" dirty="0" err="1" smtClean="0"/>
              <a:t>provoke</a:t>
            </a:r>
            <a:r>
              <a:rPr lang="it-IT" sz="2400" dirty="0" smtClean="0"/>
              <a:t> a </a:t>
            </a:r>
            <a:r>
              <a:rPr lang="it-IT" sz="2400" dirty="0" err="1" smtClean="0"/>
              <a:t>protective</a:t>
            </a:r>
            <a:r>
              <a:rPr lang="it-IT" sz="2400" dirty="0" smtClean="0"/>
              <a:t> </a:t>
            </a:r>
            <a:r>
              <a:rPr lang="it-IT" sz="2400" cap="small" dirty="0" smtClean="0">
                <a:effectLst/>
                <a:hlinkClick r:id="rId2"/>
              </a:rPr>
              <a:t>immune response</a:t>
            </a:r>
            <a:endParaRPr lang="it-IT" sz="2400" cap="small" dirty="0" smtClean="0">
              <a:effectLst/>
            </a:endParaRPr>
          </a:p>
          <a:p>
            <a:endParaRPr lang="it-IT" sz="2400" dirty="0"/>
          </a:p>
          <a:p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2317499" y="1073711"/>
            <a:ext cx="1387886" cy="125702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98263" y="2458980"/>
            <a:ext cx="2105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Antigen</a:t>
            </a:r>
            <a:r>
              <a:rPr lang="it-IT" sz="2000" dirty="0" smtClean="0"/>
              <a:t> </a:t>
            </a:r>
            <a:r>
              <a:rPr lang="it-IT" sz="2000" dirty="0" err="1" smtClean="0"/>
              <a:t>expressed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by </a:t>
            </a:r>
            <a:r>
              <a:rPr lang="it-IT" sz="2000" dirty="0" err="1" smtClean="0"/>
              <a:t>cancer</a:t>
            </a:r>
            <a:r>
              <a:rPr lang="it-IT" sz="2000" dirty="0" smtClean="0"/>
              <a:t> </a:t>
            </a:r>
            <a:r>
              <a:rPr lang="it-IT" sz="2000" dirty="0" err="1" smtClean="0"/>
              <a:t>cells</a:t>
            </a:r>
            <a:endParaRPr lang="it-IT" sz="2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26" y="3484865"/>
            <a:ext cx="5483279" cy="3118286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4872390" y="1073711"/>
            <a:ext cx="1438551" cy="125702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189842" y="2434141"/>
            <a:ext cx="421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Presence</a:t>
            </a:r>
            <a:r>
              <a:rPr lang="it-IT" sz="2000" dirty="0" smtClean="0"/>
              <a:t> of Ag-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lymphocytes</a:t>
            </a:r>
            <a:r>
              <a:rPr lang="it-IT" sz="2000" dirty="0" smtClean="0"/>
              <a:t> in </a:t>
            </a:r>
          </a:p>
          <a:p>
            <a:r>
              <a:rPr lang="it-IT" sz="2000" dirty="0" smtClean="0"/>
              <a:t>the immune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repertoire</a:t>
            </a:r>
            <a:r>
              <a:rPr lang="it-IT" sz="2000" dirty="0" smtClean="0"/>
              <a:t> of </a:t>
            </a:r>
            <a:r>
              <a:rPr lang="it-IT" sz="2000" dirty="0" err="1" smtClean="0"/>
              <a:t>patients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026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900" y="198734"/>
            <a:ext cx="52475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Is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telomerase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presented</a:t>
            </a:r>
            <a:r>
              <a:rPr lang="it-IT" sz="2400" i="1" dirty="0" smtClean="0">
                <a:solidFill>
                  <a:srgbClr val="FF0000"/>
                </a:solidFill>
              </a:rPr>
              <a:t> by </a:t>
            </a:r>
            <a:r>
              <a:rPr lang="it-IT" sz="2400" i="1" dirty="0" err="1" smtClean="0">
                <a:solidFill>
                  <a:srgbClr val="FF0000"/>
                </a:solidFill>
              </a:rPr>
              <a:t>cancer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cells</a:t>
            </a:r>
            <a:r>
              <a:rPr lang="it-IT" sz="2400" i="1" dirty="0" smtClean="0">
                <a:solidFill>
                  <a:srgbClr val="FF0000"/>
                </a:solidFill>
              </a:rPr>
              <a:t>?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287904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536700"/>
            <a:ext cx="7251700" cy="4394200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 flipV="1">
            <a:off x="4241800" y="4267200"/>
            <a:ext cx="3949700" cy="127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939800" y="4521200"/>
            <a:ext cx="6870700" cy="127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6248400" y="5168900"/>
            <a:ext cx="19431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1028700" y="5397500"/>
            <a:ext cx="35179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1074</Words>
  <Application>Microsoft Office PowerPoint</Application>
  <PresentationFormat>On-screen Show (4:3)</PresentationFormat>
  <Paragraphs>231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Tema di Office</vt:lpstr>
      <vt:lpstr>Documento</vt:lpstr>
      <vt:lpstr>PI3</vt:lpstr>
      <vt:lpstr>Immagine bitmap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Genova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Gilberto Filaci</dc:creator>
  <cp:lastModifiedBy>Venkata Praveen Allumellu</cp:lastModifiedBy>
  <cp:revision>131</cp:revision>
  <dcterms:created xsi:type="dcterms:W3CDTF">2015-05-12T12:36:37Z</dcterms:created>
  <dcterms:modified xsi:type="dcterms:W3CDTF">2015-07-28T22:50:19Z</dcterms:modified>
</cp:coreProperties>
</file>