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6" r:id="rId3"/>
    <p:sldId id="257" r:id="rId4"/>
    <p:sldId id="317" r:id="rId5"/>
    <p:sldId id="338" r:id="rId6"/>
    <p:sldId id="339" r:id="rId7"/>
    <p:sldId id="343" r:id="rId8"/>
    <p:sldId id="348" r:id="rId9"/>
    <p:sldId id="345" r:id="rId10"/>
    <p:sldId id="346" r:id="rId11"/>
    <p:sldId id="332" r:id="rId12"/>
    <p:sldId id="342" r:id="rId13"/>
    <p:sldId id="344" r:id="rId14"/>
    <p:sldId id="347" r:id="rId15"/>
    <p:sldId id="340" r:id="rId16"/>
    <p:sldId id="349" r:id="rId17"/>
    <p:sldId id="341" r:id="rId18"/>
    <p:sldId id="320" r:id="rId19"/>
    <p:sldId id="309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>
      <p:cViewPr>
        <p:scale>
          <a:sx n="100" d="100"/>
          <a:sy n="100" d="100"/>
        </p:scale>
        <p:origin x="64" y="-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BB0E3-FA1F-49DC-9EA6-5074A2F095BA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E4D3-C640-497A-8CA5-9974DAA9D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E4D3-C640-497A-8CA5-9974DAA9D3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0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40000" cy="9905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840672"/>
            <a:ext cx="2541588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12" y="5843932"/>
            <a:ext cx="2541588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864225"/>
            <a:ext cx="2541588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810192"/>
            <a:ext cx="2541588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 smtClean="0"/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 smtClean="0"/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5884584"/>
            <a:ext cx="2540000" cy="923925"/>
          </a:xfrm>
          <a:prstGeom prst="rect">
            <a:avLst/>
          </a:prstGeom>
        </p:spPr>
      </p:pic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F7C292AB-8176-4A0E-812A-5A162C7DE34D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 smtClean="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6FC64BEA-949F-45C1-976C-0EE629B39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7BA7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wyckoffg@umk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905000"/>
            <a:ext cx="6781800" cy="3962400"/>
          </a:xfrm>
        </p:spPr>
        <p:txBody>
          <a:bodyPr/>
          <a:lstStyle/>
          <a:p>
            <a:r>
              <a:rPr lang="en-US" b="1" dirty="0"/>
              <a:t>Sparse-matrix analysis of small molecules and protein targets for drug discovery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Gerald J. Wyckoff, UMKC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164568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of data for each ligand docked into the individual protein structures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58873"/>
              </p:ext>
            </p:extLst>
          </p:nvPr>
        </p:nvGraphicFramePr>
        <p:xfrm>
          <a:off x="2819400" y="2181225"/>
          <a:ext cx="6362702" cy="1809750"/>
        </p:xfrm>
        <a:graphic>
          <a:graphicData uri="http://schemas.openxmlformats.org/drawingml/2006/table">
            <a:tbl>
              <a:tblPr/>
              <a:tblGrid>
                <a:gridCol w="993968"/>
                <a:gridCol w="431591"/>
                <a:gridCol w="457748"/>
                <a:gridCol w="431591"/>
                <a:gridCol w="444670"/>
                <a:gridCol w="444670"/>
                <a:gridCol w="444670"/>
                <a:gridCol w="431591"/>
                <a:gridCol w="431591"/>
                <a:gridCol w="444670"/>
                <a:gridCol w="444670"/>
                <a:gridCol w="461018"/>
                <a:gridCol w="500254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1AIV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1AVS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1BLF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1BR1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1BR2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1DS3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1F6R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1F6S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1FXZ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1HLU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1IC2d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1IC2m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zinc_85881626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1"/>
                        </a:rPr>
                        <a:t>-5.8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1" y="2133600"/>
            <a:ext cx="4572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0" y="228600"/>
            <a:ext cx="10871200" cy="990600"/>
          </a:xfrm>
        </p:spPr>
        <p:txBody>
          <a:bodyPr/>
          <a:lstStyle/>
          <a:p>
            <a:r>
              <a:rPr lang="en-US" dirty="0" smtClean="0"/>
              <a:t>Each row is an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3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6878638" cy="4495800"/>
          </a:xfrm>
        </p:spPr>
        <p:txBody>
          <a:bodyPr/>
          <a:lstStyle/>
          <a:p>
            <a:r>
              <a:rPr lang="en-US" dirty="0" smtClean="0"/>
              <a:t>Not enough to use one view of the data</a:t>
            </a:r>
          </a:p>
          <a:p>
            <a:r>
              <a:rPr lang="en-US" dirty="0" smtClean="0"/>
              <a:t>Rescore all data in order to assure best possible view of data</a:t>
            </a:r>
          </a:p>
          <a:p>
            <a:r>
              <a:rPr lang="en-US" dirty="0" err="1" smtClean="0"/>
              <a:t>NNScore</a:t>
            </a:r>
            <a:r>
              <a:rPr lang="en-US" dirty="0" smtClean="0"/>
              <a:t> 2.0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05000"/>
            <a:ext cx="3429000" cy="32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SABLE</a:t>
            </a:r>
            <a:r>
              <a:rPr lang="en-US" sz="2100" dirty="0">
                <a:ea typeface="ＭＳ Ｐゴシック" pitchFamily="34" charset="-128"/>
              </a:rPr>
              <a:t> </a:t>
            </a:r>
            <a:r>
              <a:rPr lang="en-US" sz="1800" dirty="0">
                <a:ea typeface="ＭＳ Ｐゴシック" pitchFamily="34" charset="-128"/>
              </a:rPr>
              <a:t>(Structural Alignment By Likelihood Estimation) </a:t>
            </a:r>
            <a:r>
              <a:rPr lang="en-US" sz="2400" dirty="0">
                <a:ea typeface="ＭＳ Ｐゴシック" pitchFamily="34" charset="-128"/>
              </a:rPr>
              <a:t>integration to existing cloud-based suite of drug development tools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Developed at UMKC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Protected by a provisional patent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Performs extremely detailed protein structure alignments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Allows </a:t>
            </a:r>
            <a:r>
              <a:rPr lang="en-US" sz="2000" i="1" dirty="0">
                <a:solidFill>
                  <a:srgbClr val="000000"/>
                </a:solidFill>
                <a:ea typeface="ＭＳ Ｐゴシック" pitchFamily="34" charset="-128"/>
              </a:rPr>
              <a:t>prediction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 of interactions, aiding both drug repurposing and off-target effect analysis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Brings off-target and repurposing screens </a:t>
            </a:r>
            <a:r>
              <a:rPr lang="en-US" sz="2000" i="1" dirty="0">
                <a:solidFill>
                  <a:srgbClr val="000000"/>
                </a:solidFill>
                <a:ea typeface="ＭＳ Ｐゴシック" pitchFamily="34" charset="-128"/>
              </a:rPr>
              <a:t>in silico 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Cost-savings to drug developers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Applicable in early and late stages of </a:t>
            </a:r>
            <a:r>
              <a:rPr lang="en-US" sz="1800" dirty="0" smtClean="0">
                <a:ea typeface="ＭＳ Ｐゴシック" pitchFamily="34" charset="-128"/>
              </a:rPr>
              <a:t>development</a:t>
            </a:r>
            <a:endParaRPr lang="en-US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73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8915400" cy="49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00" y="5181600"/>
            <a:ext cx="83058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2000" dirty="0">
                <a:solidFill>
                  <a:srgbClr val="538135"/>
                </a:solidFill>
                <a:latin typeface="Calibri"/>
                <a:ea typeface="Times New Roman"/>
              </a:rPr>
              <a:t>As can be seen above, the SABLE technology allows for a more complete and accurate alignment of proteins, leading to better visualization and modeling of functional sites that are the target of drug discovery.</a:t>
            </a:r>
            <a:endParaRPr lang="en-US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53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9497"/>
            <a:ext cx="5257800" cy="52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9800" y="1676400"/>
            <a:ext cx="4669536" cy="4495800"/>
          </a:xfrm>
        </p:spPr>
        <p:txBody>
          <a:bodyPr/>
          <a:lstStyle/>
          <a:p>
            <a:r>
              <a:rPr lang="en-US" dirty="0" smtClean="0"/>
              <a:t>Enabled by both amino acid and structural data</a:t>
            </a:r>
          </a:p>
          <a:p>
            <a:r>
              <a:rPr lang="en-US" dirty="0" smtClean="0"/>
              <a:t>Organized data in target fields</a:t>
            </a:r>
          </a:p>
          <a:p>
            <a:r>
              <a:rPr lang="en-US" dirty="0" smtClean="0"/>
              <a:t>No loss of data even when a target isn’t screened</a:t>
            </a:r>
          </a:p>
          <a:p>
            <a:r>
              <a:rPr lang="en-US" dirty="0" smtClean="0"/>
              <a:t>Inference across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9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 of Clustered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114800" y="1524000"/>
            <a:ext cx="3124200" cy="731520"/>
          </a:xfrm>
        </p:spPr>
        <p:txBody>
          <a:bodyPr/>
          <a:lstStyle/>
          <a:p>
            <a:r>
              <a:rPr lang="en-US" dirty="0" smtClean="0"/>
              <a:t>Clustered Data sets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362200"/>
            <a:ext cx="41910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Small molecule data is on the top (X-axis).</a:t>
            </a:r>
          </a:p>
          <a:p>
            <a:r>
              <a:rPr lang="en-US" dirty="0" smtClean="0"/>
              <a:t>Protein data is at left (Y-axis).</a:t>
            </a:r>
          </a:p>
          <a:p>
            <a:r>
              <a:rPr lang="en-US" dirty="0" smtClean="0"/>
              <a:t>Data has been clustered using hierarchical methods.</a:t>
            </a:r>
          </a:p>
          <a:p>
            <a:r>
              <a:rPr lang="en-US" dirty="0" smtClean="0"/>
              <a:t>Red/Blue data is interaction/non-interaction data.</a:t>
            </a:r>
          </a:p>
          <a:p>
            <a:r>
              <a:rPr lang="en-US" dirty="0" smtClean="0"/>
              <a:t>Clear patterns for testing potential drug/target pairs exist from this visualization.</a:t>
            </a:r>
          </a:p>
          <a:p>
            <a:r>
              <a:rPr lang="en-US" dirty="0" smtClean="0"/>
              <a:t>Framework allows pathway and ADMET data incorporation early.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364091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714500" y="34918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4500" y="35680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38300" y="35680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38300" y="36442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85900" y="3644245"/>
            <a:ext cx="152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85900" y="4025245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62100" y="3872845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714500" y="39490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714500" y="41776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09700" y="4025245"/>
            <a:ext cx="76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9700" y="4634845"/>
            <a:ext cx="381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26" idx="1"/>
          </p:cNvCxnSpPr>
          <p:nvPr/>
        </p:nvCxnSpPr>
        <p:spPr>
          <a:xfrm flipH="1">
            <a:off x="1447800" y="4419601"/>
            <a:ext cx="304800" cy="36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4558646"/>
            <a:ext cx="114300" cy="4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 flipV="1">
            <a:off x="1562100" y="4711045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 flipH="1">
            <a:off x="1600200" y="4863445"/>
            <a:ext cx="1905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 flipH="1">
            <a:off x="1638300" y="50158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>
            <a:off x="1695450" y="5092045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/>
          <p:nvPr/>
        </p:nvCxnSpPr>
        <p:spPr>
          <a:xfrm flipH="1">
            <a:off x="1714500" y="5244445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/>
          <p:nvPr/>
        </p:nvCxnSpPr>
        <p:spPr>
          <a:xfrm flipH="1">
            <a:off x="1752600" y="5396845"/>
            <a:ext cx="3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 flipV="1">
            <a:off x="2324100" y="2882246"/>
            <a:ext cx="838200" cy="394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/>
          <p:cNvCxnSpPr/>
          <p:nvPr/>
        </p:nvCxnSpPr>
        <p:spPr>
          <a:xfrm>
            <a:off x="3162300" y="2882246"/>
            <a:ext cx="1371600" cy="394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>
            <a:stCxn id="1026" idx="0"/>
          </p:cNvCxnSpPr>
          <p:nvPr/>
        </p:nvCxnSpPr>
        <p:spPr>
          <a:xfrm flipV="1">
            <a:off x="3573060" y="3034646"/>
            <a:ext cx="84541" cy="241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/>
          <p:nvPr/>
        </p:nvCxnSpPr>
        <p:spPr>
          <a:xfrm flipH="1">
            <a:off x="3924300" y="3110846"/>
            <a:ext cx="76200" cy="1657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 flipH="1">
            <a:off x="4152900" y="3193722"/>
            <a:ext cx="76200" cy="828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/>
          <p:cNvCxnSpPr/>
          <p:nvPr/>
        </p:nvCxnSpPr>
        <p:spPr>
          <a:xfrm>
            <a:off x="4381500" y="3235162"/>
            <a:ext cx="0" cy="4143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/>
          <p:cNvCxnSpPr/>
          <p:nvPr/>
        </p:nvCxnSpPr>
        <p:spPr>
          <a:xfrm>
            <a:off x="3009900" y="2958446"/>
            <a:ext cx="228600" cy="3181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/>
          <p:cNvCxnSpPr/>
          <p:nvPr/>
        </p:nvCxnSpPr>
        <p:spPr>
          <a:xfrm flipV="1">
            <a:off x="2552700" y="3079422"/>
            <a:ext cx="533400" cy="1971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/>
          <p:cNvCxnSpPr/>
          <p:nvPr/>
        </p:nvCxnSpPr>
        <p:spPr>
          <a:xfrm>
            <a:off x="2743200" y="3193722"/>
            <a:ext cx="38100" cy="828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/>
          <p:nvPr/>
        </p:nvCxnSpPr>
        <p:spPr>
          <a:xfrm>
            <a:off x="2933700" y="3155622"/>
            <a:ext cx="76200" cy="1209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/>
          <p:nvPr/>
        </p:nvCxnSpPr>
        <p:spPr>
          <a:xfrm flipV="1">
            <a:off x="4838700" y="3155622"/>
            <a:ext cx="152400" cy="1209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/>
          <p:cNvCxnSpPr/>
          <p:nvPr/>
        </p:nvCxnSpPr>
        <p:spPr>
          <a:xfrm>
            <a:off x="4991100" y="3155622"/>
            <a:ext cx="304800" cy="1209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/>
          <p:cNvCxnSpPr/>
          <p:nvPr/>
        </p:nvCxnSpPr>
        <p:spPr>
          <a:xfrm>
            <a:off x="5067300" y="3193722"/>
            <a:ext cx="0" cy="828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Connector 1073"/>
          <p:cNvCxnSpPr/>
          <p:nvPr/>
        </p:nvCxnSpPr>
        <p:spPr>
          <a:xfrm flipH="1" flipV="1">
            <a:off x="3924300" y="2729846"/>
            <a:ext cx="1066800" cy="43122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Straight Connector 1076"/>
          <p:cNvCxnSpPr/>
          <p:nvPr/>
        </p:nvCxnSpPr>
        <p:spPr>
          <a:xfrm flipV="1">
            <a:off x="3162300" y="2729845"/>
            <a:ext cx="762000" cy="152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2996803" y="2436713"/>
            <a:ext cx="185499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Small Molecules</a:t>
            </a:r>
          </a:p>
        </p:txBody>
      </p:sp>
      <p:sp>
        <p:nvSpPr>
          <p:cNvPr id="1079" name="TextBox 1078"/>
          <p:cNvSpPr txBox="1"/>
          <p:nvPr/>
        </p:nvSpPr>
        <p:spPr>
          <a:xfrm rot="16200000">
            <a:off x="487281" y="4409085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Protein Targets</a:t>
            </a:r>
          </a:p>
        </p:txBody>
      </p:sp>
    </p:spTree>
    <p:extLst>
      <p:ext uri="{BB962C8B-B14F-4D97-AF65-F5344CB8AC3E}">
        <p14:creationId xmlns:p14="http://schemas.microsoft.com/office/powerpoint/2010/main" val="192211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Clustered data 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Smooth combined data – across data we have versus data that is not available.</a:t>
            </a:r>
          </a:p>
          <a:p>
            <a:r>
              <a:rPr lang="en-US" dirty="0" smtClean="0"/>
              <a:t>Build in smoothing function for all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Top level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Smoothing function</a:t>
            </a: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>
            <a:off x="152400" y="2971800"/>
            <a:ext cx="2667000" cy="7620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>
            <a:off x="609600" y="3657600"/>
            <a:ext cx="2667000" cy="762000"/>
          </a:xfrm>
          <a:prstGeom prst="trapezoid">
            <a:avLst/>
          </a:prstGeom>
          <a:solidFill>
            <a:srgbClr val="CCFFCC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1295400" y="4191000"/>
            <a:ext cx="2667000" cy="762000"/>
          </a:xfrm>
          <a:prstGeom prst="trapezoid">
            <a:avLst/>
          </a:prstGeom>
          <a:solidFill>
            <a:srgbClr val="FF66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1905000" y="4800600"/>
            <a:ext cx="2667000" cy="762000"/>
          </a:xfrm>
          <a:prstGeom prst="trapezoid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3048000"/>
            <a:ext cx="13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Silico</a:t>
            </a:r>
            <a:r>
              <a:rPr lang="en-US" dirty="0" smtClean="0"/>
              <a:t>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657600"/>
            <a:ext cx="189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4191000"/>
            <a:ext cx="156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Literature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800600"/>
            <a:ext cx="205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likelihood</a:t>
            </a:r>
          </a:p>
          <a:p>
            <a:r>
              <a:rPr lang="en-US" dirty="0" smtClean="0"/>
              <a:t>Score - </a:t>
            </a:r>
            <a:r>
              <a:rPr lang="en-US" dirty="0" err="1" smtClean="0"/>
              <a:t>Bayseian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585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nodes within the sparse matrix.</a:t>
            </a:r>
          </a:p>
          <a:p>
            <a:r>
              <a:rPr lang="en-US" dirty="0" smtClean="0"/>
              <a:t>Superposition proteins in a cluster downstream of a node.</a:t>
            </a:r>
          </a:p>
          <a:p>
            <a:pPr lvl="1"/>
            <a:r>
              <a:rPr lang="en-US" dirty="0" smtClean="0"/>
              <a:t>Use SABLE</a:t>
            </a:r>
          </a:p>
          <a:p>
            <a:pPr lvl="1"/>
            <a:r>
              <a:rPr lang="en-US" dirty="0" smtClean="0"/>
              <a:t>Map interaction domains using SCIPDB</a:t>
            </a:r>
          </a:p>
          <a:p>
            <a:r>
              <a:rPr lang="en-US" dirty="0" smtClean="0"/>
              <a:t>Analyze superposition of alternative small molecules within the cluster.</a:t>
            </a:r>
          </a:p>
          <a:p>
            <a:r>
              <a:rPr lang="en-US" dirty="0" smtClean="0"/>
              <a:t>Dock and model promising leads.</a:t>
            </a:r>
          </a:p>
          <a:p>
            <a:pPr lvl="1"/>
            <a:r>
              <a:rPr lang="en-US" dirty="0" smtClean="0"/>
              <a:t>Consider off-target effects, ADMET up front</a:t>
            </a:r>
          </a:p>
          <a:p>
            <a:pPr lvl="2"/>
            <a:r>
              <a:rPr lang="en-US" dirty="0" smtClean="0"/>
              <a:t>This is precisely where analysts have said the market needs to go</a:t>
            </a:r>
          </a:p>
          <a:p>
            <a:r>
              <a:rPr lang="en-US" dirty="0" smtClean="0"/>
              <a:t>Send for bench screening of leads.</a:t>
            </a:r>
          </a:p>
          <a:p>
            <a:pPr lvl="1"/>
            <a:r>
              <a:rPr lang="en-US" dirty="0" smtClean="0"/>
              <a:t>Process cuts down on mass bench screening</a:t>
            </a:r>
          </a:p>
          <a:p>
            <a:pPr lvl="1"/>
            <a:r>
              <a:rPr lang="en-US" dirty="0" smtClean="0"/>
              <a:t>This is faster and cheaper than current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4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 integrated suite of tools (including </a:t>
            </a:r>
            <a:r>
              <a:rPr lang="en-US" dirty="0" err="1" smtClean="0"/>
              <a:t>Zorilla</a:t>
            </a:r>
            <a:r>
              <a:rPr lang="en-US" dirty="0" smtClean="0"/>
              <a:t> applications)</a:t>
            </a:r>
          </a:p>
          <a:p>
            <a:r>
              <a:rPr lang="en-US" dirty="0" smtClean="0"/>
              <a:t>Improve ancestral protein prediction in phylogenetic analysis</a:t>
            </a:r>
          </a:p>
          <a:p>
            <a:r>
              <a:rPr lang="en-US" dirty="0" smtClean="0"/>
              <a:t>Answer fundamental evolutionary questions relating to structure/function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52600" y="563880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-108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Further Information, contact: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/>
              </a:rPr>
              <a:t>wyckoffg@umkc.edu</a:t>
            </a:r>
            <a:endParaRPr lang="en-US" sz="2400" i="1" dirty="0">
              <a:latin typeface="Times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4800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/>
              <a:t>The Wyckoff Lab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Lee </a:t>
            </a:r>
            <a:r>
              <a:rPr lang="en-US" sz="1100" dirty="0" err="1" smtClean="0"/>
              <a:t>Likins</a:t>
            </a:r>
            <a:r>
              <a:rPr lang="en-US" sz="1100" dirty="0" smtClean="0"/>
              <a:t>, </a:t>
            </a:r>
            <a:r>
              <a:rPr lang="en-US" sz="1100" dirty="0"/>
              <a:t>Scott </a:t>
            </a:r>
            <a:r>
              <a:rPr lang="en-US" sz="1100" dirty="0" smtClean="0"/>
              <a:t>Foy, </a:t>
            </a:r>
            <a:r>
              <a:rPr lang="en-US" sz="1100" dirty="0"/>
              <a:t>Ming Yang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Ada </a:t>
            </a:r>
            <a:r>
              <a:rPr lang="en-US" sz="1400" dirty="0" err="1"/>
              <a:t>Solidar</a:t>
            </a:r>
            <a:r>
              <a:rPr lang="en-US" sz="1400" dirty="0"/>
              <a:t> (B-tech Consulting)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err="1"/>
              <a:t>HaRo</a:t>
            </a:r>
            <a:r>
              <a:rPr lang="en-US" sz="1400" dirty="0"/>
              <a:t> Pharmaceuticals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Tomasz </a:t>
            </a:r>
            <a:r>
              <a:rPr lang="en-US" sz="1400" dirty="0" err="1"/>
              <a:t>Skorski</a:t>
            </a:r>
            <a:r>
              <a:rPr lang="en-US" sz="1400" dirty="0"/>
              <a:t> (Temple University)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The </a:t>
            </a:r>
            <a:r>
              <a:rPr lang="en-US" sz="1400" dirty="0" err="1"/>
              <a:t>Miziorko</a:t>
            </a:r>
            <a:r>
              <a:rPr lang="en-US" sz="1400" dirty="0"/>
              <a:t> Lab (UMKC)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John </a:t>
            </a:r>
            <a:r>
              <a:rPr lang="en-US" sz="1100" dirty="0" err="1"/>
              <a:t>VanNice</a:t>
            </a:r>
            <a:endParaRPr lang="en-US" sz="1100" dirty="0"/>
          </a:p>
          <a:p>
            <a:pPr lvl="1">
              <a:lnSpc>
                <a:spcPct val="90000"/>
              </a:lnSpc>
            </a:pPr>
            <a:r>
              <a:rPr lang="en-US" sz="1100" dirty="0"/>
              <a:t>Andrew </a:t>
            </a:r>
            <a:r>
              <a:rPr lang="en-US" sz="1100" dirty="0" err="1"/>
              <a:t>Skaff</a:t>
            </a:r>
            <a:endParaRPr lang="en-US" sz="1100" dirty="0"/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Jeff Murphy (Nickel City Software)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Brian </a:t>
            </a:r>
            <a:r>
              <a:rPr lang="en-US" sz="1400" dirty="0" err="1"/>
              <a:t>Geisbrecht</a:t>
            </a:r>
            <a:r>
              <a:rPr lang="en-US" sz="1400" dirty="0"/>
              <a:t> (K-State)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And his </a:t>
            </a:r>
            <a:r>
              <a:rPr lang="en-US" sz="1100" dirty="0" smtClean="0"/>
              <a:t>lab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John Walker (SLU)</a:t>
            </a:r>
            <a:endParaRPr lang="en-US" sz="1700" dirty="0"/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210300" y="1524000"/>
            <a:ext cx="4038600" cy="3810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NIH 1 R41 GM 088922-01A1 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NIH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2 R44 GM097902-02A1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NIH 1 R21 AI113552-01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VaSSA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Informatics, LLC for major funding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Digital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Sandbox KC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Missouri Technology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Corporation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UMKC SBS, UMRB, UMKC FRG, KCALSI for additional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funding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drives our research?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The pharmaceutical industry is facing spiraling drug development costs while R&amp;D productivity remains stalled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6 of the 10 highest-grossing branded products will or have lost patent exclusivity this year (2014)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Reuters notes that the industry spent $65 billion on drug R&amp;D in the U.S. in 2009, but approval rates have sunk 44% over the past 13 years</a:t>
            </a:r>
          </a:p>
          <a:p>
            <a:pPr lvl="3" eaLnBrk="1" hangingPunct="1">
              <a:defRPr/>
            </a:pPr>
            <a:endParaRPr lang="en-US" dirty="0" smtClean="0">
              <a:ea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4460876"/>
            <a:ext cx="8674021" cy="2397124"/>
            <a:chOff x="1771650" y="1717676"/>
            <a:chExt cx="8674021" cy="239712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40387" y="1798638"/>
              <a:ext cx="1980955" cy="57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5725" tIns="42862" rIns="85725" bIns="42862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/>
              <a:r>
                <a:rPr lang="en-GB" sz="1600" i="1" dirty="0">
                  <a:latin typeface="Arial Narrow" pitchFamily="34" charset="0"/>
                </a:rPr>
                <a:t>Drug Lead Generation </a:t>
              </a:r>
            </a:p>
            <a:p>
              <a:pPr algn="ctr" defTabSz="782638" eaLnBrk="0" hangingPunct="0"/>
              <a:r>
                <a:rPr lang="en-GB" sz="1600" dirty="0">
                  <a:latin typeface="Arial Narrow" pitchFamily="34" charset="0"/>
                </a:rPr>
                <a:t>5 years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839189" y="2409825"/>
              <a:ext cx="1180611" cy="86215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Assays &amp;</a:t>
              </a: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In Vivo   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63913" y="2409826"/>
              <a:ext cx="1003300" cy="86677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Drug Lead</a:t>
              </a: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Identification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69610" y="2410146"/>
              <a:ext cx="822328" cy="86645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Target</a:t>
              </a: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Validation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71651" y="2410146"/>
              <a:ext cx="1003545" cy="86645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Target</a:t>
              </a: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Identification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172200" y="2409825"/>
              <a:ext cx="1083630" cy="86215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85725" tIns="4572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Formal </a:t>
              </a: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Preclinical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359831" y="2409826"/>
              <a:ext cx="690563" cy="86677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PhI / IIa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206302" y="2409826"/>
              <a:ext cx="566737" cy="86677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PhII 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845014" y="2409826"/>
              <a:ext cx="568325" cy="86677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PhIII  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9485314" y="2409825"/>
              <a:ext cx="960357" cy="862158"/>
            </a:xfrm>
            <a:prstGeom prst="homePlate">
              <a:avLst>
                <a:gd name="adj" fmla="val 35945"/>
              </a:avLst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85725" tIns="0" rIns="85725" bIns="0" anchor="ctr" anchorCtr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   Registration  </a:t>
              </a: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844970" y="2224477"/>
              <a:ext cx="14189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4864101" y="2224477"/>
              <a:ext cx="115569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6172200" y="2224477"/>
              <a:ext cx="53555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7804712" y="2224478"/>
              <a:ext cx="298426" cy="11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8206302" y="2224477"/>
              <a:ext cx="44954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9740901" y="2224476"/>
              <a:ext cx="39687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169387" y="1717676"/>
              <a:ext cx="2003988" cy="57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5725" tIns="42862" rIns="85725" bIns="42862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/>
              <a:r>
                <a:rPr lang="en-GB" sz="1600" i="1" dirty="0">
                  <a:latin typeface="Arial Narrow" pitchFamily="34" charset="0"/>
                </a:rPr>
                <a:t>Drug Lead Optimization</a:t>
              </a:r>
            </a:p>
            <a:p>
              <a:pPr algn="ctr" defTabSz="782638" eaLnBrk="0" hangingPunct="0"/>
              <a:r>
                <a:rPr lang="en-GB" sz="1600" dirty="0">
                  <a:latin typeface="Arial Narrow" pitchFamily="34" charset="0"/>
                </a:rPr>
                <a:t>3 years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293101" y="1722439"/>
              <a:ext cx="18573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2862" rIns="85725" bIns="42862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/>
              <a:r>
                <a:rPr lang="en-GB" sz="1600" i="1" dirty="0">
                  <a:latin typeface="Arial Narrow" pitchFamily="34" charset="0"/>
                </a:rPr>
                <a:t>Product Realization</a:t>
              </a:r>
            </a:p>
            <a:p>
              <a:pPr algn="ctr" defTabSz="782638" eaLnBrk="0" hangingPunct="0"/>
              <a:r>
                <a:rPr lang="en-GB" sz="1600" dirty="0">
                  <a:latin typeface="Arial Narrow" pitchFamily="34" charset="0"/>
                </a:rPr>
                <a:t>4.5 years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222696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34%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010427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82%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239000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22%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71650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12%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921341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(combined): 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18%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771508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17%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793696" y="3156407"/>
              <a:ext cx="1016304" cy="6682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Fail Rate: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r>
                <a:rPr lang="en-GB" sz="1400" dirty="0">
                  <a:latin typeface="Arial Narrow" pitchFamily="34" charset="0"/>
                </a:rPr>
                <a:t>28%</a:t>
              </a:r>
            </a:p>
            <a:p>
              <a:pPr algn="ctr" defTabSz="782638" eaLnBrk="0" hangingPunct="0">
                <a:lnSpc>
                  <a:spcPct val="90000"/>
                </a:lnSpc>
              </a:pPr>
              <a:endParaRPr lang="en-GB" sz="1400" dirty="0">
                <a:latin typeface="Arial Narrow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9553" y="3591580"/>
              <a:ext cx="814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 Narrow" pitchFamily="34" charset="0"/>
                </a:rPr>
                <a:t>Fail Rate:</a:t>
              </a:r>
            </a:p>
            <a:p>
              <a:pPr algn="ctr"/>
              <a:r>
                <a:rPr lang="en-US" sz="1400" dirty="0">
                  <a:latin typeface="Arial Narrow" pitchFamily="34" charset="0"/>
                </a:rPr>
                <a:t>~50%</a:t>
              </a:r>
            </a:p>
          </p:txBody>
        </p:sp>
        <p:cxnSp>
          <p:nvCxnSpPr>
            <p:cNvPr id="31" name="Straight Arrow Connector 30"/>
            <p:cNvCxnSpPr>
              <a:stCxn id="13" idx="2"/>
              <a:endCxn id="30" idx="0"/>
            </p:cNvCxnSpPr>
            <p:nvPr/>
          </p:nvCxnSpPr>
          <p:spPr>
            <a:xfrm>
              <a:off x="9129176" y="3276600"/>
              <a:ext cx="387700" cy="31498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4" idx="2"/>
              <a:endCxn id="30" idx="0"/>
            </p:cNvCxnSpPr>
            <p:nvPr/>
          </p:nvCxnSpPr>
          <p:spPr>
            <a:xfrm flipH="1">
              <a:off x="9516876" y="3271984"/>
              <a:ext cx="293664" cy="31959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006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Importance of identifying valid </a:t>
            </a:r>
            <a:r>
              <a:rPr lang="en-US" sz="2000" dirty="0">
                <a:ea typeface="ＭＳ Ｐゴシック" pitchFamily="34" charset="-128"/>
              </a:rPr>
              <a:t>targets and therapeutic compounds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Tools currently in use: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Structure-based virtual screening 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Receptor-based </a:t>
            </a:r>
            <a:r>
              <a:rPr lang="en-US" sz="1700" dirty="0">
                <a:ea typeface="ＭＳ Ｐゴシック" pitchFamily="34" charset="-128"/>
              </a:rPr>
              <a:t>virtual </a:t>
            </a:r>
            <a:r>
              <a:rPr lang="en-US" sz="1700" dirty="0" smtClean="0">
                <a:ea typeface="ＭＳ Ｐゴシック" pitchFamily="34" charset="-128"/>
              </a:rPr>
              <a:t>screening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Other computational tools</a:t>
            </a:r>
          </a:p>
          <a:p>
            <a:r>
              <a:rPr lang="en-US" sz="2000" dirty="0" smtClean="0">
                <a:ea typeface="ＭＳ Ｐゴシック" pitchFamily="34" charset="-128"/>
              </a:rPr>
              <a:t>Drawbacks to current implementation of  </a:t>
            </a:r>
            <a:r>
              <a:rPr lang="en-US" sz="2000" dirty="0">
                <a:ea typeface="ＭＳ Ｐゴシック" pitchFamily="34" charset="-128"/>
              </a:rPr>
              <a:t>high-throughput virtual </a:t>
            </a:r>
            <a:r>
              <a:rPr lang="en-US" sz="2000" dirty="0" smtClean="0">
                <a:ea typeface="ＭＳ Ｐゴシック" pitchFamily="34" charset="-128"/>
              </a:rPr>
              <a:t>screening: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Computationally intensive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Limited access due to high cost of infrastructure </a:t>
            </a:r>
            <a:endParaRPr lang="en-US" sz="1700" dirty="0" smtClean="0">
              <a:ea typeface="ＭＳ Ｐゴシック" pitchFamily="34" charset="-128"/>
            </a:endParaRP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GCP/</a:t>
            </a:r>
            <a:r>
              <a:rPr lang="en-US" sz="1700" smtClean="0">
                <a:ea typeface="ＭＳ Ｐゴシック" pitchFamily="34" charset="-128"/>
              </a:rPr>
              <a:t>ICH compliance?</a:t>
            </a:r>
            <a:endParaRPr lang="en-US" sz="17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Solution: 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Virtual screening in the cloud</a:t>
            </a:r>
          </a:p>
          <a:p>
            <a:pPr lvl="2"/>
            <a:r>
              <a:rPr lang="en-US" sz="1400" dirty="0" smtClean="0">
                <a:ea typeface="ＭＳ Ｐゴシック" pitchFamily="34" charset="-128"/>
              </a:rPr>
              <a:t>Provides computational resources scalably and only when needed</a:t>
            </a:r>
          </a:p>
          <a:p>
            <a:pPr lvl="1"/>
            <a:r>
              <a:rPr lang="en-US" sz="1700" dirty="0" smtClean="0">
                <a:ea typeface="ＭＳ Ｐゴシック" pitchFamily="34" charset="-128"/>
              </a:rPr>
              <a:t>Sparse-Matrix Maps</a:t>
            </a:r>
          </a:p>
          <a:p>
            <a:pPr lvl="2"/>
            <a:r>
              <a:rPr lang="en-US" sz="1400" dirty="0" smtClean="0">
                <a:ea typeface="ＭＳ Ｐゴシック" pitchFamily="34" charset="-128"/>
              </a:rPr>
              <a:t>Don’t lose data after screening</a:t>
            </a:r>
            <a:endParaRPr lang="en-US" sz="14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Hammer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9" y="1600200"/>
            <a:ext cx="6022675" cy="4495800"/>
          </a:xfrm>
        </p:spPr>
      </p:pic>
    </p:spTree>
    <p:extLst>
      <p:ext uri="{BB962C8B-B14F-4D97-AF65-F5344CB8AC3E}">
        <p14:creationId xmlns:p14="http://schemas.microsoft.com/office/powerpoint/2010/main" val="29488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49530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Treat Small Molecule Drug Discovery like a “Big Data” Problem</a:t>
            </a:r>
          </a:p>
          <a:p>
            <a:pPr lvl="1"/>
            <a:r>
              <a:rPr lang="en-US" sz="2100" dirty="0"/>
              <a:t>Sparse matrix maps of clustered small molecules and phylogenetic representations of protein targets.</a:t>
            </a:r>
          </a:p>
          <a:p>
            <a:pPr lvl="1"/>
            <a:r>
              <a:rPr lang="en-US" sz="2100" dirty="0"/>
              <a:t>Maps represent opportunities to find novel targets of existing drugs, and novel drugs for existing targets.</a:t>
            </a:r>
          </a:p>
          <a:p>
            <a:pPr lvl="1"/>
            <a:r>
              <a:rPr lang="en-US" sz="2100" dirty="0"/>
              <a:t>Create representations of data already familiar to most pharmaceutical scientists</a:t>
            </a:r>
          </a:p>
          <a:p>
            <a:r>
              <a:rPr lang="en-US" sz="2600" dirty="0"/>
              <a:t>Rests on two existing technologies at Zorilla </a:t>
            </a:r>
            <a:r>
              <a:rPr lang="en-US" sz="2600" dirty="0" smtClean="0"/>
              <a:t>Research and in our lab:</a:t>
            </a:r>
            <a:endParaRPr lang="en-US" sz="2600" dirty="0"/>
          </a:p>
          <a:p>
            <a:pPr lvl="1"/>
            <a:r>
              <a:rPr lang="en-US" sz="1300" dirty="0">
                <a:solidFill>
                  <a:srgbClr val="C00000"/>
                </a:solidFill>
              </a:rPr>
              <a:t>SABLE (Structural Alignment By Likelihood Estimation) integration to existing cloud-based suite of drug development tools</a:t>
            </a:r>
          </a:p>
          <a:p>
            <a:pPr lvl="2"/>
            <a:r>
              <a:rPr lang="en-US" sz="1300" dirty="0"/>
              <a:t>Developed at UMKC </a:t>
            </a:r>
          </a:p>
          <a:p>
            <a:pPr lvl="2"/>
            <a:r>
              <a:rPr lang="en-US" sz="1300" dirty="0"/>
              <a:t>Performs extremely detailed protein alignments</a:t>
            </a:r>
          </a:p>
          <a:p>
            <a:pPr lvl="2"/>
            <a:r>
              <a:rPr lang="en-US" sz="1300" dirty="0"/>
              <a:t>Allows </a:t>
            </a:r>
            <a:r>
              <a:rPr lang="en-US" sz="1300" i="1" dirty="0"/>
              <a:t>prediction</a:t>
            </a:r>
            <a:r>
              <a:rPr lang="en-US" sz="1300" dirty="0"/>
              <a:t> of interactions, aiding both drug repurposing and off-target effect analysis</a:t>
            </a:r>
          </a:p>
          <a:p>
            <a:pPr lvl="1"/>
            <a:r>
              <a:rPr lang="en-US" sz="1300" dirty="0">
                <a:solidFill>
                  <a:srgbClr val="C00000"/>
                </a:solidFill>
              </a:rPr>
              <a:t>Chemical Information Fingerprinting</a:t>
            </a:r>
          </a:p>
          <a:p>
            <a:pPr lvl="2"/>
            <a:r>
              <a:rPr lang="en-US" sz="1300" dirty="0"/>
              <a:t>Developed by the PI in a previous STTR grant</a:t>
            </a:r>
          </a:p>
          <a:p>
            <a:pPr lvl="2"/>
            <a:r>
              <a:rPr lang="en-US" sz="1300" dirty="0"/>
              <a:t>Gives a Bitwise score of three-dimensional information</a:t>
            </a:r>
          </a:p>
          <a:p>
            <a:pPr lvl="2"/>
            <a:r>
              <a:rPr lang="en-US" sz="1300" dirty="0"/>
              <a:t>Allows for rapid cluster analysis of small molecules AND protein targets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Clustering algorithms deployed in 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9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610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approximately 40,000 proteins and approximately 15 million distinct small molecules.</a:t>
            </a:r>
          </a:p>
          <a:p>
            <a:r>
              <a:rPr lang="en-US" dirty="0" smtClean="0"/>
              <a:t>600,000,000,000 (600 Billion) combinations.</a:t>
            </a:r>
          </a:p>
          <a:p>
            <a:r>
              <a:rPr lang="en-US" dirty="0" smtClean="0"/>
              <a:t>This is a big data problem.</a:t>
            </a:r>
          </a:p>
          <a:p>
            <a:pPr lvl="1"/>
            <a:r>
              <a:rPr lang="en-US" dirty="0" smtClean="0"/>
              <a:t>Gather all known interactions</a:t>
            </a:r>
          </a:p>
          <a:p>
            <a:pPr lvl="1"/>
            <a:r>
              <a:rPr lang="en-US" dirty="0" smtClean="0"/>
              <a:t>Cluster all small molecules (fingerprinting)</a:t>
            </a:r>
          </a:p>
          <a:p>
            <a:pPr lvl="2"/>
            <a:r>
              <a:rPr lang="en-US" dirty="0" smtClean="0"/>
              <a:t>Fingerprint generates a bitwise score- important for proper functioning of cluster tools.</a:t>
            </a:r>
          </a:p>
          <a:p>
            <a:pPr lvl="1"/>
            <a:r>
              <a:rPr lang="en-US" dirty="0" smtClean="0"/>
              <a:t>Cluster all proteins</a:t>
            </a:r>
          </a:p>
          <a:p>
            <a:pPr lvl="2"/>
            <a:r>
              <a:rPr lang="en-US" dirty="0" smtClean="0"/>
              <a:t>Known methods</a:t>
            </a:r>
          </a:p>
          <a:p>
            <a:pPr lvl="1"/>
            <a:r>
              <a:rPr lang="en-US" dirty="0" smtClean="0"/>
              <a:t>Map all interactions</a:t>
            </a:r>
          </a:p>
          <a:p>
            <a:r>
              <a:rPr lang="en-US" dirty="0" smtClean="0"/>
              <a:t>Treat this exactly like other big data problems in biology.</a:t>
            </a:r>
          </a:p>
          <a:p>
            <a:r>
              <a:rPr lang="en-US" dirty="0" smtClean="0"/>
              <a:t>Map interaction pathways on proteins, ADMET on small molecules</a:t>
            </a:r>
          </a:p>
          <a:p>
            <a:pPr lvl="1"/>
            <a:r>
              <a:rPr lang="en-US" dirty="0"/>
              <a:t>Absorption, Distribution, Metabolism, </a:t>
            </a:r>
            <a:r>
              <a:rPr lang="en-US" dirty="0" smtClean="0"/>
              <a:t>Discretion and </a:t>
            </a:r>
            <a:r>
              <a:rPr lang="en-US" dirty="0"/>
              <a:t>Toxicity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ecord interaction strength/rank (from modeling/docking)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2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distribution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589566"/>
            <a:ext cx="3835400" cy="4658833"/>
          </a:xfrm>
        </p:spPr>
        <p:txBody>
          <a:bodyPr/>
          <a:lstStyle/>
          <a:p>
            <a:r>
              <a:rPr lang="en-US" sz="1200" dirty="0"/>
              <a:t>Total Values</a:t>
            </a:r>
          </a:p>
          <a:p>
            <a:r>
              <a:rPr lang="en-US" sz="1200" dirty="0"/>
              <a:t>25567735</a:t>
            </a:r>
          </a:p>
          <a:p>
            <a:r>
              <a:rPr lang="en-US" sz="1200" dirty="0" err="1"/>
              <a:t>AvgValue</a:t>
            </a:r>
            <a:endParaRPr lang="en-US" sz="1200" dirty="0"/>
          </a:p>
          <a:p>
            <a:r>
              <a:rPr lang="en-US" sz="1200" dirty="0"/>
              <a:t>-7.170062456</a:t>
            </a:r>
          </a:p>
          <a:p>
            <a:r>
              <a:rPr lang="en-US" sz="1200" dirty="0" err="1"/>
              <a:t>StDev</a:t>
            </a:r>
            <a:endParaRPr lang="en-US" sz="1200" dirty="0"/>
          </a:p>
          <a:p>
            <a:r>
              <a:rPr lang="en-US" sz="1200" dirty="0"/>
              <a:t>0.722973362</a:t>
            </a:r>
          </a:p>
          <a:p>
            <a:r>
              <a:rPr lang="en-US" sz="1200" dirty="0"/>
              <a:t>3 SD</a:t>
            </a:r>
          </a:p>
          <a:p>
            <a:r>
              <a:rPr lang="en-US" sz="1200" dirty="0"/>
              <a:t>-9.338982541</a:t>
            </a:r>
          </a:p>
          <a:p>
            <a:r>
              <a:rPr lang="en-US" sz="1200" dirty="0"/>
              <a:t># at ≥3SD</a:t>
            </a:r>
          </a:p>
          <a:p>
            <a:r>
              <a:rPr lang="en-US" sz="1200" dirty="0"/>
              <a:t>34299</a:t>
            </a:r>
          </a:p>
          <a:p>
            <a:r>
              <a:rPr lang="en-US" sz="1200" dirty="0"/>
              <a:t>% at ≥3SD</a:t>
            </a:r>
          </a:p>
          <a:p>
            <a:r>
              <a:rPr lang="en-US" sz="1200" dirty="0"/>
              <a:t>0.134149544</a:t>
            </a:r>
          </a:p>
          <a:p>
            <a:r>
              <a:rPr lang="en-US" sz="1200" dirty="0"/>
              <a:t>4 SD</a:t>
            </a:r>
          </a:p>
          <a:p>
            <a:r>
              <a:rPr lang="en-US" sz="1200" dirty="0"/>
              <a:t>-10.0619559</a:t>
            </a:r>
          </a:p>
          <a:p>
            <a:r>
              <a:rPr lang="en-US" sz="1200" dirty="0"/>
              <a:t># at ≥4SD</a:t>
            </a:r>
          </a:p>
          <a:p>
            <a:r>
              <a:rPr lang="en-US" sz="1200" dirty="0"/>
              <a:t>1869</a:t>
            </a:r>
          </a:p>
          <a:p>
            <a:r>
              <a:rPr lang="en-US" sz="1200" dirty="0"/>
              <a:t>% at ≥4SD</a:t>
            </a:r>
          </a:p>
          <a:p>
            <a:r>
              <a:rPr lang="en-US" sz="1200" dirty="0"/>
              <a:t>0.007309994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971800" y="1589566"/>
            <a:ext cx="8683625" cy="50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8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Data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targets:</a:t>
            </a:r>
          </a:p>
          <a:p>
            <a:pPr lvl="1"/>
            <a:r>
              <a:rPr lang="en-US" dirty="0" smtClean="0"/>
              <a:t>How to build an appropriate distance measure</a:t>
            </a:r>
          </a:p>
          <a:p>
            <a:pPr lvl="1"/>
            <a:r>
              <a:rPr lang="en-US" dirty="0" smtClean="0"/>
              <a:t>May be three or four that would work appropriately</a:t>
            </a:r>
          </a:p>
          <a:p>
            <a:pPr lvl="1"/>
            <a:r>
              <a:rPr lang="en-US" dirty="0" smtClean="0"/>
              <a:t>Come up with a single distance measure</a:t>
            </a:r>
          </a:p>
          <a:p>
            <a:pPr lvl="1"/>
            <a:r>
              <a:rPr lang="en-US" dirty="0" smtClean="0"/>
              <a:t>This distance allows confidence in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For small molecules</a:t>
            </a:r>
          </a:p>
          <a:p>
            <a:pPr lvl="1"/>
            <a:r>
              <a:rPr lang="en-US" dirty="0" smtClean="0"/>
              <a:t>Same problems</a:t>
            </a:r>
          </a:p>
          <a:p>
            <a:pPr lvl="1"/>
            <a:r>
              <a:rPr lang="en-US" dirty="0" smtClean="0"/>
              <a:t>More acute:</a:t>
            </a:r>
          </a:p>
          <a:p>
            <a:pPr lvl="2"/>
            <a:r>
              <a:rPr lang="en-US" dirty="0" smtClean="0"/>
              <a:t>Not clear that chirality and such should be dealt with at all</a:t>
            </a:r>
          </a:p>
          <a:p>
            <a:pPr lvl="2"/>
            <a:r>
              <a:rPr lang="en-US" dirty="0" smtClean="0"/>
              <a:t>Different measures could mean radically different placement</a:t>
            </a:r>
          </a:p>
          <a:p>
            <a:pPr lvl="1"/>
            <a:r>
              <a:rPr lang="en-US" dirty="0" smtClean="0"/>
              <a:t>Ideally we handle this in a similar way to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4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2857" r="9642" b="11429"/>
          <a:stretch/>
        </p:blipFill>
        <p:spPr>
          <a:xfrm>
            <a:off x="1556657" y="240323"/>
            <a:ext cx="3733800" cy="2872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27" y="5029200"/>
            <a:ext cx="339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to form 9 hydrogen bonds involving 7 different residues: </a:t>
            </a:r>
            <a:r>
              <a:rPr lang="pt-BR" dirty="0"/>
              <a:t>Arg286, Asn318, Ser323, Glu383, Asp397, Arg405, Val446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800" y="1640646"/>
            <a:ext cx="5519944" cy="4127218"/>
            <a:chOff x="5105400" y="2634343"/>
            <a:chExt cx="5519944" cy="41272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5" r="11071" b="4097"/>
            <a:stretch/>
          </p:blipFill>
          <p:spPr>
            <a:xfrm>
              <a:off x="5105400" y="2634343"/>
              <a:ext cx="5519944" cy="41272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47389" y="43550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R405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4670" y="639222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R286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1" y="51932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N318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2483" y="60198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D397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1679" y="465986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S323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47389" y="27532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E383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25001" y="357051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V446</a:t>
              </a: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97831"/>
              </p:ext>
            </p:extLst>
          </p:nvPr>
        </p:nvGraphicFramePr>
        <p:xfrm>
          <a:off x="340920" y="2566698"/>
          <a:ext cx="2209800" cy="2007632"/>
        </p:xfrm>
        <a:graphic>
          <a:graphicData uri="http://schemas.openxmlformats.org/drawingml/2006/table">
            <a:tbl>
              <a:tblPr/>
              <a:tblGrid>
                <a:gridCol w="404446"/>
                <a:gridCol w="805229"/>
                <a:gridCol w="555101"/>
                <a:gridCol w="445024"/>
              </a:tblGrid>
              <a:tr h="1978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4LEJ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Pose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VINA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Value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NNScore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527.32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146.81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317.74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260.64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nM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256.9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228600"/>
            <a:ext cx="7035800" cy="990600"/>
          </a:xfrm>
        </p:spPr>
        <p:txBody>
          <a:bodyPr/>
          <a:lstStyle/>
          <a:p>
            <a:r>
              <a:rPr lang="en-US" dirty="0" smtClean="0"/>
              <a:t>Organize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3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ASSA DECK">
  <a:themeElements>
    <a:clrScheme name="Vassa-Ish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548BB7"/>
      </a:accent1>
      <a:accent2>
        <a:srgbClr val="808759"/>
      </a:accent2>
      <a:accent3>
        <a:srgbClr val="A5AB81"/>
      </a:accent3>
      <a:accent4>
        <a:srgbClr val="7BA79D"/>
      </a:accent4>
      <a:accent5>
        <a:srgbClr val="775F55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ssa-Ish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548BB7"/>
    </a:accent1>
    <a:accent2>
      <a:srgbClr val="808759"/>
    </a:accent2>
    <a:accent3>
      <a:srgbClr val="A5AB81"/>
    </a:accent3>
    <a:accent4>
      <a:srgbClr val="7BA79D"/>
    </a:accent4>
    <a:accent5>
      <a:srgbClr val="775F55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VASSA DECK</Template>
  <TotalTime>703</TotalTime>
  <Words>1451</Words>
  <Application>Microsoft Macintosh PowerPoint</Application>
  <PresentationFormat>Custom</PresentationFormat>
  <Paragraphs>385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VASSA DECK</vt:lpstr>
      <vt:lpstr>Sparse-matrix analysis of small molecules and protein targets for drug discovery</vt:lpstr>
      <vt:lpstr>What drives our research?</vt:lpstr>
      <vt:lpstr>Background</vt:lpstr>
      <vt:lpstr>Maslow’s Hammer</vt:lpstr>
      <vt:lpstr>Solution</vt:lpstr>
      <vt:lpstr>The Process</vt:lpstr>
      <vt:lpstr>LOTS of distribution data</vt:lpstr>
      <vt:lpstr>Problem with Data organization</vt:lpstr>
      <vt:lpstr>Organize the data</vt:lpstr>
      <vt:lpstr>Each row is an experiment</vt:lpstr>
      <vt:lpstr>Rescoring</vt:lpstr>
      <vt:lpstr>SABLE</vt:lpstr>
      <vt:lpstr>PowerPoint Presentation</vt:lpstr>
      <vt:lpstr>Large Phylogenies</vt:lpstr>
      <vt:lpstr>Visualization of Clustered Data</vt:lpstr>
      <vt:lpstr>Clustered data sets</vt:lpstr>
      <vt:lpstr>What next?</vt:lpstr>
      <vt:lpstr>Future Goals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Devilkitty</dc:creator>
  <cp:lastModifiedBy>wyckoffg</cp:lastModifiedBy>
  <cp:revision>140</cp:revision>
  <dcterms:created xsi:type="dcterms:W3CDTF">2011-05-19T16:44:27Z</dcterms:created>
  <dcterms:modified xsi:type="dcterms:W3CDTF">2015-09-22T16:20:37Z</dcterms:modified>
</cp:coreProperties>
</file>