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61" r:id="rId6"/>
    <p:sldId id="262" r:id="rId7"/>
    <p:sldId id="258" r:id="rId8"/>
    <p:sldId id="269" r:id="rId9"/>
    <p:sldId id="259" r:id="rId10"/>
    <p:sldId id="260" r:id="rId11"/>
    <p:sldId id="263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65" r:id="rId23"/>
    <p:sldId id="267" r:id="rId24"/>
    <p:sldId id="268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956008-3D73-4511-B7BF-897AA3330BB0}" type="datetimeFigureOut">
              <a:rPr lang="en-US" smtClean="0"/>
              <a:t>11/3/14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2BF22-14C9-42EF-96EF-58572B739E0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Advancement in Personalized Imaging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68680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David Cheng, MD, PhD</a:t>
            </a:r>
          </a:p>
          <a:p>
            <a:pPr algn="ctr"/>
            <a:r>
              <a:rPr lang="en-US" dirty="0" smtClean="0"/>
              <a:t>Division Chief of Nuclear Medicine and Molecular Imaging</a:t>
            </a:r>
          </a:p>
          <a:p>
            <a:pPr algn="ctr"/>
            <a:r>
              <a:rPr lang="en-US" dirty="0" smtClean="0"/>
              <a:t>Sidra Medical and Research Center</a:t>
            </a:r>
          </a:p>
          <a:p>
            <a:pPr algn="ctr"/>
            <a:r>
              <a:rPr lang="en-US" dirty="0" smtClean="0"/>
              <a:t>Doha, Qatar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52 year-old female with high-grade </a:t>
            </a:r>
            <a:r>
              <a:rPr lang="en-US" sz="2400" dirty="0" err="1" smtClean="0"/>
              <a:t>comedo</a:t>
            </a:r>
            <a:r>
              <a:rPr lang="en-US" sz="2400" dirty="0" smtClean="0"/>
              <a:t>-type DCIS as scattered </a:t>
            </a:r>
            <a:r>
              <a:rPr lang="en-US" sz="2400" dirty="0" err="1" smtClean="0"/>
              <a:t>microcalcifications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800600" cy="502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8275" y="587238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Spanu</a:t>
            </a:r>
            <a:r>
              <a:rPr lang="en-US" sz="1600" dirty="0" smtClean="0"/>
              <a:t> et al.  JNM 53(10):1528-1533,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500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18</a:t>
            </a:r>
            <a:r>
              <a:rPr lang="en-US" dirty="0" smtClean="0"/>
              <a:t>F-Fluoromisonidazole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baseline="30000" dirty="0" smtClean="0"/>
              <a:t>18</a:t>
            </a:r>
            <a:r>
              <a:rPr lang="en-US" dirty="0" smtClean="0"/>
              <a:t>F-FMISO PET/CT imaging has been used to assess hypoxia (370 </a:t>
            </a:r>
            <a:r>
              <a:rPr lang="en-US" dirty="0" err="1" smtClean="0"/>
              <a:t>MBq</a:t>
            </a:r>
            <a:r>
              <a:rPr lang="en-US" dirty="0" smtClean="0"/>
              <a:t>/10 </a:t>
            </a:r>
            <a:r>
              <a:rPr lang="en-US" dirty="0" err="1" smtClean="0"/>
              <a:t>mCi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Hypoxia significantly reduces growth effects of E2 and the inhibitory effects of anti-estrogen receptors (</a:t>
            </a:r>
            <a:r>
              <a:rPr lang="en-US" dirty="0" err="1" smtClean="0"/>
              <a:t>Kurebayashi</a:t>
            </a:r>
            <a:r>
              <a:rPr lang="en-US" dirty="0" smtClean="0"/>
              <a:t> et al, </a:t>
            </a:r>
            <a:r>
              <a:rPr lang="en-US" i="1" dirty="0" err="1" smtClean="0"/>
              <a:t>Jpn</a:t>
            </a:r>
            <a:r>
              <a:rPr lang="en-US" i="1" dirty="0"/>
              <a:t> </a:t>
            </a:r>
            <a:r>
              <a:rPr lang="en-US" i="1" dirty="0" smtClean="0"/>
              <a:t>J Cancer Res </a:t>
            </a:r>
            <a:r>
              <a:rPr lang="en-US" dirty="0" smtClean="0"/>
              <a:t>92:1093-1101, 2001)</a:t>
            </a:r>
          </a:p>
          <a:p>
            <a:r>
              <a:rPr lang="en-US" dirty="0" smtClean="0"/>
              <a:t>Hypoxia induced factor (HIF-1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) associated with resistance to treatment (</a:t>
            </a:r>
            <a:r>
              <a:rPr lang="en-US" dirty="0" err="1" smtClean="0"/>
              <a:t>Generali</a:t>
            </a:r>
            <a:r>
              <a:rPr lang="en-US" dirty="0" smtClean="0"/>
              <a:t> et al, </a:t>
            </a:r>
            <a:r>
              <a:rPr lang="en-US" i="1" dirty="0" err="1" smtClean="0"/>
              <a:t>Clin</a:t>
            </a:r>
            <a:r>
              <a:rPr lang="en-US" i="1" dirty="0" smtClean="0"/>
              <a:t> Cancer Res </a:t>
            </a:r>
            <a:r>
              <a:rPr lang="en-US" dirty="0" smtClean="0"/>
              <a:t>12:4562-4568, 2006)</a:t>
            </a:r>
          </a:p>
          <a:p>
            <a:r>
              <a:rPr lang="en-US" dirty="0" smtClean="0"/>
              <a:t>Pharmacokinetics of FMISO is poor and via diffusion with mean tumor-to-background ratios of 1.15 (</a:t>
            </a:r>
            <a:r>
              <a:rPr lang="en-US" dirty="0" err="1" smtClean="0"/>
              <a:t>SUVavg</a:t>
            </a:r>
            <a:r>
              <a:rPr lang="en-US" dirty="0" smtClean="0"/>
              <a:t> 1.85) at 2 hours and 1.22 (</a:t>
            </a:r>
            <a:r>
              <a:rPr lang="en-US" dirty="0" err="1" smtClean="0"/>
              <a:t>SUVavg</a:t>
            </a:r>
            <a:r>
              <a:rPr lang="en-US" dirty="0" smtClean="0"/>
              <a:t> 1.80) at 4 hours</a:t>
            </a:r>
          </a:p>
          <a:p>
            <a:pPr lvl="1"/>
            <a:r>
              <a:rPr lang="en-US" dirty="0" smtClean="0"/>
              <a:t>20 post-menopausal female patients with ER-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30000" dirty="0" smtClean="0"/>
              <a:t>+</a:t>
            </a:r>
            <a:r>
              <a:rPr lang="en-US" dirty="0" smtClean="0"/>
              <a:t> stage II-IV breast cancers (J Cheng et al, </a:t>
            </a:r>
            <a:r>
              <a:rPr lang="en-US" i="1" dirty="0" smtClean="0"/>
              <a:t>JNM</a:t>
            </a:r>
            <a:r>
              <a:rPr lang="en-US" dirty="0" smtClean="0"/>
              <a:t> 54:333-340,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7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65 year-old female with R-breast primary using 18F-FMISO pre and post 3 </a:t>
            </a:r>
            <a:r>
              <a:rPr lang="en-US" sz="2800" dirty="0" err="1" smtClean="0"/>
              <a:t>mo</a:t>
            </a:r>
            <a:r>
              <a:rPr lang="en-US" sz="2800" dirty="0" smtClean="0"/>
              <a:t> </a:t>
            </a:r>
            <a:r>
              <a:rPr lang="en-US" sz="2800" dirty="0" err="1" smtClean="0"/>
              <a:t>tx</a:t>
            </a:r>
            <a:r>
              <a:rPr lang="en-US" sz="2800" dirty="0" smtClean="0"/>
              <a:t> with </a:t>
            </a:r>
            <a:r>
              <a:rPr lang="en-US" sz="2800" dirty="0" err="1" smtClean="0"/>
              <a:t>Letrozol</a:t>
            </a:r>
            <a:r>
              <a:rPr lang="en-US" sz="2800" dirty="0" smtClean="0"/>
              <a:t> (JNM, 2013)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199"/>
            <a:ext cx="7503623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57900" y="1466124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51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58 year-old female with R-axillary LN using </a:t>
            </a:r>
            <a:r>
              <a:rPr lang="en-US" sz="3200" baseline="30000" dirty="0" smtClean="0"/>
              <a:t>18</a:t>
            </a:r>
            <a:r>
              <a:rPr lang="en-US" sz="3200" dirty="0" smtClean="0"/>
              <a:t>F-FMISO pre- and post 3 </a:t>
            </a:r>
            <a:r>
              <a:rPr lang="en-US" sz="3200" dirty="0" err="1" smtClean="0"/>
              <a:t>mo</a:t>
            </a:r>
            <a:r>
              <a:rPr lang="en-US" sz="3200" dirty="0" smtClean="0"/>
              <a:t> </a:t>
            </a:r>
            <a:r>
              <a:rPr lang="en-US" sz="3200" dirty="0" err="1" smtClean="0"/>
              <a:t>tx</a:t>
            </a:r>
            <a:r>
              <a:rPr lang="en-US" sz="3200" dirty="0" smtClean="0"/>
              <a:t> with </a:t>
            </a:r>
            <a:r>
              <a:rPr lang="en-US" sz="3200" dirty="0" err="1" smtClean="0"/>
              <a:t>Letrozol</a:t>
            </a:r>
            <a:r>
              <a:rPr lang="en-US" sz="3200" dirty="0" smtClean="0"/>
              <a:t> (JNM 2013)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29400" cy="492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6500" y="13621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34842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74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Prostate Specific Membrane Antigen (PSMA)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aseline="30000" dirty="0" smtClean="0"/>
              <a:t>111</a:t>
            </a:r>
            <a:r>
              <a:rPr lang="en-US" dirty="0" smtClean="0"/>
              <a:t>In-Prostascint (</a:t>
            </a:r>
            <a:r>
              <a:rPr lang="en-US" dirty="0" err="1" smtClean="0"/>
              <a:t>Capromab</a:t>
            </a:r>
            <a:r>
              <a:rPr lang="en-US" dirty="0" smtClean="0"/>
              <a:t>) is a murine monoclonal anti-PSMA within </a:t>
            </a:r>
            <a:r>
              <a:rPr lang="en-US" u="sng" dirty="0" smtClean="0"/>
              <a:t>cytoplasmic</a:t>
            </a:r>
            <a:r>
              <a:rPr lang="en-US" dirty="0" smtClean="0"/>
              <a:t> domain</a:t>
            </a:r>
          </a:p>
          <a:p>
            <a:pPr lvl="1"/>
            <a:r>
              <a:rPr lang="en-US" dirty="0" err="1" smtClean="0"/>
              <a:t>Pharmokinetics</a:t>
            </a:r>
            <a:r>
              <a:rPr lang="en-US" dirty="0" smtClean="0"/>
              <a:t> is slow with low tumor-to-background ratio</a:t>
            </a:r>
          </a:p>
          <a:p>
            <a:r>
              <a:rPr lang="en-US" dirty="0" smtClean="0"/>
              <a:t>PSMA present in </a:t>
            </a:r>
            <a:r>
              <a:rPr lang="en-US" dirty="0" err="1" smtClean="0"/>
              <a:t>neovasculature</a:t>
            </a:r>
            <a:r>
              <a:rPr lang="en-US" dirty="0" smtClean="0"/>
              <a:t> of gastric and colorectal adenocarcinomas (</a:t>
            </a:r>
            <a:r>
              <a:rPr lang="en-US" dirty="0" err="1" smtClean="0"/>
              <a:t>Haffner</a:t>
            </a:r>
            <a:r>
              <a:rPr lang="en-US" dirty="0" smtClean="0"/>
              <a:t> et al, </a:t>
            </a:r>
            <a:r>
              <a:rPr lang="en-US" i="1" dirty="0" smtClean="0"/>
              <a:t>Human Path</a:t>
            </a:r>
            <a:r>
              <a:rPr lang="en-US" dirty="0" smtClean="0"/>
              <a:t> 40:1754-1761, 2009)</a:t>
            </a:r>
          </a:p>
          <a:p>
            <a:r>
              <a:rPr lang="en-US" dirty="0" smtClean="0"/>
              <a:t>PSMA present in </a:t>
            </a:r>
            <a:r>
              <a:rPr lang="en-US" dirty="0" err="1" smtClean="0"/>
              <a:t>neovasculature</a:t>
            </a:r>
            <a:r>
              <a:rPr lang="en-US" dirty="0" smtClean="0"/>
              <a:t> of (clear cell) renal cell carcinoma (</a:t>
            </a:r>
            <a:r>
              <a:rPr lang="en-US" dirty="0" err="1" smtClean="0"/>
              <a:t>Baccala</a:t>
            </a:r>
            <a:r>
              <a:rPr lang="en-US" dirty="0" smtClean="0"/>
              <a:t> et al, </a:t>
            </a:r>
            <a:r>
              <a:rPr lang="en-US" i="1" dirty="0" smtClean="0"/>
              <a:t>Urology</a:t>
            </a:r>
            <a:r>
              <a:rPr lang="en-US" dirty="0" smtClean="0"/>
              <a:t> 70:385-390, 2007)</a:t>
            </a:r>
          </a:p>
          <a:p>
            <a:r>
              <a:rPr lang="en-US" dirty="0" smtClean="0"/>
              <a:t>Humanized J591 (</a:t>
            </a:r>
            <a:r>
              <a:rPr lang="en-US" dirty="0" err="1" smtClean="0"/>
              <a:t>mAb</a:t>
            </a:r>
            <a:r>
              <a:rPr lang="en-US" dirty="0" smtClean="0"/>
              <a:t>) is directed against </a:t>
            </a:r>
            <a:r>
              <a:rPr lang="en-US" u="sng" dirty="0" smtClean="0"/>
              <a:t>extracellular</a:t>
            </a:r>
            <a:r>
              <a:rPr lang="en-US" dirty="0" smtClean="0"/>
              <a:t> epitope of PSMA</a:t>
            </a:r>
          </a:p>
          <a:p>
            <a:pPr lvl="1"/>
            <a:r>
              <a:rPr lang="en-US" dirty="0" smtClean="0"/>
              <a:t>Usage limited by slow pharmacokinetics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PSMA imaging using </a:t>
            </a:r>
            <a:r>
              <a:rPr lang="en-US" dirty="0" err="1" smtClean="0"/>
              <a:t>diabody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J591C is bivalent </a:t>
            </a:r>
            <a:r>
              <a:rPr lang="en-US" dirty="0" err="1" smtClean="0"/>
              <a:t>homodimeric</a:t>
            </a:r>
            <a:r>
              <a:rPr lang="en-US" dirty="0" smtClean="0"/>
              <a:t> V</a:t>
            </a:r>
            <a:r>
              <a:rPr lang="en-US" baseline="-25000" dirty="0" smtClean="0"/>
              <a:t>H</a:t>
            </a:r>
            <a:r>
              <a:rPr lang="en-US" dirty="0" smtClean="0"/>
              <a:t>-V</a:t>
            </a:r>
            <a:r>
              <a:rPr lang="en-US" baseline="-25000" dirty="0" smtClean="0"/>
              <a:t>L</a:t>
            </a:r>
            <a:r>
              <a:rPr lang="en-US" dirty="0" smtClean="0"/>
              <a:t> domains with added cysteine at or near the C-terminus for stability</a:t>
            </a:r>
          </a:p>
          <a:p>
            <a:pPr lvl="1"/>
            <a:r>
              <a:rPr lang="en-US" dirty="0"/>
              <a:t>Connected by 5-8 amino acid linker</a:t>
            </a:r>
          </a:p>
          <a:p>
            <a:pPr lvl="1"/>
            <a:r>
              <a:rPr lang="en-US" dirty="0" smtClean="0"/>
              <a:t>Intermediate size of 55kDa</a:t>
            </a:r>
          </a:p>
          <a:p>
            <a:pPr lvl="1"/>
            <a:r>
              <a:rPr lang="en-US" dirty="0" smtClean="0"/>
              <a:t>Relatively rapid circulation, tissue penetration and systemic clearance</a:t>
            </a:r>
          </a:p>
          <a:p>
            <a:r>
              <a:rPr lang="en-US" baseline="30000" dirty="0" smtClean="0"/>
              <a:t>99m</a:t>
            </a:r>
            <a:r>
              <a:rPr lang="en-US" dirty="0" smtClean="0"/>
              <a:t>Tc is directly chelated by </a:t>
            </a:r>
            <a:r>
              <a:rPr lang="en-US" dirty="0" err="1" smtClean="0"/>
              <a:t>tricarbonyl</a:t>
            </a:r>
            <a:r>
              <a:rPr lang="en-US" dirty="0" smtClean="0"/>
              <a:t> moiety (His)</a:t>
            </a:r>
            <a:r>
              <a:rPr lang="en-US" baseline="-25000" dirty="0" smtClean="0"/>
              <a:t>6</a:t>
            </a:r>
            <a:r>
              <a:rPr lang="en-US" dirty="0" smtClean="0"/>
              <a:t>-tag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5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34" y="76200"/>
            <a:ext cx="8305800" cy="838200"/>
          </a:xfrm>
        </p:spPr>
        <p:txBody>
          <a:bodyPr>
            <a:normAutofit/>
          </a:bodyPr>
          <a:lstStyle/>
          <a:p>
            <a:r>
              <a:rPr lang="en-US" sz="4400" baseline="30000" dirty="0" smtClean="0"/>
              <a:t>99m</a:t>
            </a:r>
            <a:r>
              <a:rPr lang="en-US" sz="4400" dirty="0" smtClean="0"/>
              <a:t>Tc-J591Cdia </a:t>
            </a:r>
            <a:r>
              <a:rPr lang="en-US" sz="4400" dirty="0"/>
              <a:t>I</a:t>
            </a:r>
            <a:r>
              <a:rPr lang="en-US" sz="4400" dirty="0" smtClean="0"/>
              <a:t>maging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4" y="1295400"/>
            <a:ext cx="5783716" cy="546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4478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Serial imaging with DU145-PSMA tumor</a:t>
            </a:r>
          </a:p>
          <a:p>
            <a:pPr marL="342900" indent="-342900">
              <a:buAutoNum type="alphaLcParenR"/>
            </a:pPr>
            <a:r>
              <a:rPr lang="en-US" dirty="0" smtClean="0"/>
              <a:t>PSMA-negative DU145 tumor</a:t>
            </a:r>
          </a:p>
          <a:p>
            <a:pPr marL="342900" indent="-342900">
              <a:buAutoNum type="alphaLcParenR"/>
            </a:pPr>
            <a:r>
              <a:rPr lang="en-US" dirty="0" smtClean="0"/>
              <a:t>PSMA-positive DU145 tumor plus 20X cold competition</a:t>
            </a:r>
          </a:p>
          <a:p>
            <a:pPr marL="342900" indent="-342900">
              <a:buAutoNum type="alphaLcParenR"/>
            </a:pPr>
            <a:r>
              <a:rPr lang="en-US" dirty="0" smtClean="0"/>
              <a:t>Time-activity curves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2697" y="5943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Kampmeier</a:t>
            </a:r>
            <a:r>
              <a:rPr lang="en-US" sz="1600" dirty="0" smtClean="0"/>
              <a:t> et al, </a:t>
            </a:r>
            <a:r>
              <a:rPr lang="en-US" sz="1600" i="1" dirty="0" smtClean="0"/>
              <a:t>EJNMMI</a:t>
            </a:r>
            <a:r>
              <a:rPr lang="en-US" sz="1600" dirty="0" smtClean="0"/>
              <a:t> Res 4:13,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488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Metformin as adjunct therapy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0"/>
            <a:ext cx="8229600" cy="3017520"/>
          </a:xfrm>
        </p:spPr>
        <p:txBody>
          <a:bodyPr/>
          <a:lstStyle/>
          <a:p>
            <a:r>
              <a:rPr lang="en-US" dirty="0" smtClean="0"/>
              <a:t>Metformin (MET) is an adenosine monophosphate-activated protein kinase (AMPK) activator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ommonly used in the treatment of diabetes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improve progression-free survival of patients with multiple cancers</a:t>
            </a:r>
          </a:p>
          <a:p>
            <a:r>
              <a:rPr lang="en-US" dirty="0" smtClean="0"/>
              <a:t>AMPK may have opposite effects on glucose uptake versus proliferation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918421" cy="28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Habibollahi</a:t>
            </a:r>
            <a:r>
              <a:rPr lang="en-US" dirty="0" smtClean="0"/>
              <a:t> et al, </a:t>
            </a:r>
            <a:r>
              <a:rPr lang="en-US" i="1" dirty="0" smtClean="0"/>
              <a:t>JNM</a:t>
            </a:r>
            <a:r>
              <a:rPr lang="en-US" dirty="0" smtClean="0"/>
              <a:t> 54:252-258,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5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4400" baseline="30000" dirty="0" smtClean="0"/>
              <a:t>18</a:t>
            </a:r>
            <a:r>
              <a:rPr lang="en-US" sz="4400" dirty="0" smtClean="0"/>
              <a:t>F-FDG versus </a:t>
            </a:r>
            <a:r>
              <a:rPr lang="en-US" sz="4400" baseline="30000" dirty="0" smtClean="0"/>
              <a:t>18</a:t>
            </a:r>
            <a:r>
              <a:rPr lang="en-US" sz="4400" dirty="0" smtClean="0"/>
              <a:t>F-FLT effects of Metformin</a:t>
            </a: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" y="1676400"/>
            <a:ext cx="8918829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623673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Habibollahi</a:t>
            </a:r>
            <a:r>
              <a:rPr lang="en-US" dirty="0" smtClean="0"/>
              <a:t> et al, </a:t>
            </a:r>
            <a:r>
              <a:rPr lang="en-US" i="1" dirty="0" smtClean="0"/>
              <a:t>JNM</a:t>
            </a:r>
            <a:r>
              <a:rPr lang="en-US" dirty="0" smtClean="0"/>
              <a:t> 54:252-258,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257" y="489104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FDG = </a:t>
            </a:r>
            <a:r>
              <a:rPr lang="en-US" dirty="0" smtClean="0"/>
              <a:t>2-deoxy-2-</a:t>
            </a:r>
            <a:r>
              <a:rPr lang="en-US" baseline="30000" dirty="0" smtClean="0"/>
              <a:t>18</a:t>
            </a:r>
            <a:r>
              <a:rPr lang="en-US" dirty="0" smtClean="0"/>
              <a:t>F-fluoro-D-glucose         </a:t>
            </a:r>
            <a:endParaRPr lang="en-US" dirty="0" smtClean="0"/>
          </a:p>
          <a:p>
            <a:r>
              <a:rPr lang="en-US" dirty="0" smtClean="0"/>
              <a:t>FLT </a:t>
            </a:r>
            <a:r>
              <a:rPr lang="en-US" dirty="0" smtClean="0"/>
              <a:t>= 3’-deoxy-3’-</a:t>
            </a:r>
            <a:r>
              <a:rPr lang="en-US" baseline="30000" dirty="0" smtClean="0"/>
              <a:t>18</a:t>
            </a:r>
            <a:r>
              <a:rPr lang="en-US" dirty="0" smtClean="0"/>
              <a:t>F-fluorothymidine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6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islet cell transplant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 islet transplant patients can achieve insulin independent glycemic control in type 1 diabetes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10% is sustained over 5 years</a:t>
            </a:r>
          </a:p>
          <a:p>
            <a:r>
              <a:rPr lang="en-US" dirty="0" smtClean="0"/>
              <a:t>Glucagon-like peptide 1 (GLP-1) is an </a:t>
            </a:r>
            <a:r>
              <a:rPr lang="en-US" dirty="0" err="1" smtClean="0"/>
              <a:t>incretin</a:t>
            </a:r>
            <a:r>
              <a:rPr lang="en-US" dirty="0" smtClean="0"/>
              <a:t> peptide released from the intestine in response to nutrient ingestion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ugments glucose-induced insulin secretion from pancreatic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-cells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eceptor-bound GLP-1 (GLP-1R) localizes to pancreatic duct cells and expressed only in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-cells</a:t>
            </a:r>
          </a:p>
          <a:p>
            <a:r>
              <a:rPr lang="en-US" dirty="0" smtClean="0"/>
              <a:t>Exendin-4 shows similar biologic properties as human GLP-1</a:t>
            </a:r>
          </a:p>
          <a:p>
            <a:pPr lvl="1"/>
            <a:r>
              <a:rPr lang="en-US" dirty="0" smtClean="0"/>
              <a:t>Shares 53% sequence identity with greater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2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Avid Radiopharmaceuticals:  consultant</a:t>
            </a:r>
          </a:p>
          <a:p>
            <a:r>
              <a:rPr lang="en-US" dirty="0" err="1" smtClean="0"/>
              <a:t>Navidea</a:t>
            </a:r>
            <a:r>
              <a:rPr lang="en-US" dirty="0" smtClean="0"/>
              <a:t> Radiopharmaceuticals:  consultant</a:t>
            </a:r>
          </a:p>
          <a:p>
            <a:r>
              <a:rPr lang="en-US" dirty="0" smtClean="0"/>
              <a:t>Bayer Radiopharmaceuticals: 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aseline="30000" dirty="0" smtClean="0"/>
              <a:t>18</a:t>
            </a:r>
            <a:r>
              <a:rPr lang="en-US" dirty="0" smtClean="0"/>
              <a:t>F-TTCO-exendin-4 imaging post-</a:t>
            </a:r>
            <a:r>
              <a:rPr lang="en-US" dirty="0" err="1" smtClean="0"/>
              <a:t>intraportal</a:t>
            </a:r>
            <a:r>
              <a:rPr lang="en-US" dirty="0" smtClean="0"/>
              <a:t> islet cell transplantation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43247" cy="47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6392254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Wu et al, </a:t>
            </a:r>
            <a:r>
              <a:rPr lang="en-US" i="1" dirty="0" smtClean="0"/>
              <a:t>JNM</a:t>
            </a:r>
            <a:r>
              <a:rPr lang="en-US" dirty="0" smtClean="0"/>
              <a:t> 54:244-251,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8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 smtClean="0"/>
              <a:t>It is an exciting time to integrate and translate scientific knowledge into clinical practice</a:t>
            </a:r>
          </a:p>
          <a:p>
            <a:pPr lvl="1"/>
            <a:r>
              <a:rPr lang="en-US" dirty="0" smtClean="0"/>
              <a:t>Understand basic principles in order to differentiate promising efforts from confusing flawed data</a:t>
            </a:r>
          </a:p>
          <a:p>
            <a:pPr lvl="1"/>
            <a:r>
              <a:rPr lang="en-US" dirty="0" smtClean="0"/>
              <a:t>New technology and radiotracers need time for validation</a:t>
            </a:r>
          </a:p>
          <a:p>
            <a:pPr lvl="2"/>
            <a:r>
              <a:rPr lang="en-US" dirty="0" smtClean="0"/>
              <a:t>Need wide participation in these efforts to avoid biases from selected groups</a:t>
            </a:r>
          </a:p>
          <a:p>
            <a:pPr lvl="1"/>
            <a:r>
              <a:rPr lang="en-US" dirty="0" smtClean="0"/>
              <a:t>Cost in research and development is a big factor</a:t>
            </a:r>
          </a:p>
          <a:p>
            <a:pPr lvl="2"/>
            <a:r>
              <a:rPr lang="en-US" dirty="0" smtClean="0"/>
              <a:t>Choose judiciously of the project you wish to invest your time</a:t>
            </a:r>
          </a:p>
          <a:p>
            <a:pPr lvl="2"/>
            <a:r>
              <a:rPr lang="en-US" dirty="0" smtClean="0"/>
              <a:t>Frequent exchanges between colleagues can be invaluable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0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Sidra Medical and Research Center</a:t>
            </a:r>
            <a:endParaRPr lang="en-US" dirty="0"/>
          </a:p>
        </p:txBody>
      </p:sp>
      <p:pic>
        <p:nvPicPr>
          <p:cNvPr id="2050" name="Picture 2" descr="C:\Users\DCheng\Desktop\Hospital-aerial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8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- Lobby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" y="25908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9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Station</a:t>
            </a:r>
            <a:endParaRPr lang="en-US" dirty="0"/>
          </a:p>
        </p:txBody>
      </p:sp>
      <p:pic>
        <p:nvPicPr>
          <p:cNvPr id="5123" name="Picture 3" descr="C:\Users\DCheng\Desktop\Nurse-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6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Thank you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To understand the advantages and limitations of clinical radiotracer imaging</a:t>
            </a:r>
          </a:p>
          <a:p>
            <a:pPr lvl="1"/>
            <a:r>
              <a:rPr lang="en-US" dirty="0" smtClean="0"/>
              <a:t>Radiotracer principle limits mass to be &lt;1% of normal physiologic conditions</a:t>
            </a:r>
          </a:p>
          <a:p>
            <a:pPr lvl="2"/>
            <a:r>
              <a:rPr lang="en-US" dirty="0" smtClean="0"/>
              <a:t>No pharmacologic effects should take place</a:t>
            </a:r>
          </a:p>
          <a:p>
            <a:pPr lvl="2"/>
            <a:r>
              <a:rPr lang="en-US" dirty="0" smtClean="0"/>
              <a:t>Requires high affinity </a:t>
            </a:r>
            <a:r>
              <a:rPr lang="en-US" dirty="0" err="1" smtClean="0"/>
              <a:t>radioligands</a:t>
            </a:r>
            <a:r>
              <a:rPr lang="en-US" dirty="0" smtClean="0"/>
              <a:t>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in </a:t>
            </a:r>
            <a:r>
              <a:rPr lang="en-US" dirty="0" err="1" smtClean="0"/>
              <a:t>nmolars</a:t>
            </a:r>
            <a:r>
              <a:rPr lang="en-US" dirty="0" smtClean="0"/>
              <a:t> or lower) </a:t>
            </a:r>
          </a:p>
          <a:p>
            <a:pPr lvl="1"/>
            <a:r>
              <a:rPr lang="en-US" dirty="0" smtClean="0"/>
              <a:t>Novel technology such as CZT (for SPECT) and PET/MRI scanners</a:t>
            </a:r>
          </a:p>
          <a:p>
            <a:pPr lvl="2"/>
            <a:r>
              <a:rPr lang="en-US" dirty="0" smtClean="0"/>
              <a:t>Still being validated in attenuation correction and texture density representation</a:t>
            </a:r>
          </a:p>
          <a:p>
            <a:pPr lvl="1"/>
            <a:r>
              <a:rPr lang="en-US" dirty="0" smtClean="0"/>
              <a:t>Digital PET technology from Philips</a:t>
            </a:r>
          </a:p>
          <a:p>
            <a:pPr lvl="2"/>
            <a:r>
              <a:rPr lang="en-US" dirty="0" smtClean="0"/>
              <a:t>High sensitivity and resolution </a:t>
            </a:r>
          </a:p>
        </p:txBody>
      </p:sp>
    </p:spTree>
    <p:extLst>
      <p:ext uri="{BB962C8B-B14F-4D97-AF65-F5344CB8AC3E}">
        <p14:creationId xmlns:p14="http://schemas.microsoft.com/office/powerpoint/2010/main" val="79288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 of this talk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are the steps necessary for advancement</a:t>
            </a:r>
          </a:p>
          <a:p>
            <a:pPr lvl="1"/>
            <a:r>
              <a:rPr lang="en-US" dirty="0"/>
              <a:t>Development of new </a:t>
            </a:r>
            <a:r>
              <a:rPr lang="en-US" dirty="0" err="1"/>
              <a:t>radioligands</a:t>
            </a:r>
            <a:endParaRPr lang="en-US" dirty="0"/>
          </a:p>
          <a:p>
            <a:pPr lvl="2"/>
            <a:r>
              <a:rPr lang="en-US" dirty="0"/>
              <a:t>translation of </a:t>
            </a:r>
            <a:r>
              <a:rPr lang="en-US" dirty="0" err="1"/>
              <a:t>histopathologic</a:t>
            </a:r>
            <a:r>
              <a:rPr lang="en-US" dirty="0"/>
              <a:t> staining into non-invasive clinical imaging</a:t>
            </a:r>
          </a:p>
          <a:p>
            <a:pPr lvl="2"/>
            <a:r>
              <a:rPr lang="en-US" dirty="0"/>
              <a:t>Validation with clinical outcome</a:t>
            </a:r>
          </a:p>
          <a:p>
            <a:pPr lvl="3"/>
            <a:r>
              <a:rPr lang="en-US" dirty="0"/>
              <a:t>Take years, maybe decades (e.g. FDG, choline for prostate CA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What else can we do?</a:t>
            </a:r>
          </a:p>
          <a:p>
            <a:pPr lvl="1"/>
            <a:r>
              <a:rPr lang="en-US" dirty="0" smtClean="0"/>
              <a:t>New clinical applications of known radiotracers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ntegrate old knowledge with new questions and challenges</a:t>
            </a:r>
          </a:p>
          <a:p>
            <a:endParaRPr lang="en-US" dirty="0" smtClean="0"/>
          </a:p>
          <a:p>
            <a:r>
              <a:rPr lang="en-US" dirty="0" smtClean="0"/>
              <a:t>Given the limited time, can only sample some of the not so mainstream pre- and clinical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4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MRS Imaging in brain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Common metabolites used as biomarkers:</a:t>
            </a:r>
          </a:p>
          <a:p>
            <a:pPr lvl="1"/>
            <a:r>
              <a:rPr lang="en-US" dirty="0" smtClean="0"/>
              <a:t>Reduced or absent:  N-acetyl-aspartate (NAA) and total </a:t>
            </a:r>
            <a:r>
              <a:rPr lang="en-US" dirty="0" err="1" smtClean="0"/>
              <a:t>creatine</a:t>
            </a:r>
            <a:r>
              <a:rPr lang="en-US" dirty="0" smtClean="0"/>
              <a:t> (</a:t>
            </a:r>
            <a:r>
              <a:rPr lang="en-US" dirty="0" err="1" smtClean="0"/>
              <a:t>tCr</a:t>
            </a:r>
            <a:r>
              <a:rPr lang="en-US" dirty="0" smtClean="0"/>
              <a:t>) attributed to edema and necrosis</a:t>
            </a:r>
          </a:p>
          <a:p>
            <a:pPr lvl="2"/>
            <a:r>
              <a:rPr lang="en-US" dirty="0" smtClean="0"/>
              <a:t>Only significant independent predictor of active tumor growth is </a:t>
            </a:r>
            <a:r>
              <a:rPr lang="en-US" dirty="0" err="1" smtClean="0"/>
              <a:t>tCr</a:t>
            </a:r>
            <a:endParaRPr lang="en-US" dirty="0" smtClean="0"/>
          </a:p>
          <a:p>
            <a:pPr lvl="1"/>
            <a:r>
              <a:rPr lang="en-US" dirty="0" smtClean="0"/>
              <a:t>increased:  choline (Cho) reflecting cellular proliferation, altered phospholipid metabolism, and lactate due to metabolic acidosis</a:t>
            </a:r>
          </a:p>
          <a:p>
            <a:pPr lvl="2"/>
            <a:r>
              <a:rPr lang="en-US" dirty="0" smtClean="0"/>
              <a:t>Cho peak includes water soluble Cho compounds, including </a:t>
            </a:r>
            <a:r>
              <a:rPr lang="en-US" dirty="0" err="1" smtClean="0"/>
              <a:t>phosphocholine</a:t>
            </a:r>
            <a:r>
              <a:rPr lang="en-US" dirty="0" smtClean="0"/>
              <a:t> (</a:t>
            </a:r>
            <a:r>
              <a:rPr lang="en-US" dirty="0" err="1" smtClean="0"/>
              <a:t>PCho</a:t>
            </a:r>
            <a:r>
              <a:rPr lang="en-US" dirty="0" smtClean="0"/>
              <a:t>), </a:t>
            </a:r>
            <a:r>
              <a:rPr lang="en-US" dirty="0" err="1" smtClean="0"/>
              <a:t>glycerophosphocholine</a:t>
            </a:r>
            <a:r>
              <a:rPr lang="en-US" dirty="0" smtClean="0"/>
              <a:t> (GPC), and free choline</a:t>
            </a:r>
          </a:p>
          <a:p>
            <a:r>
              <a:rPr lang="en-US" dirty="0" smtClean="0"/>
              <a:t>NAA in childhood tumors may reflect immature oligodendroglia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3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8 year-old male with right thalamic anaplastic astrocytoma using T2 weighted MR image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7322"/>
            <a:ext cx="3976687" cy="485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8789" y="582876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Tzika</a:t>
            </a:r>
            <a:r>
              <a:rPr lang="en-US" dirty="0" smtClean="0"/>
              <a:t>  </a:t>
            </a:r>
            <a:r>
              <a:rPr lang="en-US" i="1" dirty="0" smtClean="0"/>
              <a:t>Intern J </a:t>
            </a:r>
            <a:r>
              <a:rPr lang="en-US" i="1" dirty="0" err="1" smtClean="0"/>
              <a:t>Oncol</a:t>
            </a:r>
            <a:r>
              <a:rPr lang="en-US" i="1" dirty="0" smtClean="0"/>
              <a:t> </a:t>
            </a:r>
            <a:r>
              <a:rPr lang="en-US" dirty="0" smtClean="0"/>
              <a:t>32:517-526,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9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Breast specific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33 women with surgically proven DCIS had mammography and </a:t>
            </a:r>
            <a:r>
              <a:rPr lang="en-US" baseline="30000" dirty="0" smtClean="0"/>
              <a:t>99m</a:t>
            </a:r>
            <a:r>
              <a:rPr lang="en-US" dirty="0" smtClean="0"/>
              <a:t>Tc-tetrofosmin (740 </a:t>
            </a:r>
            <a:r>
              <a:rPr lang="en-US" dirty="0" err="1" smtClean="0"/>
              <a:t>MBq</a:t>
            </a:r>
            <a:r>
              <a:rPr lang="en-US" dirty="0" smtClean="0"/>
              <a:t>/20 </a:t>
            </a:r>
            <a:r>
              <a:rPr lang="en-US" dirty="0" err="1" smtClean="0"/>
              <a:t>mCi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CZT (cadmium zinc telluride semiconductor) detector</a:t>
            </a:r>
          </a:p>
          <a:p>
            <a:pPr lvl="1"/>
            <a:r>
              <a:rPr lang="en-US" dirty="0" smtClean="0"/>
              <a:t>Intrinsic spatial resolution = 1.6 mm </a:t>
            </a:r>
          </a:p>
          <a:p>
            <a:r>
              <a:rPr lang="en-US" dirty="0" err="1" smtClean="0"/>
              <a:t>Scintigraphy</a:t>
            </a:r>
            <a:r>
              <a:rPr lang="en-US" dirty="0" smtClean="0"/>
              <a:t> sensitivity in low-intermediate-grade DCIS is 100% (n=9) vs 91.3% in intermediate-high grade (n=24, NS)</a:t>
            </a:r>
          </a:p>
          <a:p>
            <a:r>
              <a:rPr lang="en-US" dirty="0" err="1" smtClean="0"/>
              <a:t>Scintigraphy</a:t>
            </a:r>
            <a:r>
              <a:rPr lang="en-US" dirty="0" smtClean="0"/>
              <a:t> demonstrated extent of disease better than mammography with </a:t>
            </a:r>
            <a:r>
              <a:rPr lang="en-US" dirty="0" err="1" smtClean="0"/>
              <a:t>microcalcifications</a:t>
            </a:r>
            <a:r>
              <a:rPr lang="en-US" dirty="0" smtClean="0"/>
              <a:t> (preoperatively)</a:t>
            </a:r>
          </a:p>
          <a:p>
            <a:r>
              <a:rPr lang="en-US" dirty="0" smtClean="0"/>
              <a:t>Overall, sensitivity between </a:t>
            </a:r>
            <a:r>
              <a:rPr lang="en-US" dirty="0" err="1" smtClean="0"/>
              <a:t>scintigraphy</a:t>
            </a:r>
            <a:r>
              <a:rPr lang="en-US" dirty="0" smtClean="0"/>
              <a:t> and mammography was not statistically significant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6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1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Breast specific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-imaging (BSGI)</a:t>
            </a:r>
            <a:endParaRPr lang="en-US" dirty="0"/>
          </a:p>
        </p:txBody>
      </p:sp>
      <p:pic>
        <p:nvPicPr>
          <p:cNvPr id="1026" name="Picture 2" descr="C:\Users\DCheng\Desktop\Gamma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3293"/>
            <a:ext cx="3532975" cy="52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8346" y="602478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Imaging Technology News, May 15,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3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121"/>
            <a:ext cx="8305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75 year-old female with intermediate-grade papillary-type DCIS (8 mm) also seen on mammography (B)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5029200" cy="52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596496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Spanu</a:t>
            </a:r>
            <a:r>
              <a:rPr lang="en-US" sz="1600" dirty="0" smtClean="0"/>
              <a:t> et al.  </a:t>
            </a:r>
            <a:r>
              <a:rPr lang="en-US" sz="1600" i="1" dirty="0" smtClean="0"/>
              <a:t>JNM</a:t>
            </a:r>
            <a:r>
              <a:rPr lang="en-US" sz="1600" dirty="0" smtClean="0"/>
              <a:t> 53(10):1528-1533,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022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1243</Words>
  <Application>Microsoft Macintosh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Advancement in Personalized Imaging</vt:lpstr>
      <vt:lpstr>Disclosure</vt:lpstr>
      <vt:lpstr>Objectives of this talk</vt:lpstr>
      <vt:lpstr>Objectives of this talk (cont’d)</vt:lpstr>
      <vt:lpstr>MRS Imaging in brain tumors</vt:lpstr>
      <vt:lpstr>8 year-old male with right thalamic anaplastic astrocytoma using T2 weighted MR image</vt:lpstr>
      <vt:lpstr>Breast specific g-camera</vt:lpstr>
      <vt:lpstr>Breast specific g-imaging (BSGI)</vt:lpstr>
      <vt:lpstr>75 year-old female with intermediate-grade papillary-type DCIS (8 mm) also seen on mammography (B)</vt:lpstr>
      <vt:lpstr>52 year-old female with high-grade comedo-type DCIS as scattered microcalcifications</vt:lpstr>
      <vt:lpstr>18F-Fluoromisonidazole imaging</vt:lpstr>
      <vt:lpstr>65 year-old female with R-breast primary using 18F-FMISO pre and post 3 mo tx with Letrozol (JNM, 2013)</vt:lpstr>
      <vt:lpstr>58 year-old female with R-axillary LN using 18F-FMISO pre- and post 3 mo tx with Letrozol (JNM 2013)</vt:lpstr>
      <vt:lpstr>Prostate Specific Membrane Antigen (PSMA) imaging</vt:lpstr>
      <vt:lpstr>PSMA imaging using diabody</vt:lpstr>
      <vt:lpstr>99mTc-J591Cdia Imaging</vt:lpstr>
      <vt:lpstr>Metformin as adjunct therapy</vt:lpstr>
      <vt:lpstr>18F-FDG versus 18F-FLT effects of Metformin</vt:lpstr>
      <vt:lpstr>Post islet cell transplant imaging</vt:lpstr>
      <vt:lpstr>18F-TTCO-exendin-4 imaging post-intraportal islet cell transplantation</vt:lpstr>
      <vt:lpstr>Summary</vt:lpstr>
      <vt:lpstr>Sidra Medical and Research Center</vt:lpstr>
      <vt:lpstr>Entrance - Lobby</vt:lpstr>
      <vt:lpstr>Nursing Station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Advancement in Personalized Imaging</dc:title>
  <dc:creator>David Cheng</dc:creator>
  <cp:lastModifiedBy>David Cheng</cp:lastModifiedBy>
  <cp:revision>38</cp:revision>
  <dcterms:created xsi:type="dcterms:W3CDTF">2014-10-28T05:42:21Z</dcterms:created>
  <dcterms:modified xsi:type="dcterms:W3CDTF">2014-11-03T15:20:05Z</dcterms:modified>
</cp:coreProperties>
</file>