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39" r:id="rId1"/>
  </p:sldMasterIdLst>
  <p:notesMasterIdLst>
    <p:notesMasterId r:id="rId73"/>
  </p:notesMasterIdLst>
  <p:sldIdLst>
    <p:sldId id="256" r:id="rId2"/>
    <p:sldId id="359" r:id="rId3"/>
    <p:sldId id="283" r:id="rId4"/>
    <p:sldId id="384" r:id="rId5"/>
    <p:sldId id="371" r:id="rId6"/>
    <p:sldId id="373" r:id="rId7"/>
    <p:sldId id="377" r:id="rId8"/>
    <p:sldId id="387" r:id="rId9"/>
    <p:sldId id="376" r:id="rId10"/>
    <p:sldId id="385" r:id="rId11"/>
    <p:sldId id="378" r:id="rId12"/>
    <p:sldId id="379" r:id="rId13"/>
    <p:sldId id="380" r:id="rId14"/>
    <p:sldId id="381" r:id="rId15"/>
    <p:sldId id="382" r:id="rId16"/>
    <p:sldId id="383" r:id="rId17"/>
    <p:sldId id="360" r:id="rId18"/>
    <p:sldId id="361" r:id="rId19"/>
    <p:sldId id="388" r:id="rId20"/>
    <p:sldId id="324" r:id="rId21"/>
    <p:sldId id="341" r:id="rId22"/>
    <p:sldId id="342" r:id="rId23"/>
    <p:sldId id="363" r:id="rId24"/>
    <p:sldId id="365" r:id="rId25"/>
    <p:sldId id="386" r:id="rId26"/>
    <p:sldId id="364" r:id="rId27"/>
    <p:sldId id="370" r:id="rId28"/>
    <p:sldId id="366" r:id="rId29"/>
    <p:sldId id="368" r:id="rId30"/>
    <p:sldId id="369" r:id="rId31"/>
    <p:sldId id="276" r:id="rId32"/>
    <p:sldId id="374" r:id="rId33"/>
    <p:sldId id="372" r:id="rId34"/>
    <p:sldId id="375" r:id="rId35"/>
    <p:sldId id="260" r:id="rId36"/>
    <p:sldId id="321" r:id="rId37"/>
    <p:sldId id="322" r:id="rId38"/>
    <p:sldId id="331" r:id="rId39"/>
    <p:sldId id="351" r:id="rId40"/>
    <p:sldId id="313" r:id="rId41"/>
    <p:sldId id="323" r:id="rId42"/>
    <p:sldId id="332" r:id="rId43"/>
    <p:sldId id="352" r:id="rId44"/>
    <p:sldId id="314" r:id="rId45"/>
    <p:sldId id="325" r:id="rId46"/>
    <p:sldId id="326" r:id="rId47"/>
    <p:sldId id="333" r:id="rId48"/>
    <p:sldId id="353" r:id="rId49"/>
    <p:sldId id="315" r:id="rId50"/>
    <p:sldId id="327" r:id="rId51"/>
    <p:sldId id="328" r:id="rId52"/>
    <p:sldId id="334" r:id="rId53"/>
    <p:sldId id="354" r:id="rId54"/>
    <p:sldId id="335" r:id="rId55"/>
    <p:sldId id="336" r:id="rId56"/>
    <p:sldId id="337" r:id="rId57"/>
    <p:sldId id="338" r:id="rId58"/>
    <p:sldId id="355" r:id="rId59"/>
    <p:sldId id="339" r:id="rId60"/>
    <p:sldId id="340" r:id="rId61"/>
    <p:sldId id="356" r:id="rId62"/>
    <p:sldId id="343" r:id="rId63"/>
    <p:sldId id="344" r:id="rId64"/>
    <p:sldId id="345" r:id="rId65"/>
    <p:sldId id="346" r:id="rId66"/>
    <p:sldId id="357" r:id="rId67"/>
    <p:sldId id="347" r:id="rId68"/>
    <p:sldId id="348" r:id="rId69"/>
    <p:sldId id="349" r:id="rId70"/>
    <p:sldId id="350" r:id="rId71"/>
    <p:sldId id="358" r:id="rId72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30C7FE-FD8D-414C-BA3B-CBA0584B3D50}">
          <p14:sldIdLst>
            <p14:sldId id="256"/>
            <p14:sldId id="359"/>
            <p14:sldId id="283"/>
            <p14:sldId id="384"/>
            <p14:sldId id="371"/>
            <p14:sldId id="373"/>
            <p14:sldId id="377"/>
            <p14:sldId id="387"/>
            <p14:sldId id="376"/>
            <p14:sldId id="385"/>
            <p14:sldId id="378"/>
            <p14:sldId id="379"/>
            <p14:sldId id="380"/>
            <p14:sldId id="381"/>
            <p14:sldId id="382"/>
            <p14:sldId id="383"/>
            <p14:sldId id="360"/>
            <p14:sldId id="361"/>
            <p14:sldId id="388"/>
            <p14:sldId id="324"/>
            <p14:sldId id="341"/>
            <p14:sldId id="342"/>
            <p14:sldId id="363"/>
            <p14:sldId id="365"/>
            <p14:sldId id="386"/>
            <p14:sldId id="364"/>
            <p14:sldId id="370"/>
            <p14:sldId id="366"/>
            <p14:sldId id="368"/>
            <p14:sldId id="369"/>
            <p14:sldId id="276"/>
            <p14:sldId id="374"/>
            <p14:sldId id="372"/>
            <p14:sldId id="375"/>
            <p14:sldId id="260"/>
            <p14:sldId id="321"/>
            <p14:sldId id="322"/>
            <p14:sldId id="331"/>
            <p14:sldId id="351"/>
            <p14:sldId id="313"/>
            <p14:sldId id="323"/>
            <p14:sldId id="332"/>
            <p14:sldId id="352"/>
            <p14:sldId id="314"/>
            <p14:sldId id="325"/>
            <p14:sldId id="326"/>
            <p14:sldId id="333"/>
            <p14:sldId id="353"/>
            <p14:sldId id="315"/>
            <p14:sldId id="327"/>
            <p14:sldId id="328"/>
            <p14:sldId id="334"/>
            <p14:sldId id="354"/>
            <p14:sldId id="335"/>
            <p14:sldId id="336"/>
            <p14:sldId id="337"/>
            <p14:sldId id="338"/>
            <p14:sldId id="355"/>
            <p14:sldId id="339"/>
            <p14:sldId id="340"/>
            <p14:sldId id="356"/>
            <p14:sldId id="343"/>
            <p14:sldId id="344"/>
            <p14:sldId id="345"/>
            <p14:sldId id="346"/>
            <p14:sldId id="357"/>
            <p14:sldId id="347"/>
            <p14:sldId id="348"/>
            <p14:sldId id="349"/>
            <p14:sldId id="350"/>
            <p14:sldId id="3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dix" initials="d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169" autoAdjust="0"/>
  </p:normalViewPr>
  <p:slideViewPr>
    <p:cSldViewPr>
      <p:cViewPr varScale="1">
        <p:scale>
          <a:sx n="47" d="100"/>
          <a:sy n="47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3870-5A99-4CD6-B3A6-17C6673D23E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F87D9-DBBF-4803-972D-6B5BF448B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266BC-3298-4F99-B4E8-F5CC5C366F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8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F87D9-DBBF-4803-972D-6B5BF448B40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2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F87D9-DBBF-4803-972D-6B5BF448B40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4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4C57-ECF9-4819-A795-FE2D93D5CF2F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6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287F3F-B81B-4F1D-B6AF-2F3B6CB7194C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799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287F3F-B81B-4F1D-B6AF-2F3B6CB7194C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30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287F3F-B81B-4F1D-B6AF-2F3B6CB7194C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9341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287F3F-B81B-4F1D-B6AF-2F3B6CB7194C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838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287F3F-B81B-4F1D-B6AF-2F3B6CB7194C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553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287F3F-B81B-4F1D-B6AF-2F3B6CB7194C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4415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474C-0EE8-4D74-8611-3ABC7F8A3688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6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6602-B097-448B-9217-FA01079EA355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4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B187-8792-419D-9701-70004A9D849A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8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E328-8DD8-49D2-8347-97EA41C1C2D1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4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F3F2-55F2-4F9F-A7CC-06868A6A9C3C}" type="datetime1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CA84-8147-4621-94C3-EF50A74054AE}" type="datetime1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6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1DD1-3874-4FD6-B1B7-5FFE368D84B1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4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A066-1AEB-4F39-A6B0-4B0973EE9043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2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AAF3-D7BB-490F-8E44-70DBFC356046}" type="datetime1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F66A-CE02-4242-9F27-492B7A736D50}" type="datetime1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7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287F3F-B81B-4F1D-B6AF-2F3B6CB7194C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0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28600" y="1518872"/>
            <a:ext cx="8325544" cy="1186414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Baseline genetics and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fenofibrate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response in the ACCORD clinical</a:t>
            </a:r>
            <a:b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trial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6598" y="3213318"/>
            <a:ext cx="5257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Daniel Rotroff PhD, MSPH</a:t>
            </a:r>
          </a:p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381470" y="4800600"/>
            <a:ext cx="6324600" cy="0"/>
          </a:xfrm>
          <a:prstGeom prst="line">
            <a:avLst/>
          </a:prstGeom>
          <a:ln w="444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21821" y="6108851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September 18, 2015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007498" y="3855304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Postdoctoral Research Fellow, Bioinformatics Research Center, North Carolina State University</a:t>
            </a:r>
            <a:endParaRPr lang="es-ES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7734" cy="107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9"/>
            <a:ext cx="7055380" cy="766482"/>
          </a:xfrm>
        </p:spPr>
        <p:txBody>
          <a:bodyPr/>
          <a:lstStyle/>
          <a:p>
            <a:r>
              <a:rPr lang="en-US" sz="2400" dirty="0" smtClean="0"/>
              <a:t>Genetic Associations with Baseline Lipids </a:t>
            </a:r>
            <a:endParaRPr lang="en-US" sz="2400" dirty="0"/>
          </a:p>
        </p:txBody>
      </p:sp>
      <p:pic>
        <p:nvPicPr>
          <p:cNvPr id="5" name="Picture 4" descr="Y:\NCSU_Projects\Accord\Manuscript\Baseline\V.2\Figure_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5" b="50891"/>
          <a:stretch/>
        </p:blipFill>
        <p:spPr bwMode="auto">
          <a:xfrm>
            <a:off x="1521356" y="3836284"/>
            <a:ext cx="5915024" cy="30525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537086" y="603379"/>
            <a:ext cx="5880244" cy="3242430"/>
            <a:chOff x="1537086" y="603379"/>
            <a:chExt cx="5880244" cy="3242430"/>
          </a:xfrm>
        </p:grpSpPr>
        <p:pic>
          <p:nvPicPr>
            <p:cNvPr id="12" name="Picture 11" descr="Y:\NCSU_Projects\Accord\Manuscript\Baseline\V.2\Figure_4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29" b="50891"/>
            <a:stretch/>
          </p:blipFill>
          <p:spPr bwMode="auto">
            <a:xfrm>
              <a:off x="1537086" y="603379"/>
              <a:ext cx="5880244" cy="32424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56136" y="630079"/>
              <a:ext cx="143032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smtClean="0">
                  <a:latin typeface="Franklin Gothic Book" panose="020B0503020102020204" pitchFamily="34" charset="0"/>
                </a:rPr>
                <a:t>Total Cholesterol</a:t>
              </a:r>
              <a:endParaRPr lang="en-US" sz="1600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057400" y="3872509"/>
            <a:ext cx="33502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sz="1600" b="1" dirty="0" smtClean="0">
                <a:latin typeface="Franklin Gothic Book" panose="020B0503020102020204" pitchFamily="34" charset="0"/>
              </a:rPr>
              <a:t>LDL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839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9"/>
            <a:ext cx="7055380" cy="766482"/>
          </a:xfrm>
        </p:spPr>
        <p:txBody>
          <a:bodyPr/>
          <a:lstStyle/>
          <a:p>
            <a:r>
              <a:rPr lang="en-US" sz="2400" dirty="0" smtClean="0"/>
              <a:t>Genetic Associations with Baseline Lipids </a:t>
            </a:r>
            <a:endParaRPr lang="en-US" sz="2400" dirty="0"/>
          </a:p>
        </p:txBody>
      </p:sp>
      <p:pic>
        <p:nvPicPr>
          <p:cNvPr id="12" name="Picture 11" descr="Y:\NCSU_Projects\Accord\Manuscript\Baseline\V.2\Figure_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7" t="49109"/>
          <a:stretch/>
        </p:blipFill>
        <p:spPr bwMode="auto">
          <a:xfrm>
            <a:off x="1685925" y="3590924"/>
            <a:ext cx="5612628" cy="320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Y:\NCSU_Projects\Accord\Manuscript\Baseline\V.2\Figure_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9" r="50775"/>
          <a:stretch/>
        </p:blipFill>
        <p:spPr bwMode="auto">
          <a:xfrm>
            <a:off x="1685925" y="698241"/>
            <a:ext cx="5612628" cy="28926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133600" y="714375"/>
            <a:ext cx="41197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HDL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209800" y="3616584"/>
            <a:ext cx="119680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Triglycerides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01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9"/>
            <a:ext cx="7055380" cy="766482"/>
          </a:xfrm>
        </p:spPr>
        <p:txBody>
          <a:bodyPr/>
          <a:lstStyle/>
          <a:p>
            <a:r>
              <a:rPr lang="en-US" sz="2400" dirty="0" smtClean="0"/>
              <a:t>Common Genetic Associations with Baseline Lipids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6553200" cy="3214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9" y="950978"/>
            <a:ext cx="6553200" cy="5486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43" y="1380742"/>
            <a:ext cx="7010400" cy="51460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944" y="1839240"/>
            <a:ext cx="6057900" cy="4229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044" y="2085121"/>
            <a:ext cx="4876800" cy="42124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4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9"/>
            <a:ext cx="7055380" cy="766482"/>
          </a:xfrm>
        </p:spPr>
        <p:txBody>
          <a:bodyPr/>
          <a:lstStyle/>
          <a:p>
            <a:r>
              <a:rPr lang="en-US" sz="2400" dirty="0" smtClean="0"/>
              <a:t>Genetic Associations with Baseline Lipids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790018"/>
                <a:ext cx="85344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latin typeface="Franklin Gothic Book" panose="020B0503020102020204" pitchFamily="34" charset="0"/>
                  </a:rPr>
                  <a:t>Rare Variant Analysis (MAF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 smtClean="0">
                    <a:latin typeface="Franklin Gothic Book" panose="020B0503020102020204" pitchFamily="34" charset="0"/>
                  </a:rPr>
                  <a:t> 3%) and n=7929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en-US" dirty="0" smtClean="0">
                  <a:latin typeface="Franklin Gothic Book" panose="020B0503020102020204" pitchFamily="34" charset="0"/>
                </a:endParaRP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latin typeface="Franklin Gothic Book" panose="020B0503020102020204" pitchFamily="34" charset="0"/>
                  </a:rPr>
                  <a:t>We used a suite of 5 commonly used methods</a:t>
                </a:r>
              </a:p>
              <a:p>
                <a:pPr lvl="2"/>
                <a:endParaRPr lang="en-US" dirty="0" smtClean="0">
                  <a:latin typeface="Franklin Gothic Book" panose="020B0503020102020204" pitchFamily="34" charset="0"/>
                </a:endParaRP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latin typeface="Franklin Gothic Book" panose="020B0503020102020204" pitchFamily="34" charset="0"/>
                  </a:rPr>
                  <a:t>All methods rely on collapsing of SNPs into genes</a:t>
                </a:r>
              </a:p>
              <a:p>
                <a:pPr marL="1257300" lvl="2" indent="-342900"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latin typeface="Franklin Gothic Book" panose="020B0503020102020204" pitchFamily="34" charset="0"/>
                  </a:rPr>
                  <a:t>16,480 </a:t>
                </a:r>
                <a:r>
                  <a:rPr lang="en-US" dirty="0">
                    <a:latin typeface="Franklin Gothic Book" panose="020B0503020102020204" pitchFamily="34" charset="0"/>
                  </a:rPr>
                  <a:t>genes </a:t>
                </a:r>
                <a:r>
                  <a:rPr lang="en-US" dirty="0" smtClean="0">
                    <a:latin typeface="Franklin Gothic Book" panose="020B0503020102020204" pitchFamily="34" charset="0"/>
                  </a:rPr>
                  <a:t>that contained &gt;1 SNP with MAF</a:t>
                </a:r>
                <a:r>
                  <a:rPr lang="en-US" dirty="0">
                    <a:latin typeface="Franklin Gothic Book" panose="020B0503020102020204" pitchFamily="34" charset="0"/>
                  </a:rPr>
                  <a:t> &lt; 3%</a:t>
                </a:r>
                <a:endParaRPr lang="en-US" dirty="0" smtClean="0">
                  <a:latin typeface="Franklin Gothic Book" panose="020B0503020102020204" pitchFamily="34" charset="0"/>
                </a:endParaRPr>
              </a:p>
              <a:p>
                <a:pPr marL="1257300" lvl="2" indent="-342900"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latin typeface="Franklin Gothic Book" panose="020B0503020102020204" pitchFamily="34" charset="0"/>
                  </a:rPr>
                  <a:t>146,689 </a:t>
                </a:r>
                <a:r>
                  <a:rPr lang="en-US" dirty="0">
                    <a:latin typeface="Franklin Gothic Book" panose="020B0503020102020204" pitchFamily="34" charset="0"/>
                  </a:rPr>
                  <a:t>genotyped and 73,295 imputed </a:t>
                </a:r>
                <a:r>
                  <a:rPr lang="en-US" dirty="0" smtClean="0">
                    <a:latin typeface="Franklin Gothic Book" panose="020B0503020102020204" pitchFamily="34" charset="0"/>
                  </a:rPr>
                  <a:t>SNPs were included (median 9 SNPs/gene)</a:t>
                </a:r>
              </a:p>
              <a:p>
                <a:pPr marL="1257300" lvl="2" indent="-342900">
                  <a:buFont typeface="Courier New" panose="02070309020205020404" pitchFamily="49" charset="0"/>
                  <a:buChar char="o"/>
                </a:pPr>
                <a:endParaRPr lang="en-US" dirty="0" smtClean="0">
                  <a:latin typeface="Franklin Gothic Book" panose="020B0503020102020204" pitchFamily="34" charset="0"/>
                </a:endParaRP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latin typeface="Franklin Gothic Book" panose="020B0503020102020204" pitchFamily="34" charset="0"/>
                  </a:rPr>
                  <a:t>5 tests were combined using a correlated Lancaster approach*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endParaRPr lang="en-US" dirty="0" smtClean="0">
                  <a:latin typeface="Franklin Gothic Book" panose="020B0503020102020204" pitchFamily="34" charset="0"/>
                </a:endParaRP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latin typeface="Franklin Gothic Book" panose="020B0503020102020204" pitchFamily="34" charset="0"/>
                  </a:rPr>
                  <a:t>Methods were then adjusted for multiple comparisons using an FDR approach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0018"/>
                <a:ext cx="8534400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500" t="-1071" r="-71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2578" y="6553200"/>
            <a:ext cx="90528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*</a:t>
            </a:r>
            <a:r>
              <a:rPr lang="en-US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Hongying</a:t>
            </a:r>
            <a:r>
              <a:rPr lang="en-US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Dai, J., and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Yuehua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Cui. "A modified generalized Fisher method for combining probabilities from dependent tests."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Frontiers in genetics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 5 (2014).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711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28359"/>
            <a:ext cx="7239000" cy="6324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696" y="520054"/>
            <a:ext cx="3015506" cy="3251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146" y="3634459"/>
            <a:ext cx="2992056" cy="30385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72" y="3594291"/>
            <a:ext cx="2959408" cy="30607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872" y="542389"/>
            <a:ext cx="3015928" cy="30550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9"/>
            <a:ext cx="7055380" cy="766482"/>
          </a:xfrm>
        </p:spPr>
        <p:txBody>
          <a:bodyPr/>
          <a:lstStyle/>
          <a:p>
            <a:r>
              <a:rPr lang="en-US" sz="2400" dirty="0" smtClean="0"/>
              <a:t>Rare Genetic Associations with Baseline Lipids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85800" y="458504"/>
            <a:ext cx="179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Total Cholesterol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56979" y="45850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LDL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24051" y="3406293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HDL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38211" y="3406293"/>
            <a:ext cx="1378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Triglycerides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9"/>
            <a:ext cx="7055380" cy="766482"/>
          </a:xfrm>
        </p:spPr>
        <p:txBody>
          <a:bodyPr/>
          <a:lstStyle/>
          <a:p>
            <a:r>
              <a:rPr lang="en-US" sz="2400" dirty="0" smtClean="0"/>
              <a:t>Rare Genetic Associations with Baseline Lipids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681385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9"/>
            <a:ext cx="7055380" cy="766482"/>
          </a:xfrm>
        </p:spPr>
        <p:txBody>
          <a:bodyPr/>
          <a:lstStyle/>
          <a:p>
            <a:r>
              <a:rPr lang="en-US" sz="2400" dirty="0" smtClean="0"/>
              <a:t>Baseline Common and Rare Variant Conclusions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-16778" y="992785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Most statistically significant SNPs are in genes previously identified in large meta-analyses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Indicates that the QC and analysis pipeline for this </a:t>
            </a:r>
            <a:r>
              <a:rPr lang="en-US" dirty="0" err="1" smtClean="0">
                <a:latin typeface="Franklin Gothic Book" panose="020B0503020102020204" pitchFamily="34" charset="0"/>
              </a:rPr>
              <a:t>exome</a:t>
            </a:r>
            <a:r>
              <a:rPr lang="en-US" dirty="0" smtClean="0">
                <a:latin typeface="Franklin Gothic Book" panose="020B0503020102020204" pitchFamily="34" charset="0"/>
              </a:rPr>
              <a:t> chip are working as expected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Suggests that the underlying genetic factors contributing to dyslipidemia are similar in patients with type 2 diabetes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" y="38862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Patients in ACCORD were prescribed many different diabetes, blood pressure, and cholesterol lowering drugs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We can modify the analysis pipeline used for the baseline analysis to interrogate variants associated with drug response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 smtClean="0">
                <a:latin typeface="Franklin Gothic Book" panose="020B0503020102020204" pitchFamily="34" charset="0"/>
              </a:rPr>
              <a:t>Fenofibrate</a:t>
            </a:r>
            <a:r>
              <a:rPr lang="en-US" dirty="0" smtClean="0">
                <a:latin typeface="Franklin Gothic Book" panose="020B0503020102020204" pitchFamily="34" charset="0"/>
              </a:rPr>
              <a:t> was the first drug chosen 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      due to the ACCORD lipid arm trial design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28600" y="3417553"/>
            <a:ext cx="7055380" cy="7664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Next Steps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960" t="17556" r="2458" b="2834"/>
          <a:stretch/>
        </p:blipFill>
        <p:spPr>
          <a:xfrm>
            <a:off x="4374777" y="5108224"/>
            <a:ext cx="4769223" cy="14478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74777" y="5105400"/>
            <a:ext cx="2711823" cy="1447800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48600" y="5105400"/>
            <a:ext cx="1295401" cy="1447799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01890" y="5330061"/>
            <a:ext cx="347472" cy="1222492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28"/>
            <a:ext cx="7055380" cy="766482"/>
          </a:xfrm>
        </p:spPr>
        <p:txBody>
          <a:bodyPr/>
          <a:lstStyle/>
          <a:p>
            <a:r>
              <a:rPr lang="en-US" sz="2800" dirty="0" smtClean="0"/>
              <a:t>Background on Fibrates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Used to treat high cholesterol (↑HDL, ↓LDL), usually in combination with statins.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Use of fibrates </a:t>
            </a:r>
            <a:r>
              <a:rPr lang="en-US" u="sng" dirty="0" smtClean="0">
                <a:latin typeface="Franklin Gothic Book" panose="020B0503020102020204" pitchFamily="34" charset="0"/>
              </a:rPr>
              <a:t>alone</a:t>
            </a:r>
            <a:r>
              <a:rPr lang="en-US" dirty="0" smtClean="0">
                <a:latin typeface="Franklin Gothic Book" panose="020B0503020102020204" pitchFamily="34" charset="0"/>
              </a:rPr>
              <a:t> has been shown to reduce the number of non-fatal myocardial infarctions, but not all-cause mortality.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Have also been shown to reduce insulin resistance for individuals with type 2 diabetes.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Activates PPAR</a:t>
            </a:r>
            <a:r>
              <a:rPr lang="el-GR" dirty="0" smtClean="0">
                <a:latin typeface="Franklin Gothic Book" panose="020B0503020102020204" pitchFamily="34" charset="0"/>
              </a:rPr>
              <a:t>α</a:t>
            </a:r>
            <a:r>
              <a:rPr lang="en-US" dirty="0" smtClean="0">
                <a:latin typeface="Franklin Gothic Book" panose="020B0503020102020204" pitchFamily="34" charset="0"/>
              </a:rPr>
              <a:t>, which regulates lipid metabolism in the liver. </a:t>
            </a:r>
          </a:p>
          <a:p>
            <a:endParaRPr lang="en-US" dirty="0" smtClean="0"/>
          </a:p>
        </p:txBody>
      </p:sp>
      <p:pic>
        <p:nvPicPr>
          <p:cNvPr id="2050" name="Picture 2" descr="https://upload.wikimedia.org/wikipedia/commons/thumb/4/43/PPAR-diagram.png/1920px-PPAR-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5421508" cy="31964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9"/>
            <a:ext cx="7055380" cy="766482"/>
          </a:xfrm>
        </p:spPr>
        <p:txBody>
          <a:bodyPr/>
          <a:lstStyle/>
          <a:p>
            <a:r>
              <a:rPr lang="en-US" sz="3200" dirty="0" smtClean="0"/>
              <a:t>Study Design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84894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All individuals were on statin and started fibrate at the beginning of the trial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Must </a:t>
            </a:r>
            <a:r>
              <a:rPr lang="en-US" dirty="0">
                <a:latin typeface="Franklin Gothic Book" panose="020B0503020102020204" pitchFamily="34" charset="0"/>
              </a:rPr>
              <a:t>maintain </a:t>
            </a:r>
            <a:r>
              <a:rPr lang="en-US" dirty="0" smtClean="0">
                <a:latin typeface="Franklin Gothic Book" panose="020B0503020102020204" pitchFamily="34" charset="0"/>
              </a:rPr>
              <a:t>fibrate compliance </a:t>
            </a:r>
            <a:r>
              <a:rPr lang="en-US" dirty="0">
                <a:latin typeface="Franklin Gothic Book" panose="020B0503020102020204" pitchFamily="34" charset="0"/>
              </a:rPr>
              <a:t>for 90 (+/- 10) consecutive days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Phenotypes: HDL, LDL, Triglycerides, Cholesterol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Concomitant medications were a major challenge, with over 71 different drugs accounted for in the trial (with a varying degree of detailed records)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Created the following scoring metric: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1114426" y="3505200"/>
            <a:ext cx="7067549" cy="2962275"/>
            <a:chOff x="1114426" y="3505200"/>
            <a:chExt cx="7067549" cy="2962275"/>
          </a:xfr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3500000" scaled="1"/>
            <a:tileRect/>
          </a:gradFill>
        </p:grpSpPr>
        <p:sp>
          <p:nvSpPr>
            <p:cNvPr id="13" name="Pentagon 12"/>
            <p:cNvSpPr/>
            <p:nvPr/>
          </p:nvSpPr>
          <p:spPr>
            <a:xfrm>
              <a:off x="1447800" y="3505200"/>
              <a:ext cx="6734175" cy="518003"/>
            </a:xfrm>
            <a:prstGeom prst="homePlat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Not on medication during the time-frame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114426" y="3509129"/>
              <a:ext cx="533400" cy="533400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5" name="Pentagon 14"/>
            <p:cNvSpPr/>
            <p:nvPr/>
          </p:nvSpPr>
          <p:spPr>
            <a:xfrm>
              <a:off x="1447800" y="4114800"/>
              <a:ext cx="6734175" cy="518003"/>
            </a:xfrm>
            <a:prstGeom prst="homePlat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On medication prior to pre-treatment time point, dropped medication prior to post-treatment time point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114426" y="4118729"/>
              <a:ext cx="533400" cy="533400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1447800" y="4724400"/>
              <a:ext cx="6734175" cy="518003"/>
            </a:xfrm>
            <a:prstGeom prst="homePlat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Started medication at or after pre-treatment time point, but dropped prior to post-treatment time point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14426" y="4728329"/>
              <a:ext cx="533400" cy="533400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1447800" y="5324475"/>
              <a:ext cx="6734175" cy="518003"/>
            </a:xfrm>
            <a:prstGeom prst="homePlat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Started medication at or after pre-treatment time point and complied through post-treatment time point 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114426" y="5328404"/>
              <a:ext cx="533400" cy="533400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1" name="Pentagon 20"/>
            <p:cNvSpPr/>
            <p:nvPr/>
          </p:nvSpPr>
          <p:spPr>
            <a:xfrm>
              <a:off x="1447800" y="5930146"/>
              <a:ext cx="6734175" cy="518003"/>
            </a:xfrm>
            <a:prstGeom prst="homePlat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On medication prior to pre-treatment time point and complied to post-treatment time point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114426" y="5934075"/>
              <a:ext cx="533400" cy="533400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03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28"/>
            <a:ext cx="7055380" cy="766482"/>
          </a:xfrm>
        </p:spPr>
        <p:txBody>
          <a:bodyPr/>
          <a:lstStyle/>
          <a:p>
            <a:r>
              <a:rPr lang="en-US" sz="2800" dirty="0" smtClean="0"/>
              <a:t>Variation in Fibrate Response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5807872" cy="573016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61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9"/>
            <a:ext cx="7055380" cy="766482"/>
          </a:xfrm>
        </p:spPr>
        <p:txBody>
          <a:bodyPr/>
          <a:lstStyle/>
          <a:p>
            <a:r>
              <a:rPr lang="en-US" sz="3200" dirty="0" smtClean="0"/>
              <a:t>Background on Dyslipidemia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464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~31.7% of adults in the U.S. have high LDL, and less than ½ are receiving cholesterol treatment.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Individuals with high cholesterol are at ~2x risk for heart disease.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People with type 2 diabetes are 2-3x more likely to develop cardiovascular disease, placing individuals with high cholesterol and type 2 diabetes at especially high risk.</a:t>
            </a:r>
          </a:p>
        </p:txBody>
      </p:sp>
      <p:pic>
        <p:nvPicPr>
          <p:cNvPr id="1028" name="Picture 4" descr="Image of cholesterol in the arteri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19423"/>
            <a:ext cx="3600450" cy="42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69446"/>
            <a:ext cx="7060875" cy="838200"/>
          </a:xfrm>
        </p:spPr>
        <p:txBody>
          <a:bodyPr/>
          <a:lstStyle/>
          <a:p>
            <a:r>
              <a:rPr lang="en-US" sz="3200" dirty="0" smtClean="0"/>
              <a:t>Fibrate Common Variant Analysis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304800" y="2058488"/>
            <a:ext cx="8592223" cy="4191000"/>
            <a:chOff x="380992" y="3838161"/>
            <a:chExt cx="7689771" cy="36576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2" y="3838161"/>
              <a:ext cx="7315215" cy="3657607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295400" y="4605428"/>
              <a:ext cx="133350" cy="3520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42975" y="4449164"/>
              <a:ext cx="838200" cy="188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FCRL5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04958" y="4343400"/>
              <a:ext cx="112946" cy="5494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103764" y="4202767"/>
              <a:ext cx="838200" cy="188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PRRX1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098082" y="4443256"/>
              <a:ext cx="112946" cy="5494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828800" y="4292367"/>
              <a:ext cx="598939" cy="188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SYN2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4510539" y="4532414"/>
              <a:ext cx="30396" cy="3436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241465" y="4374770"/>
              <a:ext cx="598939" cy="188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PTPRD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4713275" y="4572424"/>
              <a:ext cx="203337" cy="1719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705350" y="4308274"/>
              <a:ext cx="598939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 Black" panose="020B0A04020102020204" pitchFamily="34" charset="0"/>
                </a:rPr>
                <a:t>OSTF1,NMRK1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5622022" y="4769515"/>
              <a:ext cx="177664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242595" y="4665677"/>
              <a:ext cx="598939" cy="188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LHFP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5774422" y="4599638"/>
              <a:ext cx="177664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394995" y="4495800"/>
              <a:ext cx="598939" cy="188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FGF14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6370251" y="4540803"/>
              <a:ext cx="65459" cy="3436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577365" y="4387034"/>
              <a:ext cx="935670" cy="188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 Black" panose="020B0A04020102020204" pitchFamily="34" charset="0"/>
                </a:rPr>
                <a:t>LOC102724939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6773411" y="4065921"/>
              <a:ext cx="44582" cy="2196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522651" y="4402822"/>
              <a:ext cx="270059" cy="3420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563861" y="3880805"/>
              <a:ext cx="527231" cy="188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MRPL2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007101" y="4244562"/>
              <a:ext cx="698500" cy="188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SLC25A10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781800" y="4156045"/>
              <a:ext cx="457200" cy="188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LDLR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7010400" y="4298950"/>
              <a:ext cx="25400" cy="482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067550" y="4445000"/>
              <a:ext cx="82550" cy="431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7072139" y="4188023"/>
              <a:ext cx="998624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GMIP, ATP13A1, SNF101,ZNF101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23402" y="1080540"/>
            <a:ext cx="50241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LDL</a:t>
            </a:r>
            <a:br>
              <a:rPr lang="en-US" sz="2800" dirty="0">
                <a:latin typeface="Franklin Gothic Book" panose="020B0503020102020204" pitchFamily="34" charset="0"/>
              </a:rPr>
            </a:br>
            <a:r>
              <a:rPr lang="en-US" sz="2800" dirty="0">
                <a:latin typeface="Franklin Gothic Book" panose="020B0503020102020204" pitchFamily="34" charset="0"/>
              </a:rPr>
              <a:t>All Races </a:t>
            </a:r>
            <a:r>
              <a:rPr lang="en-US" sz="2800" dirty="0" smtClean="0">
                <a:latin typeface="Franklin Gothic Book" panose="020B0503020102020204" pitchFamily="34" charset="0"/>
              </a:rPr>
              <a:t>Combined (n=1261)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8394914" y="2221965"/>
            <a:ext cx="292852" cy="26373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69446"/>
            <a:ext cx="6019801" cy="838200"/>
          </a:xfrm>
        </p:spPr>
        <p:txBody>
          <a:bodyPr/>
          <a:lstStyle/>
          <a:p>
            <a:r>
              <a:rPr lang="en-US" sz="2800" dirty="0"/>
              <a:t>Fibrate Common Variant </a:t>
            </a:r>
            <a:r>
              <a:rPr lang="en-US" sz="2800" dirty="0" smtClean="0"/>
              <a:t>Analysis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228600" y="1964136"/>
            <a:ext cx="8839216" cy="4673860"/>
            <a:chOff x="1447800" y="1370689"/>
            <a:chExt cx="7315215" cy="39118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624942"/>
              <a:ext cx="7315215" cy="3657607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2040148" y="1940870"/>
              <a:ext cx="152718" cy="2507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708150" y="1768569"/>
              <a:ext cx="7620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IGSF21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838450" y="1890184"/>
              <a:ext cx="6350" cy="4127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480414" y="1735554"/>
              <a:ext cx="6096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NRXN1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601382" y="2073851"/>
              <a:ext cx="124886" cy="398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313516" y="1935609"/>
              <a:ext cx="6096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MYT1L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2861734" y="2065384"/>
              <a:ext cx="177799" cy="4521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844800" y="1780441"/>
              <a:ext cx="876300" cy="28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 Black" panose="020B0A04020102020204" pitchFamily="34" charset="0"/>
                </a:rPr>
                <a:t>GPR75-ASB3</a:t>
              </a:r>
              <a:r>
                <a:rPr lang="en-US" sz="800" dirty="0" smtClean="0">
                  <a:latin typeface="Arial Black" panose="020B0A04020102020204" pitchFamily="34" charset="0"/>
                </a:rPr>
                <a:t>, ERLEC1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250881" y="2291178"/>
              <a:ext cx="152718" cy="54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908300" y="2317499"/>
              <a:ext cx="6096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FOXP1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437468" y="2125133"/>
              <a:ext cx="8466" cy="103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174999" y="1988190"/>
              <a:ext cx="6096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ROBO1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94050" y="1623898"/>
              <a:ext cx="10668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NLGN1, PEX5L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670300" y="1780230"/>
              <a:ext cx="0" cy="3079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3648521" y="1815065"/>
              <a:ext cx="582653" cy="19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Arial Black" panose="020B0A04020102020204" pitchFamily="34" charset="0"/>
                </a:rPr>
                <a:t>SORCS2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3776136" y="2005788"/>
              <a:ext cx="139698" cy="5117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282961" y="1570797"/>
              <a:ext cx="189557" cy="595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971686" y="1423321"/>
              <a:ext cx="1286933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IPO11, IPO11-LRRC70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4411137" y="2175935"/>
              <a:ext cx="49626" cy="992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233335" y="2235201"/>
              <a:ext cx="5334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GRIA1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572004" y="2491500"/>
              <a:ext cx="49626" cy="992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21202" y="2353734"/>
              <a:ext cx="5334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OFCC1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31266" y="2143640"/>
              <a:ext cx="692027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ARHGEF5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 flipV="1">
              <a:off x="4919136" y="2302934"/>
              <a:ext cx="283638" cy="2367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046271" y="1939955"/>
              <a:ext cx="5334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CLN8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 flipV="1">
              <a:off x="5268384" y="2088218"/>
              <a:ext cx="3201" cy="3840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5583911" y="2299645"/>
              <a:ext cx="173422" cy="2264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334000" y="2153678"/>
              <a:ext cx="5334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FRMD3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6064250" y="1744020"/>
              <a:ext cx="184150" cy="3811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78929" y="1370689"/>
              <a:ext cx="987539" cy="386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BICC1, LOC102724768, FAM13C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 flipV="1">
              <a:off x="6896183" y="2096559"/>
              <a:ext cx="196770" cy="3603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6559554" y="1975880"/>
              <a:ext cx="5334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TTC5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H="1" flipV="1">
              <a:off x="6940554" y="1909120"/>
              <a:ext cx="313200" cy="234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6703487" y="1769534"/>
              <a:ext cx="5334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RIN3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 flipV="1">
              <a:off x="7277183" y="1922787"/>
              <a:ext cx="71883" cy="5309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7027335" y="1769533"/>
              <a:ext cx="5334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SMAD3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 flipH="1" flipV="1">
              <a:off x="7884583" y="1768569"/>
              <a:ext cx="31866" cy="6851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332973" y="1578438"/>
              <a:ext cx="953007" cy="28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LOC102724716, DLGAP1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flipV="1">
              <a:off x="8104802" y="1855178"/>
              <a:ext cx="192501" cy="4302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8204199" y="1710268"/>
              <a:ext cx="533400" cy="18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NFIC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50" name="Sun 49"/>
          <p:cNvSpPr/>
          <p:nvPr/>
        </p:nvSpPr>
        <p:spPr>
          <a:xfrm>
            <a:off x="7062260" y="2213710"/>
            <a:ext cx="292852" cy="26373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/>
          <p:cNvSpPr/>
          <p:nvPr/>
        </p:nvSpPr>
        <p:spPr>
          <a:xfrm>
            <a:off x="3213509" y="1828800"/>
            <a:ext cx="292852" cy="26373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499589" y="79387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LDL</a:t>
            </a:r>
            <a:br>
              <a:rPr lang="en-US" sz="2800" dirty="0">
                <a:latin typeface="Franklin Gothic Book" panose="020B0503020102020204" pitchFamily="34" charset="0"/>
              </a:rPr>
            </a:br>
            <a:r>
              <a:rPr lang="en-US" sz="2800" dirty="0" smtClean="0">
                <a:latin typeface="Franklin Gothic Book" panose="020B0503020102020204" pitchFamily="34" charset="0"/>
              </a:rPr>
              <a:t>Only Black Subjects (n=137)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9446"/>
            <a:ext cx="6019800" cy="838200"/>
          </a:xfrm>
        </p:spPr>
        <p:txBody>
          <a:bodyPr/>
          <a:lstStyle/>
          <a:p>
            <a:r>
              <a:rPr lang="en-US" sz="2800" dirty="0">
                <a:solidFill>
                  <a:srgbClr val="1E5155"/>
                </a:solidFill>
              </a:rPr>
              <a:t>Fibrate Common Variant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400" y="2209800"/>
            <a:ext cx="8686814" cy="4478730"/>
            <a:chOff x="847987" y="5210205"/>
            <a:chExt cx="7315215" cy="365760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987" y="5210205"/>
              <a:ext cx="7315215" cy="365760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505546" y="5380567"/>
              <a:ext cx="806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MAU2, GATAD2A, PBX4, GMIP, ATP13A1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194550" y="5715000"/>
              <a:ext cx="3048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un 11"/>
          <p:cNvSpPr/>
          <p:nvPr/>
        </p:nvSpPr>
        <p:spPr>
          <a:xfrm>
            <a:off x="7062260" y="2213710"/>
            <a:ext cx="292852" cy="26373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90260" y="111511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LDL</a:t>
            </a:r>
            <a:br>
              <a:rPr lang="en-US" sz="2800" dirty="0">
                <a:latin typeface="Franklin Gothic Book" panose="020B0503020102020204" pitchFamily="34" charset="0"/>
              </a:rPr>
            </a:br>
            <a:r>
              <a:rPr lang="en-US" sz="2800" dirty="0" smtClean="0">
                <a:latin typeface="Franklin Gothic Book" panose="020B0503020102020204" pitchFamily="34" charset="0"/>
              </a:rPr>
              <a:t>Only White Subjects (n=779)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700936" y="1051525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31970"/>
            <a:ext cx="7331172" cy="733228"/>
          </a:xfrm>
        </p:spPr>
        <p:txBody>
          <a:bodyPr/>
          <a:lstStyle/>
          <a:p>
            <a:r>
              <a:rPr lang="en-US" sz="2800" dirty="0" smtClean="0"/>
              <a:t>Rare Variant Analysis</a:t>
            </a:r>
            <a:endParaRPr lang="en-US" sz="2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779391" y="2167002"/>
            <a:ext cx="6987040" cy="4375804"/>
            <a:chOff x="4480910" y="225473"/>
            <a:chExt cx="4844677" cy="3236962"/>
          </a:xfrm>
        </p:grpSpPr>
        <p:sp>
          <p:nvSpPr>
            <p:cNvPr id="8" name="Slide Number Placeholder 3"/>
            <p:cNvSpPr txBox="1">
              <a:spLocks/>
            </p:cNvSpPr>
            <p:nvPr/>
          </p:nvSpPr>
          <p:spPr bwMode="gray">
            <a:xfrm>
              <a:off x="7766431" y="295736"/>
              <a:ext cx="628813" cy="767687"/>
            </a:xfrm>
            <a:prstGeom prst="rect">
              <a:avLst/>
            </a:prstGeom>
          </p:spPr>
          <p:txBody>
            <a:bodyPr vert="horz" lIns="91440" tIns="45720" rIns="91440" bIns="45720" rtlCol="0" anchor="b"/>
            <a:lstStyle>
              <a:defPPr>
                <a:defRPr lang="en-US"/>
              </a:defPPr>
              <a:lvl1pPr marL="0" algn="ctr" defTabSz="914400" rtl="0" eaLnBrk="1" latinLnBrk="0" hangingPunct="1">
                <a:defRPr sz="2801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7568F871-3C5B-4B75-872F-FBA8780A9E73}" type="slidenum">
                <a:rPr lang="en-US" smtClean="0"/>
                <a:pPr/>
                <a:t>23</a:t>
              </a:fld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6512"/>
            <a:stretch/>
          </p:blipFill>
          <p:spPr>
            <a:xfrm>
              <a:off x="4480910" y="225473"/>
              <a:ext cx="4648200" cy="323696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82000" y="332916"/>
              <a:ext cx="868453" cy="1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TMEM210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57134" y="759768"/>
              <a:ext cx="868453" cy="1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DUSP3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73140" y="652998"/>
              <a:ext cx="868453" cy="1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DCUN1D4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05800" y="914400"/>
              <a:ext cx="868453" cy="1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RAB27B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20228" y="1057428"/>
              <a:ext cx="868453" cy="1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EVA1C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33688" y="929682"/>
              <a:ext cx="868453" cy="1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HES2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58086" y="1200456"/>
              <a:ext cx="1143000" cy="1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LOC101927763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6600" y="1009344"/>
              <a:ext cx="1219200" cy="1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LOC101928772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28746" y="1329426"/>
              <a:ext cx="868453" cy="1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IDE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18119" y="1177562"/>
              <a:ext cx="868453" cy="1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NHLRC1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10742" y="1413984"/>
              <a:ext cx="868453" cy="1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CREG2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8091258" y="757314"/>
              <a:ext cx="186426" cy="99630"/>
            </a:xfrm>
            <a:prstGeom prst="line">
              <a:avLst/>
            </a:prstGeom>
            <a:ln w="12700" cmpd="sng">
              <a:solidFill>
                <a:srgbClr val="B0151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215542" y="1032774"/>
              <a:ext cx="158310" cy="57456"/>
            </a:xfrm>
            <a:prstGeom prst="line">
              <a:avLst/>
            </a:prstGeom>
            <a:ln w="12700" cmpd="sng">
              <a:solidFill>
                <a:srgbClr val="B0151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134656" y="1162968"/>
              <a:ext cx="152400" cy="51546"/>
            </a:xfrm>
            <a:prstGeom prst="line">
              <a:avLst/>
            </a:prstGeom>
            <a:ln w="12700" cmpd="sng">
              <a:solidFill>
                <a:srgbClr val="B0151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7924800" y="1066800"/>
              <a:ext cx="76200" cy="152400"/>
            </a:xfrm>
            <a:prstGeom prst="line">
              <a:avLst/>
            </a:prstGeom>
            <a:ln w="12700" cmpd="sng">
              <a:solidFill>
                <a:srgbClr val="B0151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982256" y="1295400"/>
              <a:ext cx="247344" cy="42174"/>
            </a:xfrm>
            <a:prstGeom prst="line">
              <a:avLst/>
            </a:prstGeom>
            <a:ln w="12700" cmpd="sng">
              <a:solidFill>
                <a:srgbClr val="B0151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766490" y="1157058"/>
              <a:ext cx="171144" cy="152400"/>
            </a:xfrm>
            <a:prstGeom prst="line">
              <a:avLst/>
            </a:prstGeom>
            <a:ln w="12700" cmpd="sng">
              <a:solidFill>
                <a:srgbClr val="B0151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923576" y="1357542"/>
              <a:ext cx="286056" cy="62142"/>
            </a:xfrm>
            <a:prstGeom prst="line">
              <a:avLst/>
            </a:prstGeom>
            <a:ln w="12700" cmpd="sng">
              <a:solidFill>
                <a:srgbClr val="B0151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7666860" y="1286028"/>
              <a:ext cx="152400" cy="76200"/>
            </a:xfrm>
            <a:prstGeom prst="line">
              <a:avLst/>
            </a:prstGeom>
            <a:ln w="12700" cmpd="sng">
              <a:solidFill>
                <a:srgbClr val="B0151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7833318" y="1424370"/>
              <a:ext cx="152400" cy="76200"/>
            </a:xfrm>
            <a:prstGeom prst="line">
              <a:avLst/>
            </a:prstGeom>
            <a:ln w="12700" cmpd="sng">
              <a:solidFill>
                <a:srgbClr val="B0151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509774" y="1429056"/>
              <a:ext cx="228600" cy="0"/>
            </a:xfrm>
            <a:prstGeom prst="line">
              <a:avLst/>
            </a:prstGeom>
            <a:ln w="12700" cmpd="sng">
              <a:solidFill>
                <a:srgbClr val="B0151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7758342" y="1480602"/>
              <a:ext cx="118374" cy="133656"/>
            </a:xfrm>
            <a:prstGeom prst="line">
              <a:avLst/>
            </a:prstGeom>
            <a:ln w="12700" cmpd="sng">
              <a:solidFill>
                <a:srgbClr val="B0151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105344" y="1334648"/>
              <a:ext cx="868453" cy="1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MICU1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72400" y="1566384"/>
              <a:ext cx="868453" cy="1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 Black" panose="020B0A04020102020204" pitchFamily="34" charset="0"/>
                </a:rPr>
                <a:t>CDH6</a:t>
              </a:r>
              <a:endParaRPr lang="en-US" sz="8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6" name="Sun 35"/>
          <p:cNvSpPr/>
          <p:nvPr/>
        </p:nvSpPr>
        <p:spPr>
          <a:xfrm>
            <a:off x="6862766" y="3040818"/>
            <a:ext cx="292852" cy="26373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651654" y="1090221"/>
            <a:ext cx="50241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Franklin Gothic Book" panose="020B0503020102020204" pitchFamily="34" charset="0"/>
              </a:rPr>
              <a:t>Triglycerides</a:t>
            </a:r>
            <a:r>
              <a:rPr lang="en-US" sz="2800" dirty="0">
                <a:latin typeface="Franklin Gothic Book" panose="020B0503020102020204" pitchFamily="34" charset="0"/>
              </a:rPr>
              <a:t/>
            </a:r>
            <a:br>
              <a:rPr lang="en-US" sz="2800" dirty="0">
                <a:latin typeface="Franklin Gothic Book" panose="020B0503020102020204" pitchFamily="34" charset="0"/>
              </a:rPr>
            </a:br>
            <a:r>
              <a:rPr lang="en-US" sz="2800" dirty="0">
                <a:latin typeface="Franklin Gothic Book" panose="020B0503020102020204" pitchFamily="34" charset="0"/>
              </a:rPr>
              <a:t>All Races </a:t>
            </a:r>
            <a:r>
              <a:rPr lang="en-US" sz="2800" dirty="0" smtClean="0">
                <a:latin typeface="Franklin Gothic Book" panose="020B0503020102020204" pitchFamily="34" charset="0"/>
              </a:rPr>
              <a:t>Combined (n=1261)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35" name="Sun 34"/>
          <p:cNvSpPr/>
          <p:nvPr/>
        </p:nvSpPr>
        <p:spPr>
          <a:xfrm>
            <a:off x="5638800" y="2514600"/>
            <a:ext cx="292852" cy="26373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2241"/>
            <a:ext cx="5486400" cy="733228"/>
          </a:xfrm>
        </p:spPr>
        <p:txBody>
          <a:bodyPr/>
          <a:lstStyle/>
          <a:p>
            <a:r>
              <a:rPr lang="en-US" sz="2800" dirty="0" smtClean="0"/>
              <a:t>Functional Validation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41910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Tested for significant changes in gene expression in mice treated with </a:t>
            </a:r>
            <a:r>
              <a:rPr lang="en-US" dirty="0" err="1" smtClean="0"/>
              <a:t>fenofibrate</a:t>
            </a:r>
            <a:r>
              <a:rPr lang="en-US" dirty="0" smtClean="0"/>
              <a:t> for 14 days vs vehicle.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Tested overlapping common variants (p &lt; 1x10</a:t>
            </a:r>
            <a:r>
              <a:rPr lang="en-US" baseline="30000" dirty="0" smtClean="0"/>
              <a:t>-6</a:t>
            </a:r>
            <a:r>
              <a:rPr lang="en-US" dirty="0" smtClean="0"/>
              <a:t>) and rare variants (q&lt; .05).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79579"/>
            <a:ext cx="6705598" cy="31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2241"/>
            <a:ext cx="5486400" cy="733228"/>
          </a:xfrm>
        </p:spPr>
        <p:txBody>
          <a:bodyPr/>
          <a:lstStyle/>
          <a:p>
            <a:r>
              <a:rPr lang="en-US" sz="2800" dirty="0" smtClean="0"/>
              <a:t>Functional Validation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7424"/>
              </p:ext>
            </p:extLst>
          </p:nvPr>
        </p:nvGraphicFramePr>
        <p:xfrm>
          <a:off x="152402" y="1676400"/>
          <a:ext cx="8458198" cy="3257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88"/>
                <a:gridCol w="837988"/>
                <a:gridCol w="837988"/>
                <a:gridCol w="837988"/>
                <a:gridCol w="2365163"/>
                <a:gridCol w="1096433"/>
                <a:gridCol w="861483"/>
                <a:gridCol w="783167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Analysis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Entrez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Gene Symbol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log</a:t>
                      </a:r>
                      <a:r>
                        <a:rPr lang="en-US" sz="140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(fold change)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 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Q 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Common Variant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s24166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Smad3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SMAD family member </a:t>
                      </a:r>
                      <a:r>
                        <a:rPr lang="en-US" sz="1400" u="none" strike="noStrike" dirty="0" smtClean="0">
                          <a:effectLst/>
                        </a:rPr>
                        <a:t>3 (Mothers against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decapentaplegic</a:t>
                      </a:r>
                      <a:r>
                        <a:rPr lang="en-US" sz="1400" u="none" strike="noStrike" dirty="0" smtClean="0">
                          <a:effectLst/>
                        </a:rPr>
                        <a:t> homolog 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-2.23132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0.002884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0.10383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Rare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Variant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100737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s13991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Dcun1d4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DCN1, defective in cullin neddylation 1, domain containing 4 (S. cerevisiae)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1.468273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0.013352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0.191611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Common Variant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170759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s02971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Atp13a1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ATPase type 13A1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-1.5789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0.015968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0.191611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Common Variant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76582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s20442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Ipo11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importin 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-1.8763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0.02241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0.201693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Rare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Variant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80718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s01094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Rab27b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RAB27b, member RAS oncogene family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-1.36406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0.033066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0.238072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2241"/>
            <a:ext cx="5486400" cy="733228"/>
          </a:xfrm>
        </p:spPr>
        <p:txBody>
          <a:bodyPr/>
          <a:lstStyle/>
          <a:p>
            <a:r>
              <a:rPr lang="en-US" sz="2800" dirty="0" smtClean="0"/>
              <a:t>SMAD3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46" y="2820353"/>
            <a:ext cx="8648700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7" y="4854119"/>
            <a:ext cx="8648700" cy="3714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28600" y="55626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Smad3-KO mice had lower plasma free fatty acid and glycerol, reduced adiposity.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Was shown to alter regulation PPAR</a:t>
            </a:r>
            <a:r>
              <a:rPr lang="el-GR" dirty="0" smtClean="0">
                <a:latin typeface="Franklin Gothic Book" panose="020B0503020102020204" pitchFamily="34" charset="0"/>
              </a:rPr>
              <a:t>γ</a:t>
            </a:r>
            <a:r>
              <a:rPr lang="en-US" dirty="0" smtClean="0">
                <a:latin typeface="Franklin Gothic Book" panose="020B0503020102020204" pitchFamily="34" charset="0"/>
              </a:rPr>
              <a:t> and PPAR</a:t>
            </a:r>
            <a:r>
              <a:rPr lang="el-GR" dirty="0" smtClean="0">
                <a:latin typeface="Franklin Gothic Book" panose="020B0503020102020204" pitchFamily="34" charset="0"/>
              </a:rPr>
              <a:t>β</a:t>
            </a:r>
            <a:r>
              <a:rPr lang="en-US" dirty="0" smtClean="0">
                <a:latin typeface="Franklin Gothic Book" panose="020B0503020102020204" pitchFamily="34" charset="0"/>
              </a:rPr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1925" y="971325"/>
            <a:ext cx="8115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Franklin Gothic Book" panose="020B0503020102020204" pitchFamily="34" charset="0"/>
              </a:rPr>
              <a:t>Receptor-regulated SMAD </a:t>
            </a:r>
            <a:r>
              <a:rPr lang="en-US" dirty="0" smtClean="0">
                <a:solidFill>
                  <a:srgbClr val="222222"/>
                </a:solidFill>
                <a:latin typeface="Franklin Gothic Book" panose="020B0503020102020204" pitchFamily="34" charset="0"/>
              </a:rPr>
              <a:t>that </a:t>
            </a:r>
            <a:r>
              <a:rPr lang="en-US" dirty="0">
                <a:solidFill>
                  <a:srgbClr val="222222"/>
                </a:solidFill>
                <a:latin typeface="Franklin Gothic Book" panose="020B0503020102020204" pitchFamily="34" charset="0"/>
              </a:rPr>
              <a:t>is an intracellular signal transducer and transcriptional modulator activated by TGF-beta (transforming growth factor) and </a:t>
            </a:r>
            <a:r>
              <a:rPr lang="en-US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activin</a:t>
            </a:r>
            <a:r>
              <a:rPr lang="en-US" dirty="0">
                <a:solidFill>
                  <a:srgbClr val="222222"/>
                </a:solidFill>
                <a:latin typeface="Franklin Gothic Book" panose="020B0503020102020204" pitchFamily="34" charset="0"/>
              </a:rPr>
              <a:t> type 1 receptor kinases. Binds the TRE element in the promoter region of many genes that are regulated by TGF-beta and, on formation of the SMAD3/SMAD4 complex, activates </a:t>
            </a:r>
            <a:r>
              <a:rPr lang="en-US" dirty="0" smtClean="0">
                <a:solidFill>
                  <a:srgbClr val="222222"/>
                </a:solidFill>
                <a:latin typeface="Franklin Gothic Book" panose="020B0503020102020204" pitchFamily="34" charset="0"/>
              </a:rPr>
              <a:t>transcription.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19400" y="2362200"/>
            <a:ext cx="3086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http://www.uniprot.org/uniprot/P84022</a:t>
            </a:r>
          </a:p>
        </p:txBody>
      </p:sp>
    </p:spTree>
    <p:extLst>
      <p:ext uri="{BB962C8B-B14F-4D97-AF65-F5344CB8AC3E}">
        <p14:creationId xmlns:p14="http://schemas.microsoft.com/office/powerpoint/2010/main" val="3585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2241"/>
            <a:ext cx="5486400" cy="733228"/>
          </a:xfrm>
        </p:spPr>
        <p:txBody>
          <a:bodyPr/>
          <a:lstStyle/>
          <a:p>
            <a:r>
              <a:rPr lang="en-US" sz="2800" dirty="0" smtClean="0"/>
              <a:t>SMAD3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2828237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PPAR</a:t>
            </a:r>
            <a:r>
              <a:rPr lang="el-GR" dirty="0" smtClean="0">
                <a:latin typeface="Franklin Gothic Book" panose="020B0503020102020204" pitchFamily="34" charset="0"/>
              </a:rPr>
              <a:t>α</a:t>
            </a:r>
            <a:r>
              <a:rPr lang="en-US" dirty="0" smtClean="0">
                <a:latin typeface="Franklin Gothic Book" panose="020B0503020102020204" pitchFamily="34" charset="0"/>
              </a:rPr>
              <a:t> inhibits TGF-</a:t>
            </a:r>
            <a:r>
              <a:rPr lang="el-GR" dirty="0" smtClean="0">
                <a:latin typeface="Franklin Gothic Book" panose="020B0503020102020204" pitchFamily="34" charset="0"/>
              </a:rPr>
              <a:t>β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TGF-</a:t>
            </a:r>
            <a:r>
              <a:rPr lang="el-GR" dirty="0" smtClean="0">
                <a:latin typeface="Franklin Gothic Book" panose="020B0503020102020204" pitchFamily="34" charset="0"/>
              </a:rPr>
              <a:t>β</a:t>
            </a:r>
            <a:r>
              <a:rPr lang="en-US" dirty="0" smtClean="0">
                <a:latin typeface="Franklin Gothic Book" panose="020B0503020102020204" pitchFamily="34" charset="0"/>
              </a:rPr>
              <a:t> has been shown to regulate </a:t>
            </a:r>
            <a:r>
              <a:rPr lang="en-US" dirty="0" err="1" smtClean="0">
                <a:latin typeface="Franklin Gothic Book" panose="020B0503020102020204" pitchFamily="34" charset="0"/>
              </a:rPr>
              <a:t>Smad</a:t>
            </a:r>
            <a:r>
              <a:rPr lang="en-US" dirty="0" smtClean="0">
                <a:latin typeface="Franklin Gothic Book" panose="020B0503020102020204" pitchFamily="34" charset="0"/>
              </a:rPr>
              <a:t> 2, 3, and 4 transcription factors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These pathways are clearly convoluted and have not yet been fully elucidated.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There does appear to be the potential for an indirect interaction between </a:t>
            </a:r>
            <a:r>
              <a:rPr lang="en-US" dirty="0" err="1" smtClean="0">
                <a:latin typeface="Franklin Gothic Book" panose="020B0503020102020204" pitchFamily="34" charset="0"/>
              </a:rPr>
              <a:t>fenofibrate</a:t>
            </a:r>
            <a:r>
              <a:rPr lang="en-US" dirty="0" smtClean="0">
                <a:latin typeface="Franklin Gothic Book" panose="020B0503020102020204" pitchFamily="34" charset="0"/>
              </a:rPr>
              <a:t> and SMAD3.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Downstream </a:t>
            </a:r>
            <a:r>
              <a:rPr lang="en-US" dirty="0">
                <a:latin typeface="Franklin Gothic Book" panose="020B0503020102020204" pitchFamily="34" charset="0"/>
              </a:rPr>
              <a:t>activity from PPAR</a:t>
            </a:r>
            <a:r>
              <a:rPr lang="el-GR" dirty="0">
                <a:latin typeface="Franklin Gothic Book" panose="020B0503020102020204" pitchFamily="34" charset="0"/>
              </a:rPr>
              <a:t>α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smtClean="0">
                <a:latin typeface="Franklin Gothic Book" panose="020B0503020102020204" pitchFamily="34" charset="0"/>
              </a:rPr>
              <a:t>may be altered due to rare variants in the SMAD3 gene, but much more work is needed to draw conclusions.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6" y="753706"/>
            <a:ext cx="7844158" cy="1561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6" y="2315162"/>
            <a:ext cx="7853683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2241"/>
            <a:ext cx="5486400" cy="733228"/>
          </a:xfrm>
        </p:spPr>
        <p:txBody>
          <a:bodyPr/>
          <a:lstStyle/>
          <a:p>
            <a:r>
              <a:rPr lang="en-US" sz="2800" dirty="0" smtClean="0"/>
              <a:t>Next Steps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3744" y="1002896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Additional validation in mice fed high-fat diets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Collaborating with other lipid consortiums to investigate meta-analysis of RV </a:t>
            </a:r>
            <a:endParaRPr lang="en-US" b="1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Additional functional follow-up will probably be necessary (e.g. knockouts, forced expression)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We are also exploring many other drugs related to diabetes and dyslipidemia.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13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z="2800" smtClean="0"/>
              <a:pPr/>
              <a:t>29</a:t>
            </a:fld>
            <a:endParaRPr lang="en-US" sz="280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10878" y="0"/>
            <a:ext cx="8344443" cy="140053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Acknowledgments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19268" y="665360"/>
            <a:ext cx="28661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 Carolina State University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Alison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Motsinger-Reif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Skylar Marvel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Chris Smith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Hillary Graham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569533"/>
            <a:ext cx="33213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UNC-Chapel Hill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Wagner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John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Buse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Tammy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Havener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Santica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Marcovina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63420" y="2069901"/>
            <a:ext cx="2400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Moffitt Cancer Center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Howard McLeod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2300" y="2297707"/>
            <a:ext cx="28661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Kentucky-Lexington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Greg Graf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Sonja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Pijut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Xiaoxi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Liu</a:t>
            </a: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Jingjing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Liu</a:t>
            </a: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Shuang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Liang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33776" y="5481935"/>
            <a:ext cx="48900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ACCORD/ACCORDION Investigators </a:t>
            </a: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250" y="4300537"/>
            <a:ext cx="28661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Joslin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Diabetes Center and Harvard Medical School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Alessandro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Doria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Hetal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Shah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Gao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Skupien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Mario-Luca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Morieri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Christine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Mendonca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9722" y="1899400"/>
            <a:ext cx="2866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Virginia</a:t>
            </a: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Josyf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Mychaleckyi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3406" y="2522576"/>
            <a:ext cx="28661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Harvard School of Public Health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Peter Kraft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73110" y="5943600"/>
            <a:ext cx="5384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Funding: This research was supported by an NHLBI grant to the University of North Carolina at Chapel Hill (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5R01HL110380-04).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2945" y="2851705"/>
            <a:ext cx="2400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Bellvitge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Biomedical Research Institute, Barcelona, Spain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Agatha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Schlüter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Stephane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Fourcade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Aurora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Pujol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3406" y="3498115"/>
            <a:ext cx="2400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Alabama-Birmingham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Stella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Aslibekyan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5853"/>
            <a:ext cx="7696200" cy="766482"/>
          </a:xfrm>
        </p:spPr>
        <p:txBody>
          <a:bodyPr/>
          <a:lstStyle/>
          <a:p>
            <a:r>
              <a:rPr lang="en-US" sz="2400" dirty="0" smtClean="0"/>
              <a:t>Rationale for the Action to Control Cardiovascular Risk in Diabetes (ACCORD) Clinical Trial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All individuals enrolled have type 2 diabetes.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Conclusion was that these treatments </a:t>
            </a:r>
            <a:r>
              <a:rPr lang="en-US" u="sng" dirty="0" smtClean="0">
                <a:latin typeface="Franklin Gothic Book" panose="020B0503020102020204" pitchFamily="34" charset="0"/>
              </a:rPr>
              <a:t>do not</a:t>
            </a:r>
            <a:r>
              <a:rPr lang="en-US" dirty="0" smtClean="0">
                <a:latin typeface="Franklin Gothic Book" panose="020B0503020102020204" pitchFamily="34" charset="0"/>
              </a:rPr>
              <a:t> reduce cardiovascular events over standard treatments--one trial arm actually increased mortality.</a:t>
            </a:r>
            <a:endParaRPr lang="en-US" u="sng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However, variability in response was observed.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84" t="18143"/>
          <a:stretch/>
        </p:blipFill>
        <p:spPr>
          <a:xfrm>
            <a:off x="762000" y="4495800"/>
            <a:ext cx="7351436" cy="2210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143000"/>
            <a:ext cx="861759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“The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purpose of this study is to prevent major cardiovascular events (heart attack, stroke, or cardiovascular death) in adults with type 2 diabetes mellitus using intensive glycemic control, intensive blood pressure control, and multiple lipid management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.”</a:t>
            </a:r>
          </a:p>
          <a:p>
            <a:r>
              <a:rPr lang="en-US" sz="1200" dirty="0" smtClean="0"/>
              <a:t>-https</a:t>
            </a:r>
            <a:r>
              <a:rPr lang="en-US" sz="1200" dirty="0"/>
              <a:t>://clinicaltrials.gov/ct2/show/study/NCT00000620</a:t>
            </a:r>
          </a:p>
        </p:txBody>
      </p:sp>
    </p:spTree>
    <p:extLst>
      <p:ext uri="{BB962C8B-B14F-4D97-AF65-F5344CB8AC3E}">
        <p14:creationId xmlns:p14="http://schemas.microsoft.com/office/powerpoint/2010/main" val="13037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2438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5146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1673" y="3886200"/>
            <a:ext cx="2847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daniel.rotroff@ncsu.edu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5F0076-1F9B-43D5-9A46-8A49F9CD1D26}" type="slidenum">
              <a:rPr lang="en-US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8"/>
            <a:ext cx="7055380" cy="443443"/>
          </a:xfrm>
        </p:spPr>
        <p:txBody>
          <a:bodyPr/>
          <a:lstStyle/>
          <a:p>
            <a:r>
              <a:rPr lang="en-US" sz="2400" dirty="0" smtClean="0"/>
              <a:t>Genetic Associations with Baseline Lipids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46" y="762000"/>
            <a:ext cx="85344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The following covariates were </a:t>
            </a:r>
            <a:r>
              <a:rPr lang="en-US" u="sng" dirty="0" smtClean="0">
                <a:latin typeface="Franklin Gothic Book" panose="020B0503020102020204" pitchFamily="34" charset="0"/>
              </a:rPr>
              <a:t>forced</a:t>
            </a:r>
            <a:r>
              <a:rPr lang="en-US" dirty="0" smtClean="0">
                <a:latin typeface="Franklin Gothic Book" panose="020B0503020102020204" pitchFamily="34" charset="0"/>
              </a:rPr>
              <a:t> into the linear model: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Trial arm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Age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err="1" smtClean="0">
                <a:latin typeface="Franklin Gothic Book" panose="020B0503020102020204" pitchFamily="34" charset="0"/>
              </a:rPr>
              <a:t>Biguanide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Cardiovascular disease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Fibrate use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Gender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Insulin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PC-1-3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Statin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Years diabetes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Others…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The following covariates were </a:t>
            </a:r>
            <a:r>
              <a:rPr lang="en-US" u="sng" dirty="0" smtClean="0">
                <a:latin typeface="Franklin Gothic Book" panose="020B0503020102020204" pitchFamily="34" charset="0"/>
              </a:rPr>
              <a:t>selected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into the linear model</a:t>
            </a:r>
            <a:r>
              <a:rPr lang="en-US" dirty="0" smtClean="0">
                <a:latin typeface="Franklin Gothic Book" panose="020B0503020102020204" pitchFamily="34" charset="0"/>
              </a:rPr>
              <a:t>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Systolic blood pressure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HbA1c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GFR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Smoking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Others…</a:t>
            </a:r>
            <a:endParaRPr lang="en-US" dirty="0">
              <a:latin typeface="Franklin Gothic Book" panose="020B05030201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9"/>
            <a:ext cx="7055380" cy="766482"/>
          </a:xfrm>
        </p:spPr>
        <p:txBody>
          <a:bodyPr/>
          <a:lstStyle/>
          <a:p>
            <a:r>
              <a:rPr lang="en-US" sz="2400" dirty="0" smtClean="0"/>
              <a:t>Genetic Associations with Baseline Lipids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90018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Covariate correlation matrix. </a:t>
            </a:r>
            <a:r>
              <a:rPr lang="en-US" dirty="0" err="1"/>
              <a:t>Screat</a:t>
            </a:r>
            <a:r>
              <a:rPr lang="en-US" dirty="0"/>
              <a:t>, </a:t>
            </a:r>
            <a:r>
              <a:rPr lang="en-US" dirty="0" err="1"/>
              <a:t>dbp</a:t>
            </a:r>
            <a:r>
              <a:rPr lang="en-US" dirty="0"/>
              <a:t> and </a:t>
            </a:r>
            <a:r>
              <a:rPr lang="en-US" dirty="0" err="1"/>
              <a:t>waist_cm</a:t>
            </a:r>
            <a:r>
              <a:rPr lang="en-US" dirty="0"/>
              <a:t> were removed from the lists of covariates due to correlations with </a:t>
            </a:r>
            <a:r>
              <a:rPr lang="en-US" dirty="0" err="1"/>
              <a:t>gfr</a:t>
            </a:r>
            <a:r>
              <a:rPr lang="en-US" dirty="0"/>
              <a:t>, </a:t>
            </a:r>
            <a:r>
              <a:rPr lang="en-US" dirty="0" err="1"/>
              <a:t>sbp</a:t>
            </a:r>
            <a:r>
              <a:rPr lang="en-US" dirty="0"/>
              <a:t> and </a:t>
            </a:r>
            <a:r>
              <a:rPr lang="en-US" dirty="0" err="1"/>
              <a:t>bmi</a:t>
            </a:r>
            <a:r>
              <a:rPr lang="en-US" dirty="0"/>
              <a:t>, respectively.</a:t>
            </a: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3348"/>
            <a:ext cx="6096000" cy="5003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5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9"/>
            <a:ext cx="7055380" cy="766482"/>
          </a:xfrm>
        </p:spPr>
        <p:txBody>
          <a:bodyPr/>
          <a:lstStyle/>
          <a:p>
            <a:r>
              <a:rPr lang="en-US" sz="2400" dirty="0" smtClean="0"/>
              <a:t>Genetic Associations with Baseline Lipids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90018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Residuals from linear regressions of the phenotypes against the pruned covariates.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0631"/>
            <a:ext cx="7315200" cy="3962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0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2" y="76200"/>
            <a:ext cx="4540780" cy="838200"/>
          </a:xfrm>
        </p:spPr>
        <p:txBody>
          <a:bodyPr/>
          <a:lstStyle/>
          <a:p>
            <a:r>
              <a:rPr lang="en-US" dirty="0" smtClean="0"/>
              <a:t>Fibrate-HDL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28245" y="679579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Fibrate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3657600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Placebo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32663" y="199571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N=1261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Shot 2015-02-04 at 1.1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1698788" cy="51054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781800" y="48768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N=1183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40" y="1037890"/>
            <a:ext cx="3671004" cy="26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88" y="3933513"/>
            <a:ext cx="3839199" cy="28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2" y="76200"/>
            <a:ext cx="4540780" cy="838200"/>
          </a:xfrm>
        </p:spPr>
        <p:txBody>
          <a:bodyPr/>
          <a:lstStyle/>
          <a:p>
            <a:r>
              <a:rPr lang="en-US" dirty="0" smtClean="0"/>
              <a:t>Fibrate-HDL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9055" y="113188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Fibrate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11811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Placebo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400" y="54864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N=1261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0" y="54102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N=1183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5007"/>
            <a:ext cx="3657607" cy="3657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6" y="1651512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2" y="76200"/>
            <a:ext cx="4540780" cy="838200"/>
          </a:xfrm>
        </p:spPr>
        <p:txBody>
          <a:bodyPr/>
          <a:lstStyle/>
          <a:p>
            <a:r>
              <a:rPr lang="en-US" dirty="0" smtClean="0"/>
              <a:t>Fibrate-HDL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19800" y="1524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N=1261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hdl_lr_manhatt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73152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1371600"/>
            <a:ext cx="1676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LOC101928059, DENND4B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600200" y="1524000"/>
            <a:ext cx="76200" cy="40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1250" y="1670050"/>
            <a:ext cx="152400" cy="482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1520795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CAMTA1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6900" y="1562100"/>
            <a:ext cx="1676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ARPC2, LOC101928487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311400" y="1752600"/>
            <a:ext cx="50800" cy="17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90850" y="1917700"/>
            <a:ext cx="152400" cy="101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1771650"/>
            <a:ext cx="787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CSN1S2AP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1905000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AFAP1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17800" y="2082800"/>
            <a:ext cx="76200" cy="101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67150" y="2032000"/>
            <a:ext cx="762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95650" y="2009745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ZDHHC14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29" name="Straight Connector 28"/>
          <p:cNvCxnSpPr>
            <a:stCxn id="31" idx="2"/>
          </p:cNvCxnSpPr>
          <p:nvPr/>
        </p:nvCxnSpPr>
        <p:spPr>
          <a:xfrm>
            <a:off x="4229100" y="1787555"/>
            <a:ext cx="95250" cy="237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86200" y="1587500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DPP6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619750" y="1787327"/>
            <a:ext cx="6350" cy="368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81600" y="147955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LOH12CR1, LOH12CR2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36" name="Straight Connector 35"/>
          <p:cNvCxnSpPr>
            <a:stCxn id="34" idx="3"/>
          </p:cNvCxnSpPr>
          <p:nvPr/>
        </p:nvCxnSpPr>
        <p:spPr>
          <a:xfrm flipH="1">
            <a:off x="5969000" y="1633439"/>
            <a:ext cx="50800" cy="3348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91200" y="1466850"/>
            <a:ext cx="76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LINC00457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083300" y="1905000"/>
            <a:ext cx="165100" cy="69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72200" y="1765300"/>
            <a:ext cx="76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NBEA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023100" y="1905000"/>
            <a:ext cx="152400" cy="69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05600" y="1752600"/>
            <a:ext cx="76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CYP4F22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016750" y="2133600"/>
            <a:ext cx="152400" cy="69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699250" y="1981200"/>
            <a:ext cx="76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CYP4F12</a:t>
            </a:r>
            <a:endParaRPr lang="en-US" sz="7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2" y="76200"/>
            <a:ext cx="4540780" cy="838200"/>
          </a:xfrm>
        </p:spPr>
        <p:txBody>
          <a:bodyPr/>
          <a:lstStyle/>
          <a:p>
            <a:r>
              <a:rPr lang="en-US" dirty="0" smtClean="0"/>
              <a:t>Placebo-HDL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91200" y="2286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N=1183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 descr="hdl_lr_manhatt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3152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1752600"/>
            <a:ext cx="660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RPS6KA2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968750" y="1930400"/>
            <a:ext cx="228600" cy="17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76850" y="1727200"/>
            <a:ext cx="228600" cy="17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8550" y="1558895"/>
            <a:ext cx="660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STK33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432550" y="1733550"/>
            <a:ext cx="228600" cy="17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27750" y="1558895"/>
            <a:ext cx="660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AQR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1447800"/>
            <a:ext cx="660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SV2B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629400" y="1600200"/>
            <a:ext cx="165100" cy="23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10400" y="1676400"/>
            <a:ext cx="101600" cy="23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69100" y="1504950"/>
            <a:ext cx="660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ACACA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1168400"/>
            <a:ext cx="81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LOC284294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239000" y="1339850"/>
            <a:ext cx="101600" cy="23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68993" y="156997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Fibrate-all races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520563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Placebo-all races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749" y="0"/>
            <a:ext cx="5486400" cy="733228"/>
          </a:xfrm>
        </p:spPr>
        <p:txBody>
          <a:bodyPr/>
          <a:lstStyle/>
          <a:p>
            <a:r>
              <a:rPr lang="en-US" sz="2800" dirty="0" smtClean="0"/>
              <a:t>Rare Variant Analysis-HDL</a:t>
            </a:r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503753" y="13279"/>
            <a:ext cx="4792647" cy="3423496"/>
            <a:chOff x="4503753" y="13279"/>
            <a:chExt cx="4792647" cy="34234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3753" y="13279"/>
              <a:ext cx="4648200" cy="342349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534400" y="685800"/>
              <a:ext cx="76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RHOQ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68200" y="416000"/>
              <a:ext cx="76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LRRC20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43200" y="232400"/>
              <a:ext cx="76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IMPACT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71000" y="1000600"/>
              <a:ext cx="76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SMAD6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72400" y="304800"/>
              <a:ext cx="76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PTGER4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73400" y="863200"/>
              <a:ext cx="76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DMRT1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82800" y="487200"/>
              <a:ext cx="76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SYMPK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11600" y="660800"/>
              <a:ext cx="76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LURAP1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30200" y="1482800"/>
              <a:ext cx="76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MRPL18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87400" y="1103000"/>
              <a:ext cx="76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MTHFD2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34200" y="904400"/>
              <a:ext cx="76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CHRNE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8382000" y="685800"/>
              <a:ext cx="2286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188400" y="457200"/>
              <a:ext cx="10000" cy="177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53400" y="762000"/>
              <a:ext cx="1524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772400" y="609600"/>
              <a:ext cx="2286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20000" y="7620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961000" y="959400"/>
              <a:ext cx="192400" cy="107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893400" y="976800"/>
              <a:ext cx="107600" cy="16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696200" y="985600"/>
              <a:ext cx="122400" cy="538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401400" y="955600"/>
              <a:ext cx="344800" cy="45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76200" y="3310650"/>
            <a:ext cx="4876800" cy="3547350"/>
            <a:chOff x="76200" y="3310650"/>
            <a:chExt cx="4876800" cy="35473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3310650"/>
              <a:ext cx="4778661" cy="354735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938754" y="3631323"/>
              <a:ext cx="76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Arial Black" panose="020B0A04020102020204" pitchFamily="34" charset="0"/>
                </a:rPr>
                <a:t>TMEM9B</a:t>
              </a:r>
              <a:endParaRPr lang="en-US" sz="900" dirty="0"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73482" y="4495800"/>
              <a:ext cx="76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Arial Black" panose="020B0A04020102020204" pitchFamily="34" charset="0"/>
                </a:rPr>
                <a:t>NUF2</a:t>
              </a:r>
              <a:endParaRPr lang="en-US" sz="900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91000" y="5181600"/>
              <a:ext cx="76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Arial Black" panose="020B0A04020102020204" pitchFamily="34" charset="0"/>
                </a:rPr>
                <a:t>ITIH1</a:t>
              </a:r>
              <a:endParaRPr lang="en-US" sz="900" dirty="0">
                <a:latin typeface="Arial Black" panose="020B0A040201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61559" y="4826877"/>
              <a:ext cx="76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Arial Black" panose="020B0A04020102020204" pitchFamily="34" charset="0"/>
                </a:rPr>
                <a:t>MB21D2</a:t>
              </a:r>
              <a:endParaRPr lang="en-US" sz="900" dirty="0"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57600" y="5486400"/>
              <a:ext cx="76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Arial Black" panose="020B0A04020102020204" pitchFamily="34" charset="0"/>
                </a:rPr>
                <a:t>NUDT8</a:t>
              </a:r>
              <a:endParaRPr lang="en-US" sz="900" dirty="0">
                <a:latin typeface="Arial Black" panose="020B0A04020102020204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071005" y="5214005"/>
              <a:ext cx="1824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751318" y="5046718"/>
              <a:ext cx="1062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810000" y="5316482"/>
              <a:ext cx="762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06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055380" cy="1400530"/>
          </a:xfrm>
        </p:spPr>
        <p:txBody>
          <a:bodyPr/>
          <a:lstStyle/>
          <a:p>
            <a:r>
              <a:rPr lang="en-US" sz="2800" dirty="0" smtClean="0"/>
              <a:t>Our goals with the ACCORD data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Start with baseline genetic mapping of lipid phenotypes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Characterize background etiology of dyslipidemia in individuals with type II diabetes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Refine rare-variant methods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Interrogate drug response associations for major trial drugs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 smtClean="0">
                <a:latin typeface="Franklin Gothic Book" panose="020B0503020102020204" pitchFamily="34" charset="0"/>
              </a:rPr>
              <a:t>Fenofibrate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Rosiglitazone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Metformin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Sulfonylurea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Statin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Insulin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Collaborators: Alessandro </a:t>
            </a:r>
            <a:r>
              <a:rPr lang="en-US" dirty="0" err="1" smtClean="0">
                <a:latin typeface="Franklin Gothic Book" panose="020B0503020102020204" pitchFamily="34" charset="0"/>
              </a:rPr>
              <a:t>Doria’s</a:t>
            </a:r>
            <a:r>
              <a:rPr lang="en-US" dirty="0" smtClean="0">
                <a:latin typeface="Franklin Gothic Book" panose="020B0503020102020204" pitchFamily="34" charset="0"/>
              </a:rPr>
              <a:t> group at </a:t>
            </a:r>
            <a:r>
              <a:rPr lang="en-US" dirty="0" err="1" smtClean="0">
                <a:latin typeface="Franklin Gothic Book" panose="020B0503020102020204" pitchFamily="34" charset="0"/>
              </a:rPr>
              <a:t>Joslin</a:t>
            </a:r>
            <a:r>
              <a:rPr lang="en-US" dirty="0" smtClean="0">
                <a:latin typeface="Franklin Gothic Book" panose="020B0503020102020204" pitchFamily="34" charset="0"/>
              </a:rPr>
              <a:t> Diabetes Center and Harvard Medical School are investigating genetic associations with adverse cardiovascular outcomes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9446"/>
            <a:ext cx="3352800" cy="838200"/>
          </a:xfrm>
        </p:spPr>
        <p:txBody>
          <a:bodyPr/>
          <a:lstStyle/>
          <a:p>
            <a:r>
              <a:rPr lang="en-US" dirty="0" smtClean="0"/>
              <a:t>Fibrate-LDL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487657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Fibrate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510777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Placebo</a:t>
            </a:r>
            <a:endParaRPr lang="en-US" dirty="0"/>
          </a:p>
        </p:txBody>
      </p:sp>
      <p:pic>
        <p:nvPicPr>
          <p:cNvPr id="12" name="Picture 11" descr="Screen Shot 2015-02-04 at 1.1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1698788" cy="51054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629400" y="19812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N=1261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781800" y="48768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N=1183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046136"/>
            <a:ext cx="3149600" cy="262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90" y="828060"/>
            <a:ext cx="3300716" cy="27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8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9446"/>
            <a:ext cx="3352800" cy="838200"/>
          </a:xfrm>
        </p:spPr>
        <p:txBody>
          <a:bodyPr/>
          <a:lstStyle/>
          <a:p>
            <a:r>
              <a:rPr lang="en-US" dirty="0" smtClean="0"/>
              <a:t>Fibrate-LDL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9055" y="113188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Fibrate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56631" y="113188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Placebo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1600" y="54102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N=1261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55626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N=1183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3" y="1501221"/>
            <a:ext cx="3657607" cy="3657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69687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9446"/>
            <a:ext cx="3657600" cy="838200"/>
          </a:xfrm>
        </p:spPr>
        <p:txBody>
          <a:bodyPr/>
          <a:lstStyle/>
          <a:p>
            <a:r>
              <a:rPr lang="en-US" dirty="0" smtClean="0"/>
              <a:t>Placebo-LDL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096000" y="2286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N=1183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1600200"/>
            <a:ext cx="7315215" cy="3657607"/>
            <a:chOff x="990592" y="5277666"/>
            <a:chExt cx="7315215" cy="36576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92" y="5277666"/>
              <a:ext cx="7315215" cy="365760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162800" y="5418589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TOMM40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34" name="Straight Connector 33"/>
            <p:cNvCxnSpPr>
              <a:stCxn id="31" idx="2"/>
            </p:cNvCxnSpPr>
            <p:nvPr/>
          </p:nvCxnSpPr>
          <p:spPr>
            <a:xfrm>
              <a:off x="7467600" y="5618644"/>
              <a:ext cx="228600" cy="1047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8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68993" y="156997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Fibrate-all races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520563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Placebo-all races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749" y="0"/>
            <a:ext cx="5486400" cy="733228"/>
          </a:xfrm>
        </p:spPr>
        <p:txBody>
          <a:bodyPr/>
          <a:lstStyle/>
          <a:p>
            <a:r>
              <a:rPr lang="en-US" sz="2800" dirty="0" smtClean="0"/>
              <a:t>Rare Variant Analysis-LDL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533400"/>
            <a:ext cx="4800600" cy="3510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20" y="3502618"/>
            <a:ext cx="4550226" cy="3406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81768" y="3716043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ASIC5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93427" y="3831459"/>
            <a:ext cx="381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9354" y="3932993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E2F6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489809" y="4056534"/>
            <a:ext cx="381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25684" y="4040185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POM121LS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5787" y="4151059"/>
            <a:ext cx="381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34725" y="4311718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OR5P2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643085" y="4323102"/>
            <a:ext cx="381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36950" y="4367552"/>
            <a:ext cx="386782" cy="1275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50701" y="4451982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HSPB8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486287" y="4399302"/>
            <a:ext cx="253295" cy="2482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50312" y="4619236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HMX1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074754" y="4379620"/>
            <a:ext cx="252783" cy="52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20950" y="4318000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MUC3A</a:t>
            </a:r>
            <a:endParaRPr lang="en-US" sz="9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82363"/>
            <a:ext cx="5334000" cy="838200"/>
          </a:xfrm>
        </p:spPr>
        <p:txBody>
          <a:bodyPr/>
          <a:lstStyle/>
          <a:p>
            <a:r>
              <a:rPr lang="en-US" dirty="0" smtClean="0"/>
              <a:t>Fibrate-Triglycerides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67200" y="710284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Fibrate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3810000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Placebo</a:t>
            </a:r>
            <a:endParaRPr lang="en-US" dirty="0"/>
          </a:p>
        </p:txBody>
      </p:sp>
      <p:pic>
        <p:nvPicPr>
          <p:cNvPr id="13" name="Picture 12" descr="Screen Shot 2015-02-04 at 1.1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1698788" cy="51054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239000" y="19050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N=1261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086600" y="48768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N=1183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3423"/>
            <a:ext cx="3900488" cy="276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85791"/>
            <a:ext cx="3335336" cy="278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6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82363"/>
            <a:ext cx="5334000" cy="838200"/>
          </a:xfrm>
        </p:spPr>
        <p:txBody>
          <a:bodyPr/>
          <a:lstStyle/>
          <a:p>
            <a:r>
              <a:rPr lang="en-US" dirty="0" smtClean="0"/>
              <a:t>Fibrate-Triglycerides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9055" y="127849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Fibrate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56631" y="127849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Placebo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19200" y="57150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N=1261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48400" y="57150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N=1183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3" y="1806422"/>
            <a:ext cx="3657607" cy="3657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37" y="1793839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82363"/>
            <a:ext cx="5334000" cy="838200"/>
          </a:xfrm>
        </p:spPr>
        <p:txBody>
          <a:bodyPr/>
          <a:lstStyle/>
          <a:p>
            <a:r>
              <a:rPr lang="en-US" dirty="0" smtClean="0"/>
              <a:t>Fibrate-Triglycerides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19800" y="4572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N=1261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 descr="trig_lr_manhatt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3152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8100" y="1689100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XPR1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87500" y="1864095"/>
            <a:ext cx="133350" cy="3520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943100" y="1981200"/>
            <a:ext cx="38100" cy="339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8800" y="1828800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ATAD2B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752600"/>
            <a:ext cx="45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TOX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72000" y="1905000"/>
            <a:ext cx="38100" cy="339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37150" y="2016495"/>
            <a:ext cx="127000" cy="339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6800" y="17526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CEP55, FFAR4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638800" y="1981200"/>
            <a:ext cx="184150" cy="174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0" y="1828800"/>
            <a:ext cx="533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BEST3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835650" y="1981200"/>
            <a:ext cx="127000" cy="402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08650" y="1809750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PGAM1P5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172200" y="2057400"/>
            <a:ext cx="31750" cy="244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88100" y="1657350"/>
            <a:ext cx="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43600" y="1911350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ITGBL1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0" y="1476345"/>
            <a:ext cx="68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GALNT16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819900" y="1600200"/>
            <a:ext cx="38100" cy="21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48450" y="13589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RPGRIP1L, FTO</a:t>
            </a:r>
            <a:endParaRPr lang="en-US" sz="7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4" y="82363"/>
            <a:ext cx="5876925" cy="838200"/>
          </a:xfrm>
        </p:spPr>
        <p:txBody>
          <a:bodyPr/>
          <a:lstStyle/>
          <a:p>
            <a:r>
              <a:rPr lang="en-US" dirty="0" smtClean="0"/>
              <a:t>Placebo-Triglycerides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0" y="3810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N=1183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1981200"/>
            <a:ext cx="7362054" cy="3657607"/>
            <a:chOff x="782258" y="4651573"/>
            <a:chExt cx="7362054" cy="36576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58" y="4651573"/>
              <a:ext cx="7315215" cy="365760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934200" y="4741178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HCN2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239000" y="4893578"/>
              <a:ext cx="1524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687112" y="4953000"/>
              <a:ext cx="1524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534712" y="4800600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TTC28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1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25" y="3198037"/>
            <a:ext cx="4891240" cy="36623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910" y="0"/>
            <a:ext cx="4648200" cy="34624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68993" y="156997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Fibrate-all races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518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Placebo-all races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749" y="0"/>
            <a:ext cx="5486400" cy="733228"/>
          </a:xfrm>
        </p:spPr>
        <p:txBody>
          <a:bodyPr/>
          <a:lstStyle/>
          <a:p>
            <a:r>
              <a:rPr lang="en-US" sz="2800" dirty="0" smtClean="0"/>
              <a:t>Rare Variant Analysis-Triglycerides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0" y="332916"/>
            <a:ext cx="8684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Black" panose="020B0A04020102020204" pitchFamily="34" charset="0"/>
              </a:rPr>
              <a:t>TMEM210</a:t>
            </a:r>
            <a:endParaRPr lang="en-US" sz="6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8014" y="3751034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SNRNP40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9047" y="3945066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ATG16L1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7772" y="4508881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ZBTB5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9764" y="3537605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THG1L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4249682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HHIPL1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29314" y="3862155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ANKRD1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6632" y="4382873"/>
            <a:ext cx="829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DHH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2533" y="4672759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LOC101928218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6646" y="4811763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SMIM13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793376" y="4500385"/>
            <a:ext cx="173590" cy="205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82799" y="4118677"/>
            <a:ext cx="262936" cy="2512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25159" y="4597587"/>
            <a:ext cx="2286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44944" y="4611039"/>
            <a:ext cx="145447" cy="2332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26677" y="4334641"/>
            <a:ext cx="381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82353" y="4664978"/>
            <a:ext cx="192309" cy="592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437319" y="759768"/>
            <a:ext cx="8684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Black" panose="020B0A04020102020204" pitchFamily="34" charset="0"/>
              </a:rPr>
              <a:t>DUSP3</a:t>
            </a:r>
            <a:endParaRPr lang="en-US" sz="600" dirty="0">
              <a:latin typeface="Arial Black" panose="020B0A04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73140" y="652998"/>
            <a:ext cx="8684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Black" panose="020B0A04020102020204" pitchFamily="34" charset="0"/>
              </a:rPr>
              <a:t>DCUN1D4</a:t>
            </a:r>
            <a:endParaRPr lang="en-US" sz="600" dirty="0"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05800" y="914400"/>
            <a:ext cx="8684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Black" panose="020B0A04020102020204" pitchFamily="34" charset="0"/>
              </a:rPr>
              <a:t>RAB27B</a:t>
            </a:r>
            <a:endParaRPr lang="en-US" sz="600" dirty="0">
              <a:latin typeface="Arial Black" panose="020B0A04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20228" y="1057428"/>
            <a:ext cx="8684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Black" panose="020B0A04020102020204" pitchFamily="34" charset="0"/>
              </a:rPr>
              <a:t>EVA1C</a:t>
            </a:r>
            <a:endParaRPr lang="en-US" sz="600" dirty="0">
              <a:latin typeface="Arial Black" panose="020B0A04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33688" y="929682"/>
            <a:ext cx="8684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Black" panose="020B0A04020102020204" pitchFamily="34" charset="0"/>
              </a:rPr>
              <a:t>HES2</a:t>
            </a:r>
            <a:endParaRPr lang="en-US" sz="600" dirty="0"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58086" y="1200456"/>
            <a:ext cx="1143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Black" panose="020B0A04020102020204" pitchFamily="34" charset="0"/>
              </a:rPr>
              <a:t>LOC101927763</a:t>
            </a:r>
            <a:endParaRPr lang="en-US" sz="600" dirty="0">
              <a:latin typeface="Arial Black" panose="020B0A040201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86600" y="1009344"/>
            <a:ext cx="1219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Black" panose="020B0A04020102020204" pitchFamily="34" charset="0"/>
              </a:rPr>
              <a:t>LOC101928772</a:t>
            </a:r>
            <a:endParaRPr lang="en-US" sz="600" dirty="0">
              <a:latin typeface="Arial Black" panose="020B0A040201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28746" y="1329426"/>
            <a:ext cx="8684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Black" panose="020B0A04020102020204" pitchFamily="34" charset="0"/>
              </a:rPr>
              <a:t>IDE</a:t>
            </a:r>
            <a:endParaRPr lang="en-US" sz="600" dirty="0">
              <a:latin typeface="Arial Black" panose="020B0A040201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18119" y="1177562"/>
            <a:ext cx="8684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Black" panose="020B0A04020102020204" pitchFamily="34" charset="0"/>
              </a:rPr>
              <a:t>NHLRC1</a:t>
            </a:r>
            <a:endParaRPr lang="en-US" sz="600" dirty="0">
              <a:latin typeface="Arial Black" panose="020B0A04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10742" y="1413984"/>
            <a:ext cx="8684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Black" panose="020B0A04020102020204" pitchFamily="34" charset="0"/>
              </a:rPr>
              <a:t>CREG2</a:t>
            </a:r>
            <a:endParaRPr lang="en-US" sz="600" dirty="0">
              <a:latin typeface="Arial Black" panose="020B0A040201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8091258" y="757314"/>
            <a:ext cx="186426" cy="99630"/>
          </a:xfrm>
          <a:prstGeom prst="line">
            <a:avLst/>
          </a:prstGeom>
          <a:ln w="12700" cmpd="sng">
            <a:solidFill>
              <a:srgbClr val="B015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215542" y="1032774"/>
            <a:ext cx="158310" cy="57456"/>
          </a:xfrm>
          <a:prstGeom prst="line">
            <a:avLst/>
          </a:prstGeom>
          <a:ln w="12700" cmpd="sng">
            <a:solidFill>
              <a:srgbClr val="B015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134656" y="1162968"/>
            <a:ext cx="152400" cy="51546"/>
          </a:xfrm>
          <a:prstGeom prst="line">
            <a:avLst/>
          </a:prstGeom>
          <a:ln w="12700" cmpd="sng">
            <a:solidFill>
              <a:srgbClr val="B015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7924800" y="1066800"/>
            <a:ext cx="76200" cy="152400"/>
          </a:xfrm>
          <a:prstGeom prst="line">
            <a:avLst/>
          </a:prstGeom>
          <a:ln w="12700" cmpd="sng">
            <a:solidFill>
              <a:srgbClr val="B015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982256" y="1295400"/>
            <a:ext cx="247344" cy="42174"/>
          </a:xfrm>
          <a:prstGeom prst="line">
            <a:avLst/>
          </a:prstGeom>
          <a:ln w="12700" cmpd="sng">
            <a:solidFill>
              <a:srgbClr val="B015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7766490" y="1157058"/>
            <a:ext cx="171144" cy="152400"/>
          </a:xfrm>
          <a:prstGeom prst="line">
            <a:avLst/>
          </a:prstGeom>
          <a:ln w="12700" cmpd="sng">
            <a:solidFill>
              <a:srgbClr val="B015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923576" y="1357542"/>
            <a:ext cx="286056" cy="62142"/>
          </a:xfrm>
          <a:prstGeom prst="line">
            <a:avLst/>
          </a:prstGeom>
          <a:ln w="12700" cmpd="sng">
            <a:solidFill>
              <a:srgbClr val="B015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666860" y="1286028"/>
            <a:ext cx="152400" cy="76200"/>
          </a:xfrm>
          <a:prstGeom prst="line">
            <a:avLst/>
          </a:prstGeom>
          <a:ln w="12700" cmpd="sng">
            <a:solidFill>
              <a:srgbClr val="B015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7833318" y="1424370"/>
            <a:ext cx="152400" cy="76200"/>
          </a:xfrm>
          <a:prstGeom prst="line">
            <a:avLst/>
          </a:prstGeom>
          <a:ln w="12700" cmpd="sng">
            <a:solidFill>
              <a:srgbClr val="B015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7509774" y="1429056"/>
            <a:ext cx="228600" cy="0"/>
          </a:xfrm>
          <a:prstGeom prst="line">
            <a:avLst/>
          </a:prstGeom>
          <a:ln w="12700" cmpd="sng">
            <a:solidFill>
              <a:srgbClr val="B015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7758342" y="1480602"/>
            <a:ext cx="118374" cy="133656"/>
          </a:xfrm>
          <a:prstGeom prst="line">
            <a:avLst/>
          </a:prstGeom>
          <a:ln w="12700" cmpd="sng">
            <a:solidFill>
              <a:srgbClr val="B015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105344" y="1334648"/>
            <a:ext cx="8684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Black" panose="020B0A04020102020204" pitchFamily="34" charset="0"/>
              </a:rPr>
              <a:t>MICU1</a:t>
            </a:r>
            <a:endParaRPr lang="en-US" sz="600" dirty="0">
              <a:latin typeface="Arial Black" panose="020B0A040201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772400" y="1566384"/>
            <a:ext cx="8684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Arial Black" panose="020B0A04020102020204" pitchFamily="34" charset="0"/>
              </a:rPr>
              <a:t>CDH6</a:t>
            </a:r>
            <a:endParaRPr lang="en-US" sz="600" dirty="0">
              <a:latin typeface="Arial Black" panose="020B0A040201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708366" y="3940771"/>
            <a:ext cx="2586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717667" y="5208738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C8orf82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897393" y="4624297"/>
            <a:ext cx="572884" cy="831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07935" y="4808989"/>
            <a:ext cx="192309" cy="592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498605" y="5385137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MND1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813303" y="4749987"/>
            <a:ext cx="595759" cy="40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01156" y="4634571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CX3CL1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417177" y="4903591"/>
            <a:ext cx="185453" cy="765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21978" y="5545926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SPAG9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H="1" flipV="1">
            <a:off x="2133600" y="4833160"/>
            <a:ext cx="1196932" cy="704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540778" y="4707622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HHIPL1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2018563" y="4931153"/>
            <a:ext cx="1244857" cy="27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253091" y="4843434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C16ORF70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001140" y="4953000"/>
            <a:ext cx="1224918" cy="1874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406848" y="5026539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RNF111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1926722" y="4986412"/>
            <a:ext cx="1321331" cy="378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274741" y="5257371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CAMK2D</a:t>
            </a:r>
            <a:endParaRPr lang="en-US" sz="9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23364"/>
            <a:ext cx="5181600" cy="838200"/>
          </a:xfrm>
        </p:spPr>
        <p:txBody>
          <a:bodyPr/>
          <a:lstStyle/>
          <a:p>
            <a:r>
              <a:rPr lang="en-US" dirty="0" smtClean="0"/>
              <a:t>Fibrate-Cholesterol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28245" y="563314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Fibrate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3455467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Placebo</a:t>
            </a:r>
            <a:endParaRPr lang="en-US" dirty="0"/>
          </a:p>
        </p:txBody>
      </p:sp>
      <p:pic>
        <p:nvPicPr>
          <p:cNvPr id="13" name="Picture 12" descr="Screen Shot 2015-02-04 at 1.1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1698788" cy="51054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086600" y="19812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N=1261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39000" y="48768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N=1183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5" y="914400"/>
            <a:ext cx="3347658" cy="258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5" y="3755487"/>
            <a:ext cx="3744913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9"/>
            <a:ext cx="7055380" cy="766482"/>
          </a:xfrm>
        </p:spPr>
        <p:txBody>
          <a:bodyPr/>
          <a:lstStyle/>
          <a:p>
            <a:r>
              <a:rPr lang="en-US" sz="2400" dirty="0" smtClean="0"/>
              <a:t>Genotyping Array and Study Design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2400" y="1061136"/>
            <a:ext cx="8991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Genotyped </a:t>
            </a:r>
            <a:r>
              <a:rPr lang="en-US" dirty="0">
                <a:latin typeface="Franklin Gothic Book" panose="020B0503020102020204" pitchFamily="34" charset="0"/>
              </a:rPr>
              <a:t>using the </a:t>
            </a:r>
            <a:r>
              <a:rPr lang="en-US" dirty="0" err="1">
                <a:latin typeface="Franklin Gothic Book" panose="020B0503020102020204" pitchFamily="34" charset="0"/>
              </a:rPr>
              <a:t>Affymetrix</a:t>
            </a:r>
            <a:r>
              <a:rPr lang="en-US" dirty="0">
                <a:latin typeface="Franklin Gothic Book" panose="020B0503020102020204" pitchFamily="34" charset="0"/>
              </a:rPr>
              <a:t> Axiom </a:t>
            </a:r>
            <a:r>
              <a:rPr lang="en-US" dirty="0" err="1">
                <a:latin typeface="Franklin Gothic Book" panose="020B0503020102020204" pitchFamily="34" charset="0"/>
              </a:rPr>
              <a:t>Biobank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smtClean="0">
                <a:latin typeface="Franklin Gothic Book" panose="020B0503020102020204" pitchFamily="34" charset="0"/>
              </a:rPr>
              <a:t>Genotyping Array-</a:t>
            </a:r>
            <a:r>
              <a:rPr lang="en-US" dirty="0" err="1" smtClean="0">
                <a:latin typeface="Franklin Gothic Book" panose="020B0503020102020204" pitchFamily="34" charset="0"/>
              </a:rPr>
              <a:t>exome</a:t>
            </a:r>
            <a:r>
              <a:rPr lang="en-US" dirty="0" smtClean="0">
                <a:latin typeface="Franklin Gothic Book" panose="020B0503020102020204" pitchFamily="34" charset="0"/>
              </a:rPr>
              <a:t> chip.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This platform became </a:t>
            </a:r>
            <a:r>
              <a:rPr lang="en-US" dirty="0">
                <a:latin typeface="Franklin Gothic Book" panose="020B0503020102020204" pitchFamily="34" charset="0"/>
              </a:rPr>
              <a:t>available on November 1, 2012 and this project was one of </a:t>
            </a:r>
            <a:r>
              <a:rPr lang="en-US" dirty="0" smtClean="0">
                <a:latin typeface="Franklin Gothic Book" panose="020B0503020102020204" pitchFamily="34" charset="0"/>
              </a:rPr>
              <a:t>the first </a:t>
            </a:r>
            <a:r>
              <a:rPr lang="en-US" dirty="0">
                <a:latin typeface="Franklin Gothic Book" panose="020B0503020102020204" pitchFamily="34" charset="0"/>
              </a:rPr>
              <a:t>to use the array. 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The </a:t>
            </a:r>
            <a:r>
              <a:rPr lang="en-US" dirty="0">
                <a:latin typeface="Franklin Gothic Book" panose="020B0503020102020204" pitchFamily="34" charset="0"/>
              </a:rPr>
              <a:t>array contains several marker </a:t>
            </a:r>
            <a:r>
              <a:rPr lang="en-US" dirty="0" smtClean="0">
                <a:latin typeface="Franklin Gothic Book" panose="020B0503020102020204" pitchFamily="34" charset="0"/>
              </a:rPr>
              <a:t>sets: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The </a:t>
            </a:r>
            <a:r>
              <a:rPr lang="en-US" dirty="0">
                <a:latin typeface="Franklin Gothic Book" panose="020B0503020102020204" pitchFamily="34" charset="0"/>
              </a:rPr>
              <a:t>GWA markers were selected to maximize genome-wide coverage of imputed variants in European, Asian, African and Latino populations</a:t>
            </a:r>
            <a:endParaRPr lang="en-US" dirty="0"/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3808" y="2819400"/>
            <a:ext cx="662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~250k </a:t>
            </a:r>
            <a:r>
              <a:rPr lang="en-US" dirty="0">
                <a:latin typeface="Franklin Gothic Book" panose="020B0503020102020204" pitchFamily="34" charset="0"/>
              </a:rPr>
              <a:t>genome-wide association (GWA) markers, 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~250k </a:t>
            </a:r>
            <a:r>
              <a:rPr lang="en-US" dirty="0" err="1">
                <a:latin typeface="Franklin Gothic Book" panose="020B0503020102020204" pitchFamily="34" charset="0"/>
              </a:rPr>
              <a:t>exome</a:t>
            </a:r>
            <a:r>
              <a:rPr lang="en-US" dirty="0">
                <a:latin typeface="Franklin Gothic Book" panose="020B0503020102020204" pitchFamily="34" charset="0"/>
              </a:rPr>
              <a:t> markers focusing on rare variants, 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~70k </a:t>
            </a:r>
            <a:r>
              <a:rPr lang="en-US" dirty="0">
                <a:latin typeface="Franklin Gothic Book" panose="020B0503020102020204" pitchFamily="34" charset="0"/>
              </a:rPr>
              <a:t>novel loss-of-function markers, 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~20k </a:t>
            </a:r>
            <a:r>
              <a:rPr lang="en-US" dirty="0" err="1">
                <a:latin typeface="Franklin Gothic Book" panose="020B0503020102020204" pitchFamily="34" charset="0"/>
              </a:rPr>
              <a:t>eQTLs</a:t>
            </a:r>
            <a:r>
              <a:rPr lang="en-US" dirty="0">
                <a:latin typeface="Franklin Gothic Book" panose="020B0503020102020204" pitchFamily="34" charset="0"/>
              </a:rPr>
              <a:t> and 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~2k </a:t>
            </a:r>
            <a:r>
              <a:rPr lang="en-US" dirty="0" err="1">
                <a:latin typeface="Franklin Gothic Book" panose="020B0503020102020204" pitchFamily="34" charset="0"/>
              </a:rPr>
              <a:t>pharmacogenomic</a:t>
            </a:r>
            <a:r>
              <a:rPr lang="en-US" dirty="0">
                <a:latin typeface="Franklin Gothic Book" panose="020B0503020102020204" pitchFamily="34" charset="0"/>
              </a:rPr>
              <a:t> markers.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23364"/>
            <a:ext cx="5181600" cy="838200"/>
          </a:xfrm>
        </p:spPr>
        <p:txBody>
          <a:bodyPr/>
          <a:lstStyle/>
          <a:p>
            <a:r>
              <a:rPr lang="en-US" dirty="0" smtClean="0"/>
              <a:t>Fibrate-Cholesterol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9055" y="127849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Fibrate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56631" y="127849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Placebo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5000" y="56388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N=1261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0" y="55626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N=1183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4509"/>
            <a:ext cx="3657607" cy="3657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1776409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23364"/>
            <a:ext cx="5181600" cy="838200"/>
          </a:xfrm>
        </p:spPr>
        <p:txBody>
          <a:bodyPr/>
          <a:lstStyle/>
          <a:p>
            <a:r>
              <a:rPr lang="en-US" dirty="0" smtClean="0"/>
              <a:t>Fibrate-Cholesterol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943600" y="2286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N=1261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85800" y="1524000"/>
            <a:ext cx="7532629" cy="3663835"/>
            <a:chOff x="1095462" y="2829748"/>
            <a:chExt cx="7532629" cy="36638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462" y="2835976"/>
              <a:ext cx="7315215" cy="365760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837888" y="2910592"/>
              <a:ext cx="5207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PRRX1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118628" y="3057060"/>
              <a:ext cx="71889" cy="236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514271" y="3400566"/>
              <a:ext cx="6762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IL12RB2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769844" y="3538645"/>
              <a:ext cx="71889" cy="2363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457604" y="3184787"/>
              <a:ext cx="5397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FBXL7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38" name="Straight Connector 37"/>
            <p:cNvCxnSpPr>
              <a:stCxn id="35" idx="2"/>
            </p:cNvCxnSpPr>
            <p:nvPr/>
          </p:nvCxnSpPr>
          <p:spPr>
            <a:xfrm>
              <a:off x="3727479" y="3384842"/>
              <a:ext cx="79375" cy="2825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828861" y="3284871"/>
              <a:ext cx="5397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OFCC1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034784" y="3434122"/>
              <a:ext cx="160105" cy="482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648200" y="3444905"/>
              <a:ext cx="209550" cy="1364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343400" y="3295650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ZNF775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362094" y="3404066"/>
              <a:ext cx="48339" cy="1920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029200" y="3138001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OSTF1, NMRK1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445439" y="3761938"/>
              <a:ext cx="48339" cy="1920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914777" y="3502915"/>
              <a:ext cx="7569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Arial Black" panose="020B0A04020102020204" pitchFamily="34" charset="0"/>
                </a:rPr>
                <a:t>LINC00539,MIPEPP3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670646" y="3051825"/>
              <a:ext cx="6816" cy="2187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445439" y="2893442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FGF14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910606" y="3725411"/>
              <a:ext cx="6816" cy="2187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577637" y="3582269"/>
              <a:ext cx="86124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SERPINA13P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52" name="Straight Connector 51"/>
            <p:cNvCxnSpPr>
              <a:stCxn id="54" idx="2"/>
            </p:cNvCxnSpPr>
            <p:nvPr/>
          </p:nvCxnSpPr>
          <p:spPr>
            <a:xfrm>
              <a:off x="7251962" y="3473678"/>
              <a:ext cx="232882" cy="4392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896974" y="3058180"/>
              <a:ext cx="7099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MIR3185, HOXB13, PRAC2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56" name="Straight Connector 55"/>
            <p:cNvCxnSpPr>
              <a:stCxn id="57" idx="2"/>
            </p:cNvCxnSpPr>
            <p:nvPr/>
          </p:nvCxnSpPr>
          <p:spPr>
            <a:xfrm>
              <a:off x="7404653" y="3029803"/>
              <a:ext cx="142992" cy="752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099853" y="2829748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MRPL12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7555481" y="3058180"/>
              <a:ext cx="43633" cy="277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406239" y="2937946"/>
              <a:ext cx="75776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SLC25A10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7810996" y="3835859"/>
              <a:ext cx="137959" cy="536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7866796" y="3711479"/>
              <a:ext cx="75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GMIP, ATP13A1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870328" y="3334094"/>
              <a:ext cx="75776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ZNF101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7806656" y="3495705"/>
              <a:ext cx="139901" cy="1702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25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23364"/>
            <a:ext cx="5791200" cy="838200"/>
          </a:xfrm>
        </p:spPr>
        <p:txBody>
          <a:bodyPr/>
          <a:lstStyle/>
          <a:p>
            <a:r>
              <a:rPr lang="en-US" dirty="0" smtClean="0"/>
              <a:t>Placebo-Cholesterol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867400" y="304800"/>
            <a:ext cx="1496574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N=1183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1905000"/>
            <a:ext cx="7315215" cy="3657607"/>
            <a:chOff x="842394" y="5129051"/>
            <a:chExt cx="7315215" cy="36576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94" y="5129051"/>
              <a:ext cx="7315215" cy="3657607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3496811" y="5450982"/>
              <a:ext cx="304800" cy="1283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166145" y="5298347"/>
              <a:ext cx="5334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DDX46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6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" y="3303869"/>
            <a:ext cx="4724826" cy="35446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8993" y="156997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Fibrate-all races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20563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Placebo-all races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749" y="0"/>
            <a:ext cx="5486400" cy="733228"/>
          </a:xfrm>
        </p:spPr>
        <p:txBody>
          <a:bodyPr/>
          <a:lstStyle/>
          <a:p>
            <a:r>
              <a:rPr lang="en-US" sz="2800" dirty="0" smtClean="0"/>
              <a:t>Rare Variant Analysis-Cholesterol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1364" y="3657657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ASIC5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050" y="74718"/>
            <a:ext cx="4630058" cy="34986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4188768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NMU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2383" y="4073352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FAM110B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488204" y="4227984"/>
            <a:ext cx="381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20389" y="4430241"/>
            <a:ext cx="381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75749" y="4423669"/>
            <a:ext cx="1070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KRTAP10-1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733800" y="4468341"/>
            <a:ext cx="381000" cy="2689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39917" y="4654501"/>
            <a:ext cx="1070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ALDH1A2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802858" y="4343400"/>
            <a:ext cx="787032" cy="963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82493" y="4237509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NKAIN4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571875" y="4495800"/>
            <a:ext cx="297329" cy="389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02571" y="4855124"/>
            <a:ext cx="1070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MUC3A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88737" y="96077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TMEM210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28" name="Straight Connector 27"/>
          <p:cNvCxnSpPr>
            <a:stCxn id="27" idx="2"/>
          </p:cNvCxnSpPr>
          <p:nvPr/>
        </p:nvCxnSpPr>
        <p:spPr>
          <a:xfrm>
            <a:off x="8631423" y="326909"/>
            <a:ext cx="190499" cy="154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05825" y="597853"/>
            <a:ext cx="190499" cy="154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563429" y="704850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ZNF469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029575" y="457200"/>
            <a:ext cx="190499" cy="154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00" y="283518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PAQR8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162925" y="826453"/>
            <a:ext cx="190499" cy="154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58629" y="924195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RBM15B</a:t>
            </a:r>
            <a:endParaRPr lang="en-US" sz="9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82363"/>
            <a:ext cx="5334000" cy="838200"/>
          </a:xfrm>
        </p:spPr>
        <p:txBody>
          <a:bodyPr/>
          <a:lstStyle/>
          <a:p>
            <a:r>
              <a:rPr lang="en-US" dirty="0" smtClean="0"/>
              <a:t>Fibrate-HDL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67200" y="762000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3733800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</a:t>
            </a:r>
            <a:endParaRPr lang="en-US" dirty="0"/>
          </a:p>
        </p:txBody>
      </p:sp>
      <p:pic>
        <p:nvPicPr>
          <p:cNvPr id="13" name="Picture 12" descr="Screen Shot 2015-02-04 at 1.1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1698788" cy="51054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391400" y="44958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N=779</a:t>
            </a:r>
            <a:endParaRPr lang="en-US" sz="2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43800" y="20574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N=137</a:t>
            </a:r>
            <a:endParaRPr lang="en-US" sz="2400" dirty="0"/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4202680" cy="24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0909"/>
            <a:ext cx="39751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5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2" y="76200"/>
            <a:ext cx="4540780" cy="838200"/>
          </a:xfrm>
        </p:spPr>
        <p:txBody>
          <a:bodyPr/>
          <a:lstStyle/>
          <a:p>
            <a:r>
              <a:rPr lang="en-US" dirty="0" smtClean="0"/>
              <a:t>Fibrate-HDL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9055" y="113188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11811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7000" y="56388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N=779</a:t>
            </a:r>
            <a:endParaRPr lang="en-US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76400" y="55626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N=137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30" y="1553228"/>
            <a:ext cx="3657607" cy="3657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0432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2" y="76200"/>
            <a:ext cx="4540780" cy="838200"/>
          </a:xfrm>
        </p:spPr>
        <p:txBody>
          <a:bodyPr/>
          <a:lstStyle/>
          <a:p>
            <a:r>
              <a:rPr lang="en-US" dirty="0" smtClean="0"/>
              <a:t>Fibrate-HDL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9055" y="113188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48400" y="2286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N=137</a:t>
            </a:r>
            <a:endParaRPr lang="en-US" sz="2400" dirty="0"/>
          </a:p>
        </p:txBody>
      </p:sp>
      <p:pic>
        <p:nvPicPr>
          <p:cNvPr id="7" name="Picture 6" descr="hdl_lr_manhatt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3152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5500" y="1603005"/>
            <a:ext cx="5207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MSH3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08400" y="1778000"/>
            <a:ext cx="133350" cy="3520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5500" y="2197100"/>
            <a:ext cx="9334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LOC101927640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4800" y="2362200"/>
            <a:ext cx="196850" cy="82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7200" y="2209800"/>
            <a:ext cx="196850" cy="311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86200" y="19812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LOC102723892, CARD11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533900" y="2286000"/>
            <a:ext cx="38100" cy="17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4" idx="2"/>
          </p:cNvCxnSpPr>
          <p:nvPr/>
        </p:nvCxnSpPr>
        <p:spPr>
          <a:xfrm flipH="1">
            <a:off x="4800600" y="2143155"/>
            <a:ext cx="298450" cy="250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4" idx="2"/>
          </p:cNvCxnSpPr>
          <p:nvPr/>
        </p:nvCxnSpPr>
        <p:spPr>
          <a:xfrm flipH="1">
            <a:off x="4800600" y="2143155"/>
            <a:ext cx="298450" cy="4031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32350" y="1943100"/>
            <a:ext cx="533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KMT2C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200" y="2133600"/>
            <a:ext cx="990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LOC101928077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5689600" y="2057400"/>
            <a:ext cx="25400" cy="450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86400" y="1905000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SORBS1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934200" y="2286000"/>
            <a:ext cx="3175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59550" y="2178050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STX8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7372350" y="2133600"/>
            <a:ext cx="19050" cy="317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88150" y="19685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LOC101927369, CCL3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7924800" y="1828800"/>
            <a:ext cx="165100" cy="317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613650" y="1657350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CELSR1</a:t>
            </a:r>
            <a:endParaRPr lang="en-US" sz="700" dirty="0">
              <a:latin typeface="Arial Black" panose="020B0A040201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835900" y="2286000"/>
            <a:ext cx="241300" cy="317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91400" y="2143095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CARD10</a:t>
            </a:r>
            <a:endParaRPr lang="en-US" sz="7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2" y="76200"/>
            <a:ext cx="4540780" cy="838200"/>
          </a:xfrm>
        </p:spPr>
        <p:txBody>
          <a:bodyPr/>
          <a:lstStyle/>
          <a:p>
            <a:r>
              <a:rPr lang="en-US" dirty="0" smtClean="0"/>
              <a:t>Fibrate-HDL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9055" y="113188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77000" y="1524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N=779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4" y="2286000"/>
            <a:ext cx="7315215" cy="3657607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H="1">
            <a:off x="5342389" y="2599189"/>
            <a:ext cx="406400" cy="146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81444" y="2472159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 Black" panose="020B0A04020102020204" pitchFamily="34" charset="0"/>
              </a:rPr>
              <a:t>ASTN2</a:t>
            </a:r>
            <a:endParaRPr lang="en-US" sz="7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551" y="0"/>
            <a:ext cx="4905788" cy="3683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14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White-Fibrate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48629" y="525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Black-Fibrate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749" y="0"/>
            <a:ext cx="4925459" cy="733228"/>
          </a:xfrm>
        </p:spPr>
        <p:txBody>
          <a:bodyPr/>
          <a:lstStyle/>
          <a:p>
            <a:r>
              <a:rPr lang="en-US" sz="2800" dirty="0" smtClean="0"/>
              <a:t>Rare Variant Analysis by Race-HDL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619456" y="463550"/>
            <a:ext cx="10038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HSD17B13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5150" y="6985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RAE1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8382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PTPN3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0382"/>
            <a:ext cx="4534255" cy="340761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305800" y="3048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HARS2</a:t>
            </a:r>
            <a:endParaRPr lang="en-US" sz="9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9446"/>
            <a:ext cx="3352800" cy="838200"/>
          </a:xfrm>
        </p:spPr>
        <p:txBody>
          <a:bodyPr/>
          <a:lstStyle/>
          <a:p>
            <a:r>
              <a:rPr lang="en-US" dirty="0" smtClean="0"/>
              <a:t>Fibrate-LDL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28245" y="679579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352800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</a:t>
            </a:r>
            <a:endParaRPr lang="en-US" dirty="0"/>
          </a:p>
        </p:txBody>
      </p:sp>
      <p:pic>
        <p:nvPicPr>
          <p:cNvPr id="12" name="Picture 11" descr="Screen Shot 2015-02-04 at 1.1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1698788" cy="51054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391400" y="44958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N=779</a:t>
            </a:r>
            <a:endParaRPr lang="en-US" sz="2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239000" y="20574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N=137</a:t>
            </a:r>
            <a:endParaRPr lang="en-US" sz="2400" dirty="0"/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56" y="1023879"/>
            <a:ext cx="3502026" cy="233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79" y="3810000"/>
            <a:ext cx="37211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977" y="138684"/>
            <a:ext cx="7055380" cy="766482"/>
          </a:xfrm>
        </p:spPr>
        <p:txBody>
          <a:bodyPr/>
          <a:lstStyle/>
          <a:p>
            <a:r>
              <a:rPr lang="en-US" sz="2400" dirty="0"/>
              <a:t>Genotyping Array and Study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796" y="904467"/>
            <a:ext cx="85518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New platform-significant efforts to create a sound QC pipeline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Duplicate samples and </a:t>
            </a:r>
            <a:r>
              <a:rPr lang="en-US" dirty="0" err="1" smtClean="0">
                <a:latin typeface="Franklin Gothic Book" panose="020B0503020102020204" pitchFamily="34" charset="0"/>
              </a:rPr>
              <a:t>HapMap</a:t>
            </a:r>
            <a:r>
              <a:rPr lang="en-US" dirty="0" smtClean="0">
                <a:latin typeface="Franklin Gothic Book" panose="020B0503020102020204" pitchFamily="34" charset="0"/>
              </a:rPr>
              <a:t> samples were included on each plate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Considerations were made for: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Hardy-Weinberg equilibrium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Genomic inflation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Sample/probe concordance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Plate effects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Predicted vs Recorded Gender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Autosomal </a:t>
            </a:r>
            <a:r>
              <a:rPr lang="en-US" dirty="0" err="1" smtClean="0">
                <a:latin typeface="Franklin Gothic Book" panose="020B0503020102020204" pitchFamily="34" charset="0"/>
              </a:rPr>
              <a:t>heterozygosity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Cryptic relatedness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Population stratification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Others…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583,613 </a:t>
            </a:r>
            <a:r>
              <a:rPr lang="en-US" dirty="0" smtClean="0">
                <a:latin typeface="Franklin Gothic Book" panose="020B0503020102020204" pitchFamily="34" charset="0"/>
              </a:rPr>
              <a:t>variants after QC (from 628,679 total).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89,212 of these were monomorphic</a:t>
            </a:r>
          </a:p>
          <a:p>
            <a:pPr lvl="1"/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Imputed using 1000 genomes reference panel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26,862,499 imputed variants after QC (71.7% of total imputed variants)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16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9446"/>
            <a:ext cx="3352800" cy="838200"/>
          </a:xfrm>
        </p:spPr>
        <p:txBody>
          <a:bodyPr/>
          <a:lstStyle/>
          <a:p>
            <a:r>
              <a:rPr lang="en-US" dirty="0" smtClean="0"/>
              <a:t>Fibrate-LDL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9055" y="113188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56631" y="113188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7000" y="54864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N=779</a:t>
            </a:r>
            <a:endParaRPr lang="en-US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5000" y="55626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N=137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1569687"/>
            <a:ext cx="3657607" cy="3657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69686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41286" y="111497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White-Fibrate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48629" y="525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Black-Fibrate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749" y="0"/>
            <a:ext cx="4925459" cy="733228"/>
          </a:xfrm>
        </p:spPr>
        <p:txBody>
          <a:bodyPr/>
          <a:lstStyle/>
          <a:p>
            <a:r>
              <a:rPr lang="en-US" sz="2800" dirty="0" smtClean="0"/>
              <a:t>Rare Variant Analysis by Race-LDL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229" y="0"/>
            <a:ext cx="48768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" y="3200400"/>
            <a:ext cx="4660652" cy="3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82363"/>
            <a:ext cx="5334000" cy="838200"/>
          </a:xfrm>
        </p:spPr>
        <p:txBody>
          <a:bodyPr/>
          <a:lstStyle/>
          <a:p>
            <a:r>
              <a:rPr lang="en-US" dirty="0" smtClean="0"/>
              <a:t>Fibrate-Triglycerides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67200" y="762000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3535654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</a:t>
            </a:r>
            <a:endParaRPr lang="en-US" dirty="0"/>
          </a:p>
        </p:txBody>
      </p:sp>
      <p:pic>
        <p:nvPicPr>
          <p:cNvPr id="13" name="Picture 12" descr="Screen Shot 2015-02-04 at 1.1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1698788" cy="51054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391400" y="44958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N=779</a:t>
            </a:r>
            <a:endParaRPr lang="en-US" sz="2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43800" y="20574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N=137</a:t>
            </a:r>
            <a:endParaRPr lang="en-US" sz="2400" dirty="0"/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33" y="3962400"/>
            <a:ext cx="3530600" cy="274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67" y="1102499"/>
            <a:ext cx="3392466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82363"/>
            <a:ext cx="5334000" cy="838200"/>
          </a:xfrm>
        </p:spPr>
        <p:txBody>
          <a:bodyPr/>
          <a:lstStyle/>
          <a:p>
            <a:r>
              <a:rPr lang="en-US" dirty="0" smtClean="0"/>
              <a:t>Fibrate-Triglycerides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9055" y="127849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56631" y="127849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53200" y="57150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N=779</a:t>
            </a:r>
            <a:endParaRPr lang="en-US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76400" y="56388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N=137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1673691"/>
            <a:ext cx="3657607" cy="3657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1" y="1647825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76200"/>
            <a:ext cx="5334000" cy="838200"/>
          </a:xfrm>
        </p:spPr>
        <p:txBody>
          <a:bodyPr/>
          <a:lstStyle/>
          <a:p>
            <a:r>
              <a:rPr lang="en-US" dirty="0" smtClean="0"/>
              <a:t>Fibrate-Triglycerides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8475" y="1241586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48400" y="2286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N=137</a:t>
            </a:r>
            <a:endParaRPr lang="en-US" sz="24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228600" y="1415135"/>
            <a:ext cx="7984082" cy="4132181"/>
            <a:chOff x="1329655" y="1052270"/>
            <a:chExt cx="7984082" cy="4132181"/>
          </a:xfrm>
        </p:grpSpPr>
        <p:sp>
          <p:nvSpPr>
            <p:cNvPr id="36" name="TextBox 35"/>
            <p:cNvSpPr txBox="1"/>
            <p:nvPr/>
          </p:nvSpPr>
          <p:spPr>
            <a:xfrm>
              <a:off x="1329655" y="21336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PARVB</a:t>
              </a:r>
              <a:endParaRPr lang="en-US" sz="700" dirty="0">
                <a:latin typeface="Arial Black" panose="020B0A04020102020204" pitchFamily="34" charset="0"/>
              </a:endParaRPr>
            </a:p>
            <a:p>
              <a:endParaRPr lang="en-US" sz="700" dirty="0">
                <a:latin typeface="Arial Black" panose="020B0A040201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522" y="1526844"/>
              <a:ext cx="7315215" cy="3657607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2712227" y="2574555"/>
              <a:ext cx="127000" cy="2314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362200" y="2416175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ZYG11B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898494" y="2690257"/>
              <a:ext cx="127001" cy="2681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675467" y="2523067"/>
              <a:ext cx="7623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LINC00624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118630" y="2789026"/>
              <a:ext cx="14039" cy="1291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844801" y="2644746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SYT14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2839227" y="1809894"/>
              <a:ext cx="171450" cy="223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90800" y="1676401"/>
              <a:ext cx="5334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BCL9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3487488" y="2438400"/>
              <a:ext cx="20606" cy="4618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932360" y="2296974"/>
              <a:ext cx="93094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LOC100507073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3614056" y="2623094"/>
              <a:ext cx="28771" cy="1923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437467" y="2463801"/>
              <a:ext cx="5705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HECW2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 flipV="1">
              <a:off x="3962400" y="2214686"/>
              <a:ext cx="171450" cy="223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584681" y="1941408"/>
              <a:ext cx="7104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ADAMTS9, ROBO2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4185068" y="1893619"/>
              <a:ext cx="214100" cy="9618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597798" y="1714809"/>
              <a:ext cx="74545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LINC01182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 flipV="1">
              <a:off x="4284134" y="1776428"/>
              <a:ext cx="128519" cy="10777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071704" y="1626054"/>
              <a:ext cx="641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CCDC149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 flipV="1">
              <a:off x="4520306" y="2020702"/>
              <a:ext cx="35933" cy="8328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224104" y="1777998"/>
              <a:ext cx="963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Arial Black" panose="020B0A04020102020204" pitchFamily="34" charset="0"/>
                </a:rPr>
                <a:t>LOC101927145</a:t>
              </a:r>
              <a:r>
                <a:rPr lang="en-US" sz="700" dirty="0" smtClean="0">
                  <a:latin typeface="Arial Black" panose="020B0A04020102020204" pitchFamily="34" charset="0"/>
                </a:rPr>
                <a:t>, ADGRL3-AS1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4882374" y="2299387"/>
              <a:ext cx="86812" cy="1224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453076" y="2162145"/>
              <a:ext cx="74545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Arial Black" panose="020B0A04020102020204" pitchFamily="34" charset="0"/>
                </a:rPr>
                <a:t>ARHGAP26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 flipV="1">
              <a:off x="5039970" y="1304407"/>
              <a:ext cx="86812" cy="14148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370759" y="1052270"/>
              <a:ext cx="111004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Arial Black" panose="020B0A04020102020204" pitchFamily="34" charset="0"/>
                </a:rPr>
                <a:t>BLOC1S5-TXNDC5</a:t>
              </a:r>
              <a:r>
                <a:rPr lang="en-US" sz="700" dirty="0" smtClean="0">
                  <a:latin typeface="Arial Black" panose="020B0A04020102020204" pitchFamily="34" charset="0"/>
                </a:rPr>
                <a:t>, EEF1E1-BLOC1S5, BLOC1S5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H="1">
              <a:off x="5181528" y="1914864"/>
              <a:ext cx="180175" cy="2138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235421" y="1761696"/>
              <a:ext cx="5436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LRFN2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6119671" y="2374543"/>
              <a:ext cx="21708" cy="2175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731932" y="2229878"/>
              <a:ext cx="5436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GLIS3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6197620" y="2229878"/>
              <a:ext cx="0" cy="3622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5892798" y="2108199"/>
              <a:ext cx="5842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LINGO2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178801" y="2237316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BPIFA1</a:t>
              </a:r>
              <a:endParaRPr lang="en-US" sz="700" dirty="0">
                <a:latin typeface="Arial Black" panose="020B0A04020102020204" pitchFamily="34" charset="0"/>
              </a:endParaRPr>
            </a:p>
            <a:p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H="1" flipV="1">
              <a:off x="8509001" y="2415116"/>
              <a:ext cx="234950" cy="2730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8161867" y="1600200"/>
              <a:ext cx="9906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SNHG17, LOC101928356</a:t>
              </a:r>
              <a:endParaRPr lang="en-US" sz="700" dirty="0">
                <a:latin typeface="Arial Black" panose="020B0A04020102020204" pitchFamily="34" charset="0"/>
              </a:endParaRPr>
            </a:p>
            <a:p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 flipV="1">
              <a:off x="8542867" y="1873250"/>
              <a:ext cx="234950" cy="1206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29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4" y="82363"/>
            <a:ext cx="5876925" cy="838200"/>
          </a:xfrm>
        </p:spPr>
        <p:txBody>
          <a:bodyPr/>
          <a:lstStyle/>
          <a:p>
            <a:r>
              <a:rPr lang="en-US" dirty="0" smtClean="0"/>
              <a:t>Fibrate-Triglycerides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066800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72200" y="3810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N=779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1752600"/>
            <a:ext cx="7315215" cy="3657607"/>
            <a:chOff x="914400" y="1752600"/>
            <a:chExt cx="7315215" cy="36576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752600"/>
              <a:ext cx="7315215" cy="365760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588793" y="2194528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CSMD3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741193" y="2346928"/>
              <a:ext cx="215900" cy="663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849626" y="1851162"/>
              <a:ext cx="6794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RPGRIP1L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103626" y="2016262"/>
              <a:ext cx="6350" cy="1425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2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162" y="0"/>
            <a:ext cx="4652088" cy="3485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1342"/>
            <a:ext cx="4677154" cy="3516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1541" y="137326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White-Fibrate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525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Black-Fibrate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749" y="0"/>
            <a:ext cx="4925459" cy="733228"/>
          </a:xfrm>
        </p:spPr>
        <p:txBody>
          <a:bodyPr/>
          <a:lstStyle/>
          <a:p>
            <a:r>
              <a:rPr lang="en-US" sz="2800" dirty="0" smtClean="0"/>
              <a:t>Rare Variant Analysis by Race-Triglycerides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45672" y="353368"/>
            <a:ext cx="983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HSD17B13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7300" y="1114899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MARCH3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191232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OCSTAMP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1294" y="3722911"/>
            <a:ext cx="885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POGZ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9300" y="2286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HARS2</a:t>
            </a:r>
            <a:endParaRPr lang="en-US" sz="9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23364"/>
            <a:ext cx="5181600" cy="838200"/>
          </a:xfrm>
        </p:spPr>
        <p:txBody>
          <a:bodyPr/>
          <a:lstStyle/>
          <a:p>
            <a:r>
              <a:rPr lang="en-US" dirty="0" smtClean="0"/>
              <a:t>Fibrate-Cholesterol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28245" y="563314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3654756"/>
            <a:ext cx="1676400" cy="38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10400" y="16002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N=137</a:t>
            </a:r>
            <a:endParaRPr lang="en-US" sz="2400" dirty="0"/>
          </a:p>
        </p:txBody>
      </p:sp>
      <p:pic>
        <p:nvPicPr>
          <p:cNvPr id="13" name="Picture 12" descr="Screen Shot 2015-02-04 at 1.1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1698788" cy="51054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391400" y="44958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N=779</a:t>
            </a:r>
            <a:endParaRPr lang="en-US" sz="2400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38" y="4038600"/>
            <a:ext cx="3611562" cy="273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59" y="1063423"/>
            <a:ext cx="3594100" cy="249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1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23364"/>
            <a:ext cx="5181600" cy="838200"/>
          </a:xfrm>
        </p:spPr>
        <p:txBody>
          <a:bodyPr/>
          <a:lstStyle/>
          <a:p>
            <a:r>
              <a:rPr lang="en-US" dirty="0" smtClean="0"/>
              <a:t>Fibrate-Cholesterol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9055" y="127849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56631" y="127849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47800" y="56388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N=137</a:t>
            </a:r>
            <a:endParaRPr lang="en-US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5638800"/>
            <a:ext cx="14478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N=779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37" y="1752593"/>
            <a:ext cx="3657607" cy="3657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0279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23364"/>
            <a:ext cx="5181600" cy="838200"/>
          </a:xfrm>
        </p:spPr>
        <p:txBody>
          <a:bodyPr/>
          <a:lstStyle/>
          <a:p>
            <a:r>
              <a:rPr lang="en-US" dirty="0" smtClean="0"/>
              <a:t>Fibrate-Cholesterol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066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48400" y="2286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N=137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765622" y="1788096"/>
            <a:ext cx="7315215" cy="3657607"/>
            <a:chOff x="800085" y="4864097"/>
            <a:chExt cx="7315215" cy="36576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085" y="4864097"/>
              <a:ext cx="7315215" cy="3657607"/>
            </a:xfrm>
            <a:prstGeom prst="rect">
              <a:avLst/>
            </a:prstGeom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2171700" y="5797550"/>
              <a:ext cx="12700" cy="2222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019300" y="5645150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NRXN1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497822" y="5917064"/>
              <a:ext cx="84589" cy="2074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171700" y="5763994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LRRFIP1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2895600" y="5527867"/>
              <a:ext cx="101367" cy="393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514600" y="5310287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NLGN1, PEX5L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3826778" y="5730601"/>
              <a:ext cx="101367" cy="393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437389" y="5591145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SCGN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504189" y="5418589"/>
              <a:ext cx="101367" cy="393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131578" y="5257800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CLN8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5054600" y="5385034"/>
              <a:ext cx="253534" cy="12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656589" y="5308833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BICC1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003022" y="5761508"/>
              <a:ext cx="101367" cy="393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630411" y="5600719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RBM19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6688822" y="5761508"/>
              <a:ext cx="101367" cy="3939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324600" y="5613633"/>
              <a:ext cx="6096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latin typeface="Arial Black" panose="020B0A04020102020204" pitchFamily="34" charset="0"/>
                </a:rPr>
                <a:t>SMAD3</a:t>
              </a:r>
              <a:endParaRPr lang="en-US" sz="7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8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977" y="138684"/>
            <a:ext cx="7055380" cy="766482"/>
          </a:xfrm>
        </p:spPr>
        <p:txBody>
          <a:bodyPr/>
          <a:lstStyle/>
          <a:p>
            <a:r>
              <a:rPr lang="en-US" sz="2400" dirty="0"/>
              <a:t>Genotyping Array and Study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796" y="904467"/>
            <a:ext cx="8551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Franklin Gothic Book" panose="020B0503020102020204" pitchFamily="34" charset="0"/>
              </a:rPr>
              <a:t>Population </a:t>
            </a:r>
            <a:r>
              <a:rPr lang="en-US" dirty="0" smtClean="0">
                <a:latin typeface="Franklin Gothic Book" panose="020B0503020102020204" pitchFamily="34" charset="0"/>
              </a:rPr>
              <a:t>stratification across the ACCORD Trial (n=7929)</a:t>
            </a:r>
            <a:endParaRPr lang="en-US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43" y="1670949"/>
            <a:ext cx="5943600" cy="4993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8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23364"/>
            <a:ext cx="5791200" cy="838200"/>
          </a:xfrm>
        </p:spPr>
        <p:txBody>
          <a:bodyPr/>
          <a:lstStyle/>
          <a:p>
            <a:r>
              <a:rPr lang="en-US" dirty="0" smtClean="0"/>
              <a:t>Fibrate-Cholesterol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9055" y="127849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72200" y="228600"/>
            <a:ext cx="1143000" cy="48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N=779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38200" y="1981200"/>
            <a:ext cx="7315215" cy="3661610"/>
            <a:chOff x="914385" y="5406197"/>
            <a:chExt cx="7315215" cy="36616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85" y="5410200"/>
              <a:ext cx="7315215" cy="3657607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7348989" y="5558694"/>
              <a:ext cx="203200" cy="2919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056166" y="5406197"/>
              <a:ext cx="48763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latin typeface="Arial Black" panose="020B0A04020102020204" pitchFamily="34" charset="0"/>
                </a:rPr>
                <a:t>PBX4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78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0"/>
            <a:ext cx="4876800" cy="3684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45091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White-Fibrate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25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Black-Fibrate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749" y="0"/>
            <a:ext cx="4925459" cy="733228"/>
          </a:xfrm>
        </p:spPr>
        <p:txBody>
          <a:bodyPr/>
          <a:lstStyle/>
          <a:p>
            <a:r>
              <a:rPr lang="en-US" sz="2800" dirty="0" smtClean="0"/>
              <a:t>Rare Variant Analysis by Race-Cholesterol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258175" y="846412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C9orf92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6175" y="778424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DNAJB9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27379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COL14A1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" y="3649052"/>
            <a:ext cx="4262784" cy="3212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43913" y="64750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AKR7A3</a:t>
            </a:r>
            <a:endParaRPr lang="en-US" sz="9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5888"/>
            <a:ext cx="7055380" cy="443443"/>
          </a:xfrm>
        </p:spPr>
        <p:txBody>
          <a:bodyPr/>
          <a:lstStyle/>
          <a:p>
            <a:r>
              <a:rPr lang="en-US" sz="2400" dirty="0" smtClean="0"/>
              <a:t>Genetic Associations with Baseline Lipids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46" y="7620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Common Variant Analysis (MAF ≥ 3%) and n=7929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292,816 </a:t>
            </a:r>
            <a:r>
              <a:rPr lang="en-US" dirty="0">
                <a:latin typeface="Franklin Gothic Book" panose="020B0503020102020204" pitchFamily="34" charset="0"/>
              </a:rPr>
              <a:t>genotyped </a:t>
            </a:r>
            <a:r>
              <a:rPr lang="en-US" dirty="0" smtClean="0">
                <a:latin typeface="Franklin Gothic Book" panose="020B0503020102020204" pitchFamily="34" charset="0"/>
              </a:rPr>
              <a:t>and 7,812,348 </a:t>
            </a:r>
            <a:r>
              <a:rPr lang="en-US" dirty="0">
                <a:latin typeface="Franklin Gothic Book" panose="020B0503020102020204" pitchFamily="34" charset="0"/>
              </a:rPr>
              <a:t>imputed variants had MAF </a:t>
            </a:r>
            <a:r>
              <a:rPr lang="en-US" dirty="0" smtClean="0">
                <a:latin typeface="Franklin Gothic Book" panose="020B0503020102020204" pitchFamily="34" charset="0"/>
              </a:rPr>
              <a:t>≥ </a:t>
            </a:r>
            <a:r>
              <a:rPr lang="en-US" dirty="0">
                <a:latin typeface="Franklin Gothic Book" panose="020B0503020102020204" pitchFamily="34" charset="0"/>
              </a:rPr>
              <a:t>3</a:t>
            </a:r>
            <a:r>
              <a:rPr lang="en-US" dirty="0" smtClean="0">
                <a:latin typeface="Franklin Gothic Book" panose="020B0503020102020204" pitchFamily="34" charset="0"/>
              </a:rPr>
              <a:t>%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Phenotypes: HDL, LDL, Total Cholesterol, Triglycerides</a:t>
            </a:r>
          </a:p>
          <a:p>
            <a:pPr lvl="1"/>
            <a:endParaRPr lang="en-US" dirty="0" smtClean="0">
              <a:latin typeface="Franklin Gothic Book" panose="020B05030201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Franklin Gothic Book" panose="020B0503020102020204" pitchFamily="34" charset="0"/>
              </a:rPr>
              <a:t>Study parameters and covariates were incorporated into the model via expert opinion and backwards selection</a:t>
            </a:r>
          </a:p>
        </p:txBody>
      </p:sp>
    </p:spTree>
    <p:extLst>
      <p:ext uri="{BB962C8B-B14F-4D97-AF65-F5344CB8AC3E}">
        <p14:creationId xmlns:p14="http://schemas.microsoft.com/office/powerpoint/2010/main" val="41083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7431" y="533859"/>
            <a:ext cx="7239000" cy="6324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F871-3C5B-4B75-872F-FBA8780A9E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718" y="31557"/>
            <a:ext cx="7055380" cy="766482"/>
          </a:xfrm>
        </p:spPr>
        <p:txBody>
          <a:bodyPr/>
          <a:lstStyle/>
          <a:p>
            <a:r>
              <a:rPr lang="en-US" sz="2400" dirty="0" smtClean="0"/>
              <a:t>Genetic Associations with Baseline Lipids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767667"/>
            <a:ext cx="3063513" cy="30114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3063513" cy="30201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64" y="628484"/>
            <a:ext cx="3002764" cy="30201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334" y="3730605"/>
            <a:ext cx="3002764" cy="306351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4476" y="568353"/>
            <a:ext cx="179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Total Cholesterol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282564" y="515896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LDL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3615418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HDL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303409" y="3631273"/>
            <a:ext cx="1378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Triglycerides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ndocrine Disrupting Potential of Environmental Chemicals Characterized by High-Throughput Screening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Endocrine Physiology&amp;quot;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 - &amp;quot;Example: Endometrium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Endocrine Toxicology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Formation of the EPA Endocrine Disruption Screening Program (EDSP)&amp;#x0D;&amp;#x0A;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The Problem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The Solution: Computational Toxicology and High-Throughput Screening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Specific Aims and Hypothesis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Specific Aims and Hypothesis&amp;quot;&quot;/&gt;&lt;property id=&quot;20307&quot; value=&quot;280&quot;/&gt;&lt;/object&gt;&lt;object type=&quot;3&quot; unique_id=&quot;10014&quot;&gt;&lt;property id=&quot;20148&quot; value=&quot;5&quot;/&gt;&lt;property id=&quot;20300&quot; value=&quot;Slide 11 - &amp;quot;ToxCast Endocrine Assays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Summary of Endocrine Literature Survey&amp;quot;&quot;/&gt;&lt;property id=&quot;20307&quot; value=&quot;265&quot;/&gt;&lt;/object&gt;&lt;object type=&quot;3&quot; unique_id=&quot;10016&quot;&gt;&lt;property id=&quot;20148&quot; value=&quot;5&quot;/&gt;&lt;property id=&quot;20300&quot; value=&quot;Slide 13 - &amp;quot;Balanced Optimization Model to Analyze Predictive Capacity of Endocrine-Related ToxCast Assays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Model Performance —as Measured by Sensitivity, Specificity, and Balanced Accuracy (BA)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Conclusions&amp;quot;&quot;/&gt;&lt;property id=&quot;20307&quot; value=&quot;297&quot;/&gt;&lt;/object&gt;&lt;object type=&quot;3&quot; unique_id=&quot;10019&quot;&gt;&lt;property id=&quot;20148&quot; value=&quot;5&quot;/&gt;&lt;property id=&quot;20300&quot; value=&quot;Slide 16 - &amp;quot;Specific Aims and Hypothesis&amp;quot;&quot;/&gt;&lt;property id=&quot;20307&quot; value=&quot;281&quot;/&gt;&lt;/object&gt;&lt;object type=&quot;3&quot; unique_id=&quot;10020&quot;&gt;&lt;property id=&quot;20148&quot; value=&quot;5&quot;/&gt;&lt;property id=&quot;20300&quot; value=&quot;Slide 17 - &amp;quot;T47D Cell Growth Assay&amp;quot;&quot;/&gt;&lt;property id=&quot;20307&quot; value=&quot;269&quot;/&gt;&lt;/object&gt;&lt;object type=&quot;3&quot; unique_id=&quot;10021&quot;&gt;&lt;property id=&quot;20148&quot; value=&quot;5&quot;/&gt;&lt;property id=&quot;20300&quot; value=&quot;Slide 18 - &amp;quot;T47D Cell Growth Assay&amp;quot;&quot;/&gt;&lt;property id=&quot;20307&quot; value=&quot;270&quot;/&gt;&lt;/object&gt;&lt;object type=&quot;3&quot; unique_id=&quot;10022&quot;&gt;&lt;property id=&quot;20148&quot; value=&quot;5&quot;/&gt;&lt;property id=&quot;20300&quot; value=&quot;Slide 19 - &amp;quot;T47D Cell Growth Assay&amp;quot;&quot;/&gt;&lt;property id=&quot;20307&quot; value=&quot;271&quot;/&gt;&lt;/object&gt;&lt;object type=&quot;3&quot; unique_id=&quot;10023&quot;&gt;&lt;property id=&quot;20148&quot; value=&quot;5&quot;/&gt;&lt;property id=&quot;20300&quot; value=&quot;Slide 20&quot;/&gt;&lt;property id=&quot;20307&quot; value=&quot;272&quot;/&gt;&lt;/object&gt;&lt;object type=&quot;3&quot; unique_id=&quot;10024&quot;&gt;&lt;property id=&quot;20148&quot; value=&quot;5&quot;/&gt;&lt;property id=&quot;20300&quot; value=&quot;Slide 21 - &amp;quot;Literature Support&amp;quot;&quot;/&gt;&lt;property id=&quot;20307&quot; value=&quot;278&quot;/&gt;&lt;/object&gt;&lt;object type=&quot;3&quot; unique_id=&quot;10025&quot;&gt;&lt;property id=&quot;20148&quot; value=&quot;5&quot;/&gt;&lt;property id=&quot;20300&quot; value=&quot;Slide 22 - &amp;quot;Chemical Structure Related to Activity in T47D Cell Growth Assay&amp;quot;&quot;/&gt;&lt;property id=&quot;20307&quot; value=&quot;276&quot;/&gt;&lt;/object&gt;&lt;object type=&quot;3&quot; unique_id=&quot;10026&quot;&gt;&lt;property id=&quot;20148&quot; value=&quot;5&quot;/&gt;&lt;property id=&quot;20300&quot; value=&quot;Slide 23 - &amp;quot;T47D Cell Growth Assay&amp;quot;&quot;/&gt;&lt;property id=&quot;20307&quot; value=&quot;275&quot;/&gt;&lt;/object&gt;&lt;object type=&quot;3&quot; unique_id=&quot;10027&quot;&gt;&lt;property id=&quot;20148&quot; value=&quot;5&quot;/&gt;&lt;property id=&quot;20300&quot; value=&quot;Slide 24&quot;/&gt;&lt;property id=&quot;20307&quot; value=&quot;273&quot;/&gt;&lt;/object&gt;&lt;object type=&quot;3&quot; unique_id=&quot;10028&quot;&gt;&lt;property id=&quot;20148&quot; value=&quot;5&quot;/&gt;&lt;property id=&quot;20300&quot; value=&quot;Slide 25 - &amp;quot;T47D Cell Growth Assay Compared to Other ER Assays&amp;quot;&quot;/&gt;&lt;property id=&quot;20307&quot; value=&quot;274&quot;/&gt;&lt;/object&gt;&lt;object type=&quot;3&quot; unique_id=&quot;10029&quot;&gt;&lt;property id=&quot;20148&quot; value=&quot;5&quot;/&gt;&lt;property id=&quot;20300&quot; value=&quot;Slide 26 - &amp;quot;Comparing to External Data Sets &amp;quot;&quot;/&gt;&lt;property id=&quot;20307&quot; value=&quot;277&quot;/&gt;&lt;/object&gt;&lt;object type=&quot;3&quot; unique_id=&quot;10030&quot;&gt;&lt;property id=&quot;20148&quot; value=&quot;5&quot;/&gt;&lt;property id=&quot;20300&quot; value=&quot;Slide 27 - &amp;quot;Conclusions&amp;quot;&quot;/&gt;&lt;property id=&quot;20307&quot; value=&quot;282&quot;/&gt;&lt;/object&gt;&lt;object type=&quot;3&quot; unique_id=&quot;10031&quot;&gt;&lt;property id=&quot;20148&quot; value=&quot;5&quot;/&gt;&lt;property id=&quot;20300&quot; value=&quot;Slide 28 - &amp;quot;Specific Aims and Hypothesis&amp;quot;&quot;/&gt;&lt;property id=&quot;20307&quot; value=&quot;298&quot;/&gt;&lt;/object&gt;&lt;object type=&quot;3&quot; unique_id=&quot;10032&quot;&gt;&lt;property id=&quot;20148&quot; value=&quot;5&quot;/&gt;&lt;property id=&quot;20300&quot; value=&quot;Slide 29 - &amp;quot;Estrogen Receptor Signaling Pathway and Overlapping ToxCast Assays&amp;quot;&quot;/&gt;&lt;property id=&quot;20307&quot; value=&quot;284&quot;/&gt;&lt;/object&gt;&lt;object type=&quot;3&quot; unique_id=&quot;10033&quot;&gt;&lt;property id=&quot;20148&quot; value=&quot;5&quot;/&gt;&lt;property id=&quot;20300&quot; value=&quot;Slide 30 - &amp;quot;Combining In Vitro Concentration Response Data&amp;quot;&quot;/&gt;&lt;property id=&quot;20307&quot; value=&quot;285&quot;/&gt;&lt;/object&gt;&lt;object type=&quot;3&quot; unique_id=&quot;10034&quot;&gt;&lt;property id=&quot;20148&quot; value=&quot;5&quot;/&gt;&lt;property id=&quot;20300&quot; value=&quot;Slide 31 - &amp;quot;Combining In Vitro Concentration Response Data&amp;quot;&quot;/&gt;&lt;property id=&quot;20307&quot; value=&quot;286&quot;/&gt;&lt;/object&gt;&lt;object type=&quot;3&quot; unique_id=&quot;10035&quot;&gt;&lt;property id=&quot;20148&quot; value=&quot;5&quot;/&gt;&lt;property id=&quot;20300&quot; value=&quot;Slide 32 - &amp;quot;Composite Model – Agonist Example&amp;quot;&quot;/&gt;&lt;property id=&quot;20307&quot; value=&quot;288&quot;/&gt;&lt;/object&gt;&lt;object type=&quot;3&quot; unique_id=&quot;10036&quot;&gt;&lt;property id=&quot;20148&quot; value=&quot;5&quot;/&gt;&lt;property id=&quot;20300&quot; value=&quot;Slide 33 - &amp;quot;Composite Model – Agonist Example&amp;quot;&quot;/&gt;&lt;property id=&quot;20307&quot; value=&quot;287&quot;/&gt;&lt;/object&gt;&lt;object type=&quot;3&quot; unique_id=&quot;10037&quot;&gt;&lt;property id=&quot;20148&quot; value=&quot;5&quot;/&gt;&lt;property id=&quot;20300&quot; value=&quot;Slide 34 - &amp;quot;Composite Model – Antagonist Example&amp;quot;&quot;/&gt;&lt;property id=&quot;20307&quot; value=&quot;289&quot;/&gt;&lt;/object&gt;&lt;object type=&quot;3&quot; unique_id=&quot;10038&quot;&gt;&lt;property id=&quot;20148&quot; value=&quot;5&quot;/&gt;&lt;property id=&quot;20300&quot; value=&quot;Slide 35 - &amp;quot;Composite Model – Binding Example&amp;quot;&quot;/&gt;&lt;property id=&quot;20307&quot; value=&quot;290&quot;/&gt;&lt;/object&gt;&lt;object type=&quot;3&quot; unique_id=&quot;10039&quot;&gt;&lt;property id=&quot;20148&quot; value=&quot;5&quot;/&gt;&lt;property id=&quot;20300&quot; value=&quot;Slide 36 - &amp;quot;Composite Model – Growth Example&amp;quot;&quot;/&gt;&lt;property id=&quot;20307&quot; value=&quot;308&quot;/&gt;&lt;/object&gt;&lt;object type=&quot;3&quot; unique_id=&quot;10040&quot;&gt;&lt;property id=&quot;20148&quot; value=&quot;5&quot;/&gt;&lt;property id=&quot;20300&quot; value=&quot;Slide 37 - &amp;quot;ER Model Work Flow&amp;quot;&quot;/&gt;&lt;property id=&quot;20307&quot; value=&quot;299&quot;/&gt;&lt;/object&gt;&lt;object type=&quot;3&quot; unique_id=&quot;10041&quot;&gt;&lt;property id=&quot;20148&quot; value=&quot;5&quot;/&gt;&lt;property id=&quot;20300&quot; value=&quot;Slide 38 - &amp;quot;Clustering of Composite Scores&amp;quot;&quot;/&gt;&lt;property id=&quot;20307&quot; value=&quot;291&quot;/&gt;&lt;/object&gt;&lt;object type=&quot;3&quot; unique_id=&quot;10042&quot;&gt;&lt;property id=&quot;20148&quot; value=&quot;5&quot;/&gt;&lt;property id=&quot;20300&quot; value=&quot;Slide 39 - &amp;quot;ER Model Work Flow&amp;quot;&quot;/&gt;&lt;property id=&quot;20307&quot; value=&quot;292&quot;/&gt;&lt;/object&gt;&lt;object type=&quot;3&quot; unique_id=&quot;10043&quot;&gt;&lt;property id=&quot;20148&quot; value=&quot;5&quot;/&gt;&lt;property id=&quot;20300&quot; value=&quot;Slide 40 - &amp;quot;15 Chemicals with Highest ER Interaction Scores&amp;quot;&quot;/&gt;&lt;property id=&quot;20307&quot; value=&quot;293&quot;/&gt;&lt;/object&gt;&lt;object type=&quot;3&quot; unique_id=&quot;10044&quot;&gt;&lt;property id=&quot;20148&quot; value=&quot;5&quot;/&gt;&lt;property id=&quot;20300&quot; value=&quot;Slide 41 - &amp;quot;Agonist/Antagonist Volcano Plot&amp;quot;&quot;/&gt;&lt;property id=&quot;20307&quot; value=&quot;294&quot;/&gt;&lt;/object&gt;&lt;object type=&quot;3&quot; unique_id=&quot;10045&quot;&gt;&lt;property id=&quot;20148&quot; value=&quot;5&quot;/&gt;&lt;property id=&quot;20300&quot; value=&quot;Slide 42 - &amp;quot;ERα/ERβ Volcano Plot&amp;quot;&quot;/&gt;&lt;property id=&quot;20307&quot; value=&quot;295&quot;/&gt;&lt;/object&gt;&lt;object type=&quot;3&quot; unique_id=&quot;10046&quot;&gt;&lt;property id=&quot;20148&quot; value=&quot;5&quot;/&gt;&lt;property id=&quot;20300&quot; value=&quot;Slide 43 - &amp;quot;Uterotrophic Analysis&amp;quot;&quot;/&gt;&lt;property id=&quot;20307&quot; value=&quot;300&quot;/&gt;&lt;/object&gt;&lt;object type=&quot;3&quot; unique_id=&quot;10047&quot;&gt;&lt;property id=&quot;20148&quot; value=&quot;5&quot;/&gt;&lt;property id=&quot;20300&quot; value=&quot;Slide 44 - &amp;quot;Reference Chemical Analysis&amp;quot;&quot;/&gt;&lt;property id=&quot;20307&quot; value=&quot;301&quot;/&gt;&lt;/object&gt;&lt;object type=&quot;3&quot; unique_id=&quot;10048&quot;&gt;&lt;property id=&quot;20148&quot; value=&quot;5&quot;/&gt;&lt;property id=&quot;20300&quot; value=&quot;Slide 45 - &amp;quot;Conclusions&amp;quot;&quot;/&gt;&lt;property id=&quot;20307&quot; value=&quot;304&quot;/&gt;&lt;/object&gt;&lt;object type=&quot;3&quot; unique_id=&quot;10049&quot;&gt;&lt;property id=&quot;20148&quot; value=&quot;5&quot;/&gt;&lt;property id=&quot;20300&quot; value=&quot;Slide 46 - &amp;quot;Limitations and Future Directions&amp;quot;&quot;/&gt;&lt;property id=&quot;20307&quot; value=&quot;310&quot;/&gt;&lt;/object&gt;&lt;object type=&quot;3&quot; unique_id=&quot;10050&quot;&gt;&lt;property id=&quot;20148&quot; value=&quot;5&quot;/&gt;&lt;property id=&quot;20300&quot; value=&quot;Slide 47 - &amp;quot;Acknowledgments&amp;quot;&quot;/&gt;&lt;property id=&quot;20307&quot; value=&quot;296&quot;/&gt;&lt;/object&gt;&lt;object type=&quot;3&quot; unique_id=&quot;10051&quot;&gt;&lt;property id=&quot;20148&quot; value=&quot;5&quot;/&gt;&lt;property id=&quot;20300&quot; value=&quot;Slide 48&quot;/&gt;&lt;property id=&quot;20307&quot; value=&quot;307&quot;/&gt;&lt;/object&gt;&lt;object type=&quot;3&quot; unique_id=&quot;10052&quot;&gt;&lt;property id=&quot;20148&quot; value=&quot;5&quot;/&gt;&lt;property id=&quot;20300&quot; value=&quot;Slide 49&quot;/&gt;&lt;property id=&quot;20307&quot; value=&quot;306&quot;/&gt;&lt;/object&gt;&lt;object type=&quot;3&quot; unique_id=&quot;10053&quot;&gt;&lt;property id=&quot;20148&quot; value=&quot;5&quot;/&gt;&lt;property id=&quot;20300&quot; value=&quot;Slide 50 - &amp;quot;Mitochondrial Disrupters Co-treated with ICI 182,780&amp;quot;&quot;/&gt;&lt;property id=&quot;20307&quot; value=&quot;283&quot;/&gt;&lt;/object&gt;&lt;object type=&quot;3&quot; unique_id=&quot;10054&quot;&gt;&lt;property id=&quot;20148&quot; value=&quot;5&quot;/&gt;&lt;property id=&quot;20300&quot; value=&quot;Slide 51 - &amp;quot;Literature Support&amp;quot;&quot;/&gt;&lt;property id=&quot;20307&quot; value=&quot;279&quot;/&gt;&lt;/object&gt;&lt;object type=&quot;3&quot; unique_id=&quot;10055&quot;&gt;&lt;property id=&quot;20148&quot; value=&quot;5&quot;/&gt;&lt;property id=&quot;20300&quot; value=&quot;Slide 52 - &amp;quot;Model Stability&amp;quot;&quot;/&gt;&lt;property id=&quot;20307&quot; value=&quot;302&quot;/&gt;&lt;/object&gt;&lt;object type=&quot;3&quot; unique_id=&quot;10056&quot;&gt;&lt;property id=&quot;20148&quot; value=&quot;5&quot;/&gt;&lt;property id=&quot;20300&quot; value=&quot;Slide 53 - &amp;quot;Linear Transformation&amp;quot;&quot;/&gt;&lt;property id=&quot;20307&quot; value=&quot;30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18534</TotalTime>
  <Words>2045</Words>
  <Application>Microsoft Office PowerPoint</Application>
  <PresentationFormat>On-screen Show (4:3)</PresentationFormat>
  <Paragraphs>730</Paragraphs>
  <Slides>71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Ion</vt:lpstr>
      <vt:lpstr>Baseline genetics and fenofibrate response in the ACCORD clinical trial</vt:lpstr>
      <vt:lpstr>Background on Dyslipidemia</vt:lpstr>
      <vt:lpstr>Rationale for the Action to Control Cardiovascular Risk in Diabetes (ACCORD) Clinical Trial</vt:lpstr>
      <vt:lpstr>Our goals with the ACCORD data</vt:lpstr>
      <vt:lpstr>Genotyping Array and Study Design</vt:lpstr>
      <vt:lpstr>Genotyping Array and Study Design</vt:lpstr>
      <vt:lpstr>Genotyping Array and Study Design</vt:lpstr>
      <vt:lpstr>Genetic Associations with Baseline Lipids </vt:lpstr>
      <vt:lpstr>Genetic Associations with Baseline Lipids </vt:lpstr>
      <vt:lpstr>Genetic Associations with Baseline Lipids </vt:lpstr>
      <vt:lpstr>Genetic Associations with Baseline Lipids </vt:lpstr>
      <vt:lpstr>Common Genetic Associations with Baseline Lipids </vt:lpstr>
      <vt:lpstr>Genetic Associations with Baseline Lipids </vt:lpstr>
      <vt:lpstr>Rare Genetic Associations with Baseline Lipids </vt:lpstr>
      <vt:lpstr>Rare Genetic Associations with Baseline Lipids </vt:lpstr>
      <vt:lpstr>Baseline Common and Rare Variant Conclusions</vt:lpstr>
      <vt:lpstr>Background on Fibrates</vt:lpstr>
      <vt:lpstr>Study Design</vt:lpstr>
      <vt:lpstr>Variation in Fibrate Response</vt:lpstr>
      <vt:lpstr>Fibrate Common Variant Analysis </vt:lpstr>
      <vt:lpstr>Fibrate Common Variant Analysis</vt:lpstr>
      <vt:lpstr>Fibrate Common Variant Analysis</vt:lpstr>
      <vt:lpstr>Rare Variant Analysis</vt:lpstr>
      <vt:lpstr>Functional Validation</vt:lpstr>
      <vt:lpstr>Functional Validation</vt:lpstr>
      <vt:lpstr>SMAD3</vt:lpstr>
      <vt:lpstr>SMAD3</vt:lpstr>
      <vt:lpstr>Next Steps</vt:lpstr>
      <vt:lpstr>PowerPoint Presentation</vt:lpstr>
      <vt:lpstr>PowerPoint Presentation</vt:lpstr>
      <vt:lpstr>PowerPoint Presentation</vt:lpstr>
      <vt:lpstr>Genetic Associations with Baseline Lipids </vt:lpstr>
      <vt:lpstr>Genetic Associations with Baseline Lipids </vt:lpstr>
      <vt:lpstr>Genetic Associations with Baseline Lipids </vt:lpstr>
      <vt:lpstr>Fibrate-HDL</vt:lpstr>
      <vt:lpstr>Fibrate-HDL</vt:lpstr>
      <vt:lpstr>Fibrate-HDL</vt:lpstr>
      <vt:lpstr>Placebo-HDL</vt:lpstr>
      <vt:lpstr>Rare Variant Analysis-HDL</vt:lpstr>
      <vt:lpstr>Fibrate-LDL</vt:lpstr>
      <vt:lpstr>Fibrate-LDL</vt:lpstr>
      <vt:lpstr>Placebo-LDL</vt:lpstr>
      <vt:lpstr>Rare Variant Analysis-LDL</vt:lpstr>
      <vt:lpstr>Fibrate-Triglycerides</vt:lpstr>
      <vt:lpstr>Fibrate-Triglycerides</vt:lpstr>
      <vt:lpstr>Fibrate-Triglycerides</vt:lpstr>
      <vt:lpstr>Placebo-Triglycerides</vt:lpstr>
      <vt:lpstr>Rare Variant Analysis-Triglycerides</vt:lpstr>
      <vt:lpstr>Fibrate-Cholesterol</vt:lpstr>
      <vt:lpstr>Fibrate-Cholesterol</vt:lpstr>
      <vt:lpstr>Fibrate-Cholesterol</vt:lpstr>
      <vt:lpstr>Placebo-Cholesterol</vt:lpstr>
      <vt:lpstr>Rare Variant Analysis-Cholesterol</vt:lpstr>
      <vt:lpstr>Fibrate-HDL</vt:lpstr>
      <vt:lpstr>Fibrate-HDL</vt:lpstr>
      <vt:lpstr>Fibrate-HDL</vt:lpstr>
      <vt:lpstr>Fibrate-HDL</vt:lpstr>
      <vt:lpstr>Rare Variant Analysis by Race-HDL</vt:lpstr>
      <vt:lpstr>Fibrate-LDL</vt:lpstr>
      <vt:lpstr>Fibrate-LDL</vt:lpstr>
      <vt:lpstr>Rare Variant Analysis by Race-LDL</vt:lpstr>
      <vt:lpstr>Fibrate-Triglycerides</vt:lpstr>
      <vt:lpstr>Fibrate-Triglycerides</vt:lpstr>
      <vt:lpstr>Fibrate-Triglycerides</vt:lpstr>
      <vt:lpstr>Fibrate-Triglycerides</vt:lpstr>
      <vt:lpstr>Rare Variant Analysis by Race-Triglycerides</vt:lpstr>
      <vt:lpstr>Fibrate-Cholesterol</vt:lpstr>
      <vt:lpstr>Fibrate-Cholesterol</vt:lpstr>
      <vt:lpstr>Fibrate-Cholesterol</vt:lpstr>
      <vt:lpstr>Fibrate-Cholesterol</vt:lpstr>
      <vt:lpstr>Rare Variant Analysis by Race-Cholesterol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Rotroff</dc:creator>
  <cp:lastModifiedBy>omics</cp:lastModifiedBy>
  <cp:revision>294</cp:revision>
  <dcterms:created xsi:type="dcterms:W3CDTF">2013-03-18T13:54:03Z</dcterms:created>
  <dcterms:modified xsi:type="dcterms:W3CDTF">2015-09-22T09:27:50Z</dcterms:modified>
</cp:coreProperties>
</file>