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4" r:id="rId2"/>
    <p:sldId id="344" r:id="rId3"/>
    <p:sldId id="297" r:id="rId4"/>
    <p:sldId id="326" r:id="rId5"/>
    <p:sldId id="342" r:id="rId6"/>
    <p:sldId id="328" r:id="rId7"/>
    <p:sldId id="334" r:id="rId8"/>
    <p:sldId id="336" r:id="rId9"/>
    <p:sldId id="337" r:id="rId10"/>
    <p:sldId id="338" r:id="rId11"/>
    <p:sldId id="347" r:id="rId12"/>
    <p:sldId id="348" r:id="rId13"/>
    <p:sldId id="349" r:id="rId14"/>
    <p:sldId id="350" r:id="rId15"/>
    <p:sldId id="289" r:id="rId16"/>
    <p:sldId id="353" r:id="rId17"/>
    <p:sldId id="354" r:id="rId18"/>
    <p:sldId id="325" r:id="rId19"/>
    <p:sldId id="351" r:id="rId20"/>
    <p:sldId id="352" r:id="rId21"/>
    <p:sldId id="359" r:id="rId22"/>
    <p:sldId id="285" r:id="rId23"/>
    <p:sldId id="339" r:id="rId24"/>
    <p:sldId id="346" r:id="rId25"/>
    <p:sldId id="358" r:id="rId26"/>
    <p:sldId id="355" r:id="rId27"/>
    <p:sldId id="292" r:id="rId28"/>
    <p:sldId id="277" r:id="rId29"/>
    <p:sldId id="357" r:id="rId30"/>
    <p:sldId id="35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FF00"/>
    <a:srgbClr val="17BB01"/>
    <a:srgbClr val="0000FF"/>
    <a:srgbClr val="FFFFCC"/>
    <a:srgbClr val="3DE7F9"/>
    <a:srgbClr val="030CB9"/>
    <a:srgbClr val="FF33CC"/>
    <a:srgbClr val="00CC66"/>
    <a:srgbClr val="28B5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6" autoAdjust="0"/>
    <p:restoredTop sz="79855" autoAdjust="0"/>
  </p:normalViewPr>
  <p:slideViewPr>
    <p:cSldViewPr>
      <p:cViewPr>
        <p:scale>
          <a:sx n="68" d="100"/>
          <a:sy n="68" d="100"/>
        </p:scale>
        <p:origin x="-105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B86EF-4F0E-4246-9429-F6ADE8AFC957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9842C-5BC3-4C15-AA0F-681BF42094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D32A3-A252-4A7D-BEBC-1523D668865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2CBA1-8342-4F50-B5ED-D56FEF21711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17F43-D823-4DF9-86CA-7FEEC11AA9A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17F43-D823-4DF9-86CA-7FEEC11AA9A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17F43-D823-4DF9-86CA-7FEEC11AA9A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17F43-D823-4DF9-86CA-7FEEC11AA9A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17F43-D823-4DF9-86CA-7FEEC11AA9A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2CBA1-8342-4F50-B5ED-D56FEF21711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2CBA1-8342-4F50-B5ED-D56FEF21711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2CBA1-8342-4F50-B5ED-D56FEF21711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7A99E-5F69-40CC-8E37-C0B829B01DF8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A756-BAAD-40D7-BA50-A5ECB92A3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26" Type="http://schemas.openxmlformats.org/officeDocument/2006/relationships/image" Target="../media/image40.jpeg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123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097" descr="reproductive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4072"/>
            <a:ext cx="6705600" cy="138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Several reproductive stressors induce stress enzyme- mediated differentiation of placental trophoblast stem cells to produce hormones of early but not later placental lineages	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800" b="1" dirty="0" smtClean="0"/>
              <a:t>Yufen </a:t>
            </a:r>
            <a:r>
              <a:rPr lang="en-US" sz="2800" b="1" dirty="0"/>
              <a:t>Xie</a:t>
            </a:r>
            <a:r>
              <a:rPr lang="en-US" sz="2800" b="1" dirty="0" smtClean="0"/>
              <a:t>*, </a:t>
            </a:r>
            <a:r>
              <a:rPr lang="en-US" sz="2800" b="1" dirty="0"/>
              <a:t>Sichang </a:t>
            </a:r>
            <a:r>
              <a:rPr lang="en-US" sz="2800" b="1" dirty="0" smtClean="0"/>
              <a:t>Zhou*, Yu Yang, Zhongliang Jiang, </a:t>
            </a:r>
            <a:r>
              <a:rPr lang="en-US" sz="2800" b="1" dirty="0"/>
              <a:t>Jing </a:t>
            </a:r>
            <a:r>
              <a:rPr lang="en-US" sz="2800" b="1" dirty="0" smtClean="0"/>
              <a:t>Dai, </a:t>
            </a:r>
            <a:r>
              <a:rPr lang="en-US" sz="2800" b="1" dirty="0"/>
              <a:t>Elizabeth </a:t>
            </a:r>
            <a:r>
              <a:rPr lang="en-US" sz="2800" b="1" dirty="0" smtClean="0"/>
              <a:t>Puscheck, </a:t>
            </a:r>
            <a:r>
              <a:rPr lang="en-US" sz="2800" b="1" dirty="0"/>
              <a:t>Icksoo </a:t>
            </a:r>
            <a:r>
              <a:rPr lang="en-US" sz="2800" b="1" dirty="0" smtClean="0"/>
              <a:t>Lee, </a:t>
            </a:r>
            <a:r>
              <a:rPr lang="en-US" sz="2800" b="1" dirty="0"/>
              <a:t>Graham </a:t>
            </a:r>
            <a:r>
              <a:rPr lang="en-US" sz="2800" b="1" dirty="0" smtClean="0"/>
              <a:t>Parker, </a:t>
            </a:r>
            <a:r>
              <a:rPr lang="en-US" sz="2800" b="1" dirty="0"/>
              <a:t>Maik </a:t>
            </a:r>
            <a:r>
              <a:rPr lang="en-US" sz="2800" b="1" dirty="0" smtClean="0"/>
              <a:t>Hüttemann, </a:t>
            </a:r>
            <a:r>
              <a:rPr lang="en-US" sz="2800" b="1" dirty="0"/>
              <a:t>and </a:t>
            </a:r>
            <a:r>
              <a:rPr lang="en-US" sz="2800" b="1" dirty="0" smtClean="0"/>
              <a:t>Dan Rappolee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3733800"/>
            <a:ext cx="30480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Cell </a:t>
            </a:r>
            <a:r>
              <a:rPr lang="en-US" sz="2800" dirty="0" smtClean="0"/>
              <a:t>Lineage</a:t>
            </a:r>
          </a:p>
          <a:p>
            <a:r>
              <a:rPr lang="en-US" sz="2800" dirty="0" smtClean="0"/>
              <a:t>choice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724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Placental lactogen </a:t>
            </a:r>
            <a:r>
              <a:rPr lang="en-US" sz="2800" b="1" dirty="0" smtClean="0">
                <a:solidFill>
                  <a:srgbClr val="00FF00"/>
                </a:solidFill>
              </a:rPr>
              <a:t>(PL)1 </a:t>
            </a:r>
            <a:r>
              <a:rPr lang="en-US" sz="2800" dirty="0" smtClean="0"/>
              <a:t>(human </a:t>
            </a:r>
            <a:r>
              <a:rPr lang="en-US" sz="2800" b="1" dirty="0" smtClean="0"/>
              <a:t>hCG</a:t>
            </a:r>
            <a:r>
              <a:rPr lang="en-US" sz="2800" dirty="0" smtClean="0"/>
              <a:t>), </a:t>
            </a:r>
            <a:r>
              <a:rPr lang="en-US" sz="2800" b="1" dirty="0" err="1" smtClean="0">
                <a:solidFill>
                  <a:srgbClr val="00FF00"/>
                </a:solidFill>
              </a:rPr>
              <a:t>Proliferin</a:t>
            </a:r>
            <a:r>
              <a:rPr lang="en-US" sz="2800" dirty="0" smtClean="0"/>
              <a:t> (first giant cells), later lineages </a:t>
            </a:r>
            <a:r>
              <a:rPr lang="en-US" sz="2800" b="1" i="1" u="sng" dirty="0" err="1" smtClean="0"/>
              <a:t>syncytin</a:t>
            </a:r>
            <a:r>
              <a:rPr lang="en-US" sz="2800" b="1" i="1" u="sng" dirty="0" smtClean="0"/>
              <a:t> A</a:t>
            </a:r>
            <a:r>
              <a:rPr lang="en-US" sz="2800" dirty="0" smtClean="0"/>
              <a:t> (chorion), </a:t>
            </a:r>
            <a:r>
              <a:rPr lang="en-US" sz="2800" b="1" i="1" u="sng" dirty="0" err="1" smtClean="0"/>
              <a:t>Ctsq</a:t>
            </a:r>
            <a:r>
              <a:rPr lang="en-US" sz="2800" b="1" dirty="0" smtClean="0"/>
              <a:t>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FFC000"/>
                </a:solidFill>
              </a:rPr>
              <a:t>PL2</a:t>
            </a:r>
            <a:r>
              <a:rPr lang="en-US" sz="2800" dirty="0" smtClean="0"/>
              <a:t> (sinusoidal giant cells of  chorion). Hormones of later lineages </a:t>
            </a:r>
            <a:r>
              <a:rPr lang="en-US" sz="2800" b="1" dirty="0" smtClean="0">
                <a:solidFill>
                  <a:srgbClr val="0000FF"/>
                </a:solidFill>
              </a:rPr>
              <a:t>PL2</a:t>
            </a:r>
            <a:r>
              <a:rPr lang="en-US" sz="2800" dirty="0" smtClean="0">
                <a:solidFill>
                  <a:srgbClr val="0000FF"/>
                </a:solidFill>
              </a:rPr>
              <a:t>,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PLPA NOT  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0"/>
            <a:ext cx="2819400" cy="95410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Transcription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factors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9144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FF00"/>
                </a:solidFill>
              </a:rPr>
              <a:t>DIFFERENTIATION</a:t>
            </a:r>
            <a:r>
              <a:rPr lang="en-US" sz="2800" dirty="0" smtClean="0"/>
              <a:t> </a:t>
            </a:r>
            <a:r>
              <a:rPr lang="en-US" sz="2800" b="1" i="1" u="sng" dirty="0" smtClean="0">
                <a:solidFill>
                  <a:srgbClr val="00FF00"/>
                </a:solidFill>
              </a:rPr>
              <a:t>Hand1</a:t>
            </a:r>
            <a:r>
              <a:rPr lang="en-US" sz="2800" b="1" dirty="0" smtClean="0"/>
              <a:t> </a:t>
            </a:r>
            <a:r>
              <a:rPr lang="en-US" sz="2800" dirty="0" smtClean="0"/>
              <a:t>for </a:t>
            </a:r>
            <a:r>
              <a:rPr lang="en-US" sz="2800" i="1" u="sng" dirty="0" smtClean="0">
                <a:solidFill>
                  <a:srgbClr val="00FF00"/>
                </a:solidFill>
              </a:rPr>
              <a:t>first lineage </a:t>
            </a:r>
            <a:r>
              <a:rPr lang="en-US" sz="2800" dirty="0" smtClean="0"/>
              <a:t>(</a:t>
            </a:r>
            <a:r>
              <a:rPr lang="en-US" sz="2800" i="1" u="sng" dirty="0" smtClean="0">
                <a:solidFill>
                  <a:srgbClr val="00FF00"/>
                </a:solidFill>
              </a:rPr>
              <a:t>Giant cells </a:t>
            </a:r>
            <a:r>
              <a:rPr lang="en-US" sz="2800" dirty="0" smtClean="0"/>
              <a:t>with </a:t>
            </a:r>
            <a:r>
              <a:rPr lang="en-US" sz="2800" dirty="0" err="1" smtClean="0"/>
              <a:t>polyploid</a:t>
            </a:r>
            <a:r>
              <a:rPr lang="en-US" sz="2800" dirty="0" smtClean="0"/>
              <a:t> nuclei that secrete </a:t>
            </a:r>
            <a:r>
              <a:rPr lang="en-US" sz="2800" b="1" dirty="0" smtClean="0">
                <a:solidFill>
                  <a:srgbClr val="00FF00"/>
                </a:solidFill>
              </a:rPr>
              <a:t>PL1 </a:t>
            </a:r>
            <a:r>
              <a:rPr lang="en-US" sz="2800" dirty="0" smtClean="0">
                <a:solidFill>
                  <a:srgbClr val="00FF00"/>
                </a:solidFill>
              </a:rPr>
              <a:t>and </a:t>
            </a:r>
            <a:r>
              <a:rPr lang="en-US" sz="2800" b="1" dirty="0" err="1" smtClean="0">
                <a:solidFill>
                  <a:srgbClr val="00FF00"/>
                </a:solidFill>
              </a:rPr>
              <a:t>Plf</a:t>
            </a:r>
            <a:r>
              <a:rPr lang="en-US" sz="2800" b="1" dirty="0" smtClean="0"/>
              <a:t>)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0000FF"/>
                </a:solidFill>
              </a:rPr>
              <a:t>Gcm1</a:t>
            </a:r>
            <a:r>
              <a:rPr lang="en-US" sz="2800" dirty="0" smtClean="0"/>
              <a:t> later chorionic exchange labyrinthine placenta. </a:t>
            </a:r>
            <a:r>
              <a:rPr lang="en-US" sz="2800" dirty="0" err="1" smtClean="0"/>
              <a:t>TPBPa</a:t>
            </a: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b="1" i="1" u="sng" dirty="0" smtClean="0"/>
              <a:t>MASH2</a:t>
            </a:r>
            <a:r>
              <a:rPr lang="en-US" sz="2800" dirty="0" smtClean="0"/>
              <a:t>; markers of ectoplacental and restricted stem cell for giant cells of the marginal zone. </a:t>
            </a:r>
            <a:r>
              <a:rPr lang="en-US" sz="2800" dirty="0" smtClean="0">
                <a:solidFill>
                  <a:srgbClr val="FFFF00"/>
                </a:solidFill>
              </a:rPr>
              <a:t>POTENCY </a:t>
            </a:r>
            <a:r>
              <a:rPr lang="en-US" sz="2800" dirty="0" smtClean="0"/>
              <a:t>factors that are lost; Cdx2</a:t>
            </a:r>
            <a:r>
              <a:rPr lang="en-US" sz="2800" dirty="0" smtClean="0">
                <a:solidFill>
                  <a:srgbClr val="FFFF00"/>
                </a:solidFill>
              </a:rPr>
              <a:t>, inhibitor of differentiation (ID)2</a:t>
            </a:r>
            <a:r>
              <a:rPr lang="en-US" sz="2800" dirty="0" smtClean="0"/>
              <a:t>, </a:t>
            </a:r>
            <a:r>
              <a:rPr lang="en-US" sz="2800" dirty="0" err="1" smtClean="0"/>
              <a:t>Eomes</a:t>
            </a:r>
            <a:r>
              <a:rPr lang="en-US" sz="2800" dirty="0" smtClean="0"/>
              <a:t>, </a:t>
            </a:r>
            <a:r>
              <a:rPr lang="en-US" sz="2800" dirty="0" err="1" smtClean="0"/>
              <a:t>ErrB</a:t>
            </a:r>
            <a:r>
              <a:rPr lang="en-US" sz="2800" dirty="0" smtClean="0"/>
              <a:t>, MASH2. 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733800" y="4648200"/>
            <a:ext cx="0" cy="457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467600" y="4648200"/>
            <a:ext cx="0" cy="457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362200" y="5943600"/>
            <a:ext cx="0" cy="457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9800" y="2133600"/>
            <a:ext cx="69342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Stem cells </a:t>
            </a:r>
            <a:endParaRPr lang="en-US" sz="2800" dirty="0"/>
          </a:p>
        </p:txBody>
      </p:sp>
      <p:pic>
        <p:nvPicPr>
          <p:cNvPr id="11" name="Picture 2" descr="http://media.independent.com/img/photos/2009/11/17/blastocy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2057400" cy="19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724400" y="304800"/>
            <a:ext cx="609600" cy="381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609600"/>
            <a:ext cx="6858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96000" y="304800"/>
            <a:ext cx="3048000" cy="138499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TSC=placental trophoblast SC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ESC=embryonic SC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34000" y="457200"/>
            <a:ext cx="838200" cy="76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0" y="914400"/>
            <a:ext cx="6858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609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FGF4</a:t>
            </a:r>
            <a:endParaRPr lang="en-US" sz="2000" b="1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981200" y="3657600"/>
            <a:ext cx="12192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AMPK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SAPK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0" y="2667000"/>
            <a:ext cx="12192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114800" y="2667000"/>
            <a:ext cx="2209800" cy="95410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Transcription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factors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1371600" y="2895600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3733800" y="28956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981200" y="2667000"/>
            <a:ext cx="16002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Stress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enzymes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6400800" y="28956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858000" y="2667001"/>
            <a:ext cx="22860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Cell </a:t>
            </a:r>
            <a:r>
              <a:rPr lang="en-US" sz="2800" dirty="0" smtClean="0"/>
              <a:t>Lineage</a:t>
            </a:r>
          </a:p>
          <a:p>
            <a:r>
              <a:rPr lang="en-US" sz="2800" dirty="0" smtClean="0"/>
              <a:t>choice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0" y="2667000"/>
            <a:ext cx="12192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4114800" y="2667000"/>
            <a:ext cx="2209800" cy="95410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Transcription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factors</a:t>
            </a:r>
          </a:p>
        </p:txBody>
      </p:sp>
      <p:sp>
        <p:nvSpPr>
          <p:cNvPr id="792586" name="Line 10"/>
          <p:cNvSpPr>
            <a:spLocks noChangeShapeType="1"/>
          </p:cNvSpPr>
          <p:nvPr/>
        </p:nvSpPr>
        <p:spPr bwMode="auto">
          <a:xfrm>
            <a:off x="1371600" y="2895600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92587" name="Line 11"/>
          <p:cNvSpPr>
            <a:spLocks noChangeShapeType="1"/>
          </p:cNvSpPr>
          <p:nvPr/>
        </p:nvSpPr>
        <p:spPr bwMode="auto">
          <a:xfrm>
            <a:off x="3733800" y="28956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92588" name="Line 12"/>
          <p:cNvSpPr>
            <a:spLocks noChangeShapeType="1"/>
          </p:cNvSpPr>
          <p:nvPr/>
        </p:nvSpPr>
        <p:spPr bwMode="auto">
          <a:xfrm>
            <a:off x="6553200" y="4495800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133600"/>
            <a:ext cx="69342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Stem cells </a:t>
            </a:r>
            <a:endParaRPr lang="en-US" sz="2800" dirty="0"/>
          </a:p>
        </p:txBody>
      </p:sp>
      <p:pic>
        <p:nvPicPr>
          <p:cNvPr id="11" name="Picture 2" descr="http://media.independent.com/img/photos/2009/11/17/blastocy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2057400" cy="19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724400" y="304800"/>
            <a:ext cx="609600" cy="381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609600"/>
            <a:ext cx="6858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81200" y="2667000"/>
            <a:ext cx="16002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Stress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enzymes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96000" y="304800"/>
            <a:ext cx="3048000" cy="138499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TSC=placental trophoblast SC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ESC=embryonic SC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34000" y="457200"/>
            <a:ext cx="838200" cy="76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0" y="914400"/>
            <a:ext cx="6858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00800" y="28956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858000" y="2667001"/>
            <a:ext cx="22860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Cell </a:t>
            </a:r>
            <a:r>
              <a:rPr lang="en-US" sz="2800" dirty="0" smtClean="0"/>
              <a:t>Lineage</a:t>
            </a:r>
          </a:p>
          <a:p>
            <a:r>
              <a:rPr lang="en-US" sz="2800" dirty="0" smtClean="0"/>
              <a:t>choice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609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FGF4</a:t>
            </a:r>
            <a:endParaRPr lang="en-US" sz="2000" b="1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981200" y="3657600"/>
            <a:ext cx="12192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AMPK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SAPK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114800" y="3733800"/>
            <a:ext cx="2362200" cy="181588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Potency factor loss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Differentiation factor gain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33800" y="3886200"/>
            <a:ext cx="3810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52800" y="4419600"/>
            <a:ext cx="7620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858000" y="3810000"/>
            <a:ext cx="228600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Terminal differentiation markers</a:t>
            </a:r>
            <a:endParaRPr lang="en-US" sz="2800" dirty="0"/>
          </a:p>
        </p:txBody>
      </p:sp>
      <p:pic>
        <p:nvPicPr>
          <p:cNvPr id="32" name="Picture 31" descr="Rappolee lab Cover of Stem Cells and Development 2 25 2013 for NAS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267200"/>
            <a:ext cx="1752600" cy="23622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0" y="2667000"/>
            <a:ext cx="12192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4114800" y="2667000"/>
            <a:ext cx="2209800" cy="95410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Transcription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factors</a:t>
            </a:r>
          </a:p>
        </p:txBody>
      </p:sp>
      <p:sp>
        <p:nvSpPr>
          <p:cNvPr id="792586" name="Line 10"/>
          <p:cNvSpPr>
            <a:spLocks noChangeShapeType="1"/>
          </p:cNvSpPr>
          <p:nvPr/>
        </p:nvSpPr>
        <p:spPr bwMode="auto">
          <a:xfrm>
            <a:off x="1371600" y="2895600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92587" name="Line 11"/>
          <p:cNvSpPr>
            <a:spLocks noChangeShapeType="1"/>
          </p:cNvSpPr>
          <p:nvPr/>
        </p:nvSpPr>
        <p:spPr bwMode="auto">
          <a:xfrm>
            <a:off x="3733800" y="28956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133600"/>
            <a:ext cx="69342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Stem cells </a:t>
            </a:r>
            <a:endParaRPr lang="en-US" sz="2800" dirty="0"/>
          </a:p>
        </p:txBody>
      </p:sp>
      <p:pic>
        <p:nvPicPr>
          <p:cNvPr id="11" name="Picture 2" descr="http://media.independent.com/img/photos/2009/11/17/blastocy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2057400" cy="19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724400" y="304800"/>
            <a:ext cx="609600" cy="381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609600"/>
            <a:ext cx="6858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81200" y="2667000"/>
            <a:ext cx="16002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Stress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enzymes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96000" y="304800"/>
            <a:ext cx="3048000" cy="138499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TSC=placental trophoblast SC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ESC=embryonic SC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34000" y="457200"/>
            <a:ext cx="838200" cy="76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0" y="914400"/>
            <a:ext cx="6858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00800" y="28956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858000" y="2667001"/>
            <a:ext cx="22860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Cell </a:t>
            </a:r>
            <a:r>
              <a:rPr lang="en-US" sz="2800" dirty="0" smtClean="0"/>
              <a:t>Lineage</a:t>
            </a:r>
          </a:p>
          <a:p>
            <a:r>
              <a:rPr lang="en-US" sz="2800" dirty="0" smtClean="0"/>
              <a:t>choice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609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FGF4</a:t>
            </a:r>
            <a:endParaRPr lang="en-US" sz="2000" b="1" dirty="0"/>
          </a:p>
        </p:txBody>
      </p:sp>
      <p:pic>
        <p:nvPicPr>
          <p:cNvPr id="28" name="Picture 2" descr="http://i28.tinypic.com/2u88j7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6864"/>
            <a:ext cx="2667000" cy="20011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0" y="5638800"/>
            <a:ext cx="1219200" cy="33855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POTENCY</a:t>
            </a: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5638800"/>
            <a:ext cx="2104200" cy="3385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DIFFERENTIATION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181600"/>
            <a:ext cx="990600" cy="46166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AMPK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5181600"/>
            <a:ext cx="1138608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SAPK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6553200" y="4495800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981200" y="3657600"/>
            <a:ext cx="12192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AMPK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SAPK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114800" y="3733800"/>
            <a:ext cx="2362200" cy="181588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Potency factor loss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Differentiation factor gain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733800" y="3886200"/>
            <a:ext cx="3810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52800" y="4419600"/>
            <a:ext cx="7620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858000" y="3810000"/>
            <a:ext cx="228600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Terminal differentiation markers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0" y="2667000"/>
            <a:ext cx="12192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4114800" y="2667000"/>
            <a:ext cx="2209800" cy="95410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Transcription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factors</a:t>
            </a:r>
          </a:p>
        </p:txBody>
      </p:sp>
      <p:sp>
        <p:nvSpPr>
          <p:cNvPr id="792586" name="Line 10"/>
          <p:cNvSpPr>
            <a:spLocks noChangeShapeType="1"/>
          </p:cNvSpPr>
          <p:nvPr/>
        </p:nvSpPr>
        <p:spPr bwMode="auto">
          <a:xfrm>
            <a:off x="1371600" y="2895600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92587" name="Line 11"/>
          <p:cNvSpPr>
            <a:spLocks noChangeShapeType="1"/>
          </p:cNvSpPr>
          <p:nvPr/>
        </p:nvSpPr>
        <p:spPr bwMode="auto">
          <a:xfrm>
            <a:off x="3733800" y="28956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133600"/>
            <a:ext cx="69342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Stem cells </a:t>
            </a:r>
            <a:endParaRPr lang="en-US" sz="2800" dirty="0"/>
          </a:p>
        </p:txBody>
      </p:sp>
      <p:pic>
        <p:nvPicPr>
          <p:cNvPr id="11" name="Picture 2" descr="http://media.independent.com/img/photos/2009/11/17/blastocy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2057400" cy="19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724400" y="304800"/>
            <a:ext cx="609600" cy="381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609600"/>
            <a:ext cx="6858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81200" y="2667000"/>
            <a:ext cx="16002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Stress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enzymes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96000" y="304800"/>
            <a:ext cx="3048000" cy="138499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TSC=placental trophoblast SC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ESC=embryonic SC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34000" y="457200"/>
            <a:ext cx="838200" cy="76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0" y="914400"/>
            <a:ext cx="6858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00800" y="28956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858000" y="2667001"/>
            <a:ext cx="22860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Cell </a:t>
            </a:r>
            <a:r>
              <a:rPr lang="en-US" sz="2800" dirty="0" smtClean="0"/>
              <a:t>Lineage</a:t>
            </a:r>
          </a:p>
          <a:p>
            <a:r>
              <a:rPr lang="en-US" sz="2800" dirty="0" smtClean="0"/>
              <a:t>choice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609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FGF4</a:t>
            </a:r>
            <a:endParaRPr lang="en-US" sz="2000" b="1" dirty="0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6553200" y="4495800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981200" y="3657600"/>
            <a:ext cx="12192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AMPK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SAPK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114800" y="3733800"/>
            <a:ext cx="2362200" cy="181588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Potency factor loss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Differentiation factor gain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733800" y="3886200"/>
            <a:ext cx="3810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52800" y="4419600"/>
            <a:ext cx="7620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858000" y="3810000"/>
            <a:ext cx="228600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Terminal differentiation markers</a:t>
            </a:r>
            <a:endParaRPr lang="en-US" sz="2800" dirty="0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934200" y="5288340"/>
            <a:ext cx="22098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PL1 E5.0</a:t>
            </a:r>
          </a:p>
          <a:p>
            <a:r>
              <a:rPr lang="en-US" sz="2400" dirty="0" err="1" smtClean="0">
                <a:solidFill>
                  <a:srgbClr val="00FF00"/>
                </a:solidFill>
              </a:rPr>
              <a:t>Proliferin</a:t>
            </a:r>
            <a:r>
              <a:rPr lang="en-US" sz="2400" dirty="0" smtClean="0">
                <a:solidFill>
                  <a:srgbClr val="00FF00"/>
                </a:solidFill>
              </a:rPr>
              <a:t>  E7.5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PLII R=E9.0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PLPA E8.0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8458200" y="6477000"/>
            <a:ext cx="0" cy="228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991600" y="5791200"/>
            <a:ext cx="0" cy="2286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95746588-260x260-0-0_Johnson+Johnson+EPT+Analog+Early+Pregnancy+Test+3+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5334000"/>
            <a:ext cx="2666999" cy="1524000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114800" y="6027003"/>
            <a:ext cx="243840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Prioritized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Differentiation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bryonic and placental development diagrams markers 7 4 2014 with s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534401" cy="4385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19600"/>
            <a:ext cx="9144000" cy="1384995"/>
          </a:xfrm>
          <a:prstGeom prst="rect">
            <a:avLst/>
          </a:prstGeom>
          <a:noFill/>
          <a:ln w="25400">
            <a:solidFill>
              <a:srgbClr val="17BB0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8B507"/>
                </a:solidFill>
              </a:rPr>
              <a:t>Today; non-morbid levels of </a:t>
            </a:r>
            <a:r>
              <a:rPr lang="en-US" sz="2800" dirty="0" smtClean="0">
                <a:solidFill>
                  <a:srgbClr val="28B507"/>
                </a:solidFill>
              </a:rPr>
              <a:t>many stressors, </a:t>
            </a:r>
            <a:r>
              <a:rPr lang="en-US" sz="2800" dirty="0" smtClean="0">
                <a:solidFill>
                  <a:srgbClr val="28B507"/>
                </a:solidFill>
              </a:rPr>
              <a:t>where TSCs grow but at diminished rates, </a:t>
            </a:r>
            <a:r>
              <a:rPr lang="en-US" sz="2800" dirty="0" smtClean="0">
                <a:solidFill>
                  <a:srgbClr val="28B507"/>
                </a:solidFill>
              </a:rPr>
              <a:t>stress induced differentiation </a:t>
            </a:r>
            <a:r>
              <a:rPr lang="en-US" sz="2800" dirty="0" smtClean="0">
                <a:solidFill>
                  <a:srgbClr val="28B507"/>
                </a:solidFill>
              </a:rPr>
              <a:t>that is </a:t>
            </a:r>
            <a:r>
              <a:rPr lang="en-US" sz="2800" dirty="0" smtClean="0">
                <a:solidFill>
                  <a:srgbClr val="28B507"/>
                </a:solidFill>
              </a:rPr>
              <a:t>prioritized.</a:t>
            </a:r>
            <a:endParaRPr lang="en-US" sz="2800" dirty="0">
              <a:solidFill>
                <a:srgbClr val="28B507"/>
              </a:solidFill>
            </a:endParaRPr>
          </a:p>
        </p:txBody>
      </p:sp>
      <p:pic>
        <p:nvPicPr>
          <p:cNvPr id="8" name="Picture 7" descr="95746588-260x260-0-0_Johnson+Johnson+EPT+Analog+Early+Pregnancy+Test+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276600"/>
            <a:ext cx="838200" cy="478972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</p:spTree>
  </p:cSld>
  <p:clrMapOvr>
    <a:masterClrMapping/>
  </p:clrMapOvr>
  <p:transition advTm="7201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bryonic and placental development diagrams markers 7 4 2014 with s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534401" cy="4385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19600"/>
            <a:ext cx="9144000" cy="1384995"/>
          </a:xfrm>
          <a:prstGeom prst="rect">
            <a:avLst/>
          </a:prstGeom>
          <a:noFill/>
          <a:ln w="25400">
            <a:solidFill>
              <a:srgbClr val="17BB0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8B507"/>
                </a:solidFill>
              </a:rPr>
              <a:t>Today; non-morbid levels of many stressors, where TSCs grow but at diminished rates, stress induced differentiation that is prioritized.</a:t>
            </a:r>
            <a:endParaRPr lang="en-US" sz="2800" dirty="0">
              <a:solidFill>
                <a:srgbClr val="28B507"/>
              </a:solidFill>
            </a:endParaRPr>
          </a:p>
        </p:txBody>
      </p:sp>
      <p:pic>
        <p:nvPicPr>
          <p:cNvPr id="8" name="Picture 7" descr="95746588-260x260-0-0_Johnson+Johnson+EPT+Analog+Early+Pregnancy+Test+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276600"/>
            <a:ext cx="838200" cy="478972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  <a:ln w="25400">
            <a:solidFill>
              <a:srgbClr val="17BB0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8B507"/>
                </a:solidFill>
              </a:rPr>
              <a:t>Stress also induces prioritized differentiation of embryonic stem cells (ESCs).  Slater et al </a:t>
            </a:r>
            <a:r>
              <a:rPr lang="en-US" sz="2800" i="1" dirty="0" smtClean="0">
                <a:solidFill>
                  <a:srgbClr val="28B507"/>
                </a:solidFill>
              </a:rPr>
              <a:t>Stem Cells &amp; </a:t>
            </a:r>
            <a:r>
              <a:rPr lang="en-US" sz="2800" i="1" dirty="0" err="1" smtClean="0">
                <a:solidFill>
                  <a:srgbClr val="28B507"/>
                </a:solidFill>
              </a:rPr>
              <a:t>Devel</a:t>
            </a:r>
            <a:r>
              <a:rPr lang="en-US" sz="2800" dirty="0" smtClean="0">
                <a:solidFill>
                  <a:srgbClr val="28B507"/>
                </a:solidFill>
              </a:rPr>
              <a:t>. 2014</a:t>
            </a:r>
            <a:endParaRPr lang="en-US" sz="2800" dirty="0">
              <a:solidFill>
                <a:srgbClr val="28B507"/>
              </a:solidFill>
            </a:endParaRPr>
          </a:p>
        </p:txBody>
      </p:sp>
    </p:spTree>
  </p:cSld>
  <p:clrMapOvr>
    <a:masterClrMapping/>
  </p:clrMapOvr>
  <p:transition advTm="7201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2795349"/>
            <a:ext cx="7467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Placental </a:t>
            </a:r>
            <a:r>
              <a:rPr lang="en-US" altLang="zh-CN" sz="2400" dirty="0">
                <a:latin typeface="Arial" charset="0"/>
                <a:ea typeface="SimSun" pitchFamily="2" charset="-122"/>
                <a:cs typeface="Arial" charset="0"/>
              </a:rPr>
              <a:t>TSC	</a:t>
            </a:r>
            <a:r>
              <a:rPr lang="en-US" altLang="zh-CN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First </a:t>
            </a:r>
            <a:r>
              <a:rPr lang="en-US" altLang="zh-CN" sz="2400" dirty="0">
                <a:latin typeface="Arial" charset="0"/>
                <a:ea typeface="SimSun" pitchFamily="2" charset="-122"/>
                <a:cs typeface="Arial" charset="0"/>
              </a:rPr>
              <a:t>differentiated					</a:t>
            </a: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placental </a:t>
            </a: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giant cell</a:t>
            </a:r>
            <a:endParaRPr lang="en-US" altLang="zh-CN" sz="24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charset="0"/>
                <a:ea typeface="SimSun" pitchFamily="2" charset="-122"/>
                <a:cs typeface="Arial" charset="0"/>
              </a:rPr>
              <a:t>	      </a:t>
            </a:r>
            <a:r>
              <a:rPr lang="en-US" altLang="zh-CN" dirty="0" smtClean="0">
                <a:latin typeface="Arial" charset="0"/>
                <a:ea typeface="SimSun" pitchFamily="2" charset="-122"/>
                <a:cs typeface="Arial" charset="0"/>
              </a:rPr>
              <a:t>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endParaRPr lang="en-US" altLang="zh-CN" sz="2800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		      	                   Hand1  /E47</a:t>
            </a:r>
          </a:p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Hand1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        PL1</a:t>
            </a:r>
            <a:endParaRPr lang="en-US" altLang="zh-CN" sz="28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Id2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endParaRPr lang="en-US" altLang="zh-CN" sz="28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 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2895600" y="57671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791200" y="4395549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3352800" y="50813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3505200" y="5233749"/>
            <a:ext cx="1219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V="1">
            <a:off x="2514600" y="5538549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2286000" y="5538549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4648200" y="5005149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flipV="1">
            <a:off x="6781800" y="47003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6781800" y="4700349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7162800" y="500514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5562600" y="51575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43" name="Picture 42" descr="95746588-260x260-0-0_Johnson+Johnson+EPT+Analog+Early+Pregnancy+Test+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0" y="5309949"/>
            <a:ext cx="2000250" cy="1143000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When stress diminishes stem cell population expansion fewer cells make more differentiated product/cell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Liu et al, 2009, </a:t>
            </a:r>
            <a:r>
              <a:rPr lang="en-US" sz="2800" i="1" dirty="0" smtClean="0">
                <a:solidFill>
                  <a:srgbClr val="FF0000"/>
                </a:solidFill>
              </a:rPr>
              <a:t>Placenta</a:t>
            </a:r>
            <a:r>
              <a:rPr lang="en-US" sz="2800" dirty="0" smtClean="0">
                <a:solidFill>
                  <a:srgbClr val="FF0000"/>
                </a:solidFill>
              </a:rPr>
              <a:t>			“</a:t>
            </a:r>
            <a:r>
              <a:rPr lang="en-US" sz="2800" dirty="0" err="1" smtClean="0">
                <a:solidFill>
                  <a:srgbClr val="FF0000"/>
                </a:solidFill>
              </a:rPr>
              <a:t>Omics</a:t>
            </a:r>
            <a:r>
              <a:rPr lang="en-US" sz="2800" dirty="0" smtClean="0">
                <a:solidFill>
                  <a:srgbClr val="FF0000"/>
                </a:solidFill>
              </a:rPr>
              <a:t>”, prioritized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Zhong</a:t>
            </a:r>
            <a:r>
              <a:rPr lang="en-US" sz="2800" dirty="0" smtClean="0">
                <a:solidFill>
                  <a:srgbClr val="FF0000"/>
                </a:solidFill>
              </a:rPr>
              <a:t> et al,2010</a:t>
            </a:r>
            <a:r>
              <a:rPr lang="en-US" sz="2800" i="1" dirty="0" smtClean="0">
                <a:solidFill>
                  <a:srgbClr val="FF0000"/>
                </a:solidFill>
              </a:rPr>
              <a:t>, Reproduction		</a:t>
            </a:r>
            <a:r>
              <a:rPr lang="en-US" sz="2800" dirty="0" smtClean="0">
                <a:solidFill>
                  <a:srgbClr val="FF0000"/>
                </a:solidFill>
              </a:rPr>
              <a:t>AMPK  ID2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Awonuga et al, 2011, Mol Repro Dev	</a:t>
            </a:r>
            <a:r>
              <a:rPr lang="en-US" sz="2800" dirty="0" smtClean="0">
                <a:solidFill>
                  <a:srgbClr val="FF0000"/>
                </a:solidFill>
              </a:rPr>
              <a:t>SAPK HAND1, PL1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2795349"/>
            <a:ext cx="7467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Placental </a:t>
            </a:r>
            <a:r>
              <a:rPr lang="en-US" altLang="zh-CN" sz="2400" dirty="0">
                <a:latin typeface="Arial" charset="0"/>
                <a:ea typeface="SimSun" pitchFamily="2" charset="-122"/>
                <a:cs typeface="Arial" charset="0"/>
              </a:rPr>
              <a:t>TSC	</a:t>
            </a:r>
            <a:r>
              <a:rPr lang="en-US" altLang="zh-CN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First </a:t>
            </a: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differentiated					placental giant cell</a:t>
            </a:r>
            <a:endParaRPr lang="en-US" altLang="zh-CN" sz="24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charset="0"/>
                <a:ea typeface="SimSun" pitchFamily="2" charset="-122"/>
                <a:cs typeface="Arial" charset="0"/>
              </a:rPr>
              <a:t>	      </a:t>
            </a:r>
            <a:r>
              <a:rPr lang="en-US" altLang="zh-CN" dirty="0" smtClean="0">
                <a:latin typeface="Arial" charset="0"/>
                <a:ea typeface="SimSun" pitchFamily="2" charset="-122"/>
                <a:cs typeface="Arial" charset="0"/>
              </a:rPr>
              <a:t>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pSAPK	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endParaRPr lang="en-US" altLang="zh-CN" sz="2800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		      	                   Hand1  /E47</a:t>
            </a:r>
          </a:p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Stress</a:t>
            </a:r>
            <a:r>
              <a:rPr lang="en-US" altLang="zh-CN" sz="28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Hand1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        PL1</a:t>
            </a:r>
            <a:endParaRPr lang="en-US" altLang="zh-CN" sz="28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Id2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endParaRPr lang="en-US" altLang="zh-CN" sz="28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pAMPK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2895600" y="57671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791200" y="4395549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3352800" y="50813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1143000" y="5233749"/>
            <a:ext cx="990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143000" y="5309949"/>
            <a:ext cx="99060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3505200" y="5233749"/>
            <a:ext cx="1219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V="1">
            <a:off x="2514600" y="5538549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2286000" y="5538549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4648200" y="5005149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flipV="1">
            <a:off x="6781800" y="47003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6781800" y="4700349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7162800" y="500514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5562600" y="51575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2514600" y="4243149"/>
            <a:ext cx="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V="1">
            <a:off x="3505200" y="6300549"/>
            <a:ext cx="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3200400" y="3785949"/>
            <a:ext cx="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V="1">
            <a:off x="2514600" y="6071949"/>
            <a:ext cx="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43" name="Picture 42" descr="95746588-260x260-0-0_Johnson+Johnson+EPT+Analog+Early+Pregnancy+Test+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0" y="5309949"/>
            <a:ext cx="2000250" cy="1143000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0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Hyperosmotic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When stress diminishes stem cell population expansion fewer cells make more differentiated product/cell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Xie et, 2010</a:t>
            </a:r>
            <a:r>
              <a:rPr lang="en-US" sz="2800" i="1" dirty="0" smtClean="0">
                <a:solidFill>
                  <a:srgbClr val="FF0000"/>
                </a:solidFill>
              </a:rPr>
              <a:t>, Mol Repro </a:t>
            </a:r>
            <a:r>
              <a:rPr lang="en-US" sz="2800" i="1" dirty="0" err="1" smtClean="0">
                <a:solidFill>
                  <a:srgbClr val="FF0000"/>
                </a:solidFill>
              </a:rPr>
              <a:t>Devel</a:t>
            </a:r>
            <a:r>
              <a:rPr lang="en-US" sz="2800" i="1" dirty="0" smtClean="0">
                <a:solidFill>
                  <a:srgbClr val="FF0000"/>
                </a:solidFill>
              </a:rPr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AMPK  ID2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Xie et al, 2009, </a:t>
            </a:r>
            <a:r>
              <a:rPr lang="en-US" sz="2800" i="1" dirty="0" err="1" smtClean="0">
                <a:solidFill>
                  <a:srgbClr val="FF0000"/>
                </a:solidFill>
              </a:rPr>
              <a:t>Fert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Steril</a:t>
            </a:r>
            <a:r>
              <a:rPr lang="en-US" sz="2800" i="1" dirty="0" smtClean="0">
                <a:solidFill>
                  <a:srgbClr val="FF0000"/>
                </a:solidFill>
              </a:rPr>
              <a:t>			</a:t>
            </a:r>
            <a:r>
              <a:rPr lang="en-US" sz="2800" dirty="0" smtClean="0">
                <a:solidFill>
                  <a:srgbClr val="FF0000"/>
                </a:solidFill>
              </a:rPr>
              <a:t>SAPK HAND1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0" y="2795349"/>
            <a:ext cx="7467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Placental </a:t>
            </a:r>
            <a:r>
              <a:rPr lang="en-US" altLang="zh-CN" sz="2400" dirty="0">
                <a:latin typeface="Arial" charset="0"/>
                <a:ea typeface="SimSun" pitchFamily="2" charset="-122"/>
                <a:cs typeface="Arial" charset="0"/>
              </a:rPr>
              <a:t>TSC	</a:t>
            </a:r>
            <a:r>
              <a:rPr lang="en-US" altLang="zh-CN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First </a:t>
            </a: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differentiated					placental giant cell</a:t>
            </a:r>
            <a:endParaRPr lang="en-US" altLang="zh-CN" sz="24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charset="0"/>
                <a:ea typeface="SimSun" pitchFamily="2" charset="-122"/>
                <a:cs typeface="Arial" charset="0"/>
              </a:rPr>
              <a:t>	      </a:t>
            </a:r>
            <a:r>
              <a:rPr lang="en-US" altLang="zh-CN" dirty="0" smtClean="0">
                <a:latin typeface="Arial" charset="0"/>
                <a:ea typeface="SimSun" pitchFamily="2" charset="-122"/>
                <a:cs typeface="Arial" charset="0"/>
              </a:rPr>
              <a:t>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pSAPK	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endParaRPr lang="en-US" altLang="zh-CN" sz="2800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		      	                   Hand1  /E47</a:t>
            </a:r>
          </a:p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Stress</a:t>
            </a:r>
            <a:r>
              <a:rPr lang="en-US" altLang="zh-CN" sz="28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Hand1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        PL1</a:t>
            </a:r>
            <a:endParaRPr lang="en-US" altLang="zh-CN" sz="28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Id2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endParaRPr lang="en-US" altLang="zh-CN" sz="28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pAMPK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2895600" y="57671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 flipV="1">
            <a:off x="5791200" y="4395549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V="1">
            <a:off x="3352800" y="50813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143000" y="5233749"/>
            <a:ext cx="990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1143000" y="5309949"/>
            <a:ext cx="99060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3505200" y="5233749"/>
            <a:ext cx="1219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 flipV="1">
            <a:off x="2514600" y="5538549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>
            <a:off x="2286000" y="5538549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4648200" y="5005149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 flipV="1">
            <a:off x="6781800" y="47003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>
            <a:off x="6781800" y="4700349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7162800" y="500514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 flipV="1">
            <a:off x="5562600" y="51575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5" name="Line 16"/>
          <p:cNvSpPr>
            <a:spLocks noChangeShapeType="1"/>
          </p:cNvSpPr>
          <p:nvPr/>
        </p:nvSpPr>
        <p:spPr bwMode="auto">
          <a:xfrm>
            <a:off x="2514600" y="4243149"/>
            <a:ext cx="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 flipV="1">
            <a:off x="3505200" y="6300549"/>
            <a:ext cx="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 flipV="1">
            <a:off x="3200400" y="3785949"/>
            <a:ext cx="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 flipV="1">
            <a:off x="2514600" y="6071949"/>
            <a:ext cx="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59" name="Picture 58" descr="95746588-260x260-0-0_Johnson+Johnson+EPT+Analog+Early+Pregnancy+Test+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0" y="5309949"/>
            <a:ext cx="2000250" cy="1143000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0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Benzopyrene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710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Endocrine hormones </a:t>
            </a:r>
            <a:r>
              <a:rPr lang="en-US" sz="2800" b="1" dirty="0" smtClean="0"/>
              <a:t>                            cellular receptors and intracellular signaling and outcomes.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Stress  stimuli                              Stem cells             differentiation              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Endocrine hormones (first lineage&gt;later lineages.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304800"/>
            <a:ext cx="2133600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ultiply 8"/>
          <p:cNvSpPr/>
          <p:nvPr/>
        </p:nvSpPr>
        <p:spPr>
          <a:xfrm>
            <a:off x="3962400" y="0"/>
            <a:ext cx="762000" cy="6096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2819400"/>
            <a:ext cx="2133600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0" y="2819400"/>
            <a:ext cx="2133600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3276600"/>
            <a:ext cx="2133600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When stress diminishes stem cell population expansion fewer cells make more differentiated product/cell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Zhou and Xie et al, 2011, </a:t>
            </a:r>
            <a:r>
              <a:rPr lang="en-US" sz="2800" i="1" dirty="0" smtClean="0">
                <a:solidFill>
                  <a:srgbClr val="FF0000"/>
                </a:solidFill>
              </a:rPr>
              <a:t>Placenta</a:t>
            </a:r>
            <a:r>
              <a:rPr lang="en-US" sz="2800" dirty="0" smtClean="0">
                <a:solidFill>
                  <a:srgbClr val="FF0000"/>
                </a:solidFill>
              </a:rPr>
              <a:t>	      SAPK Hand1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Yang et al, 2014</a:t>
            </a:r>
            <a:r>
              <a:rPr lang="en-US" sz="2800" i="1" dirty="0" smtClean="0">
                <a:solidFill>
                  <a:srgbClr val="FF0000"/>
                </a:solidFill>
              </a:rPr>
              <a:t>, Placenta submitted	      </a:t>
            </a:r>
            <a:r>
              <a:rPr lang="en-US" sz="2800" dirty="0" smtClean="0">
                <a:solidFill>
                  <a:srgbClr val="FF0000"/>
                </a:solidFill>
              </a:rPr>
              <a:t>AMPK  ID2, not Err</a:t>
            </a:r>
            <a:r>
              <a:rPr lang="el-GR" sz="2800" dirty="0" smtClean="0">
                <a:solidFill>
                  <a:srgbClr val="FF0000"/>
                </a:solidFill>
              </a:rPr>
              <a:t>β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i="1" dirty="0" smtClean="0">
                <a:solidFill>
                  <a:srgbClr val="FF0000"/>
                </a:solidFill>
              </a:rPr>
              <a:t>Xie and Zhou et al, 2014, Stem Cell Res     </a:t>
            </a:r>
            <a:r>
              <a:rPr lang="en-US" sz="2800" dirty="0" smtClean="0">
                <a:solidFill>
                  <a:srgbClr val="FF0000"/>
                </a:solidFill>
              </a:rPr>
              <a:t>SAPK HAND1, PL1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					      Prioritized; Gcm1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2795349"/>
            <a:ext cx="7467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Placental </a:t>
            </a:r>
            <a:r>
              <a:rPr lang="en-US" altLang="zh-CN" sz="2400" dirty="0">
                <a:latin typeface="Arial" charset="0"/>
                <a:ea typeface="SimSun" pitchFamily="2" charset="-122"/>
                <a:cs typeface="Arial" charset="0"/>
              </a:rPr>
              <a:t>TSC	</a:t>
            </a:r>
            <a:r>
              <a:rPr lang="en-US" altLang="zh-CN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First </a:t>
            </a: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differentiated					placental giant </a:t>
            </a:r>
            <a:r>
              <a:rPr lang="en-US" altLang="zh-CN" sz="2400" dirty="0" smtClean="0">
                <a:latin typeface="Arial" charset="0"/>
                <a:ea typeface="SimSun" pitchFamily="2" charset="-122"/>
                <a:cs typeface="Arial" charset="0"/>
              </a:rPr>
              <a:t>cell</a:t>
            </a:r>
            <a:endParaRPr lang="en-US" altLang="zh-CN" sz="24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charset="0"/>
                <a:ea typeface="SimSun" pitchFamily="2" charset="-122"/>
                <a:cs typeface="Arial" charset="0"/>
              </a:rPr>
              <a:t>	      </a:t>
            </a:r>
            <a:r>
              <a:rPr lang="en-US" altLang="zh-CN" dirty="0" smtClean="0">
                <a:latin typeface="Arial" charset="0"/>
                <a:ea typeface="SimSun" pitchFamily="2" charset="-122"/>
                <a:cs typeface="Arial" charset="0"/>
              </a:rPr>
              <a:t>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pSAPK	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endParaRPr lang="en-US" altLang="zh-CN" sz="2800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		      	                   Hand1  /E47</a:t>
            </a:r>
          </a:p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Stress</a:t>
            </a:r>
            <a:r>
              <a:rPr lang="en-US" altLang="zh-CN" sz="28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Hand1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        PL1</a:t>
            </a:r>
            <a:endParaRPr lang="en-US" altLang="zh-CN" sz="28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Id2</a:t>
            </a: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	</a:t>
            </a:r>
            <a:endParaRPr lang="en-US" altLang="zh-CN" sz="2800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charset="0"/>
                <a:ea typeface="SimSun" pitchFamily="2" charset="-122"/>
                <a:cs typeface="Arial" charset="0"/>
              </a:rPr>
              <a:t>	</a:t>
            </a: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pAMPK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2895600" y="57671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5791200" y="4395549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3352800" y="50813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1143000" y="5233749"/>
            <a:ext cx="990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143000" y="5309949"/>
            <a:ext cx="99060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3505200" y="5233749"/>
            <a:ext cx="1219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V="1">
            <a:off x="2514600" y="5538549"/>
            <a:ext cx="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286000" y="5538549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648200" y="5005149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6781800" y="47003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6781800" y="4700349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7162800" y="500514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V="1">
            <a:off x="5562600" y="5157549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2514600" y="4243149"/>
            <a:ext cx="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V="1">
            <a:off x="3505200" y="6300549"/>
            <a:ext cx="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V="1">
            <a:off x="3200400" y="3785949"/>
            <a:ext cx="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V="1">
            <a:off x="2514600" y="6071949"/>
            <a:ext cx="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40" name="Picture 39" descr="95746588-260x260-0-0_Johnson+Johnson+EPT+Analog+Early+Pregnancy+Test+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0" y="5309949"/>
            <a:ext cx="2000250" cy="1143000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0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Hypoxic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828800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charset="0"/>
                <a:ea typeface="SimSun" pitchFamily="2" charset="-122"/>
                <a:cs typeface="Arial" charset="0"/>
              </a:rPr>
              <a:t>Two studies of hypoxic stress effects on decreased potency and increased differentiation of cultured mouse TSCs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 6 Zhou and Xie et al 1 17 2010 with pluripotency marker graph with Yufen diff add dan amend color box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54312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1400" y="36576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Modified from:</a:t>
            </a:r>
          </a:p>
          <a:p>
            <a:r>
              <a:rPr lang="en-US" sz="2800" dirty="0" smtClean="0"/>
              <a:t>Zhou and Xie et al, 2011, </a:t>
            </a:r>
            <a:r>
              <a:rPr lang="en-US" sz="2800" i="1" dirty="0" smtClean="0"/>
              <a:t>Placenta</a:t>
            </a:r>
            <a:endParaRPr lang="en-US" sz="2800" i="1" dirty="0"/>
          </a:p>
        </p:txBody>
      </p:sp>
    </p:spTree>
  </p:cSld>
  <p:clrMapOvr>
    <a:masterClrMapping/>
  </p:clrMapOvr>
  <p:transition advTm="678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26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95746588-260x260-0-0_Johnson+Johnson+EPT+Analog+Early+Pregnancy+Test+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981200"/>
            <a:ext cx="1200148" cy="685799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895600" y="2362200"/>
            <a:ext cx="762000" cy="381000"/>
          </a:xfrm>
          <a:prstGeom prst="straightConnector1">
            <a:avLst/>
          </a:prstGeom>
          <a:ln w="25400">
            <a:solidFill>
              <a:srgbClr val="54F9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28800" y="0"/>
            <a:ext cx="114300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Embryonic and placental development diagrams markers 4 30 2014 e3.5 e5.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5533" y="0"/>
            <a:ext cx="3818467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3124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Xie and Zhou et al, 2014, Stem Cell Research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0198" y="4060325"/>
            <a:ext cx="1631402" cy="2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95746588-260x260-0-0_Johnson+Johnson+EPT+Analog+Early+Pregnancy+Test+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0" y="5309949"/>
            <a:ext cx="2000250" cy="1143000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</p:spTree>
  </p:cSld>
  <p:clrMapOvr>
    <a:masterClrMapping/>
  </p:clrMapOvr>
  <p:transition advTm="678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ial Srem Cell Research Cover  SCR-D-14-00115R1 7 23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5105400" cy="6854437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00800" y="51054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Xie and Zhou et al,  </a:t>
            </a:r>
            <a:r>
              <a:rPr lang="en-US" sz="2800" i="1" dirty="0" smtClean="0"/>
              <a:t>Stem Cell Research</a:t>
            </a:r>
            <a:r>
              <a:rPr lang="en-US" sz="2800" dirty="0" smtClean="0"/>
              <a:t> 2014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Hypoxia drives morphological differentiation despite FGF4.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ial Srem Cell Research Cover  SCR-D-14-00115R1 7 23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5105400" cy="6854437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00800" y="51054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Xie and Zhou et al,  </a:t>
            </a:r>
            <a:r>
              <a:rPr lang="en-US" sz="2800" i="1" dirty="0" smtClean="0"/>
              <a:t>Stem Cell Research</a:t>
            </a:r>
            <a:r>
              <a:rPr lang="en-US" sz="2800" dirty="0" smtClean="0"/>
              <a:t> 2014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0"/>
            <a:ext cx="274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PL1 is low at </a:t>
            </a:r>
            <a:r>
              <a:rPr lang="en-US" sz="2800" dirty="0" smtClean="0">
                <a:solidFill>
                  <a:srgbClr val="17BB01"/>
                </a:solidFill>
              </a:rPr>
              <a:t>low green mitochondrial </a:t>
            </a:r>
            <a:r>
              <a:rPr lang="en-US" sz="2800" dirty="0" smtClean="0">
                <a:solidFill>
                  <a:srgbClr val="00FF00"/>
                </a:solidFill>
              </a:rPr>
              <a:t>charge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high PL1 is only at high charge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Thus hypoxia can’t complete</a:t>
            </a:r>
          </a:p>
          <a:p>
            <a:r>
              <a:rPr lang="en-US" sz="2800" dirty="0" smtClean="0"/>
              <a:t>Differentiation.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83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SUMMARY</a:t>
            </a:r>
          </a:p>
          <a:p>
            <a:r>
              <a:rPr lang="en-US" sz="2800" b="1" i="1" dirty="0" smtClean="0"/>
              <a:t>Stressors decrease stem cell population expansion</a:t>
            </a:r>
          </a:p>
          <a:p>
            <a:r>
              <a:rPr lang="en-US" sz="2800" b="1" i="1" dirty="0" smtClean="0"/>
              <a:t>	 (pathogenic impact 1)</a:t>
            </a:r>
            <a:endParaRPr lang="en-US" sz="2800" dirty="0"/>
          </a:p>
          <a:p>
            <a:pPr marL="342900" indent="-342900"/>
            <a:r>
              <a:rPr lang="en-US" sz="2800" b="1" dirty="0" smtClean="0"/>
              <a:t>Stressors </a:t>
            </a:r>
            <a:r>
              <a:rPr lang="en-US" sz="2800" b="1" dirty="0" smtClean="0"/>
              <a:t>induce differentiation to compensate for 	smaller stem cell population (pathogenic impact 2)</a:t>
            </a:r>
          </a:p>
          <a:p>
            <a:pPr marL="342900" indent="-342900"/>
            <a:r>
              <a:rPr lang="en-US" sz="2800" b="1" dirty="0" smtClean="0"/>
              <a:t>Hypoxia induces compensatory and prioritized 	differentiation by low oxygen levels do not support 	differentiation</a:t>
            </a:r>
            <a:r>
              <a:rPr lang="en-US" sz="2800" b="1" dirty="0" smtClean="0"/>
              <a:t>. (unique pathogenic impact 3)</a:t>
            </a:r>
            <a:endParaRPr lang="en-US" sz="2800" b="1" dirty="0" smtClean="0"/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</a:rPr>
              <a:t>Limitations</a:t>
            </a: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</a:rPr>
              <a:t>Studies primarily In cultured mouse embryos and ESCs and 	TSCs.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97" descr="reproductive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3330"/>
            <a:ext cx="7010400" cy="1194670"/>
          </a:xfrm>
          <a:prstGeom prst="rect">
            <a:avLst/>
          </a:prstGeom>
          <a:noFill/>
          <a:ln w="25400">
            <a:solidFill>
              <a:srgbClr val="17BB0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Hypotheses for future research :</a:t>
            </a:r>
            <a:endParaRPr lang="en-US" sz="2800" dirty="0"/>
          </a:p>
          <a:p>
            <a:pPr marL="342900" indent="-342900"/>
            <a:r>
              <a:rPr lang="en-US" sz="2800" b="1" dirty="0" smtClean="0"/>
              <a:t>We hypothesize that stress-induced prioritized differentiation occurs in embryos in vitro and </a:t>
            </a:r>
            <a:r>
              <a:rPr lang="en-US" sz="2800" b="1" i="1" u="sng" dirty="0" smtClean="0"/>
              <a:t>in vivo</a:t>
            </a:r>
            <a:r>
              <a:rPr lang="en-US" sz="2800" b="1" dirty="0" smtClean="0"/>
              <a:t>.</a:t>
            </a:r>
          </a:p>
          <a:p>
            <a:pPr marL="342900" indent="-342900"/>
            <a:r>
              <a:rPr lang="en-US" sz="2800" b="1" dirty="0" smtClean="0"/>
              <a:t>We hypothesize that prioritized differentiation also occurs in human TSC  </a:t>
            </a:r>
          </a:p>
          <a:p>
            <a:pPr marL="342900" indent="-342900"/>
            <a:r>
              <a:rPr lang="en-US" sz="2800" b="1" dirty="0" smtClean="0"/>
              <a:t>We are making viable reporter TSCs (and ESCs) for </a:t>
            </a:r>
            <a:r>
              <a:rPr lang="en-US" sz="2800" b="1" dirty="0" smtClean="0">
                <a:solidFill>
                  <a:srgbClr val="00FF00"/>
                </a:solidFill>
              </a:rPr>
              <a:t>Potency factor promoter-GFP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Potency factor promoter-RFP, </a:t>
            </a:r>
            <a:r>
              <a:rPr lang="en-US" sz="2800" b="1" dirty="0" smtClean="0">
                <a:solidFill>
                  <a:srgbClr val="FFFFCC"/>
                </a:solidFill>
              </a:rPr>
              <a:t> and </a:t>
            </a:r>
            <a:r>
              <a:rPr lang="en-US" sz="2800" b="1" dirty="0" smtClean="0">
                <a:solidFill>
                  <a:srgbClr val="00FF00"/>
                </a:solidFill>
              </a:rPr>
              <a:t>first lineage differentiation marker promoter- GFP</a:t>
            </a:r>
            <a:r>
              <a:rPr lang="en-US" sz="2800" b="1" dirty="0" smtClean="0">
                <a:solidFill>
                  <a:srgbClr val="FFFFCC"/>
                </a:solidFill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</a:rPr>
              <a:t>RFP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95746588-260x260-0-0_Johnson+Johnson+EPT+Analog+Early+Pregnancy+Test+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0" y="5562600"/>
            <a:ext cx="2000250" cy="1143000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</p:spTree>
  </p:cSld>
  <p:clrMapOvr>
    <a:masterClrMapping/>
  </p:clrMapOvr>
  <p:transition advTm="4038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ppolee laboratory 5 -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5999" cy="3300089"/>
          </a:xfrm>
          <a:prstGeom prst="rect">
            <a:avLst/>
          </a:prstGeom>
        </p:spPr>
      </p:pic>
      <p:pic>
        <p:nvPicPr>
          <p:cNvPr id="4" name="Picture 7" descr="C:\Users\dan\Pictures\w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52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dan\Pictures\brigst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676400"/>
            <a:ext cx="66235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:\Users\dan\Pictures\hhShen cr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752600"/>
            <a:ext cx="685800" cy="83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:\Users\dan\Pictures\rleach cr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352800"/>
            <a:ext cx="54205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C:\Users\dan\Pictures\ZIMMERBErg cr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4800600"/>
            <a:ext cx="497736" cy="7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172200" y="2590800"/>
            <a:ext cx="8255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QT Wang  UI Chicago</a:t>
            </a:r>
            <a:endParaRPr lang="en-US" sz="1100" b="1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001000" y="2590800"/>
            <a:ext cx="1143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David </a:t>
            </a:r>
            <a:r>
              <a:rPr lang="en-US" sz="1100" dirty="0" smtClean="0"/>
              <a:t> Brigstock  </a:t>
            </a:r>
            <a:r>
              <a:rPr lang="en-US" sz="1100" dirty="0"/>
              <a:t>Ohio State </a:t>
            </a:r>
            <a:r>
              <a:rPr lang="en-US" sz="1100" dirty="0" smtClean="0"/>
              <a:t> University</a:t>
            </a:r>
            <a:endParaRPr lang="en-US" sz="1100" b="1" dirty="0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086600" y="2590800"/>
            <a:ext cx="91529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Hayley Shen Clarkson University</a:t>
            </a:r>
            <a:endParaRPr lang="en-US" sz="1100" b="1" dirty="0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096000" y="4191000"/>
            <a:ext cx="91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Rick Leach Michigan State University</a:t>
            </a:r>
          </a:p>
        </p:txBody>
      </p:sp>
      <p:pic>
        <p:nvPicPr>
          <p:cNvPr id="13" name="Picture 27" descr="C:\Users\dan\Pictures\Anthony Johns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3429000"/>
            <a:ext cx="609600" cy="7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7162800" y="4267200"/>
            <a:ext cx="99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Tony Johnson </a:t>
            </a:r>
            <a:r>
              <a:rPr lang="en-US" sz="1100" dirty="0" smtClean="0"/>
              <a:t>Baylor</a:t>
            </a:r>
            <a:endParaRPr lang="en-US" sz="1100" dirty="0"/>
          </a:p>
        </p:txBody>
      </p:sp>
      <p:pic>
        <p:nvPicPr>
          <p:cNvPr id="15" name="Picture 29" descr="C:\Users\dan\Documents\rings edmond cro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66125" y="0"/>
            <a:ext cx="777875" cy="871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6" name="Picture 25" descr="wsu Logo 8 2009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5334000"/>
            <a:ext cx="1142999" cy="41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logo_ferring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6019800"/>
            <a:ext cx="914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American Cancer Society Logo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181600"/>
            <a:ext cx="914400" cy="59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C:\Users\dan\Pictures\ron davis stanford crop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3352800"/>
            <a:ext cx="55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8153400" y="4267200"/>
            <a:ext cx="8381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Ron Davis Stanford</a:t>
            </a:r>
            <a:endParaRPr lang="en-US" sz="1100" b="1" dirty="0"/>
          </a:p>
        </p:txBody>
      </p:sp>
      <p:pic>
        <p:nvPicPr>
          <p:cNvPr id="21" name="Picture 20" descr="huttemannlab and Ick so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2200" y="0"/>
            <a:ext cx="1600200" cy="120015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172200" y="1219200"/>
            <a:ext cx="1828800" cy="4308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/>
              <a:t>Maik Huttemann and Ick Soo Lee, WSU</a:t>
            </a:r>
            <a:endParaRPr lang="en-US" sz="1100" b="1" dirty="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8069113" y="914400"/>
            <a:ext cx="1074887" cy="6001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Edmond Rings Groningen Holland</a:t>
            </a:r>
          </a:p>
        </p:txBody>
      </p:sp>
      <p:pic>
        <p:nvPicPr>
          <p:cNvPr id="24" name="Picture 23" descr="nichd logo 8 2009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5867400"/>
            <a:ext cx="2036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NASA Logo 8 2009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90800" y="5791200"/>
            <a:ext cx="990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0" y="4800600"/>
            <a:ext cx="5562600" cy="206210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Funding </a:t>
            </a:r>
            <a:r>
              <a:rPr lang="en-US" sz="1600" dirty="0" smtClean="0"/>
              <a:t>support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27" name="Picture 23" descr="AmericanHeartAssociationLogoColor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0" y="50292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5" descr="childrensheart_VeriSign_logo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38600" y="51054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4800600" y="1066800"/>
            <a:ext cx="685800" cy="110799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657600" y="1066800"/>
            <a:ext cx="609600" cy="110799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486400" y="2209800"/>
            <a:ext cx="609600" cy="110799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8200" name="AutoShape 8" descr="data:image/jpeg;base64,/9j/4AAQSkZJRgABAQAAAQABAAD/2wCEAAkGBhQSEBUUExQVFRQVGBsYGRgYFxoeIBsiIBccGxwcGh4fHCYgGx8oGh8dIy8hIycqLiwvGR8xNjAqNSY3LCkBCQoKDgwOGg8PGikkHyQsKSwpLCksLCksKSosKSwpLCkpLCwsKSksLCwpLCksLCwpLCwsKSwpLCwsLCwsKSwsLP/AABEIAKcAeAMBIgACEQEDEQH/xAAbAAACAgMBAAAAAAAAAAAAAAAFBgMEAAEHAv/EADsQAAIBAgUCBAQFAgUEAwEAAAECEQMhAAQFEjFBUQYTImEycYGRFCNCobEHwVJi0eHwY3KC8RYzkhX/xAAZAQADAQEBAAAAAAAAAAAAAAABAgMEAAX/xAAkEQACAgICAgICAwAAAAAAAAAAAQIRAyESMUFRBCIyYROBkf/aAAwDAQACEQMRAD8A53qVCp+IKvIR49SiBG0AARxbvhq1XXPxGXy1NiGp0FZKhJMsT6afHUIkz74k1zXS3qZabq0/EoJnrB5iI+U4j0LTRVVyoRFvuBe5+V5C+595wOKT0zI5WtoVspl2otUajURt6lDuJVgCbgHgExE4vaVm3aVZCQs+oHbIgyCeD9se8z4LrFy9NSKTHdZ0Yn5QY9+cH/DXh6v59IimPKU/mAssBSCGDGeSpPGOlF+A9ivWzaSWp0yeh3sGAm0ccnvg/oPg7OVaSlU2L/1pTuZTkkE/bDzo2l5bIKVplXqMbu4mRNgBeIEfz1wQOvsB6qYcd4IHty0/YYoopFVBVsXh/SxnhjWQN1G1iPlKkfOfbjpjdH+kJWuKn4qQDMcN8i1x1va+Cv8A8oRTO2qp9nJH2Mxi9Q8WqY3T9cCkPxXoWM94Cqk1acqob8ykzgMtm9dJ7HoQQw/w+8Afl9Ly+Vp1Er16b7hBpojMZD7rSAIm3aCcdFoeJqQsXEe/zj/T74H6v4QoZoL5ZjaT6Qb3vCkzF+kfxgPSpf0SljtUjnepClUy4TYoQA7TcbDHPyHUXGFbKaUxpPULU1VCBdhJvHpHMdflh3NNMnmRQqNC11+GoBuXpLEdCQVMci94wr+KdFfK550FqbIrhbcN04iAwIt0GF21vtdkoJp0Bcw0cDcO9r+9umJMg4YjcAoFwTz8pF/rjdVDEkAD2NoxXo1izKiLuLGBH8/LHdjk9HUXpNKkITYED4R2E43hjpafRpJ+aFaQJL/vtHOMxzUROS9A+pm6LhlSlWF7BmA2NFrxLKLiLG4PTFTJaJ5wdqIL7b7TMm8kJfmAT9IvOL3iLSGoVUq0qhbLudqs8tst8Bnt0m5A9sWPCubAcoCh9MyoJBKxe/t79MHhumc3StFbwzqTnMrSogxUgbR/eeLTfpjqJzFNStEGBf0L1Pu3J+eBumaVSDPmhTC12XbuEj4puFBjdsBk4L+DNHDtVruLTsQew5P1P8YdriXwxTVkJ59CCbyY/gkk4pZjSHdhJ46Ydc1llHAj5YoNT9sLs2RUfQuZbw+QTi8nhsG02wVW2JEqRgDNlZPCaMpBvOKFfw3WoNuo1GAMgrNu0gngjnjDNlMwDibNXU4NkpX0xI/qD4WGZynnuQK1GGWoLSvVXiR7jt+2Of8AiTWRVyuVkDzk86g887Bsams9RDEj2OOv6ZnwxajU2lSCNpv1Mgjtjl/9TvB34eqrUEbyWWQqkkqR8VjyAI6yB3jBaszyjexFoqS+zoemPQzHltKOQY2mOx6CMeNOyjO0ICTi5lq70X2eUtMjnepLT8zzx0xN3WkIQUMjVJ+F5NwSDH3xvF6jrjtzAkdJn5zjMIuX6BTDeo6t5dKoPSaNUCQQDF5EDuDwcC9KqNRrLtUN1XaNwMieg/51xVqiqtVqJ7r6GWdpjiOxOD2n5ckACQTZuYZZBIH+G9iexMYsrlsnSSoZ/D+eLU23SS9UQT13JEjpAFgRaxx0jK0fLpIijhR9+uOf6TWkmoQogpAEHbClAAQYIiCLAjrjoH4tUTcx4sPc4MtGrF+OifyrS2KVbb0jALWPEAESSAT1BH84oU9Wk2NsTcqNkMV+RnAX2xkg9RharatyJxlHUCIJEA3lmAt3jn6wMFSsZ41HtjStGLjE9M9DgPp+sj5j5z/bBlaquoZCCPb/AJ3wSDEXUarpnGVJ3Ab1+lyPqB+2Lv8AUKkMxpTsD6kZaiMW2xcCQfYNivrKEaosdaX8gg/tibxdl2TTi9wFcgqP8LeggjiB/GGJT0cVo7kIKAzY7r3Pf+bxjoiZFM3lFFamUYqD7gkbgVPuIIHvGFfS8lTJKVJJayPMhhHpDDoRhs0rX0SgadYR+HG1rSGSPTI6EfD8gDicZcHsxz9oSl8MVArspDhCNoWSXHcDpAnmw4OMwRqeLZqfkrAYxcSSP8scW9umMxFTY9v0W8lrgFENUIaoAFkLdoEdpwOy2ZLX2xBsDPp7H/12xWOSAHP741vuNjMSCJiT98abZNJMa/DtVgKpPwEDbLCSwZW2gTJJE8DDbqOtt5dFjbehqMWtAmyx0taMJ/ghxVrMrKAalJtrbRK3DSqsLG3N+MPz6IpRVf07Y287Zj69eh++Oe+jZgVLYkajrRZ2KNUk/pBIX+bj5jEWjZknMU1uVqMVjtabfSfthozHhszeqvttCyf5xPpWgKtdWFwimOt2/v8AL2wtGtJ92Ctao/mbQFiC3BBsQIJmCJN7Dj3wIoZuoNycB53TNxzH7YbtYyBZlZSQVn7HoZBkWxRqZakxgrtb24+l/wBv3ODSGabA2UzjIJam4WRdSSR7wRhl07XmFb07XBALEAjcT1HYlQvIxDldIUGxb5FjH2vODOR0tFM7RM8xH/rAaF4ryUNXrk18vUai6TuRv1ApdjBHBjoY9pjHnVtbp57SMyUB4I2qCSPUsWHPScMmfUekHgbpn/t5+38nCPV8ynSL0JpAVEMKIkM0faSJ+eC5cVYuPD/NKujlOayNWmRvFQbZggGxBtPaMHtAzBvWeCKko8wbgGCR7z++KGf0t6ebrrTBVQ7hQnQO8J8rEW5g495ioKVVvJfeno8xyp2HdadsczwRH7Yl9Za8HntbdA7U8yptTSpTsJSbA9esxe2N49auA/lt61EEEHoZ72m2NYL0HsjbWfzASFYCeRYf74IUs2Q/pgEjgW9rdzBnF3xIiVKm2E/TItJItNri1vpgZngi7HUHcg/MEQAZi1+Ijte2HaoVVQy+B8xtzdNYcvAUgcARB3EdsdQq6oAnOOaaVqABR43SRO0CSRwCenS2GPX3anUZe2BN0rNnxKbaZY1PxAFBM7mPAwTo6wmXTaX8yoQCzDiesYRMll3r1SYsO9gPc49anp5otYzuEtB4wqcuzdJweh3p6xTqKVLbSeD/AL9MAK+pBKzoxDqD6XHvHOFyjl3qEBztC8cx9Y/nBerkNqEQI6EGR7yf9cHbRylCIwZPPDpGC9LNzhAyFVwYgxyLdMNWlVZ56jCW+gySaGXNlTRqM0wEIn5jp74554ZzThH8wllSk7tN/gUvP/6UHD3rNMjKfDvkrI+vWLxjnXjfWKWUovRokeZX/Sgg00MEqxm5aIHtPfDtdEoTUMcn/gv5Wnvs0rUIU1KZJFyoIPeSscd8AM8pZ2BeHZ42mYgLYT2FlWRx2wwarlGSotWl68u4p1F3FmI2wXUNMqSRc8njjEejOK6bq4UGYFVYiTwHH6Z4nj64ejybAKZ+rTJVjHT1AEfK/IxrBXWsutOpYxWpyGnjuInk7f8AlsZgdBPGbyoruNtMUqhkgq0gGDYT6oNrHgzgnp/h1c1l0rNUbzXWGWwUlWi/pJ6fzjxlq1P8QjBpplluRFpuY7bp+2DAyJy29KTF1LMRIJCEkSJHIMyOtzh4peRJydaK/h7RnyzMWAZSSBeeI2lTzPI78YfPENFHdGtDWP2F8c1FOutQoaj1KjkNAY7VXuQLU/axn9w95HMeZllWArqNpE/DHw/KefpOA0mqL/HbjO2LeoaxVyYfYPgltsTfuZF497CMay34itRFTzF9Y3EfUWn3mbYv5yiXrAxCsth+0nEYytKiIioB/kYxeOAeOOmIu2ejCPo8ZLQ61QbjU2jdtMdL84GapmauWZVR/Md/09fiI/5OCywfSvmEMZguY9rDFkZVAJhQY6YKj7ZSSfllbQ0Jb1H4Z/eOv/OcMeipujATKNsDEWBmSfa5H2jB/SKyqBEzA+k3/gR98dxbZLmopoJeMc81PTqrKxDAbQwMbZtJ9hP9+mOBKpqHcxYCL8n7fa5GO++K9Pp5nImk7FQxX7zaZtzjlFLwuUcU6hO5Iif5+RxZxtHnZJUyPSc5VQKhBag5uLHYTYNe4gwSOMDNTcLmKip6UNMB4kB5uZ9v9Mb02o6Va1EwKa+mbbhf4h3ExIPcYvZnTHbbMswO0bbE36i/JthGm40iT0wauXr1UBVatWkn+abRwJJ6e1sZg7omvikainarhrrIX1AEG/BtzH+HGYaKTW2dbQnUwaqhZIsf5OGGhncwG3edsJuFCrcREN9PsbxhhzGlU9vppoFqCfhHXkE4WdQyRp1SOliI7dP3/jAca6BysZ9MyNNWFIbl3GVdyN24gMBUI5kGAfb3wYo1SpZCAH9III6Cbz/Hf6YVNO038VSemjEsxFantYbmKel0M8N6gy9Dxiej4tY0wK6FnpnYawG2F+E+apuCDzE8d74ZPWzld2M4y5ZgztLE8R0sBH9gBHPbE1XTHI+lgenvxhc8L+JxmBcqtVNvpZvi49QETHNieuGHPa8xckWF47X/ANyb/LCtXs348vhkVPRWU+pgvttnn364l/Awbmx+w6XHTjFY+IFXmZYCAOh4+Y5/jEyZ8K7EkFogCbXn+2OSRSWSloiztMLy0NEG944DWEEdPpfBDSgRTZyegnkkQp56XBGKNI+c8ltwIIJI9UTJHym+JMzngQEQttWBePlce/ODJqOxcac9Ef8AUfMMum0dpMNUIbdER5LD1dIkj/fCBmNYf8OFqqS1NYpuDMXEK1riOMP3i3Pl6WSpU22t+IBabrs2kMGH6lgiQcB9Z8DsM0aQG2hX8wUWItuClhSJmxkeljyO5BwVFtWjNnjU6FLWBTT1KCKrrJvJh1BH8jDdp2k1Foh6gC1DdgP1CJ3EdG6G/TpheGkVRmBTzFKp+UqoWT4gB8LSJ3ADqOBg9WzLhHFSo1SnbbXCFjTZWM+YogspUwSJ4U46HbMknekL+taIKTmowJWrJW6+hrXa3qEE2t88Zhmr6f5lEbmWuhuINzPUEQQfaLWtjWJ5YfYKmQaVqXnUGEgVKR9YF4/zfIjAfxJqyiqlJ0DKE9R3bSNx5Bg9IMYqZYHL1qdYcMClRejC0z7x/GAGt1zUr1mW67jtMcqLD9sPeqHjBch30uj+EqqoXcCu0MOYLySegNhHfAnU1epmq4UFj5jEle24wftiDSPFirQVK8g0zYqJdxFh2EQRJPUWwU8Pa9SzNR12ilWLFqd/iB/ST1M3+uOWwOLWyDSdWRQg2AspJBYAye4PItYj2wy1B51IVVNioNuIj25vgZndDporVztpopI8smPMqH9Kjtfc3bjriz4N1ypWpVjUgstSOALFQYjjobDAmnFGr40VJ7IdoiTM4noZwi4g/P3xYzNRTJ/tgc1TEeTN6wxCR1WoV6bR7cH3/wBeuIP/AOgEuTzNsDq2b2jm38YuUdNalRXNvB3XppMnm1Q/5R9169MUxwc2DJkjiRf0mmDmNuYU+ZUEUwZlCbpboWN/YD/McHxnEbMU8izPFH0B161Ikkg9muD0uOuBem1SaH4qow8+NlPcY8ySRv8Aa4geyv3nEvhzXiqvVzQlUny3C+svBkwBcHuPebG3pQjxR5Ep27YMyvhvMUGerXpsagcjcQxvYhg0kFIiD3kHFjOeIfKIkAtBIG7bAnk2PJIj5HBzS8/Vq01em3kVCBLvtit8mIJkHoLWi+JKa5OrX21qG+v+p1pFRIFiw5H/AHRBxJ4ZRX1ZKosTK2uVswSqDbUALbbeqBJE3JsJEH/TGYeH8MUtpaguXRgf0qGMjs4G5T7dMZjPLE2+xlB+Ecd1vNkU1pEQyEwe49/sL4pLRDIGW4NsR5rUFYLzuChSTHAFsTaE4O9bSYIxJFKIl0/zDtB22Jn5DjFzJaHtYFDvboCsEGREEHmbfXGVaw2yBcTuGGXwhoLM6ZpnFDLUjuZ39M9Rtkdx8XExEnFIRtg5OqK3jTMtUFHLQdyIAGbl2BO5iP0y027KuI/BeblqwA52j5soMn98S6pkWGaqydyKSdxPqpsF4I5+IxPXAzwgdu5mIX1EsTwB1J9sPnj4RqwNJ2HM/VO7rbFDM5kqm5hAJge5iYHvGPTeKqb1WCUHqL0hiCe5AF+xg9OvYgmpfi63kVKSInwovCUh1D/4X71B15twmPBb+xbJ8pL8SLw9ptPNB6lRigo+og8MeQB3xmn+IS1dzV9GX4f/AKY49INizLYjqD7Yp66gpnZRYrlaRs55dpuI6t07RB6jHihlBqDBUK0mUXVjCKOrse/Uk8mw6Y2pVpGCTcnykF9SDZusvlA08nR9U8xYAQOYKwqDtzcnBihrfnZqnDU91IQtMqQsH4i7BN28WEr1Npk4Habn6NPKVINQUaZCUgCIqVLzUM37kDgDpJxNl8vl6GV3k1kq5kQJElViZ+3q/wDNO2LKq2RbTCVNqGZbcayl1J/Kpk/mQf0kgKl7BhE2nb8WLdLPtXVqdRGoUB6SwYrUUjpUNmdvYfWeSJq6dl6OThaxp1a4+FxdVHYATx9598Wq9dE8nLu9bMVhAM7fSTcLLSYReR8sdoX9oI6XonlKGydVRv5qOSrtHZIgjpYGe+N4AZ0JmNQ8tfNqbTE1HUcC+0qPSvAgC5jvjMB77YeTXSORuxJk3OJsorIysJuYAHJ+nzxFTplrAEz26z0x07wf4R/DL57vFZQIIErTY3CA9am2SxHwyALmR5sIcmapPijfhzwWAXr5oQ0MEVh6Ufu4/Uw52zA6mbYueK/DNWtl6dKg2+ozLXZZJc/lts3kehBAJAntyb4Ia5oZqNl6T16YGwcL+qo4k3fnn9sTvqFVxXakjKh/JpRTuRADMZFyQUAm0TjdGCUaRBPyxP2+fWrPuIrspsUkOHKjaQJO5ZNr8ACcCc1kTQ81RDhaqJAO25ViwiJtHHS2HvxFlqlNalVlVvwtNXOx0WoSLNJCGBLNAEf/AFjthMzWuo1ClKM6salUS0lRtVFQmBO0q1464WSiUTdFNs4KOWV0ptTd2YblqxKxBEbe03nrizlFavlQUBVFBbMVCZJlpEnraBHU89J868tAU6ClXB8vdt9zg3oOkUqlRqLZr8OlOlTZQQoNViCTIazBGttUSd3fASOewZkc2M0Vy5X8tRFPdYKOr1CPhaJ9fQWPfF2tSpUKiZegDVDP+qBvPG8xMwZ2g2hZIvjdHM5enUSiFZhG/NMDAJX1GmJvsFl9yeuL2maygp1cy+Xpkp6KcHl3P7wMVXom2S/jKGYzi0Ey4NKlO74PVEbzG0CWaEsRzi3Rz2WzWcYmgWp05JNoCqektIlpNiLR0xV03M0qOTeucuA1X0IQ1wLgtJ6mHM9NgPXE+az1DLZIUzlwr1xuYK8EIOATzwBb3w2mxX6JGzuWqPVzoWoy0R6FZiBIjywAZPJUnnkYi0fXMuTVzD5f/wClbWp3dzzuAUkk9+5xLrOZoUcrSy70Nu8l22mYiGP2dtv/AIHHmplculOhl1osWrHzn3mwEWJv0WT9Mdpg0V38QihlQ9OlTp1a5YKSFJCKfU1lEbnsObLjMes/r2/Ofh1pUjSQrQUdFCj1/Y7vtjMDT2FzrwA/6a6OKO7MvTV3FHzqcwdoLmmsA2BLAmeQBFpw0+K9BzNcZZGZWf1O+4/qbYO0W3EfTG8ZiS+sVRST2Vte038PmquYJU+XspUgFuG2xuuIsA5HvGDeUfMEURLEKorVSWUDgteLkTPA6DGYzFJPQtA7UNAqrp1Y+YpqZgsCQt2n07ZY2k9Y6njCnnMtkqTrl2M+TTp0yWFRSWPqY+kkcsRYdMZjMS7djPWi9mtFy9bPKCzbNyJG8kBQu5uaU8DFqhncuKlX4WVaa1KphzUsu4rTY7dgZngx0++MxmK1sVg+jqdGlSFSnl1ZqhIJI2WXoBLC789PSO+C+o5hBUo5Ncsk+mSSvx1IljFODC9cZjMN5GS2EMxm6VTNUsuMuop0wpIJWAAm4mNkk7No56t3wMp+IaWZzo3ZYbZLQGX4aYMCDT6kd7TjeMwYpUcl2W62cymYzpRqJYh9nwgWSWfioOX3dOuLOn69RavXzK0AVpjaC0TG1jA+LhEPX9XGMxmDxQnkA6drlHy6lcUPzVXdLBPiqNtJ3KN3VsbxmMwY9FscE07P/9k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2248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2" name="AutoShape 10" descr="data:image/jpeg;base64,/9j/4AAQSkZJRgABAQAAAQABAAD/2wCEAAkGBhQSEBUUExQVFRQVGBsYGRgYFxoeIBsiIBccGxwcGh4fHCYgGx8oGh8dIy8hIycqLiwvGR8xNjAqNSY3LCkBCQoKDgwOGg8PGikkHyQsKSwpLCksLCksKSosKSwpLCkpLCwsKSksLCwpLCksLCwpLCwsKSwpLCwsLCwsKSwsLP/AABEIAKcAeAMBIgACEQEDEQH/xAAbAAACAgMBAAAAAAAAAAAAAAAFBgMEAAEHAv/EADsQAAIBAgUCBAQFAgUEAwEAAAECEQMhAAQFEjFBUQYTImEycYGRFCNCobEHwVJi0eHwY3KC8RYzkhX/xAAZAQADAQEBAAAAAAAAAAAAAAABAgMEAAX/xAAkEQACAgICAgICAwAAAAAAAAAAAQIRAyESMUFRBCIyYROBkf/aAAwDAQACEQMRAD8A53qVCp+IKvIR49SiBG0AARxbvhq1XXPxGXy1NiGp0FZKhJMsT6afHUIkz74k1zXS3qZabq0/EoJnrB5iI+U4j0LTRVVyoRFvuBe5+V5C+595wOKT0zI5WtoVspl2otUajURt6lDuJVgCbgHgExE4vaVm3aVZCQs+oHbIgyCeD9se8z4LrFy9NSKTHdZ0Yn5QY9+cH/DXh6v59IimPKU/mAssBSCGDGeSpPGOlF+A9ivWzaSWp0yeh3sGAm0ccnvg/oPg7OVaSlU2L/1pTuZTkkE/bDzo2l5bIKVplXqMbu4mRNgBeIEfz1wQOvsB6qYcd4IHty0/YYoopFVBVsXh/SxnhjWQN1G1iPlKkfOfbjpjdH+kJWuKn4qQDMcN8i1x1va+Cv8A8oRTO2qp9nJH2Mxi9Q8WqY3T9cCkPxXoWM94Cqk1acqob8ykzgMtm9dJ7HoQQw/w+8Afl9Ly+Vp1Er16b7hBpojMZD7rSAIm3aCcdFoeJqQsXEe/zj/T74H6v4QoZoL5ZjaT6Qb3vCkzF+kfxgPSpf0SljtUjnepClUy4TYoQA7TcbDHPyHUXGFbKaUxpPULU1VCBdhJvHpHMdflh3NNMnmRQqNC11+GoBuXpLEdCQVMci94wr+KdFfK550FqbIrhbcN04iAwIt0GF21vtdkoJp0Bcw0cDcO9r+9umJMg4YjcAoFwTz8pF/rjdVDEkAD2NoxXo1izKiLuLGBH8/LHdjk9HUXpNKkITYED4R2E43hjpafRpJ+aFaQJL/vtHOMxzUROS9A+pm6LhlSlWF7BmA2NFrxLKLiLG4PTFTJaJ5wdqIL7b7TMm8kJfmAT9IvOL3iLSGoVUq0qhbLudqs8tst8Bnt0m5A9sWPCubAcoCh9MyoJBKxe/t79MHhumc3StFbwzqTnMrSogxUgbR/eeLTfpjqJzFNStEGBf0L1Pu3J+eBumaVSDPmhTC12XbuEj4puFBjdsBk4L+DNHDtVruLTsQew5P1P8YdriXwxTVkJ59CCbyY/gkk4pZjSHdhJ46Ydc1llHAj5YoNT9sLs2RUfQuZbw+QTi8nhsG02wVW2JEqRgDNlZPCaMpBvOKFfw3WoNuo1GAMgrNu0gngjnjDNlMwDibNXU4NkpX0xI/qD4WGZynnuQK1GGWoLSvVXiR7jt+2Of8AiTWRVyuVkDzk86g887Bsams9RDEj2OOv6ZnwxajU2lSCNpv1Mgjtjl/9TvB34eqrUEbyWWQqkkqR8VjyAI6yB3jBaszyjexFoqS+zoemPQzHltKOQY2mOx6CMeNOyjO0ICTi5lq70X2eUtMjnepLT8zzx0xN3WkIQUMjVJ+F5NwSDH3xvF6jrjtzAkdJn5zjMIuX6BTDeo6t5dKoPSaNUCQQDF5EDuDwcC9KqNRrLtUN1XaNwMieg/51xVqiqtVqJ7r6GWdpjiOxOD2n5ckACQTZuYZZBIH+G9iexMYsrlsnSSoZ/D+eLU23SS9UQT13JEjpAFgRaxx0jK0fLpIijhR9+uOf6TWkmoQogpAEHbClAAQYIiCLAjrjoH4tUTcx4sPc4MtGrF+OifyrS2KVbb0jALWPEAESSAT1BH84oU9Wk2NsTcqNkMV+RnAX2xkg9RharatyJxlHUCIJEA3lmAt3jn6wMFSsZ41HtjStGLjE9M9DgPp+sj5j5z/bBlaquoZCCPb/AJ3wSDEXUarpnGVJ3Ab1+lyPqB+2Lv8AUKkMxpTsD6kZaiMW2xcCQfYNivrKEaosdaX8gg/tibxdl2TTi9wFcgqP8LeggjiB/GGJT0cVo7kIKAzY7r3Pf+bxjoiZFM3lFFamUYqD7gkbgVPuIIHvGFfS8lTJKVJJayPMhhHpDDoRhs0rX0SgadYR+HG1rSGSPTI6EfD8gDicZcHsxz9oSl8MVArspDhCNoWSXHcDpAnmw4OMwRqeLZqfkrAYxcSSP8scW9umMxFTY9v0W8lrgFENUIaoAFkLdoEdpwOy2ZLX2xBsDPp7H/12xWOSAHP741vuNjMSCJiT98abZNJMa/DtVgKpPwEDbLCSwZW2gTJJE8DDbqOtt5dFjbehqMWtAmyx0taMJ/ghxVrMrKAalJtrbRK3DSqsLG3N+MPz6IpRVf07Y287Zj69eh++Oe+jZgVLYkajrRZ2KNUk/pBIX+bj5jEWjZknMU1uVqMVjtabfSfthozHhszeqvttCyf5xPpWgKtdWFwimOt2/v8AL2wtGtJ92Ctao/mbQFiC3BBsQIJmCJN7Dj3wIoZuoNycB53TNxzH7YbtYyBZlZSQVn7HoZBkWxRqZakxgrtb24+l/wBv3ODSGabA2UzjIJam4WRdSSR7wRhl07XmFb07XBALEAjcT1HYlQvIxDldIUGxb5FjH2vODOR0tFM7RM8xH/rAaF4ryUNXrk18vUai6TuRv1ApdjBHBjoY9pjHnVtbp57SMyUB4I2qCSPUsWHPScMmfUekHgbpn/t5+38nCPV8ynSL0JpAVEMKIkM0faSJ+eC5cVYuPD/NKujlOayNWmRvFQbZggGxBtPaMHtAzBvWeCKko8wbgGCR7z++KGf0t6ebrrTBVQ7hQnQO8J8rEW5g495ioKVVvJfeno8xyp2HdadsczwRH7Yl9Za8HntbdA7U8yptTSpTsJSbA9esxe2N49auA/lt61EEEHoZ72m2NYL0HsjbWfzASFYCeRYf74IUs2Q/pgEjgW9rdzBnF3xIiVKm2E/TItJItNri1vpgZngi7HUHcg/MEQAZi1+Ijte2HaoVVQy+B8xtzdNYcvAUgcARB3EdsdQq6oAnOOaaVqABR43SRO0CSRwCenS2GPX3anUZe2BN0rNnxKbaZY1PxAFBM7mPAwTo6wmXTaX8yoQCzDiesYRMll3r1SYsO9gPc49anp5otYzuEtB4wqcuzdJweh3p6xTqKVLbSeD/AL9MAK+pBKzoxDqD6XHvHOFyjl3qEBztC8cx9Y/nBerkNqEQI6EGR7yf9cHbRylCIwZPPDpGC9LNzhAyFVwYgxyLdMNWlVZ56jCW+gySaGXNlTRqM0wEIn5jp74554ZzThH8wllSk7tN/gUvP/6UHD3rNMjKfDvkrI+vWLxjnXjfWKWUovRokeZX/Sgg00MEqxm5aIHtPfDtdEoTUMcn/gv5Wnvs0rUIU1KZJFyoIPeSscd8AM8pZ2BeHZ42mYgLYT2FlWRx2wwarlGSotWl68u4p1F3FmI2wXUNMqSRc8njjEejOK6bq4UGYFVYiTwHH6Z4nj64ejybAKZ+rTJVjHT1AEfK/IxrBXWsutOpYxWpyGnjuInk7f8AlsZgdBPGbyoruNtMUqhkgq0gGDYT6oNrHgzgnp/h1c1l0rNUbzXWGWwUlWi/pJ6fzjxlq1P8QjBpplluRFpuY7bp+2DAyJy29KTF1LMRIJCEkSJHIMyOtzh4peRJydaK/h7RnyzMWAZSSBeeI2lTzPI78YfPENFHdGtDWP2F8c1FOutQoaj1KjkNAY7VXuQLU/axn9w95HMeZllWArqNpE/DHw/KefpOA0mqL/HbjO2LeoaxVyYfYPgltsTfuZF497CMay34itRFTzF9Y3EfUWn3mbYv5yiXrAxCsth+0nEYytKiIioB/kYxeOAeOOmIu2ejCPo8ZLQ61QbjU2jdtMdL84GapmauWZVR/Md/09fiI/5OCywfSvmEMZguY9rDFkZVAJhQY6YKj7ZSSfllbQ0Jb1H4Z/eOv/OcMeipujATKNsDEWBmSfa5H2jB/SKyqBEzA+k3/gR98dxbZLmopoJeMc81PTqrKxDAbQwMbZtJ9hP9+mOBKpqHcxYCL8n7fa5GO++K9Pp5nImk7FQxX7zaZtzjlFLwuUcU6hO5Iif5+RxZxtHnZJUyPSc5VQKhBag5uLHYTYNe4gwSOMDNTcLmKip6UNMB4kB5uZ9v9Mb02o6Va1EwKa+mbbhf4h3ExIPcYvZnTHbbMswO0bbE36i/JthGm40iT0wauXr1UBVatWkn+abRwJJ6e1sZg7omvikainarhrrIX1AEG/BtzH+HGYaKTW2dbQnUwaqhZIsf5OGGhncwG3edsJuFCrcREN9PsbxhhzGlU9vppoFqCfhHXkE4WdQyRp1SOliI7dP3/jAca6BysZ9MyNNWFIbl3GVdyN24gMBUI5kGAfb3wYo1SpZCAH9III6Cbz/Hf6YVNO038VSemjEsxFantYbmKel0M8N6gy9Dxiej4tY0wK6FnpnYawG2F+E+apuCDzE8d74ZPWzld2M4y5ZgztLE8R0sBH9gBHPbE1XTHI+lgenvxhc8L+JxmBcqtVNvpZvi49QETHNieuGHPa8xckWF47X/ANyb/LCtXs348vhkVPRWU+pgvttnn364l/Awbmx+w6XHTjFY+IFXmZYCAOh4+Y5/jEyZ8K7EkFogCbXn+2OSRSWSloiztMLy0NEG944DWEEdPpfBDSgRTZyegnkkQp56XBGKNI+c8ltwIIJI9UTJHym+JMzngQEQttWBePlce/ODJqOxcac9Ef8AUfMMum0dpMNUIbdER5LD1dIkj/fCBmNYf8OFqqS1NYpuDMXEK1riOMP3i3Pl6WSpU22t+IBabrs2kMGH6lgiQcB9Z8DsM0aQG2hX8wUWItuClhSJmxkeljyO5BwVFtWjNnjU6FLWBTT1KCKrrJvJh1BH8jDdp2k1Foh6gC1DdgP1CJ3EdG6G/TpheGkVRmBTzFKp+UqoWT4gB8LSJ3ADqOBg9WzLhHFSo1SnbbXCFjTZWM+YogspUwSJ4U46HbMknekL+taIKTmowJWrJW6+hrXa3qEE2t88Zhmr6f5lEbmWuhuINzPUEQQfaLWtjWJ5YfYKmQaVqXnUGEgVKR9YF4/zfIjAfxJqyiqlJ0DKE9R3bSNx5Bg9IMYqZYHL1qdYcMClRejC0z7x/GAGt1zUr1mW67jtMcqLD9sPeqHjBch30uj+EqqoXcCu0MOYLySegNhHfAnU1epmq4UFj5jEle24wftiDSPFirQVK8g0zYqJdxFh2EQRJPUWwU8Pa9SzNR12ilWLFqd/iB/ST1M3+uOWwOLWyDSdWRQg2AspJBYAye4PItYj2wy1B51IVVNioNuIj25vgZndDporVztpopI8smPMqH9Kjtfc3bjriz4N1ypWpVjUgstSOALFQYjjobDAmnFGr40VJ7IdoiTM4noZwi4g/P3xYzNRTJ/tgc1TEeTN6wxCR1WoV6bR7cH3/wBeuIP/AOgEuTzNsDq2b2jm38YuUdNalRXNvB3XppMnm1Q/5R9169MUxwc2DJkjiRf0mmDmNuYU+ZUEUwZlCbpboWN/YD/McHxnEbMU8izPFH0B161Ikkg9muD0uOuBem1SaH4qow8+NlPcY8ySRv8Aa4geyv3nEvhzXiqvVzQlUny3C+svBkwBcHuPebG3pQjxR5Ep27YMyvhvMUGerXpsagcjcQxvYhg0kFIiD3kHFjOeIfKIkAtBIG7bAnk2PJIj5HBzS8/Vq01em3kVCBLvtit8mIJkHoLWi+JKa5OrX21qG+v+p1pFRIFiw5H/AHRBxJ4ZRX1ZKosTK2uVswSqDbUALbbeqBJE3JsJEH/TGYeH8MUtpaguXRgf0qGMjs4G5T7dMZjPLE2+xlB+Ecd1vNkU1pEQyEwe49/sL4pLRDIGW4NsR5rUFYLzuChSTHAFsTaE4O9bSYIxJFKIl0/zDtB22Jn5DjFzJaHtYFDvboCsEGREEHmbfXGVaw2yBcTuGGXwhoLM6ZpnFDLUjuZ39M9Rtkdx8XExEnFIRtg5OqK3jTMtUFHLQdyIAGbl2BO5iP0y027KuI/BeblqwA52j5soMn98S6pkWGaqydyKSdxPqpsF4I5+IxPXAzwgdu5mIX1EsTwB1J9sPnj4RqwNJ2HM/VO7rbFDM5kqm5hAJge5iYHvGPTeKqb1WCUHqL0hiCe5AF+xg9OvYgmpfi63kVKSInwovCUh1D/4X71B15twmPBb+xbJ8pL8SLw9ptPNB6lRigo+og8MeQB3xmn+IS1dzV9GX4f/AKY49INizLYjqD7Yp66gpnZRYrlaRs55dpuI6t07RB6jHihlBqDBUK0mUXVjCKOrse/Uk8mw6Y2pVpGCTcnykF9SDZusvlA08nR9U8xYAQOYKwqDtzcnBihrfnZqnDU91IQtMqQsH4i7BN28WEr1Npk4Habn6NPKVINQUaZCUgCIqVLzUM37kDgDpJxNl8vl6GV3k1kq5kQJElViZ+3q/wDNO2LKq2RbTCVNqGZbcayl1J/Kpk/mQf0kgKl7BhE2nb8WLdLPtXVqdRGoUB6SwYrUUjpUNmdvYfWeSJq6dl6OThaxp1a4+FxdVHYATx9598Wq9dE8nLu9bMVhAM7fSTcLLSYReR8sdoX9oI6XonlKGydVRv5qOSrtHZIgjpYGe+N4AZ0JmNQ8tfNqbTE1HUcC+0qPSvAgC5jvjMB77YeTXSORuxJk3OJsorIysJuYAHJ+nzxFTplrAEz26z0x07wf4R/DL57vFZQIIErTY3CA9am2SxHwyALmR5sIcmapPijfhzwWAXr5oQ0MEVh6Ufu4/Uw52zA6mbYueK/DNWtl6dKg2+ozLXZZJc/lts3kehBAJAntyb4Ia5oZqNl6T16YGwcL+qo4k3fnn9sTvqFVxXakjKh/JpRTuRADMZFyQUAm0TjdGCUaRBPyxP2+fWrPuIrspsUkOHKjaQJO5ZNr8ACcCc1kTQ81RDhaqJAO25ViwiJtHHS2HvxFlqlNalVlVvwtNXOx0WoSLNJCGBLNAEf/AFjthMzWuo1ClKM6salUS0lRtVFQmBO0q1464WSiUTdFNs4KOWV0ptTd2YblqxKxBEbe03nrizlFavlQUBVFBbMVCZJlpEnraBHU89J868tAU6ClXB8vdt9zg3oOkUqlRqLZr8OlOlTZQQoNViCTIazBGttUSd3fASOewZkc2M0Vy5X8tRFPdYKOr1CPhaJ9fQWPfF2tSpUKiZegDVDP+qBvPG8xMwZ2g2hZIvjdHM5enUSiFZhG/NMDAJX1GmJvsFl9yeuL2maygp1cy+Xpkp6KcHl3P7wMVXom2S/jKGYzi0Ey4NKlO74PVEbzG0CWaEsRzi3Rz2WzWcYmgWp05JNoCqektIlpNiLR0xV03M0qOTeucuA1X0IQ1wLgtJ6mHM9NgPXE+az1DLZIUzlwr1xuYK8EIOATzwBb3w2mxX6JGzuWqPVzoWoy0R6FZiBIjywAZPJUnnkYi0fXMuTVzD5f/wClbWp3dzzuAUkk9+5xLrOZoUcrSy70Nu8l22mYiGP2dtv/AIHHmplculOhl1osWrHzn3mwEWJv0WT9Mdpg0V38QihlQ9OlTp1a5YKSFJCKfU1lEbnsObLjMes/r2/Ofh1pUjSQrQUdFCj1/Y7vtjMDT2FzrwA/6a6OKO7MvTV3FHzqcwdoLmmsA2BLAmeQBFpw0+K9BzNcZZGZWf1O+4/qbYO0W3EfTG8ZiS+sVRST2Vte038PmquYJU+XspUgFuG2xuuIsA5HvGDeUfMEURLEKorVSWUDgteLkTPA6DGYzFJPQtA7UNAqrp1Y+YpqZgsCQt2n07ZY2k9Y6njCnnMtkqTrl2M+TTp0yWFRSWPqY+kkcsRYdMZjMS7djPWi9mtFy9bPKCzbNyJG8kBQu5uaU8DFqhncuKlX4WVaa1KphzUsu4rTY7dgZngx0++MxmK1sVg+jqdGlSFSnl1ZqhIJI2WXoBLC789PSO+C+o5hBUo5Ncsk+mSSvx1IljFODC9cZjMN5GS2EMxm6VTNUsuMuop0wpIJWAAm4mNkk7No56t3wMp+IaWZzo3ZYbZLQGX4aYMCDT6kd7TjeMwYpUcl2W62cymYzpRqJYh9nwgWSWfioOX3dOuLOn69RavXzK0AVpjaC0TG1jA+LhEPX9XGMxmDxQnkA6drlHy6lcUPzVXdLBPiqNtJ3KN3VsbxmMwY9FscE07P/9k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2248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7" name="Picture 36" descr="reiners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2400" y="3352800"/>
            <a:ext cx="609600" cy="848360"/>
          </a:xfrm>
          <a:prstGeom prst="rect">
            <a:avLst/>
          </a:prstGeom>
        </p:spPr>
      </p:pic>
      <p:pic>
        <p:nvPicPr>
          <p:cNvPr id="38" name="Picture 37" descr="gomez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08888" y="3352800"/>
            <a:ext cx="637032" cy="838200"/>
          </a:xfrm>
          <a:prstGeom prst="rect">
            <a:avLst/>
          </a:prstGeom>
        </p:spPr>
      </p:pic>
      <p:pic>
        <p:nvPicPr>
          <p:cNvPr id="39" name="Picture 38" descr="drewl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905000" y="3352800"/>
            <a:ext cx="645414" cy="838200"/>
          </a:xfrm>
          <a:prstGeom prst="rect">
            <a:avLst/>
          </a:prstGeom>
        </p:spPr>
      </p:pic>
      <p:pic>
        <p:nvPicPr>
          <p:cNvPr id="40" name="Picture 39" descr="proteomics-bioinformatics zhengping yi 7414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819401" y="3352801"/>
            <a:ext cx="609600" cy="853440"/>
          </a:xfrm>
          <a:prstGeom prst="rect">
            <a:avLst/>
          </a:prstGeom>
        </p:spPr>
      </p:pic>
      <p:pic>
        <p:nvPicPr>
          <p:cNvPr id="42" name="Picture 41" descr="Lye crop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733800" y="3352801"/>
            <a:ext cx="638725" cy="838200"/>
          </a:xfrm>
          <a:prstGeom prst="rect">
            <a:avLst/>
          </a:prstGeom>
        </p:spPr>
      </p:pic>
      <p:pic>
        <p:nvPicPr>
          <p:cNvPr id="43" name="Picture 42" descr="Dr. Kezhong Zhang Pictur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445987" y="3352800"/>
            <a:ext cx="615930" cy="838200"/>
          </a:xfrm>
          <a:prstGeom prst="rect">
            <a:avLst/>
          </a:prstGeom>
        </p:spPr>
      </p:pic>
      <p:pic>
        <p:nvPicPr>
          <p:cNvPr id="44" name="Picture 43" descr="maltep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638675" y="3352800"/>
            <a:ext cx="586740" cy="838200"/>
          </a:xfrm>
          <a:prstGeom prst="rect">
            <a:avLst/>
          </a:prstGeom>
        </p:spPr>
      </p:pic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0" y="4191000"/>
            <a:ext cx="99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/>
              <a:t>John Reiners, WSU</a:t>
            </a:r>
            <a:endParaRPr lang="en-US" sz="1100" b="1" dirty="0"/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914400" y="4191000"/>
            <a:ext cx="990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/>
              <a:t>Nardhy Gomez-Lopez </a:t>
            </a:r>
            <a:r>
              <a:rPr lang="en-US" sz="1100" b="1" dirty="0" smtClean="0"/>
              <a:t>WSU</a:t>
            </a:r>
            <a:endParaRPr lang="en-US" sz="1100" b="1" dirty="0"/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2667000" y="4191000"/>
            <a:ext cx="99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/>
              <a:t>Zhengpeng YI WSU</a:t>
            </a:r>
            <a:endParaRPr lang="en-US" sz="1100" b="1" dirty="0"/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581400" y="4191000"/>
            <a:ext cx="99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/>
              <a:t>Stephen Lye</a:t>
            </a:r>
          </a:p>
          <a:p>
            <a:r>
              <a:rPr lang="en-US" sz="1100" b="1" dirty="0" smtClean="0"/>
              <a:t>U Toronto</a:t>
            </a:r>
            <a:endParaRPr lang="en-US" sz="1100" b="1" dirty="0"/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676400" y="4191000"/>
            <a:ext cx="106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/>
              <a:t>Sascha Drewlo WSU</a:t>
            </a:r>
            <a:endParaRPr lang="en-US" sz="1100" b="1" dirty="0"/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4419600" y="4191000"/>
            <a:ext cx="99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/>
              <a:t>Emin Maltepe UCSF</a:t>
            </a:r>
            <a:endParaRPr lang="en-US" sz="1100" b="1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5334000" y="4191000"/>
            <a:ext cx="838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/>
              <a:t>Kezhong Zhang  WSU</a:t>
            </a:r>
            <a:endParaRPr lang="en-US" sz="1100" b="1" dirty="0"/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8153400" y="5638800"/>
            <a:ext cx="990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/>
              <a:t>Josh Zimmerberg NICHD</a:t>
            </a:r>
            <a:endParaRPr lang="en-US" sz="1100" dirty="0"/>
          </a:p>
        </p:txBody>
      </p:sp>
      <p:pic>
        <p:nvPicPr>
          <p:cNvPr id="24578" name="Picture 2" descr="http://obgyn.med.wayne.edu/images/bolnick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286000" y="0"/>
            <a:ext cx="674077" cy="762000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2286000" y="762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Alan </a:t>
            </a:r>
            <a:r>
              <a:rPr lang="en-US" sz="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Bolnick</a:t>
            </a:r>
            <a:endParaRPr lang="en-US" sz="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REI Fellow</a:t>
            </a:r>
            <a:endParaRPr lang="en-US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762000" y="0"/>
            <a:ext cx="762000" cy="110799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0" y="0"/>
            <a:ext cx="762000" cy="110799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 smtClean="0"/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</p:spTree>
  </p:cSld>
  <p:clrMapOvr>
    <a:masterClrMapping/>
  </p:clrMapOvr>
  <p:transition advTm="2146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7441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4953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Awonuga et al,  2011, Mol Repro Dev.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My Documents\Menstrual cycle Williams endo 8th Ed arro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38800" cy="56388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5943600"/>
            <a:ext cx="54864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Modified from William’s </a:t>
            </a:r>
            <a:r>
              <a:rPr lang="en-US" sz="2800" dirty="0"/>
              <a:t>Endocrinology, 8</a:t>
            </a:r>
            <a:r>
              <a:rPr lang="en-US" sz="2800" baseline="30000" dirty="0"/>
              <a:t>th</a:t>
            </a:r>
            <a:r>
              <a:rPr lang="en-US" sz="2800" dirty="0"/>
              <a:t> Ed</a:t>
            </a:r>
            <a:r>
              <a:rPr lang="en-US" sz="1800" dirty="0"/>
              <a:t>.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5029200" y="1295400"/>
            <a:ext cx="304800" cy="1676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638800" y="1066800"/>
            <a:ext cx="3505200" cy="563231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In Humans and mice, the embryo implants and must induce ovarian </a:t>
            </a:r>
            <a:r>
              <a:rPr lang="en-US" sz="2400" dirty="0" smtClean="0"/>
              <a:t>proges-terone (</a:t>
            </a:r>
            <a:r>
              <a:rPr lang="en-US" sz="2400" dirty="0" smtClean="0">
                <a:solidFill>
                  <a:srgbClr val="00FF00"/>
                </a:solidFill>
              </a:rPr>
              <a:t>  </a:t>
            </a:r>
            <a:r>
              <a:rPr lang="en-US" sz="2400" dirty="0" smtClean="0"/>
              <a:t>)  synthesis </a:t>
            </a:r>
            <a:r>
              <a:rPr lang="en-US" sz="2400" dirty="0"/>
              <a:t>in </a:t>
            </a:r>
            <a:r>
              <a:rPr lang="en-US" sz="2400" dirty="0" smtClean="0"/>
              <a:t>just a few days </a:t>
            </a:r>
            <a:r>
              <a:rPr lang="en-US" sz="2400" dirty="0"/>
              <a:t>or it is menstruated away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00FF00"/>
                </a:solidFill>
              </a:rPr>
              <a:t>Placental lactogen (PL)1 </a:t>
            </a:r>
          </a:p>
          <a:p>
            <a:pPr algn="just"/>
            <a:r>
              <a:rPr lang="en-US" sz="2400" dirty="0" smtClean="0"/>
              <a:t>aids in maintaining progesterone in the mouse.  </a:t>
            </a:r>
          </a:p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embryo is in a race to </a:t>
            </a:r>
            <a:r>
              <a:rPr lang="en-US" sz="2400" dirty="0" smtClean="0">
                <a:solidFill>
                  <a:srgbClr val="FFFF00"/>
                </a:solidFill>
              </a:rPr>
              <a:t>survive. </a:t>
            </a:r>
          </a:p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What </a:t>
            </a:r>
            <a:r>
              <a:rPr lang="en-US" sz="2400" dirty="0">
                <a:solidFill>
                  <a:srgbClr val="FFFF00"/>
                </a:solidFill>
              </a:rPr>
              <a:t>would happen if stress occurs during this race?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886200" y="2743200"/>
            <a:ext cx="5334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581400" y="1371600"/>
            <a:ext cx="1524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581400" y="457200"/>
            <a:ext cx="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029200" y="25908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FF00"/>
                </a:solidFill>
              </a:rPr>
              <a:t>hCG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953000" y="28194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FF00"/>
                </a:solidFill>
              </a:rPr>
              <a:t>PL1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0"/>
            <a:ext cx="3429000" cy="954107"/>
          </a:xfrm>
          <a:prstGeom prst="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=zygote to implanting embryo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30CB9"/>
                </a:solidFill>
              </a:rPr>
              <a:t>*</a:t>
            </a:r>
            <a:endParaRPr lang="en-US" sz="4000" dirty="0">
              <a:solidFill>
                <a:srgbClr val="030CB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6858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PROGESTERONE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6858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*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209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1143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Fertilization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95746588-260x260-0-0_Johnson+Johnson+EPT+Analog+Early+Pregnancy+Test+3+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1066800" cy="609600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3429000" y="3276600"/>
            <a:ext cx="381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2800" y="3124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Implantation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200" y="381000"/>
            <a:ext cx="762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29000" y="4191000"/>
            <a:ext cx="2286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H="1" flipV="1">
            <a:off x="4800600" y="2743200"/>
            <a:ext cx="2286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4800600" y="1295400"/>
            <a:ext cx="457200" cy="1295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6 Prioritized Compensatory differentiation diagram Leese book chapt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" name="Picture 2" descr="95746588-260x260-0-0_Johnson+Johnson+EPT+Analog+Early+Pregnancy+Test+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0" y="4953000"/>
            <a:ext cx="800099" cy="457200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  <p:pic>
        <p:nvPicPr>
          <p:cNvPr id="4" name="Picture 3" descr="Embryonic and placental development diagrams markers 4 30 2014 e3.5 e5.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0"/>
            <a:ext cx="1776984" cy="1453896"/>
          </a:xfrm>
          <a:prstGeom prst="rect">
            <a:avLst/>
          </a:prstGeom>
        </p:spPr>
      </p:pic>
      <p:pic>
        <p:nvPicPr>
          <p:cNvPr id="5" name="Picture 4" descr="Embryonic and placental development diagrams markers 4 30 2014 e8.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523999"/>
            <a:ext cx="1776199" cy="304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4876800"/>
            <a:ext cx="228600" cy="1066800"/>
          </a:xfrm>
          <a:prstGeom prst="rect">
            <a:avLst/>
          </a:prstGeom>
          <a:solidFill>
            <a:srgbClr val="3DE7F9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4549676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Puscheck</a:t>
            </a:r>
            <a:r>
              <a:rPr lang="en-US" sz="2400" dirty="0" smtClean="0"/>
              <a:t> et al,  2014, Molecular Biology of the Stress Response in the Early Embryo and its Stem Cells, Cell </a:t>
            </a:r>
            <a:r>
              <a:rPr lang="en-US" sz="2400" dirty="0" err="1" smtClean="0"/>
              <a:t>Signalling</a:t>
            </a:r>
            <a:r>
              <a:rPr lang="en-US" sz="2400" dirty="0" smtClean="0"/>
              <a:t> During Mammalian Early Embryo Development, Ed </a:t>
            </a:r>
            <a:r>
              <a:rPr lang="en-US" sz="2400" dirty="0" err="1" smtClean="0"/>
              <a:t>Leese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76620" y="56387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329102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00220" y="3733799"/>
            <a:ext cx="609600" cy="2209800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http://media.independent.com/img/photos/2009/11/17/blastocy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222196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2743200" y="457200"/>
            <a:ext cx="9144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TSC=</a:t>
            </a:r>
            <a:r>
              <a:rPr lang="en-US" sz="2800" dirty="0" smtClean="0">
                <a:solidFill>
                  <a:srgbClr val="FFFF00"/>
                </a:solidFill>
              </a:rPr>
              <a:t>placental trophoblast  stem  cells/</a:t>
            </a:r>
            <a:r>
              <a:rPr lang="en-US" sz="2800" dirty="0" smtClean="0"/>
              <a:t>FGF4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100 cells at implantation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PROBLEM, the embryo is small, maternal blood volume is large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609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FGF4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209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to solve the “small embryo” problem?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3581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McLaren. CIBA</a:t>
            </a:r>
          </a:p>
          <a:p>
            <a:r>
              <a:rPr lang="en-US" dirty="0" smtClean="0"/>
              <a:t>Foundation Mammalian embryogenesis, 1976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24800" y="51244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326" y="2743200"/>
            <a:ext cx="337967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0" y="2743200"/>
            <a:ext cx="2286000" cy="4114800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0" y="5486400"/>
            <a:ext cx="533400" cy="8382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91400" y="4419600"/>
            <a:ext cx="304800" cy="762000"/>
          </a:xfrm>
          <a:prstGeom prst="rect">
            <a:avLst/>
          </a:prstGeom>
          <a:noFill/>
          <a:ln>
            <a:solidFill>
              <a:srgbClr val="17B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95746588-260x260-0-0_Johnson+Johnson+EPT+Analog+Early+Pregnancy+Test+3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133850"/>
            <a:ext cx="1200149" cy="685800"/>
          </a:xfrm>
          <a:prstGeom prst="rect">
            <a:avLst/>
          </a:prstGeom>
          <a:ln w="25400">
            <a:solidFill>
              <a:srgbClr val="00FF00"/>
            </a:solidFill>
          </a:ln>
        </p:spPr>
      </p:pic>
      <p:pic>
        <p:nvPicPr>
          <p:cNvPr id="20" name="Picture 19" descr="http://media.independent.com/img/photos/2009/11/17/blastocy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0"/>
            <a:ext cx="222196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2743200" y="457200"/>
            <a:ext cx="9144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TSC=</a:t>
            </a:r>
            <a:r>
              <a:rPr lang="en-US" sz="2800" dirty="0" smtClean="0">
                <a:solidFill>
                  <a:srgbClr val="FFFF00"/>
                </a:solidFill>
              </a:rPr>
              <a:t>placental trophoblast  stem  cells/</a:t>
            </a:r>
            <a:r>
              <a:rPr lang="en-US" sz="2800" dirty="0" smtClean="0"/>
              <a:t>FGF4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100 cells at implantation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PROBLEM, the embryo is small, maternal blood volume is large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91400" y="5162550"/>
            <a:ext cx="304800" cy="6096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43200" y="609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FGF4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376620" y="56387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329102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700220" y="3733799"/>
            <a:ext cx="609600" cy="2209800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3581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McLaren. CIBA</a:t>
            </a:r>
          </a:p>
          <a:p>
            <a:r>
              <a:rPr lang="en-US" dirty="0" smtClean="0"/>
              <a:t>Foundation Mammalian embryogenesis, 1976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2209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to solve the “small embryo” problem?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0" y="2667000"/>
            <a:ext cx="12192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4343400" y="2667000"/>
            <a:ext cx="2209800" cy="95410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Transcription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factors</a:t>
            </a:r>
          </a:p>
        </p:txBody>
      </p:sp>
      <p:sp>
        <p:nvSpPr>
          <p:cNvPr id="792586" name="Line 10"/>
          <p:cNvSpPr>
            <a:spLocks noChangeShapeType="1"/>
          </p:cNvSpPr>
          <p:nvPr/>
        </p:nvSpPr>
        <p:spPr bwMode="auto">
          <a:xfrm>
            <a:off x="1371600" y="2895600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92587" name="Line 11"/>
          <p:cNvSpPr>
            <a:spLocks noChangeShapeType="1"/>
          </p:cNvSpPr>
          <p:nvPr/>
        </p:nvSpPr>
        <p:spPr bwMode="auto">
          <a:xfrm>
            <a:off x="3733800" y="2895600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92588" name="Line 12"/>
          <p:cNvSpPr>
            <a:spLocks noChangeShapeType="1"/>
          </p:cNvSpPr>
          <p:nvPr/>
        </p:nvSpPr>
        <p:spPr bwMode="auto">
          <a:xfrm>
            <a:off x="6629400" y="2895600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133600"/>
            <a:ext cx="69342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Stem cells </a:t>
            </a:r>
            <a:endParaRPr lang="en-US" sz="2800" dirty="0"/>
          </a:p>
        </p:txBody>
      </p:sp>
      <p:pic>
        <p:nvPicPr>
          <p:cNvPr id="11" name="Picture 2" descr="http://media.independent.com/img/photos/2009/11/17/blastocy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2057400" cy="19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724400" y="304800"/>
            <a:ext cx="609600" cy="381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609600"/>
            <a:ext cx="6858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81200" y="2667000"/>
            <a:ext cx="16002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Stress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enzymes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96000" y="304800"/>
            <a:ext cx="3048000" cy="138499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TSC=placental trophoblast SC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ESC=embryonic SC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34000" y="457200"/>
            <a:ext cx="838200" cy="76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0" y="914400"/>
            <a:ext cx="6858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629400" y="2895600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086600" y="2667001"/>
            <a:ext cx="19050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Cell </a:t>
            </a:r>
            <a:r>
              <a:rPr lang="en-US" sz="2800" dirty="0" smtClean="0"/>
              <a:t>Lineage</a:t>
            </a:r>
          </a:p>
          <a:p>
            <a:r>
              <a:rPr lang="en-US" sz="2800" dirty="0" smtClean="0"/>
              <a:t>Choice</a:t>
            </a:r>
          </a:p>
          <a:p>
            <a:r>
              <a:rPr lang="en-US" sz="2800" dirty="0" smtClean="0"/>
              <a:t>Endocrine</a:t>
            </a:r>
          </a:p>
          <a:p>
            <a:r>
              <a:rPr lang="en-US" sz="2800" dirty="0" smtClean="0"/>
              <a:t>Hormones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609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FGF4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6002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IVF techniques</a:t>
            </a:r>
            <a:r>
              <a:rPr lang="en-US" sz="2800" dirty="0" smtClean="0"/>
              <a:t>, media in incubator, ambient handling media, pipetting embryos, </a:t>
            </a:r>
            <a:r>
              <a:rPr lang="en-US" sz="2800" dirty="0" smtClean="0">
                <a:solidFill>
                  <a:srgbClr val="FF0000"/>
                </a:solidFill>
              </a:rPr>
              <a:t>Single variables</a:t>
            </a:r>
            <a:r>
              <a:rPr lang="en-US" sz="2800" dirty="0" smtClean="0"/>
              <a:t>; hyperosmotic stress (sorbitol, salt), inflammatory TNF</a:t>
            </a:r>
            <a:r>
              <a:rPr lang="el-GR" sz="2800" dirty="0" smtClean="0"/>
              <a:t>α</a:t>
            </a:r>
            <a:r>
              <a:rPr lang="en-US" sz="2800" dirty="0" smtClean="0"/>
              <a:t>, genotoxic benzopyrene (</a:t>
            </a:r>
            <a:r>
              <a:rPr lang="en-US" sz="2800" dirty="0" err="1" smtClean="0"/>
              <a:t>BaP</a:t>
            </a:r>
            <a:r>
              <a:rPr lang="en-US" sz="2800" dirty="0" smtClean="0"/>
              <a:t>), dioxin, shear stress, microgravity, incorrect oxygen during culture. </a:t>
            </a:r>
            <a:r>
              <a:rPr lang="en-US" sz="2800" dirty="0" smtClean="0">
                <a:solidFill>
                  <a:srgbClr val="FF0000"/>
                </a:solidFill>
              </a:rPr>
              <a:t>COMMON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OUTCOME fewer stem cells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1148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Screened inhibitors for 50 enzymes/500 in the </a:t>
            </a:r>
            <a:r>
              <a:rPr lang="en-US" sz="2800" dirty="0" err="1" smtClean="0"/>
              <a:t>kinome</a:t>
            </a:r>
            <a:r>
              <a:rPr lang="en-US" sz="2800" dirty="0" smtClean="0"/>
              <a:t> and narrowed focus to two enzymes; SAPK which induces differentiation but does not affect potency, and AMPK which mediates stress-induced loss of potency.</a:t>
            </a:r>
            <a:endParaRPr lang="en-US" sz="28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3048000"/>
            <a:ext cx="16764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Stress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enzymes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0"/>
            <a:ext cx="16002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85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IVF techniques</a:t>
            </a:r>
            <a:r>
              <a:rPr lang="en-US" sz="2800" dirty="0" smtClean="0"/>
              <a:t>, media in incubator, ambient handling media, pipetting embryos, </a:t>
            </a:r>
            <a:r>
              <a:rPr lang="en-US" sz="2800" dirty="0" smtClean="0">
                <a:solidFill>
                  <a:srgbClr val="FF0000"/>
                </a:solidFill>
              </a:rPr>
              <a:t>Single variables</a:t>
            </a:r>
            <a:r>
              <a:rPr lang="en-US" sz="2800" dirty="0" smtClean="0"/>
              <a:t>; hyperosmotic stress (sorbitol, salt), inflammatory TNF</a:t>
            </a:r>
            <a:r>
              <a:rPr lang="el-GR" sz="2800" dirty="0" smtClean="0"/>
              <a:t>α</a:t>
            </a:r>
            <a:r>
              <a:rPr lang="en-US" sz="2800" dirty="0" smtClean="0"/>
              <a:t>, genotoxic benzopyrene (</a:t>
            </a:r>
            <a:r>
              <a:rPr lang="en-US" sz="2800" dirty="0" err="1" smtClean="0"/>
              <a:t>BaP</a:t>
            </a:r>
            <a:r>
              <a:rPr lang="en-US" sz="2800" dirty="0" smtClean="0"/>
              <a:t>), dioxin, shear stress, microgravity, incorrect oxygen during culture. </a:t>
            </a:r>
            <a:r>
              <a:rPr lang="en-US" sz="2800" dirty="0" smtClean="0">
                <a:solidFill>
                  <a:srgbClr val="FF0000"/>
                </a:solidFill>
              </a:rPr>
              <a:t>COMMON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OUTCOME fewer stem cells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0"/>
            <a:ext cx="2819400" cy="95410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Transcription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9144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FF00"/>
                </a:solidFill>
              </a:rPr>
              <a:t>DIFFERENTIATION</a:t>
            </a:r>
            <a:r>
              <a:rPr lang="en-US" sz="2800" dirty="0" smtClean="0"/>
              <a:t> </a:t>
            </a:r>
            <a:r>
              <a:rPr lang="en-US" sz="2800" b="1" i="1" u="sng" dirty="0" smtClean="0">
                <a:solidFill>
                  <a:srgbClr val="00FF00"/>
                </a:solidFill>
              </a:rPr>
              <a:t>Hand1</a:t>
            </a:r>
            <a:r>
              <a:rPr lang="en-US" sz="2800" b="1" dirty="0" smtClean="0"/>
              <a:t> </a:t>
            </a:r>
            <a:r>
              <a:rPr lang="en-US" sz="2800" dirty="0" smtClean="0"/>
              <a:t>for </a:t>
            </a:r>
            <a:r>
              <a:rPr lang="en-US" sz="2800" i="1" u="sng" dirty="0" smtClean="0">
                <a:solidFill>
                  <a:srgbClr val="00FF00"/>
                </a:solidFill>
              </a:rPr>
              <a:t>first lineage </a:t>
            </a:r>
            <a:r>
              <a:rPr lang="en-US" sz="2800" dirty="0" smtClean="0"/>
              <a:t>(</a:t>
            </a:r>
            <a:r>
              <a:rPr lang="en-US" sz="2800" i="1" u="sng" dirty="0" smtClean="0">
                <a:solidFill>
                  <a:srgbClr val="00FF00"/>
                </a:solidFill>
              </a:rPr>
              <a:t>Giant cells </a:t>
            </a:r>
            <a:r>
              <a:rPr lang="en-US" sz="2800" dirty="0" smtClean="0"/>
              <a:t>with </a:t>
            </a:r>
            <a:r>
              <a:rPr lang="en-US" sz="2800" dirty="0" err="1" smtClean="0"/>
              <a:t>polyploid</a:t>
            </a:r>
            <a:r>
              <a:rPr lang="en-US" sz="2800" dirty="0" smtClean="0"/>
              <a:t> nuclei that secrete </a:t>
            </a:r>
            <a:r>
              <a:rPr lang="en-US" sz="2800" b="1" dirty="0" smtClean="0">
                <a:solidFill>
                  <a:srgbClr val="00FF00"/>
                </a:solidFill>
              </a:rPr>
              <a:t>PL1 </a:t>
            </a:r>
            <a:r>
              <a:rPr lang="en-US" sz="2800" dirty="0" smtClean="0">
                <a:solidFill>
                  <a:srgbClr val="00FF00"/>
                </a:solidFill>
              </a:rPr>
              <a:t>and </a:t>
            </a:r>
            <a:r>
              <a:rPr lang="en-US" sz="2800" b="1" dirty="0" err="1" smtClean="0">
                <a:solidFill>
                  <a:srgbClr val="00FF00"/>
                </a:solidFill>
              </a:rPr>
              <a:t>Plf</a:t>
            </a:r>
            <a:r>
              <a:rPr lang="en-US" sz="2800" b="1" dirty="0" smtClean="0"/>
              <a:t>)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0000FF"/>
                </a:solidFill>
              </a:rPr>
              <a:t>Gcm1</a:t>
            </a:r>
            <a:r>
              <a:rPr lang="en-US" sz="2800" dirty="0" smtClean="0"/>
              <a:t> later chorionic exchange labyrinthine placenta. </a:t>
            </a:r>
            <a:r>
              <a:rPr lang="en-US" sz="2800" dirty="0" err="1" smtClean="0"/>
              <a:t>TPBPa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MASH2</a:t>
            </a:r>
            <a:r>
              <a:rPr lang="en-US" sz="2800" dirty="0" smtClean="0"/>
              <a:t>; markers of ectoplacental and restricted stem cell for giant cells of the marginal zone. </a:t>
            </a:r>
            <a:r>
              <a:rPr lang="en-US" sz="2800" dirty="0" smtClean="0">
                <a:solidFill>
                  <a:srgbClr val="FFFF00"/>
                </a:solidFill>
              </a:rPr>
              <a:t>POTENCY </a:t>
            </a:r>
            <a:r>
              <a:rPr lang="en-US" sz="2800" dirty="0" smtClean="0"/>
              <a:t>factors that are lost; Cdx2, </a:t>
            </a:r>
            <a:r>
              <a:rPr lang="en-US" sz="2800" dirty="0" smtClean="0">
                <a:solidFill>
                  <a:srgbClr val="FFFF00"/>
                </a:solidFill>
              </a:rPr>
              <a:t>inhibitor of differentiation (ID)2</a:t>
            </a:r>
            <a:r>
              <a:rPr lang="en-US" sz="2800" dirty="0" smtClean="0"/>
              <a:t>, </a:t>
            </a:r>
            <a:r>
              <a:rPr lang="en-US" sz="2800" dirty="0" err="1" smtClean="0"/>
              <a:t>Eomes</a:t>
            </a:r>
            <a:r>
              <a:rPr lang="en-US" sz="2800" dirty="0" smtClean="0"/>
              <a:t>, </a:t>
            </a:r>
            <a:r>
              <a:rPr lang="en-US" sz="2800" dirty="0" err="1" smtClean="0"/>
              <a:t>ErrB</a:t>
            </a:r>
            <a:r>
              <a:rPr lang="en-US" sz="2800" dirty="0" smtClean="0"/>
              <a:t>, MASH2.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33361</TotalTime>
  <Words>1073</Words>
  <Application>Microsoft Office PowerPoint</Application>
  <PresentationFormat>On-screen Show (4:3)</PresentationFormat>
  <Paragraphs>259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Danielain Rappolee</cp:lastModifiedBy>
  <cp:revision>42</cp:revision>
  <dcterms:created xsi:type="dcterms:W3CDTF">2014-04-28T01:05:38Z</dcterms:created>
  <dcterms:modified xsi:type="dcterms:W3CDTF">2014-10-21T14:37:15Z</dcterms:modified>
</cp:coreProperties>
</file>