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1" r:id="rId5"/>
    <p:sldId id="263" r:id="rId6"/>
    <p:sldId id="281" r:id="rId7"/>
    <p:sldId id="282" r:id="rId8"/>
    <p:sldId id="283" r:id="rId9"/>
    <p:sldId id="284" r:id="rId10"/>
    <p:sldId id="285" r:id="rId11"/>
    <p:sldId id="286" r:id="rId12"/>
    <p:sldId id="287" r:id="rId13"/>
    <p:sldId id="289" r:id="rId14"/>
    <p:sldId id="288" r:id="rId15"/>
    <p:sldId id="262" r:id="rId16"/>
    <p:sldId id="264" r:id="rId17"/>
    <p:sldId id="265" r:id="rId18"/>
    <p:sldId id="290" r:id="rId19"/>
    <p:sldId id="266" r:id="rId20"/>
    <p:sldId id="267" r:id="rId21"/>
    <p:sldId id="268" r:id="rId22"/>
    <p:sldId id="269" r:id="rId23"/>
    <p:sldId id="273" r:id="rId24"/>
    <p:sldId id="29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9638C4-6492-463F-889C-862B0FEB5690}" type="datetimeFigureOut">
              <a:rPr lang="en-US" smtClean="0"/>
              <a:t>7/12/2015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185C49-CE20-4B7B-8F85-6C0303C40957}" type="slidenum">
              <a:rPr lang="en-US" smtClean="0"/>
              <a:t>‹#›</a:t>
            </a:fld>
            <a:endParaRPr lang="en-US"/>
          </a:p>
        </p:txBody>
      </p:sp>
    </p:spTree>
    <p:extLst>
      <p:ext uri="{BB962C8B-B14F-4D97-AF65-F5344CB8AC3E}">
        <p14:creationId xmlns:p14="http://schemas.microsoft.com/office/powerpoint/2010/main" val="4039668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9638C4-6492-463F-889C-862B0FEB5690}" type="datetimeFigureOut">
              <a:rPr lang="en-US" smtClean="0"/>
              <a:t>7/12/2015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185C49-CE20-4B7B-8F85-6C0303C40957}" type="slidenum">
              <a:rPr lang="en-US" smtClean="0"/>
              <a:t>‹#›</a:t>
            </a:fld>
            <a:endParaRPr lang="en-US"/>
          </a:p>
        </p:txBody>
      </p:sp>
    </p:spTree>
    <p:extLst>
      <p:ext uri="{BB962C8B-B14F-4D97-AF65-F5344CB8AC3E}">
        <p14:creationId xmlns:p14="http://schemas.microsoft.com/office/powerpoint/2010/main" val="2436984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9638C4-6492-463F-889C-862B0FEB5690}" type="datetimeFigureOut">
              <a:rPr lang="en-US" smtClean="0"/>
              <a:t>7/12/2015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185C49-CE20-4B7B-8F85-6C0303C40957}" type="slidenum">
              <a:rPr lang="en-US" smtClean="0"/>
              <a:t>‹#›</a:t>
            </a:fld>
            <a:endParaRPr lang="en-US"/>
          </a:p>
        </p:txBody>
      </p:sp>
    </p:spTree>
    <p:extLst>
      <p:ext uri="{BB962C8B-B14F-4D97-AF65-F5344CB8AC3E}">
        <p14:creationId xmlns:p14="http://schemas.microsoft.com/office/powerpoint/2010/main" val="3837042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9638C4-6492-463F-889C-862B0FEB5690}" type="datetimeFigureOut">
              <a:rPr lang="en-US" smtClean="0"/>
              <a:t>7/12/2015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185C49-CE20-4B7B-8F85-6C0303C40957}" type="slidenum">
              <a:rPr lang="en-US" smtClean="0"/>
              <a:t>‹#›</a:t>
            </a:fld>
            <a:endParaRPr lang="en-US"/>
          </a:p>
        </p:txBody>
      </p:sp>
    </p:spTree>
    <p:extLst>
      <p:ext uri="{BB962C8B-B14F-4D97-AF65-F5344CB8AC3E}">
        <p14:creationId xmlns:p14="http://schemas.microsoft.com/office/powerpoint/2010/main" val="2987225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9638C4-6492-463F-889C-862B0FEB5690}" type="datetimeFigureOut">
              <a:rPr lang="en-US" smtClean="0"/>
              <a:t>7/12/2015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185C49-CE20-4B7B-8F85-6C0303C40957}" type="slidenum">
              <a:rPr lang="en-US" smtClean="0"/>
              <a:t>‹#›</a:t>
            </a:fld>
            <a:endParaRPr lang="en-US"/>
          </a:p>
        </p:txBody>
      </p:sp>
    </p:spTree>
    <p:extLst>
      <p:ext uri="{BB962C8B-B14F-4D97-AF65-F5344CB8AC3E}">
        <p14:creationId xmlns:p14="http://schemas.microsoft.com/office/powerpoint/2010/main" val="1768936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9638C4-6492-463F-889C-862B0FEB5690}" type="datetimeFigureOut">
              <a:rPr lang="en-US" smtClean="0"/>
              <a:t>7/12/2015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185C49-CE20-4B7B-8F85-6C0303C40957}" type="slidenum">
              <a:rPr lang="en-US" smtClean="0"/>
              <a:t>‹#›</a:t>
            </a:fld>
            <a:endParaRPr lang="en-US"/>
          </a:p>
        </p:txBody>
      </p:sp>
    </p:spTree>
    <p:extLst>
      <p:ext uri="{BB962C8B-B14F-4D97-AF65-F5344CB8AC3E}">
        <p14:creationId xmlns:p14="http://schemas.microsoft.com/office/powerpoint/2010/main" val="988247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9638C4-6492-463F-889C-862B0FEB5690}" type="datetimeFigureOut">
              <a:rPr lang="en-US" smtClean="0"/>
              <a:t>7/12/2015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185C49-CE20-4B7B-8F85-6C0303C40957}" type="slidenum">
              <a:rPr lang="en-US" smtClean="0"/>
              <a:t>‹#›</a:t>
            </a:fld>
            <a:endParaRPr lang="en-US"/>
          </a:p>
        </p:txBody>
      </p:sp>
    </p:spTree>
    <p:extLst>
      <p:ext uri="{BB962C8B-B14F-4D97-AF65-F5344CB8AC3E}">
        <p14:creationId xmlns:p14="http://schemas.microsoft.com/office/powerpoint/2010/main" val="3161484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9638C4-6492-463F-889C-862B0FEB5690}" type="datetimeFigureOut">
              <a:rPr lang="en-US" smtClean="0"/>
              <a:t>7/12/2015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185C49-CE20-4B7B-8F85-6C0303C40957}" type="slidenum">
              <a:rPr lang="en-US" smtClean="0"/>
              <a:t>‹#›</a:t>
            </a:fld>
            <a:endParaRPr lang="en-US"/>
          </a:p>
        </p:txBody>
      </p:sp>
    </p:spTree>
    <p:extLst>
      <p:ext uri="{BB962C8B-B14F-4D97-AF65-F5344CB8AC3E}">
        <p14:creationId xmlns:p14="http://schemas.microsoft.com/office/powerpoint/2010/main" val="2437029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9638C4-6492-463F-889C-862B0FEB5690}" type="datetimeFigureOut">
              <a:rPr lang="en-US" smtClean="0"/>
              <a:t>7/12/2015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185C49-CE20-4B7B-8F85-6C0303C40957}" type="slidenum">
              <a:rPr lang="en-US" smtClean="0"/>
              <a:t>‹#›</a:t>
            </a:fld>
            <a:endParaRPr lang="en-US"/>
          </a:p>
        </p:txBody>
      </p:sp>
    </p:spTree>
    <p:extLst>
      <p:ext uri="{BB962C8B-B14F-4D97-AF65-F5344CB8AC3E}">
        <p14:creationId xmlns:p14="http://schemas.microsoft.com/office/powerpoint/2010/main" val="3148925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9638C4-6492-463F-889C-862B0FEB5690}" type="datetimeFigureOut">
              <a:rPr lang="en-US" smtClean="0"/>
              <a:t>7/12/2015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185C49-CE20-4B7B-8F85-6C0303C40957}" type="slidenum">
              <a:rPr lang="en-US" smtClean="0"/>
              <a:t>‹#›</a:t>
            </a:fld>
            <a:endParaRPr lang="en-US"/>
          </a:p>
        </p:txBody>
      </p:sp>
    </p:spTree>
    <p:extLst>
      <p:ext uri="{BB962C8B-B14F-4D97-AF65-F5344CB8AC3E}">
        <p14:creationId xmlns:p14="http://schemas.microsoft.com/office/powerpoint/2010/main" val="182066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9638C4-6492-463F-889C-862B0FEB5690}" type="datetimeFigureOut">
              <a:rPr lang="en-US" smtClean="0"/>
              <a:t>7/12/2015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185C49-CE20-4B7B-8F85-6C0303C40957}" type="slidenum">
              <a:rPr lang="en-US" smtClean="0"/>
              <a:t>‹#›</a:t>
            </a:fld>
            <a:endParaRPr lang="en-US"/>
          </a:p>
        </p:txBody>
      </p:sp>
    </p:spTree>
    <p:extLst>
      <p:ext uri="{BB962C8B-B14F-4D97-AF65-F5344CB8AC3E}">
        <p14:creationId xmlns:p14="http://schemas.microsoft.com/office/powerpoint/2010/main" val="1542276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9638C4-6492-463F-889C-862B0FEB5690}" type="datetimeFigureOut">
              <a:rPr lang="en-US" smtClean="0"/>
              <a:t>7/12/2015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185C49-CE20-4B7B-8F85-6C0303C40957}" type="slidenum">
              <a:rPr lang="en-US" smtClean="0"/>
              <a:t>‹#›</a:t>
            </a:fld>
            <a:endParaRPr lang="en-US"/>
          </a:p>
        </p:txBody>
      </p:sp>
    </p:spTree>
    <p:extLst>
      <p:ext uri="{BB962C8B-B14F-4D97-AF65-F5344CB8AC3E}">
        <p14:creationId xmlns:p14="http://schemas.microsoft.com/office/powerpoint/2010/main" val="2291284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286946"/>
            <a:ext cx="7239000" cy="5509200"/>
          </a:xfrm>
          <a:prstGeom prst="rect">
            <a:avLst/>
          </a:prstGeom>
        </p:spPr>
        <p:txBody>
          <a:bodyPr wrap="square">
            <a:spAutoFit/>
          </a:bodyPr>
          <a:lstStyle/>
          <a:p>
            <a:pPr algn="ctr" eaLnBrk="0" hangingPunct="0"/>
            <a:endParaRPr lang="en-US" sz="3200" b="1" i="1" u="sng" dirty="0" smtClean="0">
              <a:solidFill>
                <a:schemeClr val="tx2"/>
              </a:solidFill>
            </a:endParaRPr>
          </a:p>
          <a:p>
            <a:pPr algn="ctr" eaLnBrk="0" hangingPunct="0"/>
            <a:r>
              <a:rPr lang="en-US" sz="2800" b="1" i="1" u="sng" dirty="0">
                <a:solidFill>
                  <a:schemeClr val="tx2"/>
                </a:solidFill>
              </a:rPr>
              <a:t>In vitro </a:t>
            </a:r>
            <a:r>
              <a:rPr lang="en-US" sz="2800" b="1" i="1" u="sng" dirty="0" err="1">
                <a:solidFill>
                  <a:schemeClr val="tx2"/>
                </a:solidFill>
              </a:rPr>
              <a:t>micropropagation</a:t>
            </a:r>
            <a:r>
              <a:rPr lang="en-US" sz="2800" b="1" i="1" u="sng" dirty="0">
                <a:solidFill>
                  <a:schemeClr val="tx2"/>
                </a:solidFill>
              </a:rPr>
              <a:t> of </a:t>
            </a:r>
            <a:r>
              <a:rPr lang="en-US" sz="2800" b="1" i="1" u="sng" dirty="0" err="1">
                <a:solidFill>
                  <a:schemeClr val="tx2"/>
                </a:solidFill>
              </a:rPr>
              <a:t>Calamus</a:t>
            </a:r>
            <a:r>
              <a:rPr lang="en-US" sz="2800" b="1" i="1" u="sng" dirty="0">
                <a:solidFill>
                  <a:schemeClr val="tx2"/>
                </a:solidFill>
              </a:rPr>
              <a:t> </a:t>
            </a:r>
            <a:r>
              <a:rPr lang="en-US" sz="2800" b="1" i="1" u="sng" dirty="0" err="1">
                <a:solidFill>
                  <a:schemeClr val="tx2"/>
                </a:solidFill>
              </a:rPr>
              <a:t>huegelianus</a:t>
            </a:r>
            <a:r>
              <a:rPr lang="en-US" sz="2800" b="1" i="1" u="sng" dirty="0">
                <a:solidFill>
                  <a:schemeClr val="tx2"/>
                </a:solidFill>
              </a:rPr>
              <a:t> an endangered rattan</a:t>
            </a:r>
          </a:p>
          <a:p>
            <a:pPr algn="ctr" eaLnBrk="0" hangingPunct="0"/>
            <a:endParaRPr lang="en-US" sz="2800" b="1" i="1" u="sng" dirty="0" smtClean="0">
              <a:solidFill>
                <a:schemeClr val="tx2"/>
              </a:solidFill>
            </a:endParaRPr>
          </a:p>
          <a:p>
            <a:pPr algn="ctr" eaLnBrk="0" hangingPunct="0"/>
            <a:endParaRPr lang="en-US" i="1" u="sng" dirty="0" smtClean="0">
              <a:solidFill>
                <a:schemeClr val="tx2"/>
              </a:solidFill>
            </a:endParaRPr>
          </a:p>
          <a:p>
            <a:pPr algn="ctr" eaLnBrk="0" hangingPunct="0"/>
            <a:endParaRPr lang="en-US" i="1" u="sng" dirty="0">
              <a:solidFill>
                <a:schemeClr val="tx2"/>
              </a:solidFill>
            </a:endParaRPr>
          </a:p>
          <a:p>
            <a:pPr algn="ctr" eaLnBrk="0" hangingPunct="0"/>
            <a:endParaRPr lang="en-US" i="1" u="sng" dirty="0" smtClean="0">
              <a:solidFill>
                <a:schemeClr val="tx2"/>
              </a:solidFill>
            </a:endParaRPr>
          </a:p>
          <a:p>
            <a:pPr algn="ctr" eaLnBrk="0" hangingPunct="0"/>
            <a:endParaRPr lang="en-US" i="1" u="sng" dirty="0">
              <a:solidFill>
                <a:schemeClr val="tx2"/>
              </a:solidFill>
            </a:endParaRPr>
          </a:p>
          <a:p>
            <a:pPr algn="ctr" eaLnBrk="0" hangingPunct="0"/>
            <a:endParaRPr lang="en-US" i="1" u="sng" dirty="0" smtClean="0">
              <a:solidFill>
                <a:schemeClr val="tx2"/>
              </a:solidFill>
            </a:endParaRPr>
          </a:p>
          <a:p>
            <a:pPr algn="ctr" eaLnBrk="0" hangingPunct="0"/>
            <a:endParaRPr lang="en-US" sz="2400" i="1" u="sng" dirty="0">
              <a:solidFill>
                <a:schemeClr val="tx2"/>
              </a:solidFill>
            </a:endParaRPr>
          </a:p>
          <a:p>
            <a:pPr algn="ctr" eaLnBrk="0" hangingPunct="0"/>
            <a:endParaRPr lang="en-US" sz="2400" i="1" dirty="0" smtClean="0">
              <a:solidFill>
                <a:schemeClr val="tx2"/>
              </a:solidFill>
            </a:endParaRPr>
          </a:p>
          <a:p>
            <a:pPr algn="ctr" eaLnBrk="0" hangingPunct="0"/>
            <a:endParaRPr lang="en-US" sz="2400" i="1" dirty="0">
              <a:solidFill>
                <a:schemeClr val="tx2"/>
              </a:solidFill>
            </a:endParaRPr>
          </a:p>
          <a:p>
            <a:pPr algn="ctr" eaLnBrk="0" hangingPunct="0"/>
            <a:r>
              <a:rPr lang="en-US" sz="2400" i="1" dirty="0" err="1" smtClean="0">
                <a:solidFill>
                  <a:schemeClr val="tx2"/>
                </a:solidFill>
              </a:rPr>
              <a:t>Tejavathi</a:t>
            </a:r>
            <a:r>
              <a:rPr lang="en-US" sz="2400" i="1" dirty="0" smtClean="0">
                <a:solidFill>
                  <a:schemeClr val="tx2"/>
                </a:solidFill>
              </a:rPr>
              <a:t>. D.H and </a:t>
            </a:r>
            <a:r>
              <a:rPr lang="en-US" sz="2400" i="1" dirty="0" err="1" smtClean="0">
                <a:solidFill>
                  <a:schemeClr val="tx2"/>
                </a:solidFill>
              </a:rPr>
              <a:t>Madhusudhan</a:t>
            </a:r>
            <a:r>
              <a:rPr lang="en-US" sz="2400" i="1" dirty="0" smtClean="0">
                <a:solidFill>
                  <a:schemeClr val="tx2"/>
                </a:solidFill>
              </a:rPr>
              <a:t> R.V.</a:t>
            </a:r>
          </a:p>
          <a:p>
            <a:pPr algn="ctr" eaLnBrk="0" hangingPunct="0"/>
            <a:endParaRPr lang="en-US" i="1" dirty="0" smtClean="0">
              <a:solidFill>
                <a:schemeClr val="tx2"/>
              </a:solidFill>
            </a:endParaRPr>
          </a:p>
          <a:p>
            <a:pPr algn="ctr" eaLnBrk="0" hangingPunct="0"/>
            <a:r>
              <a:rPr lang="en-US" i="1" dirty="0" smtClean="0">
                <a:solidFill>
                  <a:schemeClr val="tx2"/>
                </a:solidFill>
              </a:rPr>
              <a:t/>
            </a:r>
            <a:br>
              <a:rPr lang="en-US" i="1" dirty="0" smtClean="0">
                <a:solidFill>
                  <a:schemeClr val="tx2"/>
                </a:solidFill>
              </a:rPr>
            </a:br>
            <a:endParaRPr lang="en-US" sz="1400" dirty="0">
              <a:solidFill>
                <a:srgbClr val="7BF9F9"/>
              </a:solidFill>
              <a:effectLst>
                <a:outerShdw blurRad="38100" dist="38100" dir="2700000" algn="tl">
                  <a:srgbClr val="000000"/>
                </a:outerShdw>
              </a:effectLst>
            </a:endParaRPr>
          </a:p>
        </p:txBody>
      </p:sp>
      <p:pic>
        <p:nvPicPr>
          <p:cNvPr id="5" name="Picture 8"/>
          <p:cNvPicPr>
            <a:picLocks noChangeAspect="1" noChangeArrowheads="1"/>
          </p:cNvPicPr>
          <p:nvPr/>
        </p:nvPicPr>
        <p:blipFill>
          <a:blip r:embed="rId2">
            <a:lum bright="-6000"/>
          </a:blip>
          <a:srcRect/>
          <a:stretch>
            <a:fillRect/>
          </a:stretch>
        </p:blipFill>
        <p:spPr bwMode="auto">
          <a:xfrm>
            <a:off x="3766185" y="2209800"/>
            <a:ext cx="1383030" cy="1705737"/>
          </a:xfrm>
          <a:prstGeom prst="rect">
            <a:avLst/>
          </a:prstGeom>
          <a:noFill/>
          <a:ln w="9525">
            <a:noFill/>
            <a:miter lim="800000"/>
            <a:headEnd/>
            <a:tailEnd/>
          </a:ln>
          <a:effectLst/>
        </p:spPr>
      </p:pic>
    </p:spTree>
    <p:extLst>
      <p:ext uri="{BB962C8B-B14F-4D97-AF65-F5344CB8AC3E}">
        <p14:creationId xmlns:p14="http://schemas.microsoft.com/office/powerpoint/2010/main" val="46343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553889" y="240357"/>
            <a:ext cx="4136066" cy="6400800"/>
            <a:chOff x="1502734" y="1600200"/>
            <a:chExt cx="4136066" cy="7010400"/>
          </a:xfrm>
        </p:grpSpPr>
        <p:pic>
          <p:nvPicPr>
            <p:cNvPr id="4" name="Picture 4"/>
            <p:cNvPicPr>
              <a:picLocks noChangeAspect="1" noChangeArrowheads="1"/>
            </p:cNvPicPr>
            <p:nvPr/>
          </p:nvPicPr>
          <p:blipFill>
            <a:blip r:embed="rId2" cstate="print"/>
            <a:srcRect/>
            <a:stretch>
              <a:fillRect/>
            </a:stretch>
          </p:blipFill>
          <p:spPr bwMode="auto">
            <a:xfrm>
              <a:off x="1502734" y="1600200"/>
              <a:ext cx="2058846" cy="3413415"/>
            </a:xfrm>
            <a:prstGeom prst="rect">
              <a:avLst/>
            </a:prstGeom>
            <a:noFill/>
            <a:ln w="9525">
              <a:noFill/>
              <a:miter lim="800000"/>
              <a:headEnd/>
              <a:tailEnd/>
            </a:ln>
          </p:spPr>
        </p:pic>
        <p:pic>
          <p:nvPicPr>
            <p:cNvPr id="5" name="Picture 6"/>
            <p:cNvPicPr>
              <a:picLocks noChangeAspect="1" noChangeArrowheads="1"/>
            </p:cNvPicPr>
            <p:nvPr/>
          </p:nvPicPr>
          <p:blipFill>
            <a:blip r:embed="rId3" cstate="print"/>
            <a:srcRect/>
            <a:stretch>
              <a:fillRect/>
            </a:stretch>
          </p:blipFill>
          <p:spPr bwMode="auto">
            <a:xfrm>
              <a:off x="3586838" y="1600200"/>
              <a:ext cx="2031452" cy="3413415"/>
            </a:xfrm>
            <a:prstGeom prst="rect">
              <a:avLst/>
            </a:prstGeom>
            <a:noFill/>
            <a:ln w="9525">
              <a:noFill/>
              <a:miter lim="800000"/>
              <a:headEnd/>
              <a:tailEnd/>
            </a:ln>
          </p:spPr>
        </p:pic>
        <p:pic>
          <p:nvPicPr>
            <p:cNvPr id="6" name="Picture 5"/>
            <p:cNvPicPr preferRelativeResize="0">
              <a:picLocks noChangeArrowheads="1"/>
            </p:cNvPicPr>
            <p:nvPr/>
          </p:nvPicPr>
          <p:blipFill>
            <a:blip r:embed="rId4" cstate="print"/>
            <a:srcRect/>
            <a:stretch>
              <a:fillRect/>
            </a:stretch>
          </p:blipFill>
          <p:spPr bwMode="auto">
            <a:xfrm>
              <a:off x="1502734" y="5039089"/>
              <a:ext cx="2066335" cy="3528230"/>
            </a:xfrm>
            <a:prstGeom prst="rect">
              <a:avLst/>
            </a:prstGeom>
            <a:noFill/>
            <a:ln w="9525">
              <a:noFill/>
              <a:miter lim="800000"/>
              <a:headEnd/>
              <a:tailEnd/>
            </a:ln>
          </p:spPr>
        </p:pic>
        <p:pic>
          <p:nvPicPr>
            <p:cNvPr id="7" name="Picture 6"/>
            <p:cNvPicPr preferRelativeResize="0">
              <a:picLocks noChangeArrowheads="1"/>
            </p:cNvPicPr>
            <p:nvPr/>
          </p:nvPicPr>
          <p:blipFill>
            <a:blip r:embed="rId5" cstate="print"/>
            <a:srcRect/>
            <a:stretch>
              <a:fillRect/>
            </a:stretch>
          </p:blipFill>
          <p:spPr bwMode="auto">
            <a:xfrm>
              <a:off x="3593412" y="5034807"/>
              <a:ext cx="2024878" cy="3538728"/>
            </a:xfrm>
            <a:prstGeom prst="rect">
              <a:avLst/>
            </a:prstGeom>
            <a:noFill/>
            <a:ln w="9525">
              <a:noFill/>
              <a:miter lim="800000"/>
              <a:headEnd/>
              <a:tailEnd/>
            </a:ln>
          </p:spPr>
        </p:pic>
        <p:sp>
          <p:nvSpPr>
            <p:cNvPr id="8" name="Rectangle 7"/>
            <p:cNvSpPr/>
            <p:nvPr/>
          </p:nvSpPr>
          <p:spPr>
            <a:xfrm>
              <a:off x="3313821" y="4678864"/>
              <a:ext cx="289418" cy="3446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ysClr val="window" lastClr="FFFFFF"/>
                  </a:solidFill>
                  <a:effectLst/>
                  <a:uLnTx/>
                  <a:uFillTx/>
                  <a:latin typeface="Times New Roman" pitchFamily="18" charset="0"/>
                  <a:cs typeface="Times New Roman" pitchFamily="18" charset="0"/>
                </a:rPr>
                <a:t>1</a:t>
              </a:r>
              <a:endParaRPr kumimoji="0" lang="en-IN" sz="1800" b="1" i="0" u="none" strike="noStrike" kern="0" cap="none" spc="0" normalizeH="0" baseline="0" noProof="0" dirty="0">
                <a:ln>
                  <a:noFill/>
                </a:ln>
                <a:solidFill>
                  <a:sysClr val="window" lastClr="FFFFFF"/>
                </a:solidFill>
                <a:effectLst/>
                <a:uLnTx/>
                <a:uFillTx/>
                <a:latin typeface="Times New Roman" pitchFamily="18" charset="0"/>
                <a:cs typeface="Times New Roman" pitchFamily="18" charset="0"/>
              </a:endParaRPr>
            </a:p>
          </p:txBody>
        </p:sp>
        <p:sp>
          <p:nvSpPr>
            <p:cNvPr id="9" name="Rectangle 8"/>
            <p:cNvSpPr/>
            <p:nvPr/>
          </p:nvSpPr>
          <p:spPr>
            <a:xfrm>
              <a:off x="5324321" y="4699395"/>
              <a:ext cx="289418" cy="3446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ysClr val="window" lastClr="FFFFFF"/>
                  </a:solidFill>
                  <a:effectLst/>
                  <a:uLnTx/>
                  <a:uFillTx/>
                  <a:latin typeface="Times New Roman" pitchFamily="18" charset="0"/>
                  <a:cs typeface="Times New Roman" pitchFamily="18" charset="0"/>
                </a:rPr>
                <a:t>2</a:t>
              </a:r>
              <a:endParaRPr kumimoji="0" lang="en-IN" sz="1800" b="1" i="0" u="none" strike="noStrike" kern="0" cap="none" spc="0" normalizeH="0" baseline="0" noProof="0" dirty="0">
                <a:ln>
                  <a:noFill/>
                </a:ln>
                <a:solidFill>
                  <a:sysClr val="window" lastClr="FFFFFF"/>
                </a:solidFill>
                <a:effectLst/>
                <a:uLnTx/>
                <a:uFillTx/>
                <a:latin typeface="Times New Roman" pitchFamily="18" charset="0"/>
                <a:cs typeface="Times New Roman" pitchFamily="18" charset="0"/>
              </a:endParaRPr>
            </a:p>
          </p:txBody>
        </p:sp>
        <p:sp>
          <p:nvSpPr>
            <p:cNvPr id="10" name="Rectangle 9"/>
            <p:cNvSpPr/>
            <p:nvPr/>
          </p:nvSpPr>
          <p:spPr>
            <a:xfrm>
              <a:off x="3313821" y="8265925"/>
              <a:ext cx="289418" cy="3446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ysClr val="window" lastClr="FFFFFF"/>
                  </a:solidFill>
                  <a:effectLst/>
                  <a:uLnTx/>
                  <a:uFillTx/>
                  <a:latin typeface="Times New Roman" pitchFamily="18" charset="0"/>
                  <a:cs typeface="Times New Roman" pitchFamily="18" charset="0"/>
                </a:rPr>
                <a:t>3</a:t>
              </a:r>
              <a:endParaRPr kumimoji="0" lang="en-IN" sz="1800" b="1" i="0" u="none" strike="noStrike" kern="0" cap="none" spc="0" normalizeH="0" baseline="0" noProof="0" dirty="0">
                <a:ln>
                  <a:noFill/>
                </a:ln>
                <a:solidFill>
                  <a:sysClr val="window" lastClr="FFFFFF"/>
                </a:solidFill>
                <a:effectLst/>
                <a:uLnTx/>
                <a:uFillTx/>
                <a:latin typeface="Times New Roman" pitchFamily="18" charset="0"/>
                <a:cs typeface="Times New Roman" pitchFamily="18" charset="0"/>
              </a:endParaRPr>
            </a:p>
          </p:txBody>
        </p:sp>
        <p:sp>
          <p:nvSpPr>
            <p:cNvPr id="11" name="Rectangle 10"/>
            <p:cNvSpPr/>
            <p:nvPr/>
          </p:nvSpPr>
          <p:spPr>
            <a:xfrm>
              <a:off x="5349382" y="8265925"/>
              <a:ext cx="289418" cy="3446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ysClr val="window" lastClr="FFFFFF"/>
                  </a:solidFill>
                  <a:effectLst/>
                  <a:uLnTx/>
                  <a:uFillTx/>
                  <a:latin typeface="Times New Roman" pitchFamily="18" charset="0"/>
                  <a:cs typeface="Times New Roman" pitchFamily="18" charset="0"/>
                </a:rPr>
                <a:t>4</a:t>
              </a:r>
              <a:endParaRPr kumimoji="0" lang="en-IN" sz="1800" b="1" i="0" u="none" strike="noStrike" kern="0" cap="none" spc="0" normalizeH="0" baseline="0" noProof="0" dirty="0">
                <a:ln>
                  <a:noFill/>
                </a:ln>
                <a:solidFill>
                  <a:sysClr val="window" lastClr="FFFFFF"/>
                </a:solidFill>
                <a:effectLst/>
                <a:uLnTx/>
                <a:uFillTx/>
                <a:latin typeface="Times New Roman" pitchFamily="18" charset="0"/>
                <a:cs typeface="Times New Roman" pitchFamily="18" charset="0"/>
              </a:endParaRPr>
            </a:p>
          </p:txBody>
        </p:sp>
      </p:grpSp>
    </p:spTree>
    <p:extLst>
      <p:ext uri="{BB962C8B-B14F-4D97-AF65-F5344CB8AC3E}">
        <p14:creationId xmlns:p14="http://schemas.microsoft.com/office/powerpoint/2010/main" val="42610287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04988" y="228600"/>
            <a:ext cx="3581400" cy="6376462"/>
            <a:chOff x="1524000" y="838200"/>
            <a:chExt cx="3907466" cy="8145440"/>
          </a:xfrm>
        </p:grpSpPr>
        <p:pic>
          <p:nvPicPr>
            <p:cNvPr id="11" name="Picture 5"/>
            <p:cNvPicPr>
              <a:picLocks noChangeAspect="1" noChangeArrowheads="1"/>
            </p:cNvPicPr>
            <p:nvPr/>
          </p:nvPicPr>
          <p:blipFill>
            <a:blip r:embed="rId2" cstate="print"/>
            <a:srcRect/>
            <a:stretch>
              <a:fillRect/>
            </a:stretch>
          </p:blipFill>
          <p:spPr bwMode="auto">
            <a:xfrm>
              <a:off x="1524000" y="838200"/>
              <a:ext cx="3886200" cy="2743200"/>
            </a:xfrm>
            <a:prstGeom prst="rect">
              <a:avLst/>
            </a:prstGeom>
            <a:noFill/>
            <a:ln w="9525">
              <a:noFill/>
              <a:miter lim="800000"/>
              <a:headEnd/>
              <a:tailEnd/>
            </a:ln>
          </p:spPr>
        </p:pic>
        <p:pic>
          <p:nvPicPr>
            <p:cNvPr id="12" name="Picture 6"/>
            <p:cNvPicPr>
              <a:picLocks noChangeAspect="1" noChangeArrowheads="1"/>
            </p:cNvPicPr>
            <p:nvPr/>
          </p:nvPicPr>
          <p:blipFill>
            <a:blip r:embed="rId3" cstate="print"/>
            <a:srcRect/>
            <a:stretch>
              <a:fillRect/>
            </a:stretch>
          </p:blipFill>
          <p:spPr bwMode="auto">
            <a:xfrm>
              <a:off x="1529688" y="3616656"/>
              <a:ext cx="3880512" cy="2667000"/>
            </a:xfrm>
            <a:prstGeom prst="rect">
              <a:avLst/>
            </a:prstGeom>
            <a:noFill/>
            <a:ln w="9525">
              <a:noFill/>
              <a:miter lim="800000"/>
              <a:headEnd/>
              <a:tailEnd/>
            </a:ln>
          </p:spPr>
        </p:pic>
        <p:pic>
          <p:nvPicPr>
            <p:cNvPr id="13" name="Picture 7"/>
            <p:cNvPicPr>
              <a:picLocks noChangeAspect="1" noChangeArrowheads="1"/>
            </p:cNvPicPr>
            <p:nvPr/>
          </p:nvPicPr>
          <p:blipFill>
            <a:blip r:embed="rId4" cstate="print"/>
            <a:srcRect/>
            <a:stretch>
              <a:fillRect/>
            </a:stretch>
          </p:blipFill>
          <p:spPr bwMode="auto">
            <a:xfrm>
              <a:off x="1529688" y="6316640"/>
              <a:ext cx="3880512" cy="2667000"/>
            </a:xfrm>
            <a:prstGeom prst="rect">
              <a:avLst/>
            </a:prstGeom>
            <a:noFill/>
            <a:ln w="9525">
              <a:noFill/>
              <a:miter lim="800000"/>
              <a:headEnd/>
              <a:tailEnd/>
            </a:ln>
          </p:spPr>
        </p:pic>
        <p:sp>
          <p:nvSpPr>
            <p:cNvPr id="14" name="Rectangle 13"/>
            <p:cNvSpPr/>
            <p:nvPr/>
          </p:nvSpPr>
          <p:spPr>
            <a:xfrm>
              <a:off x="5131384" y="3265967"/>
              <a:ext cx="300082"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ysClr val="window" lastClr="FFFFFF"/>
                  </a:solidFill>
                  <a:effectLst/>
                  <a:uLnTx/>
                  <a:uFillTx/>
                  <a:latin typeface="Times New Roman" pitchFamily="18" charset="0"/>
                  <a:cs typeface="Times New Roman" pitchFamily="18" charset="0"/>
                </a:rPr>
                <a:t>1</a:t>
              </a:r>
              <a:endParaRPr kumimoji="0" lang="en-IN" sz="1800" b="1" i="0" u="none" strike="noStrike" kern="0" cap="none" spc="0" normalizeH="0" baseline="0" noProof="0" dirty="0">
                <a:ln>
                  <a:noFill/>
                </a:ln>
                <a:solidFill>
                  <a:sysClr val="window" lastClr="FFFFFF"/>
                </a:solidFill>
                <a:effectLst/>
                <a:uLnTx/>
                <a:uFillTx/>
                <a:latin typeface="Times New Roman" pitchFamily="18" charset="0"/>
                <a:cs typeface="Times New Roman" pitchFamily="18" charset="0"/>
              </a:endParaRPr>
            </a:p>
          </p:txBody>
        </p:sp>
      </p:grpSp>
      <p:grpSp>
        <p:nvGrpSpPr>
          <p:cNvPr id="18" name="Group 17"/>
          <p:cNvGrpSpPr/>
          <p:nvPr/>
        </p:nvGrpSpPr>
        <p:grpSpPr>
          <a:xfrm>
            <a:off x="4724400" y="228601"/>
            <a:ext cx="3784815" cy="6376461"/>
            <a:chOff x="1600200" y="1397000"/>
            <a:chExt cx="3048000" cy="6299200"/>
          </a:xfrm>
        </p:grpSpPr>
        <p:pic>
          <p:nvPicPr>
            <p:cNvPr id="20" name="Picture 5"/>
            <p:cNvPicPr>
              <a:picLocks noChangeAspect="1" noChangeArrowheads="1"/>
            </p:cNvPicPr>
            <p:nvPr/>
          </p:nvPicPr>
          <p:blipFill>
            <a:blip r:embed="rId5" cstate="print"/>
            <a:srcRect/>
            <a:stretch>
              <a:fillRect/>
            </a:stretch>
          </p:blipFill>
          <p:spPr bwMode="auto">
            <a:xfrm>
              <a:off x="1600200" y="1397000"/>
              <a:ext cx="3048000" cy="2032000"/>
            </a:xfrm>
            <a:prstGeom prst="rect">
              <a:avLst/>
            </a:prstGeom>
            <a:noFill/>
            <a:ln w="9525">
              <a:noFill/>
              <a:miter lim="800000"/>
              <a:headEnd/>
              <a:tailEnd/>
            </a:ln>
          </p:spPr>
        </p:pic>
        <p:pic>
          <p:nvPicPr>
            <p:cNvPr id="21" name="Picture 6"/>
            <p:cNvPicPr>
              <a:picLocks noChangeAspect="1" noChangeArrowheads="1"/>
            </p:cNvPicPr>
            <p:nvPr/>
          </p:nvPicPr>
          <p:blipFill>
            <a:blip r:embed="rId6" cstate="print"/>
            <a:srcRect/>
            <a:stretch>
              <a:fillRect/>
            </a:stretch>
          </p:blipFill>
          <p:spPr bwMode="auto">
            <a:xfrm>
              <a:off x="1600200" y="3460899"/>
              <a:ext cx="3048000" cy="2032000"/>
            </a:xfrm>
            <a:prstGeom prst="rect">
              <a:avLst/>
            </a:prstGeom>
            <a:noFill/>
            <a:ln w="9525">
              <a:noFill/>
              <a:miter lim="800000"/>
              <a:headEnd/>
              <a:tailEnd/>
            </a:ln>
          </p:spPr>
        </p:pic>
        <p:pic>
          <p:nvPicPr>
            <p:cNvPr id="22" name="Picture 7"/>
            <p:cNvPicPr>
              <a:picLocks noChangeAspect="1" noChangeArrowheads="1"/>
            </p:cNvPicPr>
            <p:nvPr/>
          </p:nvPicPr>
          <p:blipFill>
            <a:blip r:embed="rId7" cstate="print"/>
            <a:srcRect/>
            <a:stretch>
              <a:fillRect/>
            </a:stretch>
          </p:blipFill>
          <p:spPr bwMode="auto">
            <a:xfrm>
              <a:off x="1600200" y="5544671"/>
              <a:ext cx="3048000" cy="2151529"/>
            </a:xfrm>
            <a:prstGeom prst="rect">
              <a:avLst/>
            </a:prstGeom>
            <a:noFill/>
            <a:ln w="9525">
              <a:noFill/>
              <a:miter lim="800000"/>
              <a:headEnd/>
              <a:tailEnd/>
            </a:ln>
          </p:spPr>
        </p:pic>
      </p:grpSp>
    </p:spTree>
    <p:extLst>
      <p:ext uri="{BB962C8B-B14F-4D97-AF65-F5344CB8AC3E}">
        <p14:creationId xmlns:p14="http://schemas.microsoft.com/office/powerpoint/2010/main" val="16508530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762000"/>
            <a:ext cx="7315200" cy="5170646"/>
          </a:xfrm>
          <a:prstGeom prst="rect">
            <a:avLst/>
          </a:prstGeom>
          <a:noFill/>
        </p:spPr>
        <p:txBody>
          <a:bodyPr wrap="square" rtlCol="0">
            <a:spAutoFit/>
          </a:bodyPr>
          <a:lstStyle/>
          <a:p>
            <a:pPr marL="285750" lvl="0" indent="-285750">
              <a:buFont typeface="Arial" pitchFamily="34" charset="0"/>
              <a:buChar char="•"/>
            </a:pPr>
            <a:r>
              <a:rPr lang="en-US" b="1" dirty="0" smtClean="0">
                <a:latin typeface="Times New Roman" pitchFamily="18" charset="0"/>
                <a:cs typeface="Times New Roman" pitchFamily="18" charset="0"/>
              </a:rPr>
              <a:t>The observations were done daily and the results were recorded</a:t>
            </a:r>
            <a:r>
              <a:rPr lang="en-US" sz="2400" b="1" dirty="0" smtClean="0">
                <a:latin typeface="Times New Roman" pitchFamily="18" charset="0"/>
                <a:cs typeface="Times New Roman" pitchFamily="18" charset="0"/>
              </a:rPr>
              <a:t>.</a:t>
            </a:r>
          </a:p>
          <a:p>
            <a:pPr marL="285750" lvl="0" indent="-285750">
              <a:buFont typeface="Arial" pitchFamily="34" charset="0"/>
              <a:buChar char="•"/>
            </a:pPr>
            <a:endParaRPr lang="en-US" sz="2400" b="1" dirty="0">
              <a:latin typeface="Times New Roman" pitchFamily="18" charset="0"/>
              <a:cs typeface="Times New Roman" pitchFamily="18" charset="0"/>
            </a:endParaRPr>
          </a:p>
          <a:p>
            <a:pPr marL="285750" lvl="0" indent="-285750">
              <a:buFont typeface="Arial" pitchFamily="34" charset="0"/>
              <a:buChar char="•"/>
            </a:pPr>
            <a:r>
              <a:rPr lang="en-US" b="1" dirty="0" smtClean="0">
                <a:latin typeface="Times New Roman" pitchFamily="18" charset="0"/>
                <a:cs typeface="Times New Roman" pitchFamily="18" charset="0"/>
              </a:rPr>
              <a:t>Three parameters were studied , percentage of germination, Mean germination time (MGT) and Seedling vigor (VI).</a:t>
            </a:r>
          </a:p>
          <a:p>
            <a:pPr marL="285750" lvl="0" indent="-285750">
              <a:buFont typeface="Arial" pitchFamily="34" charset="0"/>
              <a:buChar char="•"/>
            </a:pPr>
            <a:endParaRPr lang="en-US" b="1" dirty="0">
              <a:latin typeface="Times New Roman" pitchFamily="18" charset="0"/>
              <a:cs typeface="Times New Roman" pitchFamily="18" charset="0"/>
            </a:endParaRPr>
          </a:p>
          <a:p>
            <a:pPr marL="285750" lvl="0" indent="-285750">
              <a:buFont typeface="Arial" pitchFamily="34" charset="0"/>
              <a:buChar char="•"/>
            </a:pPr>
            <a:r>
              <a:rPr lang="en-US" b="1" dirty="0" smtClean="0">
                <a:latin typeface="Times New Roman" pitchFamily="18" charset="0"/>
                <a:cs typeface="Times New Roman" pitchFamily="18" charset="0"/>
              </a:rPr>
              <a:t>Average of the seeds germinated were calculated for percentage germination.</a:t>
            </a:r>
          </a:p>
          <a:p>
            <a:pPr marL="285750" lvl="0" indent="-285750">
              <a:buFont typeface="Arial" pitchFamily="34" charset="0"/>
              <a:buChar char="•"/>
            </a:pPr>
            <a:endParaRPr lang="en-US" b="1" dirty="0">
              <a:latin typeface="Times New Roman" pitchFamily="18" charset="0"/>
              <a:cs typeface="Times New Roman" pitchFamily="18" charset="0"/>
            </a:endParaRPr>
          </a:p>
          <a:p>
            <a:pPr marL="285750" lvl="0" indent="-285750">
              <a:buFont typeface="Arial" pitchFamily="34" charset="0"/>
              <a:buChar char="•"/>
            </a:pPr>
            <a:r>
              <a:rPr lang="en-US" b="1" dirty="0" smtClean="0">
                <a:latin typeface="Times New Roman" pitchFamily="18" charset="0"/>
                <a:cs typeface="Times New Roman" pitchFamily="18" charset="0"/>
              </a:rPr>
              <a:t>For mean germination time, MGT= Ʃ(</a:t>
            </a:r>
            <a:r>
              <a:rPr lang="en-US" b="1" dirty="0" err="1" smtClean="0">
                <a:latin typeface="Times New Roman" pitchFamily="18" charset="0"/>
                <a:cs typeface="Times New Roman" pitchFamily="18" charset="0"/>
              </a:rPr>
              <a:t>nd</a:t>
            </a:r>
            <a:r>
              <a:rPr lang="en-US" b="1" dirty="0" smtClean="0">
                <a:latin typeface="Times New Roman" pitchFamily="18" charset="0"/>
                <a:cs typeface="Times New Roman" pitchFamily="18" charset="0"/>
              </a:rPr>
              <a:t>)/ N was utilized where n is the number seeds germinated in days d and N is the total number of seeds germinated at the end of the test period.</a:t>
            </a:r>
          </a:p>
          <a:p>
            <a:pPr marL="285750" lvl="0" indent="-285750">
              <a:buFont typeface="Arial" pitchFamily="34" charset="0"/>
              <a:buChar char="•"/>
            </a:pPr>
            <a:endParaRPr lang="en-US" b="1" dirty="0">
              <a:latin typeface="Times New Roman" pitchFamily="18" charset="0"/>
              <a:cs typeface="Times New Roman" pitchFamily="18" charset="0"/>
            </a:endParaRPr>
          </a:p>
          <a:p>
            <a:pPr marL="285750" lvl="0" indent="-285750">
              <a:buFont typeface="Arial" pitchFamily="34" charset="0"/>
              <a:buChar char="•"/>
            </a:pPr>
            <a:r>
              <a:rPr lang="en-US" b="1" dirty="0" smtClean="0">
                <a:latin typeface="Times New Roman" pitchFamily="18" charset="0"/>
                <a:cs typeface="Times New Roman" pitchFamily="18" charset="0"/>
              </a:rPr>
              <a:t>Seedling vigor was calculated by using VI= (R+S) G where VI is the vigor index R is the average root length, S is the average shoot length and G is germination percentage. </a:t>
            </a:r>
          </a:p>
          <a:p>
            <a:pPr lvl="0"/>
            <a:endParaRPr lang="en-US" sz="2400" dirty="0" smtClean="0">
              <a:latin typeface="Times New Roman" pitchFamily="18" charset="0"/>
              <a:cs typeface="Times New Roman" pitchFamily="18" charset="0"/>
            </a:endParaRPr>
          </a:p>
          <a:p>
            <a:endParaRPr lang="en-US" sz="2400" dirty="0"/>
          </a:p>
        </p:txBody>
      </p:sp>
    </p:spTree>
    <p:extLst>
      <p:ext uri="{BB962C8B-B14F-4D97-AF65-F5344CB8AC3E}">
        <p14:creationId xmlns:p14="http://schemas.microsoft.com/office/powerpoint/2010/main" val="33521384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52400"/>
            <a:ext cx="7848600" cy="923330"/>
          </a:xfrm>
          <a:prstGeom prst="rect">
            <a:avLst/>
          </a:prstGeom>
        </p:spPr>
        <p:txBody>
          <a:bodyPr wrap="square">
            <a:spAutoFit/>
          </a:bodyPr>
          <a:lstStyle/>
          <a:p>
            <a:r>
              <a:rPr lang="en-US" dirty="0"/>
              <a:t>Table 6: - Effect of various substrates on seed germination of </a:t>
            </a:r>
            <a:r>
              <a:rPr lang="en-US" i="1" dirty="0" err="1"/>
              <a:t>Calamus</a:t>
            </a:r>
            <a:r>
              <a:rPr lang="en-US" i="1" dirty="0"/>
              <a:t> </a:t>
            </a:r>
            <a:r>
              <a:rPr lang="en-US" i="1" dirty="0" err="1"/>
              <a:t>heugelianus</a:t>
            </a:r>
            <a:endParaRPr lang="en-US" i="1" dirty="0"/>
          </a:p>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44554892"/>
              </p:ext>
            </p:extLst>
          </p:nvPr>
        </p:nvGraphicFramePr>
        <p:xfrm>
          <a:off x="1524000" y="653320"/>
          <a:ext cx="6096000" cy="5599113"/>
        </p:xfrm>
        <a:graphic>
          <a:graphicData uri="http://schemas.openxmlformats.org/drawingml/2006/table">
            <a:tbl>
              <a:tblPr firstRow="1" bandRow="1">
                <a:tableStyleId>{5C22544A-7EE6-4342-B048-85BDC9FD1C3A}</a:tableStyleId>
              </a:tblPr>
              <a:tblGrid>
                <a:gridCol w="533400"/>
                <a:gridCol w="1981200"/>
                <a:gridCol w="1066800"/>
                <a:gridCol w="914400"/>
                <a:gridCol w="1600200"/>
              </a:tblGrid>
              <a:tr h="370840">
                <a:tc>
                  <a:txBody>
                    <a:bodyPr/>
                    <a:lstStyle/>
                    <a:p>
                      <a:r>
                        <a:rPr lang="en-US" sz="1200" dirty="0" err="1" smtClean="0"/>
                        <a:t>S.No</a:t>
                      </a:r>
                      <a:r>
                        <a:rPr lang="en-US" sz="1200" dirty="0" smtClean="0"/>
                        <a:t>.</a:t>
                      </a:r>
                      <a:endParaRPr lang="en-US" sz="1200" dirty="0"/>
                    </a:p>
                  </a:txBody>
                  <a:tcPr/>
                </a:tc>
                <a:tc>
                  <a:txBody>
                    <a:bodyPr/>
                    <a:lstStyle/>
                    <a:p>
                      <a:r>
                        <a:rPr lang="en-US" sz="1200" dirty="0" smtClean="0"/>
                        <a:t>Substrates</a:t>
                      </a:r>
                      <a:endParaRPr lang="en-US" sz="1200" dirty="0"/>
                    </a:p>
                  </a:txBody>
                  <a:tcPr/>
                </a:tc>
                <a:tc>
                  <a:txBody>
                    <a:bodyPr/>
                    <a:lstStyle/>
                    <a:p>
                      <a:r>
                        <a:rPr lang="en-US" sz="1200" smtClean="0"/>
                        <a:t>MGT </a:t>
                      </a:r>
                      <a:r>
                        <a:rPr lang="en-US" sz="1200" dirty="0" smtClean="0"/>
                        <a:t>(Days)</a:t>
                      </a:r>
                      <a:endParaRPr lang="en-US" sz="1200" dirty="0"/>
                    </a:p>
                  </a:txBody>
                  <a:tcPr/>
                </a:tc>
                <a:tc>
                  <a:txBody>
                    <a:bodyPr/>
                    <a:lstStyle/>
                    <a:p>
                      <a:r>
                        <a:rPr lang="en-US" sz="1200" dirty="0" smtClean="0"/>
                        <a:t>Vigor Index</a:t>
                      </a:r>
                      <a:endParaRPr lang="en-US" sz="1200" dirty="0"/>
                    </a:p>
                  </a:txBody>
                  <a:tcPr/>
                </a:tc>
                <a:tc>
                  <a:txBody>
                    <a:bodyPr/>
                    <a:lstStyle/>
                    <a:p>
                      <a:r>
                        <a:rPr lang="en-US" dirty="0" smtClean="0"/>
                        <a:t>% </a:t>
                      </a:r>
                      <a:r>
                        <a:rPr lang="en-US" sz="1200" dirty="0" smtClean="0"/>
                        <a:t>of Germination</a:t>
                      </a:r>
                      <a:endParaRPr lang="en-US" sz="1200" dirty="0"/>
                    </a:p>
                  </a:txBody>
                  <a:tcPr/>
                </a:tc>
              </a:tr>
              <a:tr h="370840">
                <a:tc>
                  <a:txBody>
                    <a:bodyPr/>
                    <a:lstStyle/>
                    <a:p>
                      <a:r>
                        <a:rPr lang="en-US" sz="1200" dirty="0" smtClean="0"/>
                        <a:t>1.</a:t>
                      </a:r>
                      <a:endParaRPr lang="en-US" sz="1200" dirty="0"/>
                    </a:p>
                  </a:txBody>
                  <a:tcPr/>
                </a:tc>
                <a:tc>
                  <a:txBody>
                    <a:bodyPr/>
                    <a:lstStyle/>
                    <a:p>
                      <a:pPr marL="0" marR="0">
                        <a:lnSpc>
                          <a:spcPct val="115000"/>
                        </a:lnSpc>
                        <a:spcBef>
                          <a:spcPts val="0"/>
                        </a:spcBef>
                        <a:spcAft>
                          <a:spcPts val="0"/>
                        </a:spcAft>
                      </a:pPr>
                      <a:r>
                        <a:rPr lang="en-US" sz="1200" dirty="0">
                          <a:effectLst/>
                          <a:latin typeface="Times New Roman"/>
                          <a:ea typeface="Calibri"/>
                          <a:cs typeface="Times New Roman"/>
                        </a:rPr>
                        <a:t>Soil</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latin typeface="Times New Roman"/>
                          <a:ea typeface="Calibri"/>
                          <a:cs typeface="Times New Roman"/>
                        </a:rPr>
                        <a:t>122.25</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latin typeface="Times New Roman"/>
                          <a:ea typeface="Calibri"/>
                          <a:cs typeface="Times New Roman"/>
                        </a:rPr>
                        <a:t>102.48</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latin typeface="Times New Roman"/>
                          <a:ea typeface="Calibri"/>
                          <a:cs typeface="Times New Roman"/>
                        </a:rPr>
                        <a:t>25.15</a:t>
                      </a:r>
                      <a:endParaRPr lang="en-US" sz="1100" dirty="0">
                        <a:effectLst/>
                        <a:latin typeface="Calibri"/>
                        <a:ea typeface="Calibri"/>
                        <a:cs typeface="Times New Roman"/>
                      </a:endParaRPr>
                    </a:p>
                  </a:txBody>
                  <a:tcPr marL="68580" marR="68580" marT="0" marB="0"/>
                </a:tc>
              </a:tr>
              <a:tr h="370840">
                <a:tc>
                  <a:txBody>
                    <a:bodyPr/>
                    <a:lstStyle/>
                    <a:p>
                      <a:r>
                        <a:rPr lang="en-US" sz="1200" dirty="0" smtClean="0"/>
                        <a:t>2.</a:t>
                      </a:r>
                      <a:endParaRPr lang="en-US" sz="1200" dirty="0"/>
                    </a:p>
                  </a:txBody>
                  <a:tcPr/>
                </a:tc>
                <a:tc>
                  <a:txBody>
                    <a:bodyPr/>
                    <a:lstStyle/>
                    <a:p>
                      <a:pPr marL="0" marR="0">
                        <a:lnSpc>
                          <a:spcPct val="115000"/>
                        </a:lnSpc>
                        <a:spcBef>
                          <a:spcPts val="0"/>
                        </a:spcBef>
                        <a:spcAft>
                          <a:spcPts val="0"/>
                        </a:spcAft>
                      </a:pPr>
                      <a:r>
                        <a:rPr lang="en-US" sz="1200">
                          <a:effectLst/>
                          <a:latin typeface="Times New Roman"/>
                          <a:ea typeface="Calibri"/>
                          <a:cs typeface="Times New Roman"/>
                        </a:rPr>
                        <a:t>Sand</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latin typeface="Times New Roman"/>
                          <a:ea typeface="Calibri"/>
                          <a:cs typeface="Times New Roman"/>
                        </a:rPr>
                        <a:t>121.75</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latin typeface="Times New Roman"/>
                          <a:ea typeface="Calibri"/>
                          <a:cs typeface="Times New Roman"/>
                        </a:rPr>
                        <a:t>32.20</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latin typeface="Times New Roman"/>
                          <a:ea typeface="Calibri"/>
                          <a:cs typeface="Times New Roman"/>
                        </a:rPr>
                        <a:t>10.6</a:t>
                      </a:r>
                      <a:endParaRPr lang="en-US" sz="1100">
                        <a:effectLst/>
                        <a:latin typeface="Calibri"/>
                        <a:ea typeface="Calibri"/>
                        <a:cs typeface="Times New Roman"/>
                      </a:endParaRPr>
                    </a:p>
                  </a:txBody>
                  <a:tcPr marL="68580" marR="68580" marT="0" marB="0"/>
                </a:tc>
              </a:tr>
              <a:tr h="370840">
                <a:tc>
                  <a:txBody>
                    <a:bodyPr/>
                    <a:lstStyle/>
                    <a:p>
                      <a:r>
                        <a:rPr lang="en-US" sz="1200" dirty="0" smtClean="0"/>
                        <a:t>3.</a:t>
                      </a:r>
                      <a:endParaRPr lang="en-US" sz="1200" dirty="0"/>
                    </a:p>
                  </a:txBody>
                  <a:tcPr/>
                </a:tc>
                <a:tc>
                  <a:txBody>
                    <a:bodyPr/>
                    <a:lstStyle/>
                    <a:p>
                      <a:pPr marL="0" marR="0">
                        <a:lnSpc>
                          <a:spcPct val="115000"/>
                        </a:lnSpc>
                        <a:spcBef>
                          <a:spcPts val="0"/>
                        </a:spcBef>
                        <a:spcAft>
                          <a:spcPts val="0"/>
                        </a:spcAft>
                      </a:pPr>
                      <a:r>
                        <a:rPr lang="en-US" sz="1200">
                          <a:effectLst/>
                          <a:latin typeface="Times New Roman"/>
                          <a:ea typeface="Calibri"/>
                          <a:cs typeface="Times New Roman"/>
                        </a:rPr>
                        <a:t>Compost</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latin typeface="Times New Roman"/>
                          <a:ea typeface="Calibri"/>
                          <a:cs typeface="Times New Roman"/>
                        </a:rPr>
                        <a:t>00</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latin typeface="Times New Roman"/>
                          <a:ea typeface="Calibri"/>
                          <a:cs typeface="Times New Roman"/>
                        </a:rPr>
                        <a:t>00</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latin typeface="Times New Roman"/>
                          <a:ea typeface="Calibri"/>
                          <a:cs typeface="Times New Roman"/>
                        </a:rPr>
                        <a:t>00</a:t>
                      </a:r>
                      <a:endParaRPr lang="en-US" sz="1100">
                        <a:effectLst/>
                        <a:latin typeface="Calibri"/>
                        <a:ea typeface="Calibri"/>
                        <a:cs typeface="Times New Roman"/>
                      </a:endParaRPr>
                    </a:p>
                  </a:txBody>
                  <a:tcPr marL="68580" marR="68580" marT="0" marB="0"/>
                </a:tc>
              </a:tr>
              <a:tr h="370840">
                <a:tc>
                  <a:txBody>
                    <a:bodyPr/>
                    <a:lstStyle/>
                    <a:p>
                      <a:r>
                        <a:rPr lang="en-US" sz="1200" dirty="0" smtClean="0"/>
                        <a:t>4.</a:t>
                      </a:r>
                      <a:endParaRPr lang="en-US" sz="1200" dirty="0"/>
                    </a:p>
                  </a:txBody>
                  <a:tcPr/>
                </a:tc>
                <a:tc>
                  <a:txBody>
                    <a:bodyPr/>
                    <a:lstStyle/>
                    <a:p>
                      <a:pPr marL="0" marR="0">
                        <a:lnSpc>
                          <a:spcPct val="115000"/>
                        </a:lnSpc>
                        <a:spcBef>
                          <a:spcPts val="0"/>
                        </a:spcBef>
                        <a:spcAft>
                          <a:spcPts val="0"/>
                        </a:spcAft>
                      </a:pPr>
                      <a:r>
                        <a:rPr lang="en-US" sz="1200" dirty="0">
                          <a:effectLst/>
                          <a:latin typeface="Times New Roman"/>
                          <a:ea typeface="Calibri"/>
                          <a:cs typeface="Times New Roman"/>
                        </a:rPr>
                        <a:t>Compost mixture</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latin typeface="Times New Roman"/>
                          <a:ea typeface="Calibri"/>
                          <a:cs typeface="Times New Roman"/>
                        </a:rPr>
                        <a:t>112.75</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latin typeface="Times New Roman"/>
                          <a:ea typeface="Calibri"/>
                          <a:cs typeface="Times New Roman"/>
                        </a:rPr>
                        <a:t>66.00</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latin typeface="Times New Roman"/>
                          <a:ea typeface="Calibri"/>
                          <a:cs typeface="Times New Roman"/>
                        </a:rPr>
                        <a:t>24.75</a:t>
                      </a:r>
                      <a:endParaRPr lang="en-US" sz="1100">
                        <a:effectLst/>
                        <a:latin typeface="Calibri"/>
                        <a:ea typeface="Calibri"/>
                        <a:cs typeface="Times New Roman"/>
                      </a:endParaRPr>
                    </a:p>
                  </a:txBody>
                  <a:tcPr marL="68580" marR="68580" marT="0" marB="0"/>
                </a:tc>
              </a:tr>
              <a:tr h="370840">
                <a:tc>
                  <a:txBody>
                    <a:bodyPr/>
                    <a:lstStyle/>
                    <a:p>
                      <a:r>
                        <a:rPr lang="en-US" sz="1200" dirty="0" smtClean="0"/>
                        <a:t>5.</a:t>
                      </a:r>
                      <a:endParaRPr lang="en-US" sz="1200" dirty="0"/>
                    </a:p>
                  </a:txBody>
                  <a:tcPr/>
                </a:tc>
                <a:tc>
                  <a:txBody>
                    <a:bodyPr/>
                    <a:lstStyle/>
                    <a:p>
                      <a:pPr marL="0" marR="0">
                        <a:lnSpc>
                          <a:spcPct val="115000"/>
                        </a:lnSpc>
                        <a:spcBef>
                          <a:spcPts val="0"/>
                        </a:spcBef>
                        <a:spcAft>
                          <a:spcPts val="0"/>
                        </a:spcAft>
                      </a:pPr>
                      <a:r>
                        <a:rPr lang="en-US" sz="1200">
                          <a:effectLst/>
                          <a:latin typeface="Times New Roman"/>
                          <a:ea typeface="Calibri"/>
                          <a:cs typeface="Times New Roman"/>
                        </a:rPr>
                        <a:t>Fresh cowdung </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latin typeface="Times New Roman"/>
                          <a:ea typeface="Calibri"/>
                          <a:cs typeface="Times New Roman"/>
                        </a:rPr>
                        <a:t>132.17</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latin typeface="Times New Roman"/>
                          <a:ea typeface="Calibri"/>
                          <a:cs typeface="Times New Roman"/>
                        </a:rPr>
                        <a:t>31.14</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latin typeface="Times New Roman"/>
                          <a:ea typeface="Calibri"/>
                          <a:cs typeface="Times New Roman"/>
                        </a:rPr>
                        <a:t>13.3</a:t>
                      </a:r>
                      <a:endParaRPr lang="en-US" sz="1100">
                        <a:effectLst/>
                        <a:latin typeface="Calibri"/>
                        <a:ea typeface="Calibri"/>
                        <a:cs typeface="Times New Roman"/>
                      </a:endParaRPr>
                    </a:p>
                  </a:txBody>
                  <a:tcPr marL="68580" marR="68580" marT="0" marB="0"/>
                </a:tc>
              </a:tr>
              <a:tr h="370840">
                <a:tc>
                  <a:txBody>
                    <a:bodyPr/>
                    <a:lstStyle/>
                    <a:p>
                      <a:r>
                        <a:rPr lang="en-US" sz="1200" dirty="0" smtClean="0"/>
                        <a:t>6.</a:t>
                      </a:r>
                      <a:endParaRPr lang="en-US" sz="1200" dirty="0"/>
                    </a:p>
                  </a:txBody>
                  <a:tcPr/>
                </a:tc>
                <a:tc>
                  <a:txBody>
                    <a:bodyPr/>
                    <a:lstStyle/>
                    <a:p>
                      <a:pPr marL="0" marR="0">
                        <a:lnSpc>
                          <a:spcPct val="115000"/>
                        </a:lnSpc>
                        <a:spcBef>
                          <a:spcPts val="0"/>
                        </a:spcBef>
                        <a:spcAft>
                          <a:spcPts val="0"/>
                        </a:spcAft>
                      </a:pPr>
                      <a:r>
                        <a:rPr lang="en-US" sz="1200" dirty="0">
                          <a:effectLst/>
                          <a:latin typeface="Times New Roman"/>
                          <a:ea typeface="Calibri"/>
                          <a:cs typeface="Times New Roman"/>
                        </a:rPr>
                        <a:t>Fresh </a:t>
                      </a:r>
                      <a:r>
                        <a:rPr lang="en-US" sz="1200" dirty="0" err="1" smtClean="0">
                          <a:effectLst/>
                          <a:latin typeface="Times New Roman"/>
                          <a:ea typeface="Calibri"/>
                          <a:cs typeface="Times New Roman"/>
                        </a:rPr>
                        <a:t>cowdung</a:t>
                      </a:r>
                      <a:r>
                        <a:rPr lang="en-US" sz="1200" dirty="0" smtClean="0">
                          <a:effectLst/>
                          <a:latin typeface="Times New Roman"/>
                          <a:ea typeface="Calibri"/>
                          <a:cs typeface="Times New Roman"/>
                        </a:rPr>
                        <a:t> </a:t>
                      </a:r>
                      <a:r>
                        <a:rPr lang="en-US" sz="1200" dirty="0">
                          <a:effectLst/>
                          <a:latin typeface="Times New Roman"/>
                          <a:ea typeface="Calibri"/>
                          <a:cs typeface="Times New Roman"/>
                        </a:rPr>
                        <a:t>mixture</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latin typeface="Times New Roman"/>
                          <a:ea typeface="Calibri"/>
                          <a:cs typeface="Times New Roman"/>
                        </a:rPr>
                        <a:t>140.00</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latin typeface="Times New Roman"/>
                          <a:ea typeface="Calibri"/>
                          <a:cs typeface="Times New Roman"/>
                        </a:rPr>
                        <a:t>55.54</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latin typeface="Times New Roman"/>
                          <a:ea typeface="Calibri"/>
                          <a:cs typeface="Times New Roman"/>
                        </a:rPr>
                        <a:t>14.61</a:t>
                      </a:r>
                      <a:endParaRPr lang="en-US" sz="1100">
                        <a:effectLst/>
                        <a:latin typeface="Calibri"/>
                        <a:ea typeface="Calibri"/>
                        <a:cs typeface="Times New Roman"/>
                      </a:endParaRPr>
                    </a:p>
                  </a:txBody>
                  <a:tcPr marL="68580" marR="68580" marT="0" marB="0"/>
                </a:tc>
              </a:tr>
              <a:tr h="370840">
                <a:tc>
                  <a:txBody>
                    <a:bodyPr/>
                    <a:lstStyle/>
                    <a:p>
                      <a:r>
                        <a:rPr lang="en-US" sz="1200" dirty="0" smtClean="0"/>
                        <a:t>7.</a:t>
                      </a:r>
                      <a:endParaRPr lang="en-US" sz="1200" dirty="0"/>
                    </a:p>
                  </a:txBody>
                  <a:tcPr/>
                </a:tc>
                <a:tc>
                  <a:txBody>
                    <a:bodyPr/>
                    <a:lstStyle/>
                    <a:p>
                      <a:pPr marL="0" marR="0">
                        <a:lnSpc>
                          <a:spcPct val="115000"/>
                        </a:lnSpc>
                        <a:spcBef>
                          <a:spcPts val="0"/>
                        </a:spcBef>
                        <a:spcAft>
                          <a:spcPts val="0"/>
                        </a:spcAft>
                      </a:pPr>
                      <a:r>
                        <a:rPr lang="en-US" sz="1200" dirty="0" smtClean="0">
                          <a:effectLst/>
                          <a:latin typeface="Times New Roman"/>
                          <a:ea typeface="Calibri"/>
                          <a:cs typeface="Times New Roman"/>
                        </a:rPr>
                        <a:t>Sheep</a:t>
                      </a:r>
                      <a:r>
                        <a:rPr lang="en-US" sz="1200" baseline="0" dirty="0" smtClean="0">
                          <a:effectLst/>
                          <a:latin typeface="Times New Roman"/>
                          <a:ea typeface="Calibri"/>
                          <a:cs typeface="Times New Roman"/>
                        </a:rPr>
                        <a:t> dung</a:t>
                      </a:r>
                      <a:r>
                        <a:rPr lang="en-US" sz="1200" dirty="0" smtClean="0">
                          <a:effectLst/>
                          <a:latin typeface="Times New Roman"/>
                          <a:ea typeface="Calibri"/>
                          <a:cs typeface="Times New Roman"/>
                        </a:rPr>
                        <a:t> </a:t>
                      </a:r>
                      <a:r>
                        <a:rPr lang="en-US" sz="1200" dirty="0">
                          <a:effectLst/>
                          <a:latin typeface="Times New Roman"/>
                          <a:ea typeface="Calibri"/>
                          <a:cs typeface="Times New Roman"/>
                        </a:rPr>
                        <a:t>manure</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latin typeface="Times New Roman"/>
                          <a:ea typeface="Calibri"/>
                          <a:cs typeface="Times New Roman"/>
                        </a:rPr>
                        <a:t>138.75</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latin typeface="Times New Roman"/>
                          <a:ea typeface="Calibri"/>
                          <a:cs typeface="Times New Roman"/>
                        </a:rPr>
                        <a:t>98.00</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latin typeface="Times New Roman"/>
                          <a:ea typeface="Calibri"/>
                          <a:cs typeface="Times New Roman"/>
                        </a:rPr>
                        <a:t>38.64</a:t>
                      </a:r>
                      <a:endParaRPr lang="en-US" sz="1100">
                        <a:effectLst/>
                        <a:latin typeface="Calibri"/>
                        <a:ea typeface="Calibri"/>
                        <a:cs typeface="Times New Roman"/>
                      </a:endParaRPr>
                    </a:p>
                  </a:txBody>
                  <a:tcPr marL="68580" marR="68580" marT="0" marB="0"/>
                </a:tc>
              </a:tr>
              <a:tr h="370840">
                <a:tc>
                  <a:txBody>
                    <a:bodyPr/>
                    <a:lstStyle/>
                    <a:p>
                      <a:r>
                        <a:rPr lang="en-US" sz="1200" dirty="0" smtClean="0"/>
                        <a:t>8.</a:t>
                      </a:r>
                      <a:endParaRPr lang="en-US" sz="1200" dirty="0"/>
                    </a:p>
                  </a:txBody>
                  <a:tcPr/>
                </a:tc>
                <a:tc>
                  <a:txBody>
                    <a:bodyPr/>
                    <a:lstStyle/>
                    <a:p>
                      <a:pPr marL="0" marR="0">
                        <a:lnSpc>
                          <a:spcPct val="115000"/>
                        </a:lnSpc>
                        <a:spcBef>
                          <a:spcPts val="0"/>
                        </a:spcBef>
                        <a:spcAft>
                          <a:spcPts val="0"/>
                        </a:spcAft>
                      </a:pPr>
                      <a:r>
                        <a:rPr lang="en-US" sz="1200" dirty="0" smtClean="0">
                          <a:effectLst/>
                          <a:latin typeface="Times New Roman"/>
                          <a:ea typeface="Calibri"/>
                          <a:cs typeface="Times New Roman"/>
                        </a:rPr>
                        <a:t>Sheep</a:t>
                      </a:r>
                      <a:r>
                        <a:rPr lang="en-US" sz="1200" baseline="0" dirty="0" smtClean="0">
                          <a:effectLst/>
                          <a:latin typeface="Times New Roman"/>
                          <a:ea typeface="Calibri"/>
                          <a:cs typeface="Times New Roman"/>
                        </a:rPr>
                        <a:t> dung</a:t>
                      </a:r>
                      <a:r>
                        <a:rPr lang="en-US" sz="1200" dirty="0" smtClean="0">
                          <a:effectLst/>
                          <a:latin typeface="Times New Roman"/>
                          <a:ea typeface="Calibri"/>
                          <a:cs typeface="Times New Roman"/>
                        </a:rPr>
                        <a:t> </a:t>
                      </a:r>
                      <a:r>
                        <a:rPr lang="en-US" sz="1200" dirty="0">
                          <a:effectLst/>
                          <a:latin typeface="Times New Roman"/>
                          <a:ea typeface="Calibri"/>
                          <a:cs typeface="Times New Roman"/>
                        </a:rPr>
                        <a:t>manure &amp; mixture</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latin typeface="Times New Roman"/>
                          <a:ea typeface="Calibri"/>
                          <a:cs typeface="Times New Roman"/>
                        </a:rPr>
                        <a:t>131.25</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latin typeface="Times New Roman"/>
                          <a:ea typeface="Calibri"/>
                          <a:cs typeface="Times New Roman"/>
                        </a:rPr>
                        <a:t>116.00</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latin typeface="Times New Roman"/>
                          <a:ea typeface="Calibri"/>
                          <a:cs typeface="Times New Roman"/>
                        </a:rPr>
                        <a:t>39.33</a:t>
                      </a:r>
                      <a:endParaRPr lang="en-US" sz="1100">
                        <a:effectLst/>
                        <a:latin typeface="Calibri"/>
                        <a:ea typeface="Calibri"/>
                        <a:cs typeface="Times New Roman"/>
                      </a:endParaRPr>
                    </a:p>
                  </a:txBody>
                  <a:tcPr marL="68580" marR="68580" marT="0" marB="0"/>
                </a:tc>
              </a:tr>
              <a:tr h="370840">
                <a:tc>
                  <a:txBody>
                    <a:bodyPr/>
                    <a:lstStyle/>
                    <a:p>
                      <a:r>
                        <a:rPr lang="en-US" sz="1200" dirty="0" smtClean="0"/>
                        <a:t>9.</a:t>
                      </a:r>
                      <a:endParaRPr lang="en-US" sz="1200" dirty="0"/>
                    </a:p>
                  </a:txBody>
                  <a:tcPr/>
                </a:tc>
                <a:tc>
                  <a:txBody>
                    <a:bodyPr/>
                    <a:lstStyle/>
                    <a:p>
                      <a:pPr marL="0" marR="0">
                        <a:lnSpc>
                          <a:spcPct val="115000"/>
                        </a:lnSpc>
                        <a:spcBef>
                          <a:spcPts val="0"/>
                        </a:spcBef>
                        <a:spcAft>
                          <a:spcPts val="0"/>
                        </a:spcAft>
                      </a:pPr>
                      <a:r>
                        <a:rPr lang="en-US" sz="1200" dirty="0" err="1" smtClean="0">
                          <a:effectLst/>
                          <a:latin typeface="Times New Roman"/>
                          <a:ea typeface="Calibri"/>
                          <a:cs typeface="Times New Roman"/>
                        </a:rPr>
                        <a:t>Cowdung</a:t>
                      </a:r>
                      <a:r>
                        <a:rPr lang="en-US" sz="1200" baseline="0" dirty="0" smtClean="0">
                          <a:effectLst/>
                          <a:latin typeface="Times New Roman"/>
                          <a:ea typeface="Calibri"/>
                          <a:cs typeface="Times New Roman"/>
                        </a:rPr>
                        <a:t> </a:t>
                      </a:r>
                      <a:r>
                        <a:rPr lang="en-US" sz="1200" dirty="0" smtClean="0">
                          <a:effectLst/>
                          <a:latin typeface="Times New Roman"/>
                          <a:ea typeface="Calibri"/>
                          <a:cs typeface="Times New Roman"/>
                        </a:rPr>
                        <a:t>manure</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latin typeface="Times New Roman"/>
                          <a:ea typeface="Calibri"/>
                          <a:cs typeface="Times New Roman"/>
                        </a:rPr>
                        <a:t>112.00</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latin typeface="Times New Roman"/>
                          <a:ea typeface="Calibri"/>
                          <a:cs typeface="Times New Roman"/>
                        </a:rPr>
                        <a:t>102.10</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latin typeface="Times New Roman"/>
                          <a:ea typeface="Calibri"/>
                          <a:cs typeface="Times New Roman"/>
                        </a:rPr>
                        <a:t>44.3</a:t>
                      </a:r>
                      <a:endParaRPr lang="en-US" sz="1100">
                        <a:effectLst/>
                        <a:latin typeface="Calibri"/>
                        <a:ea typeface="Calibri"/>
                        <a:cs typeface="Times New Roman"/>
                      </a:endParaRPr>
                    </a:p>
                  </a:txBody>
                  <a:tcPr marL="68580" marR="68580" marT="0" marB="0"/>
                </a:tc>
              </a:tr>
              <a:tr h="370840">
                <a:tc>
                  <a:txBody>
                    <a:bodyPr/>
                    <a:lstStyle/>
                    <a:p>
                      <a:r>
                        <a:rPr lang="en-US" sz="1200" dirty="0" smtClean="0"/>
                        <a:t>10.</a:t>
                      </a:r>
                      <a:endParaRPr lang="en-US" sz="1200" dirty="0"/>
                    </a:p>
                  </a:txBody>
                  <a:tcPr/>
                </a:tc>
                <a:tc>
                  <a:txBody>
                    <a:bodyPr/>
                    <a:lstStyle/>
                    <a:p>
                      <a:pPr marL="0" marR="0">
                        <a:lnSpc>
                          <a:spcPct val="115000"/>
                        </a:lnSpc>
                        <a:spcBef>
                          <a:spcPts val="0"/>
                        </a:spcBef>
                        <a:spcAft>
                          <a:spcPts val="0"/>
                        </a:spcAft>
                      </a:pPr>
                      <a:r>
                        <a:rPr lang="en-US" sz="1200" dirty="0" err="1" smtClean="0">
                          <a:effectLst/>
                          <a:latin typeface="Times New Roman"/>
                          <a:ea typeface="Calibri"/>
                          <a:cs typeface="Times New Roman"/>
                        </a:rPr>
                        <a:t>Cowdung</a:t>
                      </a:r>
                      <a:r>
                        <a:rPr lang="en-US" sz="1200" baseline="0" dirty="0" smtClean="0">
                          <a:effectLst/>
                          <a:latin typeface="Times New Roman"/>
                          <a:ea typeface="Calibri"/>
                          <a:cs typeface="Times New Roman"/>
                        </a:rPr>
                        <a:t> </a:t>
                      </a:r>
                      <a:r>
                        <a:rPr lang="en-US" sz="1200" dirty="0" smtClean="0">
                          <a:effectLst/>
                          <a:latin typeface="Times New Roman"/>
                          <a:ea typeface="Calibri"/>
                          <a:cs typeface="Times New Roman"/>
                        </a:rPr>
                        <a:t> </a:t>
                      </a:r>
                      <a:r>
                        <a:rPr lang="en-US" sz="1200" dirty="0">
                          <a:effectLst/>
                          <a:latin typeface="Times New Roman"/>
                          <a:ea typeface="Calibri"/>
                          <a:cs typeface="Times New Roman"/>
                        </a:rPr>
                        <a:t>manure &amp; mixture</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latin typeface="Times New Roman"/>
                          <a:ea typeface="Calibri"/>
                          <a:cs typeface="Times New Roman"/>
                        </a:rPr>
                        <a:t>110.25</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latin typeface="Times New Roman"/>
                          <a:ea typeface="Calibri"/>
                          <a:cs typeface="Times New Roman"/>
                        </a:rPr>
                        <a:t>121.36</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latin typeface="Times New Roman"/>
                          <a:ea typeface="Calibri"/>
                          <a:cs typeface="Times New Roman"/>
                        </a:rPr>
                        <a:t>44.3</a:t>
                      </a:r>
                      <a:endParaRPr lang="en-US" sz="1100">
                        <a:effectLst/>
                        <a:latin typeface="Calibri"/>
                        <a:ea typeface="Calibri"/>
                        <a:cs typeface="Times New Roman"/>
                      </a:endParaRPr>
                    </a:p>
                  </a:txBody>
                  <a:tcPr marL="68580" marR="68580" marT="0" marB="0"/>
                </a:tc>
              </a:tr>
              <a:tr h="370840">
                <a:tc>
                  <a:txBody>
                    <a:bodyPr/>
                    <a:lstStyle/>
                    <a:p>
                      <a:r>
                        <a:rPr lang="en-US" sz="1200" dirty="0" smtClean="0"/>
                        <a:t>11.</a:t>
                      </a:r>
                      <a:endParaRPr lang="en-US" sz="1200" dirty="0"/>
                    </a:p>
                  </a:txBody>
                  <a:tcPr/>
                </a:tc>
                <a:tc>
                  <a:txBody>
                    <a:bodyPr/>
                    <a:lstStyle/>
                    <a:p>
                      <a:pPr marL="0" marR="0">
                        <a:lnSpc>
                          <a:spcPct val="115000"/>
                        </a:lnSpc>
                        <a:spcBef>
                          <a:spcPts val="0"/>
                        </a:spcBef>
                        <a:spcAft>
                          <a:spcPts val="0"/>
                        </a:spcAft>
                      </a:pPr>
                      <a:r>
                        <a:rPr lang="en-US" sz="1200">
                          <a:effectLst/>
                          <a:latin typeface="Times New Roman"/>
                          <a:ea typeface="Calibri"/>
                          <a:cs typeface="Times New Roman"/>
                        </a:rPr>
                        <a:t>Ash </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latin typeface="Times New Roman"/>
                          <a:ea typeface="Calibri"/>
                          <a:cs typeface="Times New Roman"/>
                        </a:rPr>
                        <a:t>00</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latin typeface="Times New Roman"/>
                          <a:ea typeface="Calibri"/>
                          <a:cs typeface="Times New Roman"/>
                        </a:rPr>
                        <a:t>00</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latin typeface="Times New Roman"/>
                          <a:ea typeface="Calibri"/>
                          <a:cs typeface="Times New Roman"/>
                        </a:rPr>
                        <a:t>00</a:t>
                      </a:r>
                      <a:endParaRPr lang="en-US" sz="1100">
                        <a:effectLst/>
                        <a:latin typeface="Calibri"/>
                        <a:ea typeface="Calibri"/>
                        <a:cs typeface="Times New Roman"/>
                      </a:endParaRPr>
                    </a:p>
                  </a:txBody>
                  <a:tcPr marL="68580" marR="68580" marT="0" marB="0"/>
                </a:tc>
              </a:tr>
              <a:tr h="370840">
                <a:tc>
                  <a:txBody>
                    <a:bodyPr/>
                    <a:lstStyle/>
                    <a:p>
                      <a:r>
                        <a:rPr lang="en-US" sz="1200" dirty="0" smtClean="0"/>
                        <a:t>12.</a:t>
                      </a:r>
                      <a:endParaRPr lang="en-US" sz="1200" dirty="0"/>
                    </a:p>
                  </a:txBody>
                  <a:tcPr/>
                </a:tc>
                <a:tc>
                  <a:txBody>
                    <a:bodyPr/>
                    <a:lstStyle/>
                    <a:p>
                      <a:pPr marL="0" marR="0">
                        <a:lnSpc>
                          <a:spcPct val="115000"/>
                        </a:lnSpc>
                        <a:spcBef>
                          <a:spcPts val="0"/>
                        </a:spcBef>
                        <a:spcAft>
                          <a:spcPts val="0"/>
                        </a:spcAft>
                      </a:pPr>
                      <a:r>
                        <a:rPr lang="en-US" sz="1200">
                          <a:effectLst/>
                          <a:latin typeface="Times New Roman"/>
                          <a:ea typeface="Calibri"/>
                          <a:cs typeface="Times New Roman"/>
                        </a:rPr>
                        <a:t>Ash &amp; mixture</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latin typeface="Times New Roman"/>
                          <a:ea typeface="Calibri"/>
                          <a:cs typeface="Times New Roman"/>
                        </a:rPr>
                        <a:t>00</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latin typeface="Times New Roman"/>
                          <a:ea typeface="Calibri"/>
                          <a:cs typeface="Times New Roman"/>
                        </a:rPr>
                        <a:t>00</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latin typeface="Times New Roman"/>
                          <a:ea typeface="Calibri"/>
                          <a:cs typeface="Times New Roman"/>
                        </a:rPr>
                        <a:t>00</a:t>
                      </a:r>
                      <a:endParaRPr lang="en-US" sz="1100">
                        <a:effectLst/>
                        <a:latin typeface="Calibri"/>
                        <a:ea typeface="Calibri"/>
                        <a:cs typeface="Times New Roman"/>
                      </a:endParaRPr>
                    </a:p>
                  </a:txBody>
                  <a:tcPr marL="68580" marR="68580" marT="0" marB="0"/>
                </a:tc>
              </a:tr>
              <a:tr h="370840">
                <a:tc>
                  <a:txBody>
                    <a:bodyPr/>
                    <a:lstStyle/>
                    <a:p>
                      <a:r>
                        <a:rPr lang="en-US" sz="1200" dirty="0" smtClean="0"/>
                        <a:t>13.</a:t>
                      </a:r>
                      <a:endParaRPr lang="en-US" sz="1200" dirty="0"/>
                    </a:p>
                  </a:txBody>
                  <a:tcPr/>
                </a:tc>
                <a:tc>
                  <a:txBody>
                    <a:bodyPr/>
                    <a:lstStyle/>
                    <a:p>
                      <a:pPr marL="0" marR="0">
                        <a:lnSpc>
                          <a:spcPct val="115000"/>
                        </a:lnSpc>
                        <a:spcBef>
                          <a:spcPts val="0"/>
                        </a:spcBef>
                        <a:spcAft>
                          <a:spcPts val="0"/>
                        </a:spcAft>
                      </a:pPr>
                      <a:r>
                        <a:rPr lang="en-US" sz="1200">
                          <a:effectLst/>
                          <a:latin typeface="Times New Roman"/>
                          <a:ea typeface="Calibri"/>
                          <a:cs typeface="Times New Roman"/>
                        </a:rPr>
                        <a:t>perlite</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latin typeface="Times New Roman"/>
                          <a:ea typeface="Calibri"/>
                          <a:cs typeface="Times New Roman"/>
                        </a:rPr>
                        <a:t>103.25</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latin typeface="Times New Roman"/>
                          <a:ea typeface="Calibri"/>
                          <a:cs typeface="Times New Roman"/>
                        </a:rPr>
                        <a:t>55.40</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latin typeface="Times New Roman"/>
                          <a:ea typeface="Calibri"/>
                          <a:cs typeface="Times New Roman"/>
                        </a:rPr>
                        <a:t>38.64</a:t>
                      </a:r>
                      <a:endParaRPr lang="en-US" sz="1100">
                        <a:effectLst/>
                        <a:latin typeface="Calibri"/>
                        <a:ea typeface="Calibri"/>
                        <a:cs typeface="Times New Roman"/>
                      </a:endParaRPr>
                    </a:p>
                  </a:txBody>
                  <a:tcPr marL="68580" marR="68580" marT="0" marB="0"/>
                </a:tc>
              </a:tr>
              <a:tr h="370840">
                <a:tc>
                  <a:txBody>
                    <a:bodyPr/>
                    <a:lstStyle/>
                    <a:p>
                      <a:r>
                        <a:rPr lang="en-US" sz="1200" dirty="0" smtClean="0"/>
                        <a:t>14.</a:t>
                      </a:r>
                      <a:endParaRPr lang="en-US" sz="1200" dirty="0"/>
                    </a:p>
                  </a:txBody>
                  <a:tcPr/>
                </a:tc>
                <a:tc>
                  <a:txBody>
                    <a:bodyPr/>
                    <a:lstStyle/>
                    <a:p>
                      <a:pPr marL="0" marR="0">
                        <a:lnSpc>
                          <a:spcPct val="115000"/>
                        </a:lnSpc>
                        <a:spcBef>
                          <a:spcPts val="0"/>
                        </a:spcBef>
                        <a:spcAft>
                          <a:spcPts val="0"/>
                        </a:spcAft>
                      </a:pPr>
                      <a:r>
                        <a:rPr lang="en-US" sz="1200" dirty="0">
                          <a:effectLst/>
                          <a:latin typeface="Times New Roman"/>
                          <a:ea typeface="Calibri"/>
                          <a:cs typeface="Times New Roman"/>
                        </a:rPr>
                        <a:t>Vermiculite</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latin typeface="Times New Roman"/>
                          <a:ea typeface="Calibri"/>
                          <a:cs typeface="Times New Roman"/>
                        </a:rPr>
                        <a:t>102.50</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latin typeface="Times New Roman"/>
                          <a:ea typeface="Calibri"/>
                          <a:cs typeface="Times New Roman"/>
                        </a:rPr>
                        <a:t>56.50</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latin typeface="Times New Roman"/>
                          <a:ea typeface="Calibri"/>
                          <a:cs typeface="Times New Roman"/>
                        </a:rPr>
                        <a:t>38.64</a:t>
                      </a:r>
                      <a:endParaRPr lang="en-US"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004248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914400"/>
            <a:ext cx="7848600" cy="3970318"/>
          </a:xfrm>
          <a:prstGeom prst="rect">
            <a:avLst/>
          </a:prstGeom>
          <a:noFill/>
        </p:spPr>
        <p:txBody>
          <a:bodyPr wrap="square" rtlCol="0">
            <a:spAutoFit/>
          </a:bodyPr>
          <a:lstStyle/>
          <a:p>
            <a:r>
              <a:rPr lang="en-US" b="1" dirty="0" smtClean="0"/>
              <a:t>5. RESULTS </a:t>
            </a:r>
            <a:endParaRPr lang="en-US" b="1" dirty="0"/>
          </a:p>
          <a:p>
            <a:endParaRPr lang="en-US" b="1" dirty="0" smtClean="0"/>
          </a:p>
          <a:p>
            <a:pPr marL="285750" indent="-285750">
              <a:buFont typeface="Arial" pitchFamily="34" charset="0"/>
              <a:buChar char="•"/>
            </a:pPr>
            <a:r>
              <a:rPr lang="en-US" b="1" dirty="0" smtClean="0"/>
              <a:t>Though the best germination percentage was seen in in vitro technique the seedling were affected severely by fungal contamination.</a:t>
            </a:r>
          </a:p>
          <a:p>
            <a:pPr marL="285750" indent="-285750">
              <a:buFont typeface="Arial" pitchFamily="34" charset="0"/>
              <a:buChar char="•"/>
            </a:pPr>
            <a:endParaRPr lang="en-US" b="1" dirty="0"/>
          </a:p>
          <a:p>
            <a:pPr marL="285750" indent="-285750">
              <a:buFont typeface="Arial" pitchFamily="34" charset="0"/>
              <a:buChar char="•"/>
            </a:pPr>
            <a:r>
              <a:rPr lang="en-US" b="1" dirty="0" smtClean="0"/>
              <a:t>Desiccator method and paper bridge method showed similar results in MGT but the Seedling vigor was far superior in paper bridge method compared to all other techniques.</a:t>
            </a:r>
          </a:p>
          <a:p>
            <a:pPr marL="285750" indent="-285750">
              <a:buFont typeface="Arial" pitchFamily="34" charset="0"/>
              <a:buChar char="•"/>
            </a:pPr>
            <a:endParaRPr lang="en-US" b="1" dirty="0"/>
          </a:p>
          <a:p>
            <a:pPr marL="285750" indent="-285750">
              <a:buFont typeface="Arial" pitchFamily="34" charset="0"/>
              <a:buChar char="•"/>
            </a:pPr>
            <a:r>
              <a:rPr lang="en-US" b="1" dirty="0" smtClean="0"/>
              <a:t>As a whole sheep dung manure and sheep dung manure mixture showed best results with respect to all the parameter in all four species tried.</a:t>
            </a:r>
          </a:p>
          <a:p>
            <a:endParaRPr lang="en-US" b="1" dirty="0"/>
          </a:p>
        </p:txBody>
      </p:sp>
    </p:spTree>
    <p:extLst>
      <p:ext uri="{BB962C8B-B14F-4D97-AF65-F5344CB8AC3E}">
        <p14:creationId xmlns:p14="http://schemas.microsoft.com/office/powerpoint/2010/main" val="4134075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4419600"/>
          </a:xfrm>
        </p:spPr>
        <p:txBody>
          <a:bodyPr>
            <a:noAutofit/>
          </a:bodyPr>
          <a:lstStyle/>
          <a:p>
            <a:pPr algn="just"/>
            <a:r>
              <a:rPr lang="en-US" sz="2400" dirty="0" smtClean="0"/>
              <a:t>With this back ground, multiplication of rattans by tissue culture technique can be a alternate strategy for production of large quantity of planting material of genetically uniform stock  and also to conserve the genetic diversity of the </a:t>
            </a:r>
            <a:r>
              <a:rPr lang="en-US" sz="2400" dirty="0" err="1" smtClean="0"/>
              <a:t>taxa</a:t>
            </a:r>
            <a:r>
              <a:rPr lang="en-US" sz="2400" dirty="0" smtClean="0"/>
              <a:t>.</a:t>
            </a:r>
            <a:br>
              <a:rPr lang="en-US" sz="2400" dirty="0" smtClean="0"/>
            </a:br>
            <a:r>
              <a:rPr lang="en-US" sz="2400" dirty="0" smtClean="0"/>
              <a:t/>
            </a:r>
            <a:br>
              <a:rPr lang="en-US" sz="2400" dirty="0" smtClean="0"/>
            </a:br>
            <a:endParaRPr lang="en-US" sz="2400" dirty="0"/>
          </a:p>
        </p:txBody>
      </p:sp>
    </p:spTree>
    <p:extLst>
      <p:ext uri="{BB962C8B-B14F-4D97-AF65-F5344CB8AC3E}">
        <p14:creationId xmlns:p14="http://schemas.microsoft.com/office/powerpoint/2010/main" val="36509026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7620000" cy="6001643"/>
          </a:xfrm>
          <a:prstGeom prst="rect">
            <a:avLst/>
          </a:prstGeom>
          <a:noFill/>
        </p:spPr>
        <p:txBody>
          <a:bodyPr wrap="square" rtlCol="0">
            <a:spAutoFit/>
          </a:bodyPr>
          <a:lstStyle/>
          <a:p>
            <a:pPr lvl="0"/>
            <a:r>
              <a:rPr lang="en-US" sz="2400" b="1" dirty="0" smtClean="0">
                <a:latin typeface="Times New Roman" pitchFamily="18" charset="0"/>
                <a:cs typeface="Times New Roman" pitchFamily="18" charset="0"/>
              </a:rPr>
              <a:t>         2. Explants and surface sterilization:-</a:t>
            </a:r>
          </a:p>
          <a:p>
            <a:pPr lvl="0"/>
            <a:endParaRPr lang="en-US" sz="2400" dirty="0" smtClean="0"/>
          </a:p>
          <a:p>
            <a:pPr algn="just">
              <a:buFont typeface="Arial" pitchFamily="34" charset="0"/>
              <a:buChar char="•"/>
            </a:pPr>
            <a:r>
              <a:rPr lang="en-US" sz="2400" dirty="0" smtClean="0">
                <a:latin typeface="Times New Roman" pitchFamily="18" charset="0"/>
                <a:cs typeface="Times New Roman" pitchFamily="18" charset="0"/>
              </a:rPr>
              <a:t>	Young leaf segments (0.75 to 1 cm</a:t>
            </a:r>
            <a:r>
              <a:rPr lang="en-US" sz="2400" baseline="30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 root tips (1 cm) and shoot apices (1 cm) were excised from healthy seedlings and used as explants. </a:t>
            </a:r>
          </a:p>
          <a:p>
            <a:pPr algn="just">
              <a:buFont typeface="Arial" pitchFamily="34" charset="0"/>
              <a:buChar char="•"/>
            </a:pPr>
            <a:endParaRPr lang="en-US" sz="2400" dirty="0" smtClean="0">
              <a:latin typeface="Times New Roman" pitchFamily="18" charset="0"/>
              <a:cs typeface="Times New Roman" pitchFamily="18" charset="0"/>
            </a:endParaRPr>
          </a:p>
          <a:p>
            <a:pPr algn="just">
              <a:buFont typeface="Arial" pitchFamily="34" charset="0"/>
              <a:buChar char="•"/>
            </a:pPr>
            <a:r>
              <a:rPr lang="en-US" sz="2400" dirty="0" smtClean="0">
                <a:latin typeface="Times New Roman" pitchFamily="18" charset="0"/>
                <a:cs typeface="Times New Roman" pitchFamily="18" charset="0"/>
              </a:rPr>
              <a:t>	They were thoroughly washed with tween-20 in running water for 30min and then surface sterilized with </a:t>
            </a:r>
            <a:r>
              <a:rPr lang="en-US" sz="2400" dirty="0" err="1" smtClean="0">
                <a:latin typeface="Times New Roman" pitchFamily="18" charset="0"/>
                <a:cs typeface="Times New Roman" pitchFamily="18" charset="0"/>
              </a:rPr>
              <a:t>Bevastin</a:t>
            </a:r>
            <a:r>
              <a:rPr lang="en-US" sz="2400" dirty="0" smtClean="0">
                <a:latin typeface="Times New Roman" pitchFamily="18" charset="0"/>
                <a:cs typeface="Times New Roman" pitchFamily="18" charset="0"/>
              </a:rPr>
              <a:t> (0.1%), a fungicide for 30min.</a:t>
            </a:r>
          </a:p>
          <a:p>
            <a:pPr algn="just">
              <a:buFont typeface="Arial" pitchFamily="34" charset="0"/>
              <a:buChar char="•"/>
            </a:pPr>
            <a:endParaRPr lang="en-US" sz="2400" dirty="0" smtClean="0">
              <a:latin typeface="Times New Roman" pitchFamily="18" charset="0"/>
              <a:cs typeface="Times New Roman" pitchFamily="18" charset="0"/>
            </a:endParaRPr>
          </a:p>
          <a:p>
            <a:pPr algn="just">
              <a:buFont typeface="Arial" pitchFamily="34" charset="0"/>
              <a:buChar char="•"/>
            </a:pPr>
            <a:r>
              <a:rPr lang="en-US" sz="2400" dirty="0" smtClean="0">
                <a:latin typeface="Times New Roman" pitchFamily="18" charset="0"/>
                <a:cs typeface="Times New Roman" pitchFamily="18" charset="0"/>
              </a:rPr>
              <a:t>	Explants were then washed in tap water to remove the traces of </a:t>
            </a:r>
            <a:r>
              <a:rPr lang="en-US" sz="2400" dirty="0" err="1" smtClean="0">
                <a:latin typeface="Times New Roman" pitchFamily="18" charset="0"/>
                <a:cs typeface="Times New Roman" pitchFamily="18" charset="0"/>
              </a:rPr>
              <a:t>Bevastin</a:t>
            </a:r>
            <a:r>
              <a:rPr lang="en-US" sz="2400" dirty="0" smtClean="0">
                <a:latin typeface="Times New Roman" pitchFamily="18" charset="0"/>
                <a:cs typeface="Times New Roman" pitchFamily="18" charset="0"/>
              </a:rPr>
              <a:t> for 30min, followed by treatment with mercuric chloride (0.1%) for not more than 2 min and washed thoroughly with sterile double distilled water for 5 to 6 times to remove the traces of </a:t>
            </a:r>
            <a:r>
              <a:rPr lang="en-US" sz="2400" dirty="0" err="1" smtClean="0">
                <a:latin typeface="Times New Roman" pitchFamily="18" charset="0"/>
                <a:cs typeface="Times New Roman" pitchFamily="18" charset="0"/>
              </a:rPr>
              <a:t>sterilents</a:t>
            </a:r>
            <a:r>
              <a:rPr lang="en-US" sz="2400" dirty="0" smtClean="0">
                <a:latin typeface="Times New Roman" pitchFamily="18" charset="0"/>
                <a:cs typeface="Times New Roman" pitchFamily="18" charset="0"/>
              </a:rPr>
              <a:t>.</a:t>
            </a:r>
          </a:p>
          <a:p>
            <a:endParaRPr lang="en-US" sz="2400" dirty="0"/>
          </a:p>
        </p:txBody>
      </p:sp>
    </p:spTree>
    <p:extLst>
      <p:ext uri="{BB962C8B-B14F-4D97-AF65-F5344CB8AC3E}">
        <p14:creationId xmlns:p14="http://schemas.microsoft.com/office/powerpoint/2010/main" val="1352967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33400" y="304800"/>
            <a:ext cx="7162800"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71500" defTabSz="914400" rtl="0" eaLnBrk="1" fontAlgn="base" latinLnBrk="0" hangingPunct="1">
              <a:lnSpc>
                <a:spcPct val="100000"/>
              </a:lnSpc>
              <a:spcBef>
                <a:spcPct val="0"/>
              </a:spcBef>
              <a:spcAft>
                <a:spcPct val="0"/>
              </a:spcAft>
              <a:buClrTx/>
              <a:buSzTx/>
              <a:tabLst/>
            </a:pPr>
            <a:endPar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571500" defTabSz="914400" rtl="0" eaLnBrk="1" fontAlgn="base" latinLnBrk="0" hangingPunct="1">
              <a:lnSpc>
                <a:spcPct val="100000"/>
              </a:lnSpc>
              <a:spcBef>
                <a:spcPct val="0"/>
              </a:spcBef>
              <a:spcAft>
                <a:spcPct val="0"/>
              </a:spcAft>
              <a:buClrTx/>
              <a:buSzTx/>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 Culture medium</a:t>
            </a:r>
          </a:p>
          <a:p>
            <a:pPr marL="0" marR="0" lvl="0" indent="571500" defTabSz="914400" rtl="0" eaLnBrk="1" fontAlgn="base" latinLnBrk="0" hangingPunct="1">
              <a:lnSpc>
                <a:spcPct val="100000"/>
              </a:lnSpc>
              <a:spcBef>
                <a:spcPct val="0"/>
              </a:spcBef>
              <a:spcAft>
                <a:spcPct val="0"/>
              </a:spcAft>
              <a:buClrTx/>
              <a:buSzTx/>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57150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nutrient media selected for the studies were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Murashige</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Skoog’s</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(1962) and Phillips and Collins (L2 medium, 1979). </a:t>
            </a:r>
          </a:p>
          <a:p>
            <a:pPr marL="0" marR="0" lvl="0" indent="571500" algn="just"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57150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Both the media were supplemented with various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auxins</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IAA, IBA, NAA, 2, 4-D and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Cytokinins</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-BAP, Kin, 2-ip, AS and TDZ along with or without GA</a:t>
            </a:r>
            <a:r>
              <a:rPr kumimoji="0" lang="en-US" sz="20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either alone or in combination at various concentrations</a:t>
            </a:r>
            <a:r>
              <a:rPr lang="en-US" sz="2000" dirty="0" smtClean="0">
                <a:latin typeface="Times New Roman" pitchFamily="18" charset="0"/>
                <a:ea typeface="Calibri" pitchFamily="34" charset="0"/>
                <a:cs typeface="Times New Roman" pitchFamily="18" charset="0"/>
              </a:rPr>
              <a:t>.</a:t>
            </a:r>
          </a:p>
          <a:p>
            <a:pPr marL="0" marR="0" lvl="0" indent="571500" algn="just" defTabSz="914400" rtl="0" eaLnBrk="0" fontAlgn="base" latinLnBrk="0" hangingPunct="0">
              <a:lnSpc>
                <a:spcPct val="100000"/>
              </a:lnSpc>
              <a:spcBef>
                <a:spcPct val="0"/>
              </a:spcBef>
              <a:spcAft>
                <a:spcPct val="0"/>
              </a:spcAft>
              <a:buClrTx/>
              <a:buSzTx/>
              <a:buFont typeface="Arial" pitchFamily="34" charset="0"/>
              <a:buChar char="•"/>
              <a:tabLst/>
            </a:pPr>
            <a:endParaRPr lang="en-US" sz="2000" dirty="0" smtClean="0">
              <a:latin typeface="Times New Roman" pitchFamily="18" charset="0"/>
              <a:ea typeface="Calibri" pitchFamily="34" charset="0"/>
              <a:cs typeface="Times New Roman" pitchFamily="18" charset="0"/>
            </a:endParaRPr>
          </a:p>
          <a:p>
            <a:pPr marL="0" marR="0" lvl="0" indent="57150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Sucrose (3%) and bacteriological grade agar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agar</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(0.8%) were used as carbon source and gelling agent respectively; pH of the medium was adjusted to 5.6-5.8 and autoclaved for 15 min at 109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Kpa</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marL="0" marR="0" lvl="0" indent="571500" algn="just"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57150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cultures were incubated at 25±2°C under fluorescent tube lights with 16:8 hr light and dark regime at the intensity of 25µ mol m</a:t>
            </a:r>
            <a:r>
              <a:rPr kumimoji="0" lang="en-US" sz="20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a:t>
            </a:r>
            <a:r>
              <a:rPr kumimoji="0" lang="en-US" sz="20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-1</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7305821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1295400"/>
            <a:ext cx="7620000" cy="1631216"/>
          </a:xfrm>
          <a:prstGeom prst="rect">
            <a:avLst/>
          </a:prstGeom>
          <a:noFill/>
        </p:spPr>
        <p:txBody>
          <a:bodyPr wrap="square" rtlCol="0">
            <a:spAutoFit/>
          </a:bodyPr>
          <a:lstStyle/>
          <a:p>
            <a:pPr algn="just"/>
            <a:r>
              <a:rPr lang="en-US" sz="2000" dirty="0"/>
              <a:t>Both direct and indirect organogenesis was obtained depending on the type and concentrations of the hormones supplemented to the media. L2+2, 4-D and L2+IAA+BAP were proved to be the best combination of hormones for direct and indirect regeneration respectively</a:t>
            </a:r>
            <a:r>
              <a:rPr lang="en-US" sz="2000" dirty="0" smtClean="0"/>
              <a:t>. With 0.9 </a:t>
            </a:r>
            <a:r>
              <a:rPr lang="en-US" sz="2000" dirty="0" err="1" smtClean="0"/>
              <a:t>standaerd</a:t>
            </a:r>
            <a:r>
              <a:rPr lang="en-US" sz="2000" dirty="0" smtClean="0"/>
              <a:t> error.</a:t>
            </a:r>
            <a:endParaRPr lang="en-US" sz="2000" dirty="0"/>
          </a:p>
        </p:txBody>
      </p:sp>
    </p:spTree>
    <p:extLst>
      <p:ext uri="{BB962C8B-B14F-4D97-AF65-F5344CB8AC3E}">
        <p14:creationId xmlns:p14="http://schemas.microsoft.com/office/powerpoint/2010/main" val="851318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304800"/>
            <a:ext cx="889346" cy="369332"/>
          </a:xfrm>
          <a:prstGeom prst="rect">
            <a:avLst/>
          </a:prstGeom>
          <a:noFill/>
        </p:spPr>
        <p:txBody>
          <a:bodyPr wrap="none" rtlCol="0">
            <a:spAutoFit/>
          </a:bodyPr>
          <a:lstStyle/>
          <a:p>
            <a:r>
              <a:rPr lang="en-US" dirty="0" smtClean="0"/>
              <a:t>L2+BAP</a:t>
            </a:r>
            <a:endParaRPr lang="en-US" dirty="0"/>
          </a:p>
        </p:txBody>
      </p:sp>
      <p:grpSp>
        <p:nvGrpSpPr>
          <p:cNvPr id="4" name="Group 3"/>
          <p:cNvGrpSpPr/>
          <p:nvPr/>
        </p:nvGrpSpPr>
        <p:grpSpPr>
          <a:xfrm>
            <a:off x="990600" y="304800"/>
            <a:ext cx="7162799" cy="5562600"/>
            <a:chOff x="1010931" y="1154668"/>
            <a:chExt cx="5008869" cy="6922532"/>
          </a:xfrm>
        </p:grpSpPr>
        <p:pic>
          <p:nvPicPr>
            <p:cNvPr id="5" name="Picture 5"/>
            <p:cNvPicPr>
              <a:picLocks noChangeAspect="1" noChangeArrowheads="1"/>
            </p:cNvPicPr>
            <p:nvPr/>
          </p:nvPicPr>
          <p:blipFill>
            <a:blip r:embed="rId2" cstate="print"/>
            <a:srcRect/>
            <a:stretch>
              <a:fillRect/>
            </a:stretch>
          </p:blipFill>
          <p:spPr bwMode="auto">
            <a:xfrm>
              <a:off x="1010931" y="1533985"/>
              <a:ext cx="2127441" cy="2971800"/>
            </a:xfrm>
            <a:prstGeom prst="rect">
              <a:avLst/>
            </a:prstGeom>
            <a:noFill/>
            <a:ln w="9525">
              <a:noFill/>
              <a:miter lim="800000"/>
              <a:headEnd/>
              <a:tailEnd/>
            </a:ln>
          </p:spPr>
        </p:pic>
        <p:pic>
          <p:nvPicPr>
            <p:cNvPr id="6" name="Picture 6"/>
            <p:cNvPicPr>
              <a:picLocks noChangeAspect="1" noChangeArrowheads="1"/>
            </p:cNvPicPr>
            <p:nvPr/>
          </p:nvPicPr>
          <p:blipFill>
            <a:blip r:embed="rId3" cstate="print"/>
            <a:srcRect/>
            <a:stretch>
              <a:fillRect/>
            </a:stretch>
          </p:blipFill>
          <p:spPr bwMode="auto">
            <a:xfrm>
              <a:off x="3515366" y="1533985"/>
              <a:ext cx="2075791" cy="2971800"/>
            </a:xfrm>
            <a:prstGeom prst="rect">
              <a:avLst/>
            </a:prstGeom>
            <a:noFill/>
            <a:ln w="9525">
              <a:noFill/>
              <a:miter lim="800000"/>
              <a:headEnd/>
              <a:tailEnd/>
            </a:ln>
          </p:spPr>
        </p:pic>
        <p:sp>
          <p:nvSpPr>
            <p:cNvPr id="9" name="Rectangle 8"/>
            <p:cNvSpPr/>
            <p:nvPr/>
          </p:nvSpPr>
          <p:spPr>
            <a:xfrm>
              <a:off x="3149004" y="4682903"/>
              <a:ext cx="300082" cy="369332"/>
            </a:xfrm>
            <a:prstGeom prst="rect">
              <a:avLst/>
            </a:prstGeom>
          </p:spPr>
          <p:txBody>
            <a:bodyPr wrap="none">
              <a:spAutoFit/>
            </a:bodyPr>
            <a:lstStyle/>
            <a:p>
              <a:r>
                <a:rPr lang="en-US" b="1" dirty="0" smtClean="0">
                  <a:solidFill>
                    <a:schemeClr val="bg1"/>
                  </a:solidFill>
                  <a:latin typeface="Times New Roman" pitchFamily="18" charset="0"/>
                  <a:cs typeface="Times New Roman" pitchFamily="18" charset="0"/>
                </a:rPr>
                <a:t>1</a:t>
              </a:r>
              <a:endParaRPr lang="en-IN" b="1" dirty="0">
                <a:solidFill>
                  <a:schemeClr val="bg1"/>
                </a:solidFill>
                <a:latin typeface="Times New Roman" pitchFamily="18" charset="0"/>
                <a:cs typeface="Times New Roman" pitchFamily="18" charset="0"/>
              </a:endParaRPr>
            </a:p>
          </p:txBody>
        </p:sp>
        <p:sp>
          <p:nvSpPr>
            <p:cNvPr id="10" name="Rectangle 9"/>
            <p:cNvSpPr/>
            <p:nvPr/>
          </p:nvSpPr>
          <p:spPr>
            <a:xfrm>
              <a:off x="5719718" y="4702400"/>
              <a:ext cx="300082" cy="369332"/>
            </a:xfrm>
            <a:prstGeom prst="rect">
              <a:avLst/>
            </a:prstGeom>
          </p:spPr>
          <p:txBody>
            <a:bodyPr wrap="none">
              <a:spAutoFit/>
            </a:bodyPr>
            <a:lstStyle/>
            <a:p>
              <a:r>
                <a:rPr lang="en-IN" b="1" dirty="0" smtClean="0">
                  <a:solidFill>
                    <a:schemeClr val="bg1"/>
                  </a:solidFill>
                  <a:latin typeface="Times New Roman" pitchFamily="18" charset="0"/>
                  <a:cs typeface="Times New Roman" pitchFamily="18" charset="0"/>
                </a:rPr>
                <a:t>2</a:t>
              </a:r>
              <a:endParaRPr lang="en-IN" b="1" dirty="0">
                <a:solidFill>
                  <a:schemeClr val="bg1"/>
                </a:solidFill>
                <a:latin typeface="Times New Roman" pitchFamily="18" charset="0"/>
                <a:cs typeface="Times New Roman" pitchFamily="18" charset="0"/>
              </a:endParaRPr>
            </a:p>
          </p:txBody>
        </p:sp>
        <p:sp>
          <p:nvSpPr>
            <p:cNvPr id="11" name="Rectangle 10"/>
            <p:cNvSpPr/>
            <p:nvPr/>
          </p:nvSpPr>
          <p:spPr>
            <a:xfrm>
              <a:off x="3125969" y="7677738"/>
              <a:ext cx="300082" cy="369332"/>
            </a:xfrm>
            <a:prstGeom prst="rect">
              <a:avLst/>
            </a:prstGeom>
          </p:spPr>
          <p:txBody>
            <a:bodyPr wrap="none">
              <a:spAutoFit/>
            </a:bodyPr>
            <a:lstStyle/>
            <a:p>
              <a:r>
                <a:rPr lang="en-US" b="1" dirty="0" smtClean="0">
                  <a:solidFill>
                    <a:schemeClr val="bg1"/>
                  </a:solidFill>
                  <a:latin typeface="Times New Roman" pitchFamily="18" charset="0"/>
                  <a:cs typeface="Times New Roman" pitchFamily="18" charset="0"/>
                </a:rPr>
                <a:t>3</a:t>
              </a:r>
              <a:endParaRPr lang="en-IN" b="1" dirty="0">
                <a:solidFill>
                  <a:schemeClr val="bg1"/>
                </a:solidFill>
                <a:latin typeface="Times New Roman" pitchFamily="18" charset="0"/>
                <a:cs typeface="Times New Roman" pitchFamily="18" charset="0"/>
              </a:endParaRPr>
            </a:p>
          </p:txBody>
        </p:sp>
        <p:sp>
          <p:nvSpPr>
            <p:cNvPr id="12" name="Rectangle 11"/>
            <p:cNvSpPr/>
            <p:nvPr/>
          </p:nvSpPr>
          <p:spPr>
            <a:xfrm>
              <a:off x="5719718" y="7707868"/>
              <a:ext cx="300082" cy="369332"/>
            </a:xfrm>
            <a:prstGeom prst="rect">
              <a:avLst/>
            </a:prstGeom>
          </p:spPr>
          <p:txBody>
            <a:bodyPr wrap="none">
              <a:spAutoFit/>
            </a:bodyPr>
            <a:lstStyle/>
            <a:p>
              <a:r>
                <a:rPr lang="en-US" b="1" dirty="0" smtClean="0">
                  <a:solidFill>
                    <a:schemeClr val="bg1"/>
                  </a:solidFill>
                  <a:latin typeface="Times New Roman" pitchFamily="18" charset="0"/>
                  <a:cs typeface="Times New Roman" pitchFamily="18" charset="0"/>
                </a:rPr>
                <a:t>4</a:t>
              </a:r>
              <a:endParaRPr lang="en-IN" b="1" dirty="0">
                <a:solidFill>
                  <a:schemeClr val="bg1"/>
                </a:solidFill>
                <a:latin typeface="Times New Roman" pitchFamily="18" charset="0"/>
                <a:cs typeface="Times New Roman" pitchFamily="18" charset="0"/>
              </a:endParaRPr>
            </a:p>
          </p:txBody>
        </p:sp>
        <p:sp>
          <p:nvSpPr>
            <p:cNvPr id="13" name="TextBox 12"/>
            <p:cNvSpPr txBox="1"/>
            <p:nvPr/>
          </p:nvSpPr>
          <p:spPr>
            <a:xfrm>
              <a:off x="2971800" y="1154668"/>
              <a:ext cx="1066800" cy="748160"/>
            </a:xfrm>
            <a:prstGeom prst="rect">
              <a:avLst/>
            </a:prstGeom>
            <a:noFill/>
          </p:spPr>
          <p:txBody>
            <a:bodyPr wrap="square" rtlCol="0">
              <a:spAutoFit/>
            </a:bodyPr>
            <a:lstStyle/>
            <a:p>
              <a:endParaRPr lang="en-US" dirty="0">
                <a:latin typeface="Arial Black" pitchFamily="34" charset="0"/>
              </a:endParaRPr>
            </a:p>
          </p:txBody>
        </p:sp>
      </p:grpSp>
      <p:pic>
        <p:nvPicPr>
          <p:cNvPr id="14" name="Picture 2" descr="G:\IMG_1792.jpg"/>
          <p:cNvPicPr preferRelativeResize="0">
            <a:picLocks noChangeArrowheads="1"/>
          </p:cNvPicPr>
          <p:nvPr/>
        </p:nvPicPr>
        <p:blipFill>
          <a:blip r:embed="rId4" cstate="print"/>
          <a:srcRect l="24857" t="18888" r="25904" b="17450"/>
          <a:stretch>
            <a:fillRect/>
          </a:stretch>
        </p:blipFill>
        <p:spPr bwMode="auto">
          <a:xfrm>
            <a:off x="990600" y="3505200"/>
            <a:ext cx="3048000" cy="2667000"/>
          </a:xfrm>
          <a:prstGeom prst="rect">
            <a:avLst/>
          </a:prstGeom>
          <a:noFill/>
        </p:spPr>
      </p:pic>
      <p:pic>
        <p:nvPicPr>
          <p:cNvPr id="15" name="Picture 5"/>
          <p:cNvPicPr preferRelativeResize="0">
            <a:picLocks noChangeArrowheads="1"/>
          </p:cNvPicPr>
          <p:nvPr/>
        </p:nvPicPr>
        <p:blipFill>
          <a:blip r:embed="rId5" cstate="print"/>
          <a:srcRect t="8136"/>
          <a:stretch>
            <a:fillRect/>
          </a:stretch>
        </p:blipFill>
        <p:spPr bwMode="auto">
          <a:xfrm>
            <a:off x="4572000" y="3505200"/>
            <a:ext cx="2971800" cy="2667000"/>
          </a:xfrm>
          <a:prstGeom prst="rect">
            <a:avLst/>
          </a:prstGeom>
          <a:noFill/>
          <a:ln w="9525">
            <a:noFill/>
            <a:miter lim="800000"/>
            <a:headEnd/>
            <a:tailEnd/>
          </a:ln>
        </p:spPr>
      </p:pic>
      <p:sp>
        <p:nvSpPr>
          <p:cNvPr id="16" name="TextBox 15"/>
          <p:cNvSpPr txBox="1"/>
          <p:nvPr/>
        </p:nvSpPr>
        <p:spPr>
          <a:xfrm>
            <a:off x="4724400" y="304800"/>
            <a:ext cx="947695" cy="369332"/>
          </a:xfrm>
          <a:prstGeom prst="rect">
            <a:avLst/>
          </a:prstGeom>
          <a:noFill/>
        </p:spPr>
        <p:txBody>
          <a:bodyPr wrap="none" rtlCol="0">
            <a:spAutoFit/>
          </a:bodyPr>
          <a:lstStyle/>
          <a:p>
            <a:r>
              <a:rPr lang="en-US" dirty="0" smtClean="0"/>
              <a:t>L2 + KIN</a:t>
            </a:r>
          </a:p>
        </p:txBody>
      </p:sp>
      <p:sp>
        <p:nvSpPr>
          <p:cNvPr id="17" name="TextBox 16"/>
          <p:cNvSpPr txBox="1"/>
          <p:nvPr/>
        </p:nvSpPr>
        <p:spPr>
          <a:xfrm>
            <a:off x="1143000" y="3048000"/>
            <a:ext cx="944489" cy="369332"/>
          </a:xfrm>
          <a:prstGeom prst="rect">
            <a:avLst/>
          </a:prstGeom>
          <a:noFill/>
        </p:spPr>
        <p:txBody>
          <a:bodyPr wrap="none" rtlCol="0">
            <a:spAutoFit/>
          </a:bodyPr>
          <a:lstStyle/>
          <a:p>
            <a:r>
              <a:rPr lang="en-US" dirty="0" smtClean="0"/>
              <a:t>L2 + IAA</a:t>
            </a:r>
            <a:endParaRPr lang="en-US" dirty="0"/>
          </a:p>
        </p:txBody>
      </p:sp>
      <p:sp>
        <p:nvSpPr>
          <p:cNvPr id="18" name="TextBox 17"/>
          <p:cNvSpPr txBox="1"/>
          <p:nvPr/>
        </p:nvSpPr>
        <p:spPr>
          <a:xfrm>
            <a:off x="4648200" y="3048000"/>
            <a:ext cx="1035861" cy="369332"/>
          </a:xfrm>
          <a:prstGeom prst="rect">
            <a:avLst/>
          </a:prstGeom>
          <a:noFill/>
        </p:spPr>
        <p:txBody>
          <a:bodyPr wrap="none" rtlCol="0">
            <a:spAutoFit/>
          </a:bodyPr>
          <a:lstStyle/>
          <a:p>
            <a:r>
              <a:rPr lang="en-US" dirty="0" smtClean="0"/>
              <a:t>L2 + NAA</a:t>
            </a:r>
            <a:endParaRPr lang="en-US" dirty="0"/>
          </a:p>
        </p:txBody>
      </p:sp>
    </p:spTree>
    <p:extLst>
      <p:ext uri="{BB962C8B-B14F-4D97-AF65-F5344CB8AC3E}">
        <p14:creationId xmlns:p14="http://schemas.microsoft.com/office/powerpoint/2010/main" val="1834627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04800"/>
            <a:ext cx="7924800" cy="2000548"/>
          </a:xfrm>
          <a:prstGeom prst="rect">
            <a:avLst/>
          </a:prstGeom>
        </p:spPr>
        <p:txBody>
          <a:bodyPr wrap="square">
            <a:spAutoFit/>
          </a:bodyPr>
          <a:lstStyle/>
          <a:p>
            <a:pPr algn="just"/>
            <a:r>
              <a:rPr lang="en-US" sz="2400" b="1" dirty="0" smtClean="0">
                <a:latin typeface="Times New Roman" pitchFamily="18" charset="0"/>
                <a:cs typeface="Times New Roman" pitchFamily="18" charset="0"/>
              </a:rPr>
              <a:t>Introduction: </a:t>
            </a:r>
            <a:r>
              <a:rPr lang="en-US" sz="2000" dirty="0" smtClean="0">
                <a:latin typeface="Times New Roman" pitchFamily="18" charset="0"/>
                <a:cs typeface="Times New Roman" pitchFamily="18" charset="0"/>
              </a:rPr>
              <a:t>:</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Calamus</a:t>
            </a:r>
            <a:r>
              <a:rPr lang="en-US" sz="2000" dirty="0" smtClean="0">
                <a:latin typeface="Times New Roman" pitchFamily="18" charset="0"/>
                <a:cs typeface="Times New Roman" pitchFamily="18" charset="0"/>
              </a:rPr>
              <a:t> belongs to the family </a:t>
            </a:r>
            <a:r>
              <a:rPr lang="en-US" sz="2000" dirty="0" err="1">
                <a:latin typeface="Times New Roman" pitchFamily="18" charset="0"/>
                <a:cs typeface="Times New Roman" pitchFamily="18" charset="0"/>
              </a:rPr>
              <a:t>A</a:t>
            </a:r>
            <a:r>
              <a:rPr lang="en-US" sz="2000" dirty="0" err="1" smtClean="0">
                <a:latin typeface="Times New Roman" pitchFamily="18" charset="0"/>
                <a:cs typeface="Times New Roman" pitchFamily="18" charset="0"/>
              </a:rPr>
              <a:t>recaceae</a:t>
            </a:r>
            <a:r>
              <a:rPr lang="en-US" sz="2000" dirty="0" smtClean="0">
                <a:latin typeface="Times New Roman" pitchFamily="18" charset="0"/>
                <a:cs typeface="Times New Roman" pitchFamily="18" charset="0"/>
              </a:rPr>
              <a:t>, and it is considered as a non timber forest product. </a:t>
            </a:r>
            <a:r>
              <a:rPr lang="en-US" sz="2000" i="1" dirty="0" smtClean="0">
                <a:latin typeface="Times New Roman" pitchFamily="18" charset="0"/>
                <a:cs typeface="Times New Roman" pitchFamily="18" charset="0"/>
              </a:rPr>
              <a:t>C. </a:t>
            </a:r>
            <a:r>
              <a:rPr lang="en-US" sz="2000" i="1" dirty="0" err="1" smtClean="0">
                <a:latin typeface="Times New Roman" pitchFamily="18" charset="0"/>
                <a:cs typeface="Times New Roman" pitchFamily="18" charset="0"/>
              </a:rPr>
              <a:t>heugelianus</a:t>
            </a:r>
            <a:r>
              <a:rPr lang="en-US" sz="2000" dirty="0" smtClean="0">
                <a:latin typeface="Times New Roman" pitchFamily="18" charset="0"/>
                <a:cs typeface="Times New Roman" pitchFamily="18" charset="0"/>
              </a:rPr>
              <a:t> is a high climbing, clustering cane with a diameter of about 3 to 5cm with sheath and 2.5 cm without sheath.</a:t>
            </a:r>
          </a:p>
        </p:txBody>
      </p:sp>
      <p:grpSp>
        <p:nvGrpSpPr>
          <p:cNvPr id="3" name="Group 2"/>
          <p:cNvGrpSpPr/>
          <p:nvPr/>
        </p:nvGrpSpPr>
        <p:grpSpPr>
          <a:xfrm>
            <a:off x="1676400" y="2225088"/>
            <a:ext cx="5638800" cy="4632912"/>
            <a:chOff x="1371600" y="609600"/>
            <a:chExt cx="6096000" cy="5715000"/>
          </a:xfrm>
        </p:grpSpPr>
        <p:grpSp>
          <p:nvGrpSpPr>
            <p:cNvPr id="4" name="Group 4"/>
            <p:cNvGrpSpPr/>
            <p:nvPr/>
          </p:nvGrpSpPr>
          <p:grpSpPr>
            <a:xfrm>
              <a:off x="1371600" y="796977"/>
              <a:ext cx="6096000" cy="5527623"/>
              <a:chOff x="1371600" y="796977"/>
              <a:chExt cx="6096000" cy="5527623"/>
            </a:xfrm>
          </p:grpSpPr>
          <p:pic>
            <p:nvPicPr>
              <p:cNvPr id="7" name="Picture 4" descr="P1270040"/>
              <p:cNvPicPr>
                <a:picLocks noChangeAspect="1" noChangeArrowheads="1"/>
              </p:cNvPicPr>
              <p:nvPr/>
            </p:nvPicPr>
            <p:blipFill>
              <a:blip r:embed="rId2" cstate="print"/>
              <a:srcRect/>
              <a:stretch>
                <a:fillRect/>
              </a:stretch>
            </p:blipFill>
            <p:spPr bwMode="auto">
              <a:xfrm>
                <a:off x="1371600" y="796977"/>
                <a:ext cx="6096000" cy="5433935"/>
              </a:xfrm>
              <a:prstGeom prst="rect">
                <a:avLst/>
              </a:prstGeom>
              <a:noFill/>
            </p:spPr>
          </p:pic>
          <p:sp>
            <p:nvSpPr>
              <p:cNvPr id="8" name="WordArt 5"/>
              <p:cNvSpPr>
                <a:spLocks noChangeArrowheads="1" noChangeShapeType="1" noTextEdit="1"/>
              </p:cNvSpPr>
              <p:nvPr/>
            </p:nvSpPr>
            <p:spPr bwMode="auto">
              <a:xfrm>
                <a:off x="2524897" y="5791200"/>
                <a:ext cx="3505200" cy="533400"/>
              </a:xfrm>
              <a:prstGeom prst="rect">
                <a:avLst/>
              </a:prstGeom>
            </p:spPr>
            <p:txBody>
              <a:bodyPr wrap="none" fromWordArt="1">
                <a:prstTxWarp prst="textPlain">
                  <a:avLst>
                    <a:gd name="adj" fmla="val 50000"/>
                  </a:avLst>
                </a:prstTxWarp>
              </a:bodyPr>
              <a:lstStyle/>
              <a:p>
                <a:pPr algn="ctr"/>
                <a:r>
                  <a:rPr lang="en-US" sz="3600" i="1" kern="10" dirty="0" err="1"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rPr>
                  <a:t>Calamus</a:t>
                </a:r>
                <a:r>
                  <a:rPr lang="en-US" sz="3600"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rPr>
                  <a:t> </a:t>
                </a:r>
                <a:r>
                  <a:rPr lang="en-US" sz="3600" i="1" kern="10" dirty="0" err="1"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rPr>
                  <a:t>heugelianus</a:t>
                </a:r>
                <a:endParaRPr lang="en-U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endParaRPr>
              </a:p>
            </p:txBody>
          </p:sp>
        </p:grpSp>
        <p:sp>
          <p:nvSpPr>
            <p:cNvPr id="5" name="TextBox 4"/>
            <p:cNvSpPr txBox="1"/>
            <p:nvPr/>
          </p:nvSpPr>
          <p:spPr>
            <a:xfrm>
              <a:off x="2667000" y="609600"/>
              <a:ext cx="1066800" cy="369332"/>
            </a:xfrm>
            <a:prstGeom prst="rect">
              <a:avLst/>
            </a:prstGeom>
            <a:noFill/>
          </p:spPr>
          <p:txBody>
            <a:bodyPr wrap="square" rtlCol="0">
              <a:spAutoFit/>
            </a:bodyPr>
            <a:lstStyle/>
            <a:p>
              <a:endParaRPr lang="en-US" dirty="0">
                <a:latin typeface="Arial Black" pitchFamily="34" charset="0"/>
              </a:endParaRPr>
            </a:p>
          </p:txBody>
        </p:sp>
        <p:sp>
          <p:nvSpPr>
            <p:cNvPr id="6" name="TextBox 5"/>
            <p:cNvSpPr txBox="1"/>
            <p:nvPr/>
          </p:nvSpPr>
          <p:spPr>
            <a:xfrm>
              <a:off x="5715000" y="5867400"/>
              <a:ext cx="304800" cy="455595"/>
            </a:xfrm>
            <a:prstGeom prst="rect">
              <a:avLst/>
            </a:prstGeom>
            <a:noFill/>
          </p:spPr>
          <p:txBody>
            <a:bodyPr wrap="square" rtlCol="0">
              <a:spAutoFit/>
            </a:bodyPr>
            <a:lstStyle/>
            <a:p>
              <a:endParaRPr lang="en-US" dirty="0">
                <a:solidFill>
                  <a:schemeClr val="bg1"/>
                </a:solidFill>
                <a:latin typeface="Arial Black" pitchFamily="34" charset="0"/>
              </a:endParaRPr>
            </a:p>
          </p:txBody>
        </p:sp>
      </p:grpSp>
    </p:spTree>
    <p:extLst>
      <p:ext uri="{BB962C8B-B14F-4D97-AF65-F5344CB8AC3E}">
        <p14:creationId xmlns:p14="http://schemas.microsoft.com/office/powerpoint/2010/main" val="404336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referRelativeResize="0">
            <a:picLocks noChangeArrowheads="1"/>
          </p:cNvPicPr>
          <p:nvPr/>
        </p:nvPicPr>
        <p:blipFill>
          <a:blip r:embed="rId2" cstate="print"/>
          <a:srcRect/>
          <a:stretch>
            <a:fillRect/>
          </a:stretch>
        </p:blipFill>
        <p:spPr bwMode="auto">
          <a:xfrm>
            <a:off x="1066800" y="533400"/>
            <a:ext cx="2590800" cy="2664340"/>
          </a:xfrm>
          <a:prstGeom prst="rect">
            <a:avLst/>
          </a:prstGeom>
          <a:noFill/>
          <a:ln w="9525">
            <a:noFill/>
            <a:miter lim="800000"/>
            <a:headEnd/>
            <a:tailEnd/>
          </a:ln>
        </p:spPr>
      </p:pic>
      <p:pic>
        <p:nvPicPr>
          <p:cNvPr id="13" name="Picture 7"/>
          <p:cNvPicPr preferRelativeResize="0">
            <a:picLocks noChangeArrowheads="1"/>
          </p:cNvPicPr>
          <p:nvPr/>
        </p:nvPicPr>
        <p:blipFill>
          <a:blip r:embed="rId3" cstate="print"/>
          <a:srcRect/>
          <a:stretch>
            <a:fillRect/>
          </a:stretch>
        </p:blipFill>
        <p:spPr bwMode="auto">
          <a:xfrm>
            <a:off x="4876800" y="533400"/>
            <a:ext cx="2493334" cy="2670048"/>
          </a:xfrm>
          <a:prstGeom prst="rect">
            <a:avLst/>
          </a:prstGeom>
          <a:noFill/>
          <a:ln w="9525">
            <a:noFill/>
            <a:miter lim="800000"/>
            <a:headEnd/>
            <a:tailEnd/>
          </a:ln>
        </p:spPr>
      </p:pic>
      <p:pic>
        <p:nvPicPr>
          <p:cNvPr id="14" name="Picture 6"/>
          <p:cNvPicPr preferRelativeResize="0">
            <a:picLocks noChangeArrowheads="1"/>
          </p:cNvPicPr>
          <p:nvPr/>
        </p:nvPicPr>
        <p:blipFill>
          <a:blip r:embed="rId4"/>
          <a:srcRect l="2041" t="51265" r="2041"/>
          <a:stretch>
            <a:fillRect/>
          </a:stretch>
        </p:blipFill>
        <p:spPr bwMode="auto">
          <a:xfrm>
            <a:off x="1066800" y="3733800"/>
            <a:ext cx="2590800" cy="2590800"/>
          </a:xfrm>
          <a:prstGeom prst="rect">
            <a:avLst/>
          </a:prstGeom>
          <a:noFill/>
          <a:ln w="9525">
            <a:noFill/>
            <a:miter lim="800000"/>
            <a:headEnd/>
            <a:tailEnd/>
          </a:ln>
          <a:effectLst/>
        </p:spPr>
      </p:pic>
      <p:pic>
        <p:nvPicPr>
          <p:cNvPr id="15" name="Picture 6"/>
          <p:cNvPicPr preferRelativeResize="0">
            <a:picLocks noChangeArrowheads="1"/>
          </p:cNvPicPr>
          <p:nvPr/>
        </p:nvPicPr>
        <p:blipFill>
          <a:blip r:embed="rId4"/>
          <a:srcRect l="4082" r="2041" b="51433"/>
          <a:stretch>
            <a:fillRect/>
          </a:stretch>
        </p:blipFill>
        <p:spPr bwMode="auto">
          <a:xfrm>
            <a:off x="4876800" y="3733800"/>
            <a:ext cx="2514600" cy="2602992"/>
          </a:xfrm>
          <a:prstGeom prst="rect">
            <a:avLst/>
          </a:prstGeom>
          <a:noFill/>
          <a:ln w="9525">
            <a:noFill/>
            <a:miter lim="800000"/>
            <a:headEnd/>
            <a:tailEnd/>
          </a:ln>
          <a:effectLst/>
        </p:spPr>
      </p:pic>
      <p:sp>
        <p:nvSpPr>
          <p:cNvPr id="16" name="TextBox 15"/>
          <p:cNvSpPr txBox="1"/>
          <p:nvPr/>
        </p:nvSpPr>
        <p:spPr>
          <a:xfrm>
            <a:off x="1143000" y="0"/>
            <a:ext cx="1104148" cy="369332"/>
          </a:xfrm>
          <a:prstGeom prst="rect">
            <a:avLst/>
          </a:prstGeom>
          <a:noFill/>
        </p:spPr>
        <p:txBody>
          <a:bodyPr wrap="none" rtlCol="0">
            <a:spAutoFit/>
          </a:bodyPr>
          <a:lstStyle/>
          <a:p>
            <a:r>
              <a:rPr lang="en-US" dirty="0" smtClean="0"/>
              <a:t>BAP + IAA</a:t>
            </a:r>
            <a:endParaRPr lang="en-US" dirty="0"/>
          </a:p>
        </p:txBody>
      </p:sp>
      <p:sp>
        <p:nvSpPr>
          <p:cNvPr id="17" name="TextBox 16"/>
          <p:cNvSpPr txBox="1"/>
          <p:nvPr/>
        </p:nvSpPr>
        <p:spPr>
          <a:xfrm>
            <a:off x="4953000" y="0"/>
            <a:ext cx="1093889" cy="369332"/>
          </a:xfrm>
          <a:prstGeom prst="rect">
            <a:avLst/>
          </a:prstGeom>
          <a:noFill/>
        </p:spPr>
        <p:txBody>
          <a:bodyPr wrap="none" rtlCol="0">
            <a:spAutoFit/>
          </a:bodyPr>
          <a:lstStyle/>
          <a:p>
            <a:r>
              <a:rPr lang="en-US" dirty="0" smtClean="0"/>
              <a:t>BAP + IBA</a:t>
            </a:r>
            <a:endParaRPr lang="en-US" dirty="0"/>
          </a:p>
        </p:txBody>
      </p:sp>
      <p:sp>
        <p:nvSpPr>
          <p:cNvPr id="18" name="TextBox 17"/>
          <p:cNvSpPr txBox="1"/>
          <p:nvPr/>
        </p:nvSpPr>
        <p:spPr>
          <a:xfrm>
            <a:off x="1295400" y="3276600"/>
            <a:ext cx="1195520" cy="369332"/>
          </a:xfrm>
          <a:prstGeom prst="rect">
            <a:avLst/>
          </a:prstGeom>
          <a:noFill/>
        </p:spPr>
        <p:txBody>
          <a:bodyPr wrap="none" rtlCol="0">
            <a:spAutoFit/>
          </a:bodyPr>
          <a:lstStyle/>
          <a:p>
            <a:r>
              <a:rPr lang="en-US" dirty="0" smtClean="0"/>
              <a:t>BAP + NAA</a:t>
            </a:r>
            <a:endParaRPr lang="en-US" dirty="0"/>
          </a:p>
        </p:txBody>
      </p:sp>
      <p:sp>
        <p:nvSpPr>
          <p:cNvPr id="19" name="TextBox 18"/>
          <p:cNvSpPr txBox="1"/>
          <p:nvPr/>
        </p:nvSpPr>
        <p:spPr>
          <a:xfrm>
            <a:off x="5029200" y="3276600"/>
            <a:ext cx="1285288" cy="369332"/>
          </a:xfrm>
          <a:prstGeom prst="rect">
            <a:avLst/>
          </a:prstGeom>
          <a:noFill/>
        </p:spPr>
        <p:txBody>
          <a:bodyPr wrap="none" rtlCol="0">
            <a:spAutoFit/>
          </a:bodyPr>
          <a:lstStyle/>
          <a:p>
            <a:r>
              <a:rPr lang="en-US" dirty="0" smtClean="0"/>
              <a:t>BAP + 2,4-D</a:t>
            </a:r>
            <a:endParaRPr lang="en-US" dirty="0"/>
          </a:p>
        </p:txBody>
      </p:sp>
    </p:spTree>
    <p:extLst>
      <p:ext uri="{BB962C8B-B14F-4D97-AF65-F5344CB8AC3E}">
        <p14:creationId xmlns:p14="http://schemas.microsoft.com/office/powerpoint/2010/main" val="41922650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85800"/>
            <a:ext cx="7467600" cy="5632311"/>
          </a:xfrm>
          <a:prstGeom prst="rect">
            <a:avLst/>
          </a:prstGeom>
          <a:noFill/>
        </p:spPr>
        <p:txBody>
          <a:bodyPr wrap="square" rtlCol="0">
            <a:spAutoFit/>
          </a:bodyPr>
          <a:lstStyle/>
          <a:p>
            <a:pPr lvl="0" algn="just"/>
            <a:r>
              <a:rPr lang="en-US" sz="2400" b="1" dirty="0" smtClean="0"/>
              <a:t>         4. </a:t>
            </a:r>
            <a:r>
              <a:rPr lang="en-US" sz="2400" b="1" dirty="0" smtClean="0">
                <a:latin typeface="Times New Roman" pitchFamily="18" charset="0"/>
                <a:cs typeface="Times New Roman" pitchFamily="18" charset="0"/>
              </a:rPr>
              <a:t>Rooting and acclimatization of hardened tissue cultured plants</a:t>
            </a:r>
          </a:p>
          <a:p>
            <a:pPr lvl="0" algn="just"/>
            <a:endParaRPr lang="en-US" sz="2400" dirty="0" smtClean="0">
              <a:latin typeface="Times New Roman" pitchFamily="18" charset="0"/>
              <a:cs typeface="Times New Roman" pitchFamily="18" charset="0"/>
            </a:endParaRPr>
          </a:p>
          <a:p>
            <a:pPr algn="just">
              <a:buFont typeface="Arial" pitchFamily="34" charset="0"/>
              <a:buChar char="•"/>
            </a:pPr>
            <a:r>
              <a:rPr lang="en-US" sz="2400" dirty="0" smtClean="0">
                <a:latin typeface="Times New Roman" pitchFamily="18" charset="0"/>
                <a:cs typeface="Times New Roman" pitchFamily="18" charset="0"/>
              </a:rPr>
              <a:t>	The multiple shoots that were obtained through </a:t>
            </a:r>
            <a:r>
              <a:rPr lang="en-US" sz="2400" i="1" dirty="0" smtClean="0">
                <a:latin typeface="Times New Roman" pitchFamily="18" charset="0"/>
                <a:cs typeface="Times New Roman" pitchFamily="18" charset="0"/>
              </a:rPr>
              <a:t>in vitro</a:t>
            </a:r>
            <a:r>
              <a:rPr lang="en-US" sz="2400" dirty="0" smtClean="0">
                <a:latin typeface="Times New Roman" pitchFamily="18" charset="0"/>
                <a:cs typeface="Times New Roman" pitchFamily="18" charset="0"/>
              </a:rPr>
              <a:t> culture were transferred to rooting medium which was supplemented with NAA/IAA to produce roots. </a:t>
            </a:r>
          </a:p>
          <a:p>
            <a:pPr algn="just">
              <a:buFont typeface="Arial" pitchFamily="34" charset="0"/>
              <a:buChar char="•"/>
            </a:pPr>
            <a:endParaRPr lang="en-US" sz="2400" dirty="0" smtClean="0">
              <a:latin typeface="Times New Roman" pitchFamily="18" charset="0"/>
              <a:cs typeface="Times New Roman" pitchFamily="18" charset="0"/>
            </a:endParaRPr>
          </a:p>
          <a:p>
            <a:pPr algn="just">
              <a:buFont typeface="Arial" pitchFamily="34" charset="0"/>
              <a:buChar char="•"/>
            </a:pPr>
            <a:r>
              <a:rPr lang="en-US" sz="2400" dirty="0" smtClean="0">
                <a:latin typeface="Times New Roman" pitchFamily="18" charset="0"/>
                <a:cs typeface="Times New Roman" pitchFamily="18" charset="0"/>
              </a:rPr>
              <a:t>	After 45 to 50 days, the rooted plantlets were transferred to plastic cups containing vermiculate and kept in </a:t>
            </a:r>
            <a:r>
              <a:rPr lang="en-US" sz="2400" dirty="0" err="1" smtClean="0">
                <a:latin typeface="Times New Roman" pitchFamily="18" charset="0"/>
                <a:cs typeface="Times New Roman" pitchFamily="18" charset="0"/>
              </a:rPr>
              <a:t>polyhouse</a:t>
            </a:r>
            <a:r>
              <a:rPr lang="en-US" sz="2400" dirty="0" smtClean="0">
                <a:latin typeface="Times New Roman" pitchFamily="18" charset="0"/>
                <a:cs typeface="Times New Roman" pitchFamily="18" charset="0"/>
              </a:rPr>
              <a:t>. </a:t>
            </a:r>
          </a:p>
          <a:p>
            <a:pPr algn="just">
              <a:buFont typeface="Arial" pitchFamily="34" charset="0"/>
              <a:buChar char="•"/>
            </a:pPr>
            <a:endParaRPr lang="en-US" sz="2400" dirty="0" smtClean="0">
              <a:latin typeface="Times New Roman" pitchFamily="18" charset="0"/>
              <a:cs typeface="Times New Roman" pitchFamily="18" charset="0"/>
            </a:endParaRPr>
          </a:p>
          <a:p>
            <a:pPr algn="just">
              <a:buFont typeface="Arial" pitchFamily="34" charset="0"/>
              <a:buChar char="•"/>
            </a:pPr>
            <a:r>
              <a:rPr lang="en-US" sz="2400" dirty="0" smtClean="0">
                <a:latin typeface="Times New Roman" pitchFamily="18" charset="0"/>
                <a:cs typeface="Times New Roman" pitchFamily="18" charset="0"/>
              </a:rPr>
              <a:t>	Thus hardened plants were transferred to pots containing soil: sand: manure in 1:1:1 ratio. Three months old seedlings were transferred to field.</a:t>
            </a:r>
          </a:p>
          <a:p>
            <a:pPr algn="just">
              <a:buFont typeface="Arial" pitchFamily="34" charset="0"/>
              <a:buChar char="•"/>
            </a:pPr>
            <a:endParaRPr lang="en-US" sz="2400" dirty="0"/>
          </a:p>
        </p:txBody>
      </p:sp>
    </p:spTree>
    <p:extLst>
      <p:ext uri="{BB962C8B-B14F-4D97-AF65-F5344CB8AC3E}">
        <p14:creationId xmlns:p14="http://schemas.microsoft.com/office/powerpoint/2010/main" val="23182288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cstate="print"/>
          <a:srcRect/>
          <a:stretch>
            <a:fillRect/>
          </a:stretch>
        </p:blipFill>
        <p:spPr bwMode="auto">
          <a:xfrm>
            <a:off x="1447800" y="685800"/>
            <a:ext cx="2590800" cy="2850350"/>
          </a:xfrm>
          <a:prstGeom prst="rect">
            <a:avLst/>
          </a:prstGeom>
          <a:noFill/>
          <a:ln w="9525">
            <a:noFill/>
            <a:miter lim="800000"/>
            <a:headEnd/>
            <a:tailEnd/>
          </a:ln>
        </p:spPr>
      </p:pic>
      <p:pic>
        <p:nvPicPr>
          <p:cNvPr id="3" name="Picture 5"/>
          <p:cNvPicPr preferRelativeResize="0">
            <a:picLocks noChangeArrowheads="1"/>
          </p:cNvPicPr>
          <p:nvPr/>
        </p:nvPicPr>
        <p:blipFill>
          <a:blip r:embed="rId3" cstate="print"/>
          <a:srcRect/>
          <a:stretch>
            <a:fillRect/>
          </a:stretch>
        </p:blipFill>
        <p:spPr bwMode="auto">
          <a:xfrm>
            <a:off x="1447800" y="3657600"/>
            <a:ext cx="2627779" cy="2743200"/>
          </a:xfrm>
          <a:prstGeom prst="rect">
            <a:avLst/>
          </a:prstGeom>
          <a:noFill/>
          <a:ln w="9525">
            <a:noFill/>
            <a:miter lim="800000"/>
            <a:headEnd/>
            <a:tailEnd/>
          </a:ln>
        </p:spPr>
      </p:pic>
      <p:pic>
        <p:nvPicPr>
          <p:cNvPr id="4" name="Picture 8"/>
          <p:cNvPicPr>
            <a:picLocks noChangeAspect="1" noChangeArrowheads="1"/>
          </p:cNvPicPr>
          <p:nvPr/>
        </p:nvPicPr>
        <p:blipFill>
          <a:blip r:embed="rId4" cstate="print"/>
          <a:srcRect/>
          <a:stretch>
            <a:fillRect/>
          </a:stretch>
        </p:blipFill>
        <p:spPr bwMode="auto">
          <a:xfrm>
            <a:off x="4572000" y="1219200"/>
            <a:ext cx="2853018" cy="4343400"/>
          </a:xfrm>
          <a:prstGeom prst="rect">
            <a:avLst/>
          </a:prstGeom>
          <a:noFill/>
          <a:ln w="9525">
            <a:noFill/>
            <a:miter lim="800000"/>
            <a:headEnd/>
            <a:tailEnd/>
          </a:ln>
        </p:spPr>
      </p:pic>
      <p:sp>
        <p:nvSpPr>
          <p:cNvPr id="5" name="TextBox 4"/>
          <p:cNvSpPr txBox="1"/>
          <p:nvPr/>
        </p:nvSpPr>
        <p:spPr>
          <a:xfrm>
            <a:off x="1676400" y="838200"/>
            <a:ext cx="599844" cy="369332"/>
          </a:xfrm>
          <a:prstGeom prst="rect">
            <a:avLst/>
          </a:prstGeom>
          <a:noFill/>
        </p:spPr>
        <p:txBody>
          <a:bodyPr wrap="none" rtlCol="0">
            <a:spAutoFit/>
          </a:bodyPr>
          <a:lstStyle/>
          <a:p>
            <a:r>
              <a:rPr lang="en-US" dirty="0" smtClean="0"/>
              <a:t>NAA</a:t>
            </a:r>
            <a:endParaRPr lang="en-US" dirty="0"/>
          </a:p>
        </p:txBody>
      </p:sp>
      <p:sp>
        <p:nvSpPr>
          <p:cNvPr id="6" name="TextBox 5"/>
          <p:cNvSpPr txBox="1"/>
          <p:nvPr/>
        </p:nvSpPr>
        <p:spPr>
          <a:xfrm>
            <a:off x="1828800" y="3733800"/>
            <a:ext cx="508473" cy="369332"/>
          </a:xfrm>
          <a:prstGeom prst="rect">
            <a:avLst/>
          </a:prstGeom>
          <a:noFill/>
        </p:spPr>
        <p:txBody>
          <a:bodyPr wrap="none" rtlCol="0">
            <a:spAutoFit/>
          </a:bodyPr>
          <a:lstStyle/>
          <a:p>
            <a:r>
              <a:rPr lang="en-US" dirty="0" smtClean="0"/>
              <a:t>IAA</a:t>
            </a:r>
            <a:endParaRPr lang="en-US" dirty="0"/>
          </a:p>
        </p:txBody>
      </p:sp>
      <p:sp>
        <p:nvSpPr>
          <p:cNvPr id="7" name="TextBox 6"/>
          <p:cNvSpPr txBox="1"/>
          <p:nvPr/>
        </p:nvSpPr>
        <p:spPr>
          <a:xfrm>
            <a:off x="4876800" y="685800"/>
            <a:ext cx="1159356" cy="369332"/>
          </a:xfrm>
          <a:prstGeom prst="rect">
            <a:avLst/>
          </a:prstGeom>
          <a:noFill/>
        </p:spPr>
        <p:txBody>
          <a:bodyPr wrap="none" rtlCol="0">
            <a:spAutoFit/>
          </a:bodyPr>
          <a:lstStyle/>
          <a:p>
            <a:r>
              <a:rPr lang="en-US" dirty="0" smtClean="0"/>
              <a:t>Hardening</a:t>
            </a:r>
            <a:endParaRPr lang="en-US" dirty="0"/>
          </a:p>
        </p:txBody>
      </p:sp>
    </p:spTree>
    <p:extLst>
      <p:ext uri="{BB962C8B-B14F-4D97-AF65-F5344CB8AC3E}">
        <p14:creationId xmlns:p14="http://schemas.microsoft.com/office/powerpoint/2010/main" val="26570932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85800"/>
            <a:ext cx="8077200" cy="5632311"/>
          </a:xfrm>
          <a:prstGeom prst="rect">
            <a:avLst/>
          </a:prstGeom>
          <a:noFill/>
        </p:spPr>
        <p:txBody>
          <a:bodyPr wrap="square" rtlCol="0">
            <a:spAutoFit/>
          </a:bodyPr>
          <a:lstStyle/>
          <a:p>
            <a:pPr algn="just"/>
            <a:r>
              <a:rPr lang="en-US" sz="2400" b="1" dirty="0" smtClean="0"/>
              <a:t>CONCLUSION:</a:t>
            </a:r>
          </a:p>
          <a:p>
            <a:pPr algn="just"/>
            <a:endParaRPr lang="en-US" sz="2400" dirty="0" smtClean="0"/>
          </a:p>
          <a:p>
            <a:pPr marL="342900" indent="-342900" algn="just">
              <a:buFont typeface="Arial" pitchFamily="34" charset="0"/>
              <a:buChar char="•"/>
            </a:pPr>
            <a:r>
              <a:rPr lang="en-US" sz="2400" dirty="0"/>
              <a:t>	</a:t>
            </a:r>
            <a:r>
              <a:rPr lang="en-US" sz="2400" dirty="0" smtClean="0"/>
              <a:t>Today conservation of the </a:t>
            </a:r>
            <a:r>
              <a:rPr lang="en-US" sz="2400" dirty="0" err="1" smtClean="0"/>
              <a:t>phyto</a:t>
            </a:r>
            <a:r>
              <a:rPr lang="en-US" sz="2400" dirty="0" smtClean="0"/>
              <a:t> diversity is the order of the day. As the ever increasing pressure on forests because of urbanization and encroachment of forest for farming in on high.</a:t>
            </a:r>
          </a:p>
          <a:p>
            <a:pPr marL="342900" indent="-342900" algn="just">
              <a:buFont typeface="Arial" pitchFamily="34" charset="0"/>
              <a:buChar char="•"/>
            </a:pPr>
            <a:endParaRPr lang="en-US" sz="2400" dirty="0" smtClean="0"/>
          </a:p>
          <a:p>
            <a:pPr marL="342900" indent="-342900" algn="just">
              <a:buFont typeface="Arial" pitchFamily="34" charset="0"/>
              <a:buChar char="•"/>
            </a:pPr>
            <a:r>
              <a:rPr lang="en-US" sz="2400" dirty="0"/>
              <a:t>	</a:t>
            </a:r>
            <a:r>
              <a:rPr lang="en-US" sz="2400" dirty="0" smtClean="0"/>
              <a:t> The above mentioned protocol helps to generate large number of saplings in short time and also reduces the pressure on wild plants.</a:t>
            </a:r>
          </a:p>
          <a:p>
            <a:pPr marL="342900" indent="-342900" algn="just">
              <a:buFont typeface="Arial" pitchFamily="34" charset="0"/>
              <a:buChar char="•"/>
            </a:pPr>
            <a:endParaRPr lang="en-US" sz="2400" dirty="0" smtClean="0"/>
          </a:p>
          <a:p>
            <a:pPr marL="342900" indent="-342900" algn="just">
              <a:buFont typeface="Arial" pitchFamily="34" charset="0"/>
              <a:buChar char="•"/>
            </a:pPr>
            <a:r>
              <a:rPr lang="en-US" sz="2400" dirty="0"/>
              <a:t>	</a:t>
            </a:r>
            <a:r>
              <a:rPr lang="en-US" sz="2400" dirty="0" smtClean="0"/>
              <a:t> And this the protocol can also be very efficient in increasing the production of cane and in meeting the demand which will mainly help in upgrading the rural economy. </a:t>
            </a:r>
            <a:endParaRPr lang="en-US" sz="2400" dirty="0"/>
          </a:p>
        </p:txBody>
      </p:sp>
    </p:spTree>
    <p:extLst>
      <p:ext uri="{BB962C8B-B14F-4D97-AF65-F5344CB8AC3E}">
        <p14:creationId xmlns:p14="http://schemas.microsoft.com/office/powerpoint/2010/main" val="11396438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photos of andaman\andaman\P3200042.JPG"/>
          <p:cNvPicPr>
            <a:picLocks noChangeAspect="1" noChangeArrowheads="1"/>
          </p:cNvPicPr>
          <p:nvPr/>
        </p:nvPicPr>
        <p:blipFill>
          <a:blip r:embed="rId2" cstate="print"/>
          <a:srcRect/>
          <a:stretch>
            <a:fillRect/>
          </a:stretch>
        </p:blipFill>
        <p:spPr bwMode="auto">
          <a:xfrm>
            <a:off x="1" y="1"/>
            <a:ext cx="9143999" cy="6857999"/>
          </a:xfrm>
          <a:prstGeom prst="rect">
            <a:avLst/>
          </a:prstGeom>
          <a:noFill/>
        </p:spPr>
      </p:pic>
      <p:sp>
        <p:nvSpPr>
          <p:cNvPr id="3" name="TextBox 2"/>
          <p:cNvSpPr txBox="1"/>
          <p:nvPr/>
        </p:nvSpPr>
        <p:spPr>
          <a:xfrm>
            <a:off x="533400" y="762000"/>
            <a:ext cx="2394502" cy="707886"/>
          </a:xfrm>
          <a:prstGeom prst="rect">
            <a:avLst/>
          </a:prstGeom>
          <a:noFill/>
        </p:spPr>
        <p:txBody>
          <a:bodyPr wrap="none" rtlCol="0">
            <a:spAutoFit/>
          </a:bodyPr>
          <a:lstStyle/>
          <a:p>
            <a:r>
              <a:rPr lang="en-US" sz="4000" b="1" dirty="0" smtClean="0"/>
              <a:t>Thank you</a:t>
            </a:r>
            <a:endParaRPr lang="en-US" sz="4000" b="1" dirty="0"/>
          </a:p>
        </p:txBody>
      </p:sp>
    </p:spTree>
    <p:extLst>
      <p:ext uri="{BB962C8B-B14F-4D97-AF65-F5344CB8AC3E}">
        <p14:creationId xmlns:p14="http://schemas.microsoft.com/office/powerpoint/2010/main" val="2606606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4510" y="381000"/>
            <a:ext cx="8223690" cy="5940088"/>
          </a:xfrm>
          <a:prstGeom prst="rect">
            <a:avLst/>
          </a:prstGeom>
          <a:noFill/>
        </p:spPr>
        <p:txBody>
          <a:bodyPr wrap="square" rtlCol="0">
            <a:spAutoFit/>
          </a:bodyPr>
          <a:lstStyle/>
          <a:p>
            <a:pPr algn="just"/>
            <a:endParaRPr lang="en-US" sz="2000" dirty="0" smtClean="0">
              <a:latin typeface="Times New Roman" pitchFamily="18" charset="0"/>
              <a:cs typeface="Times New Roman" pitchFamily="18" charset="0"/>
            </a:endParaRPr>
          </a:p>
          <a:p>
            <a:pPr algn="just">
              <a:buFont typeface="Arial" pitchFamily="34" charset="0"/>
              <a:buChar char="•"/>
            </a:pPr>
            <a:r>
              <a:rPr lang="en-US" sz="2000" dirty="0" smtClean="0">
                <a:latin typeface="Times New Roman" pitchFamily="18" charset="0"/>
                <a:cs typeface="Times New Roman" pitchFamily="18" charset="0"/>
              </a:rPr>
              <a:t> 	It is economically important </a:t>
            </a:r>
            <a:r>
              <a:rPr lang="en-US" sz="2000" dirty="0" err="1" smtClean="0">
                <a:latin typeface="Times New Roman" pitchFamily="18" charset="0"/>
                <a:cs typeface="Times New Roman" pitchFamily="18" charset="0"/>
              </a:rPr>
              <a:t>taxa</a:t>
            </a:r>
            <a:r>
              <a:rPr lang="en-US" sz="2000" dirty="0" smtClean="0">
                <a:latin typeface="Times New Roman" pitchFamily="18" charset="0"/>
                <a:cs typeface="Times New Roman" pitchFamily="18" charset="0"/>
              </a:rPr>
              <a:t> endemic to Western Ghats. The genus </a:t>
            </a:r>
            <a:r>
              <a:rPr lang="en-US" sz="2000" i="1" dirty="0" err="1" smtClean="0">
                <a:latin typeface="Times New Roman" pitchFamily="18" charset="0"/>
                <a:cs typeface="Times New Roman" pitchFamily="18" charset="0"/>
              </a:rPr>
              <a:t>Calamus</a:t>
            </a:r>
            <a:r>
              <a:rPr lang="en-US" sz="2000" dirty="0" smtClean="0">
                <a:latin typeface="Times New Roman" pitchFamily="18" charset="0"/>
                <a:cs typeface="Times New Roman" pitchFamily="18" charset="0"/>
              </a:rPr>
              <a:t> is distributed in India mostly in thick ever green forests of western </a:t>
            </a:r>
            <a:r>
              <a:rPr lang="en-US" sz="2000" dirty="0" err="1" smtClean="0">
                <a:latin typeface="Times New Roman" pitchFamily="18" charset="0"/>
                <a:cs typeface="Times New Roman" pitchFamily="18" charset="0"/>
              </a:rPr>
              <a:t>ghats</a:t>
            </a:r>
            <a:r>
              <a:rPr lang="en-US" sz="2000" dirty="0" smtClean="0">
                <a:latin typeface="Times New Roman" pitchFamily="18" charset="0"/>
                <a:cs typeface="Times New Roman" pitchFamily="18" charset="0"/>
              </a:rPr>
              <a:t>, sub-</a:t>
            </a:r>
            <a:r>
              <a:rPr lang="en-US" sz="2000" dirty="0" err="1" smtClean="0">
                <a:latin typeface="Times New Roman" pitchFamily="18" charset="0"/>
                <a:cs typeface="Times New Roman" pitchFamily="18" charset="0"/>
              </a:rPr>
              <a:t>himalayan</a:t>
            </a:r>
            <a:r>
              <a:rPr lang="en-US" sz="2000" dirty="0" smtClean="0">
                <a:latin typeface="Times New Roman" pitchFamily="18" charset="0"/>
                <a:cs typeface="Times New Roman" pitchFamily="18" charset="0"/>
              </a:rPr>
              <a:t> hills and valleys of eastern and northeastern India and in Andaman and Nicobar islands. </a:t>
            </a:r>
          </a:p>
          <a:p>
            <a:pPr algn="just">
              <a:buFont typeface="Arial" pitchFamily="34" charset="0"/>
              <a:buChar char="•"/>
            </a:pPr>
            <a:endParaRPr lang="en-US" sz="2000" dirty="0" smtClean="0">
              <a:latin typeface="Times New Roman" pitchFamily="18" charset="0"/>
              <a:cs typeface="Times New Roman" pitchFamily="18" charset="0"/>
            </a:endParaRPr>
          </a:p>
          <a:p>
            <a:pPr algn="just">
              <a:buFont typeface="Arial" pitchFamily="34" charset="0"/>
              <a:buChar char="•"/>
            </a:pPr>
            <a:r>
              <a:rPr lang="en-US" sz="2000" dirty="0" smtClean="0">
                <a:latin typeface="Times New Roman" pitchFamily="18" charset="0"/>
                <a:cs typeface="Times New Roman" pitchFamily="18" charset="0"/>
              </a:rPr>
              <a:t>	This is a spiny climbing plant easily characterized by its beautiful large feather like leaves. The plant needs absolute shade in its early stages of development and as it grows it climbs on to the tall trees and compete for the sun light. </a:t>
            </a:r>
          </a:p>
          <a:p>
            <a:pPr algn="just">
              <a:buFont typeface="Arial" pitchFamily="34" charset="0"/>
              <a:buChar char="•"/>
            </a:pPr>
            <a:endParaRPr lang="en-US" sz="2000" dirty="0" smtClean="0">
              <a:latin typeface="Times New Roman" pitchFamily="18" charset="0"/>
              <a:cs typeface="Times New Roman" pitchFamily="18" charset="0"/>
            </a:endParaRPr>
          </a:p>
          <a:p>
            <a:pPr algn="just">
              <a:buFont typeface="Arial" pitchFamily="34" charset="0"/>
              <a:buChar char="•"/>
            </a:pPr>
            <a:r>
              <a:rPr lang="en-US" sz="2000" dirty="0" smtClean="0">
                <a:latin typeface="Times New Roman" pitchFamily="18" charset="0"/>
                <a:cs typeface="Times New Roman" pitchFamily="18" charset="0"/>
              </a:rPr>
              <a:t>	The stem of this plant is commonly called as cane and is used in furniture industries for manufacturing of various articles like chairs, swings, baskets etc. for many families living around forests this is the main source of  income. </a:t>
            </a:r>
          </a:p>
          <a:p>
            <a:pPr algn="just">
              <a:buFont typeface="Arial" pitchFamily="34" charset="0"/>
              <a:buChar char="•"/>
            </a:pPr>
            <a:endParaRPr lang="en-US" sz="2000" dirty="0" smtClean="0">
              <a:latin typeface="Times New Roman" pitchFamily="18" charset="0"/>
              <a:cs typeface="Times New Roman" pitchFamily="18" charset="0"/>
            </a:endParaRPr>
          </a:p>
          <a:p>
            <a:pPr algn="just">
              <a:buFont typeface="Arial" pitchFamily="34" charset="0"/>
              <a:buChar char="•"/>
            </a:pPr>
            <a:r>
              <a:rPr lang="en-US" sz="2000" dirty="0" smtClean="0">
                <a:latin typeface="Times New Roman" pitchFamily="18" charset="0"/>
                <a:cs typeface="Times New Roman" pitchFamily="18" charset="0"/>
              </a:rPr>
              <a:t>	And because of various reasons like, deforestation, urbanization and unscientific collection of these plants have depleted the number and the diversity of the genus in the wild. </a:t>
            </a:r>
            <a:endParaRPr lang="en-US" sz="2000" dirty="0"/>
          </a:p>
        </p:txBody>
      </p:sp>
    </p:spTree>
    <p:extLst>
      <p:ext uri="{BB962C8B-B14F-4D97-AF65-F5344CB8AC3E}">
        <p14:creationId xmlns:p14="http://schemas.microsoft.com/office/powerpoint/2010/main" val="34381872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dirty="0" smtClean="0">
                <a:latin typeface="Times New Roman" pitchFamily="18" charset="0"/>
                <a:cs typeface="Times New Roman" pitchFamily="18" charset="0"/>
              </a:rPr>
              <a:t>Why </a:t>
            </a:r>
            <a:r>
              <a:rPr lang="en-US" sz="2400" i="1" dirty="0" err="1" smtClean="0">
                <a:latin typeface="Times New Roman" pitchFamily="18" charset="0"/>
                <a:cs typeface="Times New Roman" pitchFamily="18" charset="0"/>
              </a:rPr>
              <a:t>Calamus</a:t>
            </a:r>
            <a:r>
              <a:rPr lang="en-US" sz="2400" dirty="0" smtClean="0">
                <a:latin typeface="Times New Roman" pitchFamily="18" charset="0"/>
                <a:cs typeface="Times New Roman" pitchFamily="18" charset="0"/>
              </a:rPr>
              <a:t> should be mass propagated?</a:t>
            </a: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pPr>
              <a:lnSpc>
                <a:spcPct val="80000"/>
              </a:lnSpc>
              <a:buClr>
                <a:srgbClr val="F0B216"/>
              </a:buClr>
              <a:buNone/>
            </a:pPr>
            <a:r>
              <a:rPr lang="en-US" sz="2400" dirty="0" smtClean="0">
                <a:latin typeface="Times New Roman" pitchFamily="18" charset="0"/>
                <a:cs typeface="Times New Roman" pitchFamily="18" charset="0"/>
              </a:rPr>
              <a:t>	Imbalance between demand and supply.</a:t>
            </a:r>
          </a:p>
          <a:p>
            <a:pPr>
              <a:lnSpc>
                <a:spcPct val="80000"/>
              </a:lnSpc>
              <a:buClr>
                <a:srgbClr val="F0B216"/>
              </a:buClr>
            </a:pPr>
            <a:endParaRPr lang="en-US" sz="2400" dirty="0" smtClean="0">
              <a:latin typeface="Times New Roman" pitchFamily="18" charset="0"/>
              <a:cs typeface="Times New Roman" pitchFamily="18" charset="0"/>
            </a:endParaRPr>
          </a:p>
          <a:p>
            <a:pPr>
              <a:lnSpc>
                <a:spcPct val="80000"/>
              </a:lnSpc>
              <a:buClr>
                <a:srgbClr val="F0B216"/>
              </a:buClr>
              <a:buNone/>
            </a:pPr>
            <a:r>
              <a:rPr lang="en-US" sz="2400" dirty="0" smtClean="0">
                <a:latin typeface="Times New Roman" pitchFamily="18" charset="0"/>
                <a:cs typeface="Times New Roman" pitchFamily="18" charset="0"/>
              </a:rPr>
              <a:t>	Indiscriminate extraction of  Rattans.</a:t>
            </a:r>
          </a:p>
          <a:p>
            <a:pPr>
              <a:lnSpc>
                <a:spcPct val="80000"/>
              </a:lnSpc>
              <a:buClr>
                <a:srgbClr val="F0B216"/>
              </a:buClr>
            </a:pPr>
            <a:endParaRPr lang="en-US" sz="2400" dirty="0" smtClean="0">
              <a:latin typeface="Times New Roman" pitchFamily="18" charset="0"/>
              <a:cs typeface="Times New Roman" pitchFamily="18" charset="0"/>
            </a:endParaRPr>
          </a:p>
          <a:p>
            <a:pPr>
              <a:lnSpc>
                <a:spcPct val="80000"/>
              </a:lnSpc>
              <a:buClr>
                <a:srgbClr val="F0B216"/>
              </a:buClr>
              <a:buNone/>
            </a:pPr>
            <a:r>
              <a:rPr lang="en-US" sz="2400" dirty="0" smtClean="0">
                <a:latin typeface="Times New Roman" pitchFamily="18" charset="0"/>
                <a:cs typeface="Times New Roman" pitchFamily="18" charset="0"/>
              </a:rPr>
              <a:t>	Extraction of canes before flowering.</a:t>
            </a:r>
          </a:p>
          <a:p>
            <a:pPr>
              <a:lnSpc>
                <a:spcPct val="80000"/>
              </a:lnSpc>
              <a:buClr>
                <a:srgbClr val="F0B216"/>
              </a:buClr>
            </a:pPr>
            <a:endParaRPr lang="en-US" sz="2400" dirty="0" smtClean="0">
              <a:latin typeface="Times New Roman" pitchFamily="18" charset="0"/>
              <a:cs typeface="Times New Roman" pitchFamily="18" charset="0"/>
            </a:endParaRPr>
          </a:p>
          <a:p>
            <a:pPr>
              <a:lnSpc>
                <a:spcPct val="80000"/>
              </a:lnSpc>
              <a:buClr>
                <a:srgbClr val="F0B216"/>
              </a:buClr>
              <a:buNone/>
            </a:pPr>
            <a:r>
              <a:rPr lang="en-US" sz="2400" dirty="0" smtClean="0">
                <a:latin typeface="Times New Roman" pitchFamily="18" charset="0"/>
                <a:cs typeface="Times New Roman" pitchFamily="18" charset="0"/>
              </a:rPr>
              <a:t>	They are dioeciously,  flowers only once in a year.</a:t>
            </a:r>
          </a:p>
          <a:p>
            <a:pPr>
              <a:lnSpc>
                <a:spcPct val="80000"/>
              </a:lnSpc>
              <a:buClr>
                <a:srgbClr val="F0B216"/>
              </a:buClr>
            </a:pPr>
            <a:endParaRPr lang="en-US" sz="2400" dirty="0" smtClean="0">
              <a:latin typeface="Times New Roman" pitchFamily="18" charset="0"/>
              <a:cs typeface="Times New Roman" pitchFamily="18" charset="0"/>
            </a:endParaRPr>
          </a:p>
          <a:p>
            <a:pPr>
              <a:lnSpc>
                <a:spcPct val="80000"/>
              </a:lnSpc>
              <a:buClr>
                <a:srgbClr val="F0B216"/>
              </a:buClr>
              <a:buNone/>
            </a:pPr>
            <a:r>
              <a:rPr lang="en-US" sz="2400" dirty="0" smtClean="0">
                <a:latin typeface="Times New Roman" pitchFamily="18" charset="0"/>
                <a:cs typeface="Times New Roman" pitchFamily="18" charset="0"/>
              </a:rPr>
              <a:t>	Percent of seed viability and </a:t>
            </a:r>
            <a:r>
              <a:rPr lang="en-US" sz="2400" dirty="0" err="1" smtClean="0">
                <a:latin typeface="Times New Roman" pitchFamily="18" charset="0"/>
                <a:cs typeface="Times New Roman" pitchFamily="18" charset="0"/>
              </a:rPr>
              <a:t>germinability</a:t>
            </a:r>
            <a:r>
              <a:rPr lang="en-US" sz="2400" dirty="0" smtClean="0">
                <a:latin typeface="Times New Roman" pitchFamily="18" charset="0"/>
                <a:cs typeface="Times New Roman" pitchFamily="18" charset="0"/>
              </a:rPr>
              <a:t> are very low.</a:t>
            </a:r>
          </a:p>
          <a:p>
            <a:pPr>
              <a:lnSpc>
                <a:spcPct val="80000"/>
              </a:lnSpc>
              <a:buClr>
                <a:srgbClr val="F0B216"/>
              </a:buClr>
            </a:pPr>
            <a:endParaRPr lang="en-US" sz="2400" dirty="0" smtClean="0">
              <a:latin typeface="Times New Roman" pitchFamily="18" charset="0"/>
              <a:cs typeface="Times New Roman" pitchFamily="18" charset="0"/>
            </a:endParaRPr>
          </a:p>
          <a:p>
            <a:pPr>
              <a:lnSpc>
                <a:spcPct val="80000"/>
              </a:lnSpc>
              <a:buClr>
                <a:srgbClr val="F0B216"/>
              </a:buClr>
              <a:buNone/>
            </a:pPr>
            <a:r>
              <a:rPr lang="en-US" sz="2400" dirty="0" smtClean="0">
                <a:latin typeface="Times New Roman" pitchFamily="18" charset="0"/>
                <a:cs typeface="Times New Roman" pitchFamily="18" charset="0"/>
              </a:rPr>
              <a:t>	Seeds do not germinate if stored for long time.</a:t>
            </a:r>
          </a:p>
          <a:p>
            <a:pPr>
              <a:lnSpc>
                <a:spcPct val="80000"/>
              </a:lnSpc>
              <a:buClr>
                <a:srgbClr val="F0B216"/>
              </a:buClr>
            </a:pPr>
            <a:endParaRPr lang="en-US" sz="2400" dirty="0" smtClean="0">
              <a:latin typeface="Times New Roman" pitchFamily="18" charset="0"/>
              <a:cs typeface="Times New Roman" pitchFamily="18" charset="0"/>
            </a:endParaRPr>
          </a:p>
          <a:p>
            <a:pPr>
              <a:lnSpc>
                <a:spcPct val="80000"/>
              </a:lnSpc>
              <a:buClr>
                <a:srgbClr val="F0B216"/>
              </a:buClr>
              <a:buNone/>
            </a:pPr>
            <a:r>
              <a:rPr lang="en-US" sz="2400" dirty="0" smtClean="0">
                <a:latin typeface="Times New Roman" pitchFamily="18" charset="0"/>
                <a:cs typeface="Times New Roman" pitchFamily="18" charset="0"/>
              </a:rPr>
              <a:t>	Vegetative propagation for mass multiplication is limited. Survival rate of suckers is 	very low.</a:t>
            </a:r>
          </a:p>
          <a:p>
            <a:endParaRPr lang="en-US" sz="2400" dirty="0"/>
          </a:p>
        </p:txBody>
      </p:sp>
    </p:spTree>
    <p:extLst>
      <p:ext uri="{BB962C8B-B14F-4D97-AF65-F5344CB8AC3E}">
        <p14:creationId xmlns:p14="http://schemas.microsoft.com/office/powerpoint/2010/main" val="16976809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539889"/>
            <a:ext cx="3962400" cy="4893647"/>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     1. Material and method</a:t>
            </a:r>
          </a:p>
          <a:p>
            <a:endParaRPr lang="en-US" sz="2400" dirty="0" smtClean="0"/>
          </a:p>
          <a:p>
            <a:pPr algn="just">
              <a:buFont typeface="Arial" pitchFamily="34" charset="0"/>
              <a:buChar char="•"/>
            </a:pPr>
            <a:r>
              <a:rPr lang="en-US" sz="2400" dirty="0" smtClean="0">
                <a:latin typeface="Times New Roman" pitchFamily="18" charset="0"/>
                <a:cs typeface="Times New Roman" pitchFamily="18" charset="0"/>
              </a:rPr>
              <a:t> Frequent visits were made to Western Ghats to collect the seeds and seedlings of </a:t>
            </a:r>
            <a:r>
              <a:rPr lang="en-US" sz="2400" i="1" dirty="0" err="1" smtClean="0">
                <a:latin typeface="Times New Roman" pitchFamily="18" charset="0"/>
                <a:cs typeface="Times New Roman" pitchFamily="18" charset="0"/>
              </a:rPr>
              <a:t>Calamus</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heugelianus</a:t>
            </a:r>
            <a:r>
              <a:rPr lang="en-US" sz="2400" i="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for </a:t>
            </a:r>
            <a:r>
              <a:rPr lang="en-US" sz="2400" i="1" dirty="0" smtClean="0">
                <a:latin typeface="Times New Roman" pitchFamily="18" charset="0"/>
                <a:cs typeface="Times New Roman" pitchFamily="18" charset="0"/>
              </a:rPr>
              <a:t>in </a:t>
            </a:r>
            <a:r>
              <a:rPr lang="en-US" sz="2400" i="1" dirty="0" smtClean="0">
                <a:latin typeface="Times New Roman" pitchFamily="18" charset="0"/>
                <a:cs typeface="Times New Roman" pitchFamily="18" charset="0"/>
              </a:rPr>
              <a:t>vitro </a:t>
            </a:r>
            <a:r>
              <a:rPr lang="en-US" sz="2400" dirty="0" smtClean="0">
                <a:latin typeface="Times New Roman" pitchFamily="18" charset="0"/>
                <a:cs typeface="Times New Roman" pitchFamily="18" charset="0"/>
              </a:rPr>
              <a:t>tissue culture </a:t>
            </a:r>
            <a:r>
              <a:rPr lang="en-US" sz="2400" dirty="0" smtClean="0">
                <a:latin typeface="Times New Roman" pitchFamily="18" charset="0"/>
                <a:cs typeface="Times New Roman" pitchFamily="18" charset="0"/>
              </a:rPr>
              <a:t>and germination studies.</a:t>
            </a:r>
          </a:p>
          <a:p>
            <a:pPr algn="just">
              <a:buFont typeface="Arial" pitchFamily="34" charset="0"/>
              <a:buChar char="•"/>
            </a:pPr>
            <a:endParaRPr lang="en-US" sz="2400" dirty="0" smtClean="0">
              <a:latin typeface="Times New Roman" pitchFamily="18" charset="0"/>
              <a:cs typeface="Times New Roman" pitchFamily="18" charset="0"/>
            </a:endParaRPr>
          </a:p>
          <a:p>
            <a:pPr algn="just">
              <a:buFont typeface="Arial" pitchFamily="34" charset="0"/>
              <a:buChar char="•"/>
            </a:pPr>
            <a:r>
              <a:rPr lang="en-US" sz="2400" dirty="0" smtClean="0">
                <a:latin typeface="Times New Roman" pitchFamily="18" charset="0"/>
                <a:cs typeface="Times New Roman" pitchFamily="18" charset="0"/>
              </a:rPr>
              <a:t> Costmary tissue culture techniques were followed to raise the plants from the </a:t>
            </a:r>
            <a:r>
              <a:rPr lang="en-US" sz="2400" dirty="0" smtClean="0">
                <a:latin typeface="Times New Roman" pitchFamily="18" charset="0"/>
                <a:cs typeface="Times New Roman" pitchFamily="18" charset="0"/>
              </a:rPr>
              <a:t>explants. </a:t>
            </a:r>
            <a:endParaRPr lang="en-US" sz="2400" dirty="0"/>
          </a:p>
        </p:txBody>
      </p:sp>
      <p:sp>
        <p:nvSpPr>
          <p:cNvPr id="7" name="TextBox 6"/>
          <p:cNvSpPr txBox="1"/>
          <p:nvPr/>
        </p:nvSpPr>
        <p:spPr>
          <a:xfrm>
            <a:off x="4876800" y="990600"/>
            <a:ext cx="184731" cy="369332"/>
          </a:xfrm>
          <a:prstGeom prst="rect">
            <a:avLst/>
          </a:prstGeom>
          <a:noFill/>
        </p:spPr>
        <p:txBody>
          <a:bodyPr wrap="none" rtlCol="0">
            <a:spAutoFit/>
          </a:bodyPr>
          <a:lstStyle/>
          <a:p>
            <a:endParaRPr lang="en-US" dirty="0"/>
          </a:p>
        </p:txBody>
      </p:sp>
      <p:pic>
        <p:nvPicPr>
          <p:cNvPr id="8" name="Picture 4"/>
          <p:cNvPicPr>
            <a:picLocks noChangeAspect="1" noChangeArrowheads="1"/>
          </p:cNvPicPr>
          <p:nvPr/>
        </p:nvPicPr>
        <p:blipFill>
          <a:blip r:embed="rId2"/>
          <a:srcRect r="6796"/>
          <a:stretch>
            <a:fillRect/>
          </a:stretch>
        </p:blipFill>
        <p:spPr bwMode="auto">
          <a:xfrm>
            <a:off x="4876800" y="457200"/>
            <a:ext cx="3657600" cy="5715000"/>
          </a:xfrm>
          <a:prstGeom prst="rect">
            <a:avLst/>
          </a:prstGeom>
          <a:noFill/>
          <a:ln w="9525">
            <a:noFill/>
            <a:miter lim="800000"/>
            <a:headEnd/>
            <a:tailEnd/>
          </a:ln>
          <a:effectLst/>
        </p:spPr>
      </p:pic>
      <p:sp>
        <p:nvSpPr>
          <p:cNvPr id="9" name="AutoShape 5"/>
          <p:cNvSpPr>
            <a:spLocks noChangeArrowheads="1"/>
          </p:cNvSpPr>
          <p:nvPr/>
        </p:nvSpPr>
        <p:spPr bwMode="auto">
          <a:xfrm rot="3117834">
            <a:off x="5640961" y="4193160"/>
            <a:ext cx="1143000" cy="1143000"/>
          </a:xfrm>
          <a:prstGeom prst="irregularSeal1">
            <a:avLst/>
          </a:prstGeom>
          <a:solidFill>
            <a:schemeClr val="accent1">
              <a:alpha val="25000"/>
            </a:schemeClr>
          </a:solidFill>
          <a:ln w="9525">
            <a:solidFill>
              <a:schemeClr val="tx1"/>
            </a:solidFill>
            <a:miter lim="800000"/>
            <a:headEnd/>
            <a:tailEnd/>
          </a:ln>
          <a:effectLst/>
        </p:spPr>
        <p:txBody>
          <a:bodyPr wrap="none" anchor="ctr"/>
          <a:lstStyle/>
          <a:p>
            <a:endParaRPr lang="en-US"/>
          </a:p>
        </p:txBody>
      </p:sp>
    </p:spTree>
    <p:extLst>
      <p:ext uri="{BB962C8B-B14F-4D97-AF65-F5344CB8AC3E}">
        <p14:creationId xmlns:p14="http://schemas.microsoft.com/office/powerpoint/2010/main" val="27208221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7620000" cy="4524315"/>
          </a:xfrm>
          <a:prstGeom prst="rect">
            <a:avLst/>
          </a:prstGeom>
          <a:noFill/>
        </p:spPr>
        <p:txBody>
          <a:bodyPr wrap="square" rtlCol="0">
            <a:spAutoFit/>
          </a:bodyPr>
          <a:lstStyle/>
          <a:p>
            <a:pPr lvl="0"/>
            <a:r>
              <a:rPr lang="en-US" sz="2400" b="1" dirty="0" smtClean="0">
                <a:latin typeface="Times New Roman" pitchFamily="18" charset="0"/>
                <a:cs typeface="Times New Roman" pitchFamily="18" charset="0"/>
              </a:rPr>
              <a:t>         2. Explants and surface sterilization:-</a:t>
            </a:r>
          </a:p>
          <a:p>
            <a:pPr lvl="0"/>
            <a:endParaRPr lang="en-US" sz="2400" dirty="0" smtClean="0"/>
          </a:p>
          <a:p>
            <a:pPr algn="just">
              <a:buFont typeface="Arial" pitchFamily="34" charset="0"/>
              <a:buChar char="•"/>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a:t>
            </a:r>
            <a:r>
              <a:rPr lang="en-US" sz="2400" dirty="0" smtClean="0">
                <a:latin typeface="Times New Roman" pitchFamily="18" charset="0"/>
                <a:cs typeface="Times New Roman" pitchFamily="18" charset="0"/>
              </a:rPr>
              <a:t>he fruits were soaked in water for 24 hours and rubbed against each other to remove the outer wall and the </a:t>
            </a:r>
            <a:r>
              <a:rPr lang="en-US" sz="2400" dirty="0" err="1" smtClean="0">
                <a:latin typeface="Times New Roman" pitchFamily="18" charset="0"/>
                <a:cs typeface="Times New Roman" pitchFamily="18" charset="0"/>
              </a:rPr>
              <a:t>sarcotesta</a:t>
            </a:r>
            <a:r>
              <a:rPr lang="en-US" sz="2400" dirty="0" smtClean="0">
                <a:latin typeface="Times New Roman" pitchFamily="18" charset="0"/>
                <a:cs typeface="Times New Roman" pitchFamily="18" charset="0"/>
              </a:rPr>
              <a:t>.</a:t>
            </a:r>
          </a:p>
          <a:p>
            <a:pPr algn="just">
              <a:buFont typeface="Arial" pitchFamily="34" charset="0"/>
              <a:buChar char="•"/>
            </a:pPr>
            <a:r>
              <a:rPr lang="en-US" sz="2400" dirty="0" smtClean="0">
                <a:latin typeface="Times New Roman" pitchFamily="18" charset="0"/>
                <a:cs typeface="Times New Roman" pitchFamily="18" charset="0"/>
              </a:rPr>
              <a:t>	The seeds were thoroughly washed with tween-20 in running water for 30min and then surface sterilized with </a:t>
            </a:r>
            <a:r>
              <a:rPr lang="en-US" sz="2400" dirty="0" err="1" smtClean="0">
                <a:latin typeface="Times New Roman" pitchFamily="18" charset="0"/>
                <a:cs typeface="Times New Roman" pitchFamily="18" charset="0"/>
              </a:rPr>
              <a:t>Bevastin</a:t>
            </a:r>
            <a:r>
              <a:rPr lang="en-US" sz="2400" dirty="0" smtClean="0">
                <a:latin typeface="Times New Roman" pitchFamily="18" charset="0"/>
                <a:cs typeface="Times New Roman" pitchFamily="18" charset="0"/>
              </a:rPr>
              <a:t> (0.1%), a fungicide for 30min.</a:t>
            </a:r>
          </a:p>
          <a:p>
            <a:pPr algn="just">
              <a:buFont typeface="Arial" pitchFamily="34" charset="0"/>
              <a:buChar char="•"/>
            </a:pPr>
            <a:endParaRPr lang="en-US" sz="2400" dirty="0" smtClean="0">
              <a:latin typeface="Times New Roman" pitchFamily="18" charset="0"/>
              <a:cs typeface="Times New Roman" pitchFamily="18" charset="0"/>
            </a:endParaRPr>
          </a:p>
          <a:p>
            <a:pPr algn="just">
              <a:buFont typeface="Arial" pitchFamily="34" charset="0"/>
              <a:buChar char="•"/>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a:t>
            </a:r>
            <a:r>
              <a:rPr lang="en-US" sz="2400" dirty="0" smtClean="0">
                <a:latin typeface="Times New Roman" pitchFamily="18" charset="0"/>
                <a:cs typeface="Times New Roman" pitchFamily="18" charset="0"/>
              </a:rPr>
              <a:t>he seeds were then washed in tap water to remove the traces of  </a:t>
            </a:r>
            <a:r>
              <a:rPr lang="en-US" sz="2400" dirty="0" err="1" smtClean="0">
                <a:latin typeface="Times New Roman" pitchFamily="18" charset="0"/>
                <a:cs typeface="Times New Roman" pitchFamily="18" charset="0"/>
              </a:rPr>
              <a:t>Bevastin</a:t>
            </a:r>
            <a:r>
              <a:rPr lang="en-US" sz="2400" dirty="0" smtClean="0">
                <a:latin typeface="Times New Roman" pitchFamily="18" charset="0"/>
                <a:cs typeface="Times New Roman" pitchFamily="18" charset="0"/>
              </a:rPr>
              <a:t> for 30min. </a:t>
            </a:r>
          </a:p>
          <a:p>
            <a:endParaRPr lang="en-US" sz="2400" dirty="0"/>
          </a:p>
        </p:txBody>
      </p:sp>
    </p:spTree>
    <p:extLst>
      <p:ext uri="{BB962C8B-B14F-4D97-AF65-F5344CB8AC3E}">
        <p14:creationId xmlns:p14="http://schemas.microsoft.com/office/powerpoint/2010/main" val="922906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33400" y="766469"/>
            <a:ext cx="71628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71500" defTabSz="914400" rtl="0" eaLnBrk="1" fontAlgn="base" latinLnBrk="0" hangingPunct="1">
              <a:lnSpc>
                <a:spcPct val="100000"/>
              </a:lnSpc>
              <a:spcBef>
                <a:spcPct val="0"/>
              </a:spcBef>
              <a:spcAft>
                <a:spcPct val="0"/>
              </a:spcAft>
              <a:buClrTx/>
              <a:buSzTx/>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 Pretreatments.</a:t>
            </a:r>
          </a:p>
          <a:p>
            <a:pPr marL="0" marR="0" lvl="0" indent="571500" defTabSz="914400" rtl="0" eaLnBrk="1" fontAlgn="base" latinLnBrk="0" hangingPunct="1">
              <a:lnSpc>
                <a:spcPct val="100000"/>
              </a:lnSpc>
              <a:spcBef>
                <a:spcPct val="0"/>
              </a:spcBef>
              <a:spcAft>
                <a:spcPct val="0"/>
              </a:spcAft>
              <a:buClrTx/>
              <a:buSzTx/>
              <a:tabLst/>
            </a:pPr>
            <a:endParaRPr lang="en-US" sz="2000" b="1" dirty="0">
              <a:latin typeface="Times New Roman" pitchFamily="18" charset="0"/>
              <a:ea typeface="Calibri" pitchFamily="34" charset="0"/>
              <a:cs typeface="Times New Roman" pitchFamily="18" charset="0"/>
            </a:endParaRPr>
          </a:p>
          <a:p>
            <a:pPr marL="342900" marR="0" lvl="0" indent="-342900" defTabSz="914400" rtl="0" eaLnBrk="1" fontAlgn="base" latinLnBrk="0" hangingPunct="1">
              <a:lnSpc>
                <a:spcPct val="100000"/>
              </a:lnSpc>
              <a:spcBef>
                <a:spcPct val="0"/>
              </a:spcBef>
              <a:spcAft>
                <a:spcPct val="0"/>
              </a:spcAft>
              <a:buClrTx/>
              <a:buSzTx/>
              <a:buFont typeface="Arial" pitchFamily="34" charset="0"/>
              <a:buChar char="•"/>
              <a:tabLst/>
            </a:pPr>
            <a:r>
              <a:rPr kumimoji="0" lang="en-US" sz="20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GA3 treatment: seeds were kept overnight in 1, 2 and 3 mg/l of GA3 before processing them for germination.</a:t>
            </a:r>
          </a:p>
          <a:p>
            <a:pPr marR="0" lvl="0" defTabSz="914400" rtl="0" eaLnBrk="1" fontAlgn="base" latinLnBrk="0" hangingPunct="1">
              <a:lnSpc>
                <a:spcPct val="100000"/>
              </a:lnSpc>
              <a:spcBef>
                <a:spcPct val="0"/>
              </a:spcBef>
              <a:spcAft>
                <a:spcPct val="0"/>
              </a:spcAft>
              <a:buClrTx/>
              <a:buSzTx/>
              <a:tabLst/>
            </a:pPr>
            <a:endParaRPr kumimoji="0" lang="en-US" sz="20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342900" marR="0" lvl="0" indent="-342900" defTabSz="914400" rtl="0" eaLnBrk="1" fontAlgn="base" latinLnBrk="0" hangingPunct="1">
              <a:lnSpc>
                <a:spcPct val="100000"/>
              </a:lnSpc>
              <a:spcBef>
                <a:spcPct val="0"/>
              </a:spcBef>
              <a:spcAft>
                <a:spcPct val="0"/>
              </a:spcAft>
              <a:buClrTx/>
              <a:buSzTx/>
              <a:buFont typeface="Arial" pitchFamily="34" charset="0"/>
              <a:buChar char="•"/>
              <a:tabLst/>
            </a:pPr>
            <a:r>
              <a:rPr lang="en-US" sz="2000" dirty="0" smtClean="0">
                <a:latin typeface="Times New Roman" pitchFamily="18" charset="0"/>
                <a:ea typeface="Calibri" pitchFamily="34" charset="0"/>
                <a:cs typeface="Times New Roman" pitchFamily="18" charset="0"/>
              </a:rPr>
              <a:t>Acid treatment: seeds were treated with 1,5 and 10% of HCL for 30min, and then washed thoroughly with sterile water before processing for germination.</a:t>
            </a:r>
          </a:p>
          <a:p>
            <a:pPr marR="0" lvl="0" defTabSz="914400" rtl="0" eaLnBrk="1" fontAlgn="base" latinLnBrk="0" hangingPunct="1">
              <a:lnSpc>
                <a:spcPct val="100000"/>
              </a:lnSpc>
              <a:spcBef>
                <a:spcPct val="0"/>
              </a:spcBef>
              <a:spcAft>
                <a:spcPct val="0"/>
              </a:spcAft>
              <a:buClrTx/>
              <a:buSzTx/>
              <a:tabLst/>
            </a:pPr>
            <a:endParaRPr lang="en-US" sz="2000" dirty="0" smtClean="0">
              <a:latin typeface="Times New Roman" pitchFamily="18" charset="0"/>
              <a:ea typeface="Calibri" pitchFamily="34" charset="0"/>
              <a:cs typeface="Times New Roman" pitchFamily="18" charset="0"/>
            </a:endParaRPr>
          </a:p>
          <a:p>
            <a:pPr marL="342900" marR="0" lvl="0" indent="-342900" defTabSz="914400" rtl="0" eaLnBrk="1" fontAlgn="base" latinLnBrk="0" hangingPunct="1">
              <a:lnSpc>
                <a:spcPct val="100000"/>
              </a:lnSpc>
              <a:spcBef>
                <a:spcPct val="0"/>
              </a:spcBef>
              <a:spcAft>
                <a:spcPct val="0"/>
              </a:spcAft>
              <a:buClrTx/>
              <a:buSzTx/>
              <a:buFont typeface="Arial" pitchFamily="34" charset="0"/>
              <a:buChar char="•"/>
              <a:tabLst/>
            </a:pPr>
            <a:r>
              <a:rPr kumimoji="0" lang="en-US" sz="20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Boiling water treatment: seeds were placed in muslin cloth bag immersed in boiling</a:t>
            </a:r>
            <a:r>
              <a:rPr kumimoji="0" lang="en-US" sz="200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water for 30 min. </a:t>
            </a:r>
            <a:r>
              <a:rPr lang="en-US" sz="2000" dirty="0" smtClean="0">
                <a:latin typeface="Times New Roman" pitchFamily="18" charset="0"/>
                <a:ea typeface="Calibri" pitchFamily="34" charset="0"/>
                <a:cs typeface="Times New Roman" pitchFamily="18" charset="0"/>
              </a:rPr>
              <a:t>and washed with sterile water.</a:t>
            </a:r>
          </a:p>
          <a:p>
            <a:pPr marR="0" lvl="0" defTabSz="914400" rtl="0" eaLnBrk="1" fontAlgn="base" latinLnBrk="0" hangingPunct="1">
              <a:lnSpc>
                <a:spcPct val="100000"/>
              </a:lnSpc>
              <a:spcBef>
                <a:spcPct val="0"/>
              </a:spcBef>
              <a:spcAft>
                <a:spcPct val="0"/>
              </a:spcAft>
              <a:buClrTx/>
              <a:buSzTx/>
              <a:tabLst/>
            </a:pPr>
            <a:endParaRPr lang="en-US" sz="2000" dirty="0" smtClean="0">
              <a:latin typeface="Times New Roman" pitchFamily="18" charset="0"/>
              <a:ea typeface="Calibri" pitchFamily="34" charset="0"/>
              <a:cs typeface="Times New Roman" pitchFamily="18" charset="0"/>
            </a:endParaRPr>
          </a:p>
          <a:p>
            <a:pPr marL="342900" marR="0" lvl="0" indent="-342900" defTabSz="914400" rtl="0" eaLnBrk="1" fontAlgn="base" latinLnBrk="0" hangingPunct="1">
              <a:lnSpc>
                <a:spcPct val="100000"/>
              </a:lnSpc>
              <a:spcBef>
                <a:spcPct val="0"/>
              </a:spcBef>
              <a:spcAft>
                <a:spcPct val="0"/>
              </a:spcAft>
              <a:buClrTx/>
              <a:buSzTx/>
              <a:buFont typeface="Arial" pitchFamily="34" charset="0"/>
              <a:buChar char="•"/>
              <a:tabLst/>
            </a:pPr>
            <a:r>
              <a:rPr kumimoji="0" lang="en-US" sz="20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Untreated</a:t>
            </a:r>
            <a:r>
              <a:rPr kumimoji="0" lang="en-US" sz="200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seeds were considered as control.</a:t>
            </a:r>
          </a:p>
          <a:p>
            <a:pPr marR="0" lvl="0" defTabSz="914400" rtl="0" eaLnBrk="1" fontAlgn="base" latinLnBrk="0" hangingPunct="1">
              <a:lnSpc>
                <a:spcPct val="100000"/>
              </a:lnSpc>
              <a:spcBef>
                <a:spcPct val="0"/>
              </a:spcBef>
              <a:spcAft>
                <a:spcPct val="0"/>
              </a:spcAft>
              <a:buClrTx/>
              <a:buSzTx/>
              <a:tabLst/>
            </a:pPr>
            <a:endPar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571500" defTabSz="914400" rtl="0" eaLnBrk="1" fontAlgn="base" latinLnBrk="0" hangingPunct="1">
              <a:lnSpc>
                <a:spcPct val="100000"/>
              </a:lnSpc>
              <a:spcBef>
                <a:spcPct val="0"/>
              </a:spcBef>
              <a:spcAft>
                <a:spcPct val="0"/>
              </a:spcAft>
              <a:buClrTx/>
              <a:buSzTx/>
              <a:tabLst/>
            </a:pPr>
            <a:endPar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p:txBody>
      </p:sp>
    </p:spTree>
    <p:extLst>
      <p:ext uri="{BB962C8B-B14F-4D97-AF65-F5344CB8AC3E}">
        <p14:creationId xmlns:p14="http://schemas.microsoft.com/office/powerpoint/2010/main" val="23283385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14400" y="762000"/>
            <a:ext cx="7924800" cy="3139321"/>
          </a:xfrm>
          <a:prstGeom prst="rect">
            <a:avLst/>
          </a:prstGeom>
          <a:noFill/>
        </p:spPr>
        <p:txBody>
          <a:bodyPr wrap="square" rtlCol="0">
            <a:spAutoFit/>
          </a:bodyPr>
          <a:lstStyle/>
          <a:p>
            <a:r>
              <a:rPr lang="en-US" b="1" dirty="0" smtClean="0"/>
              <a:t>4. Experiments.</a:t>
            </a:r>
          </a:p>
          <a:p>
            <a:endParaRPr lang="en-US" b="1" dirty="0"/>
          </a:p>
          <a:p>
            <a:pPr marL="285750" indent="-285750">
              <a:buFont typeface="Arial" pitchFamily="34" charset="0"/>
              <a:buChar char="•"/>
            </a:pPr>
            <a:r>
              <a:rPr lang="en-US" b="1" dirty="0" smtClean="0"/>
              <a:t>Four experiments were selected for the germination studies,</a:t>
            </a:r>
          </a:p>
          <a:p>
            <a:pPr marL="285750" indent="-285750">
              <a:buFont typeface="Arial" pitchFamily="34" charset="0"/>
              <a:buChar char="•"/>
            </a:pPr>
            <a:endParaRPr lang="en-US" b="1" dirty="0"/>
          </a:p>
          <a:p>
            <a:pPr marL="285750" indent="-285750">
              <a:buFont typeface="Arial" pitchFamily="34" charset="0"/>
              <a:buChar char="•"/>
            </a:pPr>
            <a:r>
              <a:rPr lang="en-US" b="1" dirty="0" smtClean="0"/>
              <a:t>In vitro germination studies</a:t>
            </a:r>
          </a:p>
          <a:p>
            <a:pPr marL="285750" indent="-285750">
              <a:buFont typeface="Arial" pitchFamily="34" charset="0"/>
              <a:buChar char="•"/>
            </a:pPr>
            <a:endParaRPr lang="en-US" b="1" dirty="0"/>
          </a:p>
          <a:p>
            <a:pPr marL="285750" indent="-285750">
              <a:buFont typeface="Arial" pitchFamily="34" charset="0"/>
              <a:buChar char="•"/>
            </a:pPr>
            <a:r>
              <a:rPr lang="en-US" b="1" dirty="0" smtClean="0"/>
              <a:t>Paper bridge method</a:t>
            </a:r>
          </a:p>
          <a:p>
            <a:pPr marL="285750" indent="-285750">
              <a:buFont typeface="Arial" pitchFamily="34" charset="0"/>
              <a:buChar char="•"/>
            </a:pPr>
            <a:endParaRPr lang="en-US" b="1" dirty="0"/>
          </a:p>
          <a:p>
            <a:pPr marL="285750" indent="-285750">
              <a:buFont typeface="Arial" pitchFamily="34" charset="0"/>
              <a:buChar char="•"/>
            </a:pPr>
            <a:r>
              <a:rPr lang="en-US" b="1" dirty="0" smtClean="0"/>
              <a:t>Desiccator  method and </a:t>
            </a:r>
          </a:p>
          <a:p>
            <a:pPr marL="285750" indent="-285750">
              <a:buFont typeface="Arial" pitchFamily="34" charset="0"/>
              <a:buChar char="•"/>
            </a:pPr>
            <a:endParaRPr lang="en-US" b="1" dirty="0"/>
          </a:p>
          <a:p>
            <a:pPr marL="285750" indent="-285750">
              <a:buFont typeface="Arial" pitchFamily="34" charset="0"/>
              <a:buChar char="•"/>
            </a:pPr>
            <a:r>
              <a:rPr lang="en-US" b="1" dirty="0" smtClean="0"/>
              <a:t>Germination on different substrates.</a:t>
            </a:r>
            <a:endParaRPr lang="en-US" b="1" dirty="0"/>
          </a:p>
        </p:txBody>
      </p:sp>
    </p:spTree>
    <p:extLst>
      <p:ext uri="{BB962C8B-B14F-4D97-AF65-F5344CB8AC3E}">
        <p14:creationId xmlns:p14="http://schemas.microsoft.com/office/powerpoint/2010/main" val="25344369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164676" y="76200"/>
            <a:ext cx="4648200" cy="6477000"/>
            <a:chOff x="1066800" y="914401"/>
            <a:chExt cx="4648200" cy="6096000"/>
          </a:xfrm>
        </p:grpSpPr>
        <p:pic>
          <p:nvPicPr>
            <p:cNvPr id="21" name="Picture 2"/>
            <p:cNvPicPr>
              <a:picLocks noChangeAspect="1" noChangeArrowheads="1"/>
            </p:cNvPicPr>
            <p:nvPr/>
          </p:nvPicPr>
          <p:blipFill>
            <a:blip r:embed="rId2"/>
            <a:srcRect/>
            <a:stretch>
              <a:fillRect/>
            </a:stretch>
          </p:blipFill>
          <p:spPr bwMode="auto">
            <a:xfrm>
              <a:off x="1066800" y="914401"/>
              <a:ext cx="4615937" cy="6068749"/>
            </a:xfrm>
            <a:prstGeom prst="rect">
              <a:avLst/>
            </a:prstGeom>
            <a:noFill/>
            <a:ln w="9525">
              <a:noFill/>
              <a:miter lim="800000"/>
              <a:headEnd/>
              <a:tailEnd/>
            </a:ln>
            <a:effectLst/>
          </p:spPr>
        </p:pic>
        <p:sp>
          <p:nvSpPr>
            <p:cNvPr id="22" name="Rectangle 21"/>
            <p:cNvSpPr/>
            <p:nvPr/>
          </p:nvSpPr>
          <p:spPr>
            <a:xfrm>
              <a:off x="3033831" y="2513645"/>
              <a:ext cx="256027" cy="33907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ysClr val="window" lastClr="FFFFFF"/>
                  </a:solidFill>
                  <a:effectLst/>
                  <a:uLnTx/>
                  <a:uFillTx/>
                  <a:latin typeface="Times New Roman" pitchFamily="18" charset="0"/>
                  <a:cs typeface="Times New Roman" pitchFamily="18" charset="0"/>
                </a:rPr>
                <a:t>1</a:t>
              </a:r>
              <a:endParaRPr kumimoji="0" lang="en-IN" sz="1800" b="1" i="0" u="none" strike="noStrike" kern="0" cap="none" spc="0" normalizeH="0" baseline="0" noProof="0" dirty="0">
                <a:ln>
                  <a:noFill/>
                </a:ln>
                <a:solidFill>
                  <a:sysClr val="window" lastClr="FFFFFF"/>
                </a:solidFill>
                <a:effectLst/>
                <a:uLnTx/>
                <a:uFillTx/>
                <a:latin typeface="Times New Roman" pitchFamily="18" charset="0"/>
                <a:cs typeface="Times New Roman" pitchFamily="18" charset="0"/>
              </a:endParaRPr>
            </a:p>
          </p:txBody>
        </p:sp>
        <p:sp>
          <p:nvSpPr>
            <p:cNvPr id="23" name="Rectangle 22"/>
            <p:cNvSpPr/>
            <p:nvPr/>
          </p:nvSpPr>
          <p:spPr>
            <a:xfrm>
              <a:off x="5435782" y="2472973"/>
              <a:ext cx="256027" cy="33907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ysClr val="window" lastClr="FFFFFF"/>
                  </a:solidFill>
                  <a:effectLst/>
                  <a:uLnTx/>
                  <a:uFillTx/>
                  <a:latin typeface="Times New Roman" pitchFamily="18" charset="0"/>
                  <a:cs typeface="Times New Roman" pitchFamily="18" charset="0"/>
                </a:rPr>
                <a:t>2</a:t>
              </a:r>
              <a:endParaRPr kumimoji="0" lang="en-IN" sz="1800" b="1" i="0" u="none" strike="noStrike" kern="0" cap="none" spc="0" normalizeH="0" baseline="0" noProof="0" dirty="0">
                <a:ln>
                  <a:noFill/>
                </a:ln>
                <a:solidFill>
                  <a:sysClr val="window" lastClr="FFFFFF"/>
                </a:solidFill>
                <a:effectLst/>
                <a:uLnTx/>
                <a:uFillTx/>
                <a:latin typeface="Times New Roman" pitchFamily="18" charset="0"/>
                <a:cs typeface="Times New Roman" pitchFamily="18" charset="0"/>
              </a:endParaRPr>
            </a:p>
          </p:txBody>
        </p:sp>
        <p:sp>
          <p:nvSpPr>
            <p:cNvPr id="24" name="Rectangle 23"/>
            <p:cNvSpPr/>
            <p:nvPr/>
          </p:nvSpPr>
          <p:spPr>
            <a:xfrm>
              <a:off x="3042903" y="4683254"/>
              <a:ext cx="256027" cy="33907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ysClr val="window" lastClr="FFFFFF"/>
                  </a:solidFill>
                  <a:effectLst/>
                  <a:uLnTx/>
                  <a:uFillTx/>
                  <a:latin typeface="Times New Roman" pitchFamily="18" charset="0"/>
                  <a:cs typeface="Times New Roman" pitchFamily="18" charset="0"/>
                </a:rPr>
                <a:t>3</a:t>
              </a:r>
              <a:endParaRPr kumimoji="0" lang="en-IN" sz="1800" b="1" i="0" u="none" strike="noStrike" kern="0" cap="none" spc="0" normalizeH="0" baseline="0" noProof="0" dirty="0">
                <a:ln>
                  <a:noFill/>
                </a:ln>
                <a:solidFill>
                  <a:sysClr val="window" lastClr="FFFFFF"/>
                </a:solidFill>
                <a:effectLst/>
                <a:uLnTx/>
                <a:uFillTx/>
                <a:latin typeface="Times New Roman" pitchFamily="18" charset="0"/>
                <a:cs typeface="Times New Roman" pitchFamily="18" charset="0"/>
              </a:endParaRPr>
            </a:p>
          </p:txBody>
        </p:sp>
        <p:sp>
          <p:nvSpPr>
            <p:cNvPr id="25" name="Rectangle 24"/>
            <p:cNvSpPr/>
            <p:nvPr/>
          </p:nvSpPr>
          <p:spPr>
            <a:xfrm>
              <a:off x="5458973" y="4671869"/>
              <a:ext cx="256027" cy="33907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ysClr val="window" lastClr="FFFFFF"/>
                  </a:solidFill>
                  <a:effectLst/>
                  <a:uLnTx/>
                  <a:uFillTx/>
                  <a:latin typeface="Times New Roman" pitchFamily="18" charset="0"/>
                  <a:cs typeface="Times New Roman" pitchFamily="18" charset="0"/>
                </a:rPr>
                <a:t>4</a:t>
              </a:r>
              <a:endParaRPr kumimoji="0" lang="en-IN" sz="1800" b="1" i="0" u="none" strike="noStrike" kern="0" cap="none" spc="0" normalizeH="0" baseline="0" noProof="0" dirty="0">
                <a:ln>
                  <a:noFill/>
                </a:ln>
                <a:solidFill>
                  <a:sysClr val="window" lastClr="FFFFFF"/>
                </a:solidFill>
                <a:effectLst/>
                <a:uLnTx/>
                <a:uFillTx/>
                <a:latin typeface="Times New Roman" pitchFamily="18" charset="0"/>
                <a:cs typeface="Times New Roman" pitchFamily="18" charset="0"/>
              </a:endParaRPr>
            </a:p>
          </p:txBody>
        </p:sp>
        <p:sp>
          <p:nvSpPr>
            <p:cNvPr id="26" name="Rectangle 25"/>
            <p:cNvSpPr/>
            <p:nvPr/>
          </p:nvSpPr>
          <p:spPr>
            <a:xfrm>
              <a:off x="4291251" y="6671329"/>
              <a:ext cx="256027" cy="33907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ysClr val="window" lastClr="FFFFFF"/>
                  </a:solidFill>
                  <a:effectLst/>
                  <a:uLnTx/>
                  <a:uFillTx/>
                  <a:latin typeface="Times New Roman" pitchFamily="18" charset="0"/>
                  <a:cs typeface="Times New Roman" pitchFamily="18" charset="0"/>
                </a:rPr>
                <a:t>5</a:t>
              </a:r>
              <a:endParaRPr kumimoji="0" lang="en-IN" sz="1800" b="1" i="0" u="none" strike="noStrike" kern="0" cap="none" spc="0" normalizeH="0" baseline="0" noProof="0" dirty="0">
                <a:ln>
                  <a:noFill/>
                </a:ln>
                <a:solidFill>
                  <a:sysClr val="window" lastClr="FFFFFF"/>
                </a:solidFill>
                <a:effectLst/>
                <a:uLnTx/>
                <a:uFillTx/>
                <a:latin typeface="Times New Roman" pitchFamily="18" charset="0"/>
                <a:cs typeface="Times New Roman" pitchFamily="18" charset="0"/>
              </a:endParaRPr>
            </a:p>
          </p:txBody>
        </p:sp>
      </p:grpSp>
    </p:spTree>
    <p:extLst>
      <p:ext uri="{BB962C8B-B14F-4D97-AF65-F5344CB8AC3E}">
        <p14:creationId xmlns:p14="http://schemas.microsoft.com/office/powerpoint/2010/main" val="18329632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TotalTime>
  <Words>803</Words>
  <Application>Microsoft Office PowerPoint</Application>
  <PresentationFormat>On-screen Show (4:3)</PresentationFormat>
  <Paragraphs>220</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Why Calamus should be mass propagated?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With this back ground, multiplication of rattans by tissue culture technique can be a alternate strategy for production of large quantity of planting material of genetically uniform stock  and also to conserve the genetic diversity of the taxa.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Home</dc:creator>
  <cp:lastModifiedBy>Home</cp:lastModifiedBy>
  <cp:revision>11</cp:revision>
  <dcterms:created xsi:type="dcterms:W3CDTF">2015-07-07T09:21:44Z</dcterms:created>
  <dcterms:modified xsi:type="dcterms:W3CDTF">2015-07-12T15:21:14Z</dcterms:modified>
</cp:coreProperties>
</file>