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280" r:id="rId2"/>
    <p:sldId id="279" r:id="rId3"/>
    <p:sldId id="281" r:id="rId4"/>
    <p:sldId id="282" r:id="rId5"/>
    <p:sldId id="283" r:id="rId6"/>
    <p:sldId id="286" r:id="rId7"/>
    <p:sldId id="290" r:id="rId8"/>
    <p:sldId id="291" r:id="rId9"/>
    <p:sldId id="288" r:id="rId10"/>
    <p:sldId id="292" r:id="rId11"/>
    <p:sldId id="296" r:id="rId12"/>
    <p:sldId id="257" r:id="rId13"/>
    <p:sldId id="299" r:id="rId14"/>
    <p:sldId id="297" r:id="rId15"/>
    <p:sldId id="289" r:id="rId16"/>
    <p:sldId id="301" r:id="rId17"/>
    <p:sldId id="302" r:id="rId18"/>
    <p:sldId id="269" r:id="rId19"/>
    <p:sldId id="294" r:id="rId20"/>
    <p:sldId id="300" r:id="rId21"/>
    <p:sldId id="304"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D921A1-28F7-436A-ADAD-7C81D8F171AD}" type="datetimeFigureOut">
              <a:rPr lang="it-IT" smtClean="0"/>
              <a:pPr/>
              <a:t>22/09/2014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7A435-4A2B-42A7-B825-FE98E5B52D37}" type="slidenum">
              <a:rPr lang="it-IT" smtClean="0"/>
              <a:pPr/>
              <a:t>‹#›</a:t>
            </a:fld>
            <a:endParaRPr lang="it-IT"/>
          </a:p>
        </p:txBody>
      </p:sp>
    </p:spTree>
    <p:extLst>
      <p:ext uri="{BB962C8B-B14F-4D97-AF65-F5344CB8AC3E}">
        <p14:creationId xmlns:p14="http://schemas.microsoft.com/office/powerpoint/2010/main" val="3490633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A7A435-4A2B-42A7-B825-FE98E5B52D37}" type="slidenum">
              <a:rPr lang="it-IT" smtClean="0"/>
              <a:pPr/>
              <a:t>7</a:t>
            </a:fld>
            <a:endParaRPr lang="it-IT"/>
          </a:p>
        </p:txBody>
      </p:sp>
    </p:spTree>
    <p:extLst>
      <p:ext uri="{BB962C8B-B14F-4D97-AF65-F5344CB8AC3E}">
        <p14:creationId xmlns:p14="http://schemas.microsoft.com/office/powerpoint/2010/main" val="402601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6A7A435-4A2B-42A7-B825-FE98E5B52D37}" type="slidenum">
              <a:rPr lang="it-IT" smtClean="0"/>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4B6055F8-1D02-4417-9241-55C834FD9970}" type="datetimeFigureOut">
              <a:rPr lang="it-IT" smtClean="0"/>
              <a:pPr/>
              <a:t>22/09/2014</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B007B441-5312-499D-93C3-6E37886527FA}"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22/09/2014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22/09/2014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22/09/2014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22/09/2014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22/09/2014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22/09/2014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22/09/2014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22/09/2014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22/09/2014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22/09/2014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B007B441-5312-499D-93C3-6E37886527FA}" type="slidenum">
              <a:rPr lang="it-IT" smtClean="0"/>
              <a:pPr/>
              <a:t>‹#›</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B6055F8-1D02-4417-9241-55C834FD9970}" type="datetimeFigureOut">
              <a:rPr lang="it-IT" smtClean="0"/>
              <a:pPr/>
              <a:t>22/09/2014</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07B441-5312-499D-93C3-6E37886527FA}" type="slidenum">
              <a:rPr lang="it-IT" smtClean="0"/>
              <a:pPr/>
              <a:t>‹#›</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2.wmf"/><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844824"/>
            <a:ext cx="8136904" cy="2554545"/>
          </a:xfrm>
          <a:prstGeom prst="rect">
            <a:avLst/>
          </a:prstGeom>
        </p:spPr>
        <p:txBody>
          <a:bodyPr wrap="square">
            <a:spAutoFit/>
          </a:bodyPr>
          <a:lstStyle/>
          <a:p>
            <a:pPr algn="ctr"/>
            <a:r>
              <a:rPr lang="en-US" sz="3200" b="1" dirty="0" smtClean="0"/>
              <a:t>METABOLIC SYNDROME, NEUROINFLAMMATION AND COGNITIVE IMPAIRMENT: STATE OF THE ART AND DATA FROM A SECOND LEVEL OUTPATIENT CLINIC IN ITALY</a:t>
            </a:r>
            <a:endParaRPr lang="it-IT" sz="3200" b="1" dirty="0"/>
          </a:p>
        </p:txBody>
      </p:sp>
      <p:pic>
        <p:nvPicPr>
          <p:cNvPr id="2049" name="Picture 1"/>
          <p:cNvPicPr>
            <a:picLocks noChangeAspect="1" noChangeArrowheads="1"/>
          </p:cNvPicPr>
          <p:nvPr/>
        </p:nvPicPr>
        <p:blipFill>
          <a:blip r:embed="rId2" cstate="print"/>
          <a:srcRect/>
          <a:stretch>
            <a:fillRect/>
          </a:stretch>
        </p:blipFill>
        <p:spPr bwMode="auto">
          <a:xfrm>
            <a:off x="0" y="-27384"/>
            <a:ext cx="9144000" cy="1584176"/>
          </a:xfrm>
          <a:prstGeom prst="rect">
            <a:avLst/>
          </a:prstGeom>
          <a:noFill/>
          <a:ln w="9525">
            <a:noFill/>
            <a:miter lim="800000"/>
            <a:headEnd/>
            <a:tailEnd/>
          </a:ln>
        </p:spPr>
      </p:pic>
      <p:pic>
        <p:nvPicPr>
          <p:cNvPr id="1030" name="Picture 6" descr="http://www.italia.it/fileadmin/src/img/cluster_gallery/siti_unesco/Pisa/duomo_pisa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72" t="20973" r="16085" b="26266"/>
          <a:stretch/>
        </p:blipFill>
        <p:spPr bwMode="auto">
          <a:xfrm>
            <a:off x="107504" y="5542634"/>
            <a:ext cx="2217440" cy="1183489"/>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2423959" y="5446965"/>
            <a:ext cx="4740329" cy="1200329"/>
          </a:xfrm>
          <a:prstGeom prst="rect">
            <a:avLst/>
          </a:prstGeom>
          <a:noFill/>
        </p:spPr>
        <p:txBody>
          <a:bodyPr wrap="square" rtlCol="0">
            <a:spAutoFit/>
          </a:bodyPr>
          <a:lstStyle/>
          <a:p>
            <a:pPr algn="ctr"/>
            <a:r>
              <a:rPr lang="it-IT" dirty="0" smtClean="0"/>
              <a:t>Valeria Calsolaro</a:t>
            </a:r>
          </a:p>
          <a:p>
            <a:pPr algn="ctr"/>
            <a:r>
              <a:rPr lang="it-IT" dirty="0" smtClean="0"/>
              <a:t>Post graduating school on Geriatric medicine</a:t>
            </a:r>
          </a:p>
          <a:p>
            <a:pPr algn="ctr"/>
            <a:r>
              <a:rPr lang="it-IT" dirty="0" smtClean="0"/>
              <a:t>University of Pisa</a:t>
            </a:r>
          </a:p>
          <a:p>
            <a:pPr algn="ctr"/>
            <a:r>
              <a:rPr lang="it-IT" dirty="0" smtClean="0"/>
              <a:t>Italy</a:t>
            </a:r>
            <a:endParaRPr lang="it-IT" dirty="0"/>
          </a:p>
        </p:txBody>
      </p:sp>
      <p:pic>
        <p:nvPicPr>
          <p:cNvPr id="13313" name="Picture 1"/>
          <p:cNvPicPr>
            <a:picLocks noChangeAspect="1" noChangeArrowheads="1"/>
          </p:cNvPicPr>
          <p:nvPr/>
        </p:nvPicPr>
        <p:blipFill>
          <a:blip r:embed="rId4" cstate="print"/>
          <a:srcRect/>
          <a:stretch>
            <a:fillRect/>
          </a:stretch>
        </p:blipFill>
        <p:spPr bwMode="auto">
          <a:xfrm>
            <a:off x="7224098" y="5301208"/>
            <a:ext cx="1812398" cy="1484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008" y="1463293"/>
            <a:ext cx="8964488" cy="3477875"/>
          </a:xfrm>
          <a:prstGeom prst="rect">
            <a:avLst/>
          </a:prstGeom>
        </p:spPr>
        <p:txBody>
          <a:bodyPr wrap="square">
            <a:spAutoFit/>
          </a:bodyPr>
          <a:lstStyle/>
          <a:p>
            <a:pPr algn="ctr">
              <a:buFont typeface="Arial" pitchFamily="34" charset="0"/>
              <a:buChar char="•"/>
            </a:pPr>
            <a:r>
              <a:rPr lang="en-US" sz="2200" dirty="0" smtClean="0">
                <a:latin typeface="+mj-lt"/>
              </a:rPr>
              <a:t> </a:t>
            </a:r>
            <a:r>
              <a:rPr lang="en-US" sz="2200" dirty="0" err="1" smtClean="0">
                <a:latin typeface="+mj-lt"/>
              </a:rPr>
              <a:t>periodontitis</a:t>
            </a:r>
            <a:r>
              <a:rPr lang="en-US" sz="2200" dirty="0" smtClean="0">
                <a:latin typeface="+mj-lt"/>
              </a:rPr>
              <a:t>, a clinical condition characterized by chronic periodontal inflammation and systemic release of inflammatory cytokines (Il-1, Il6, TNF)</a:t>
            </a:r>
          </a:p>
          <a:p>
            <a:pPr algn="ctr">
              <a:buFont typeface="Arial" pitchFamily="34" charset="0"/>
              <a:buChar char="•"/>
            </a:pPr>
            <a:endParaRPr lang="en-US" sz="2200" dirty="0" smtClean="0">
              <a:latin typeface="+mj-lt"/>
            </a:endParaRPr>
          </a:p>
          <a:p>
            <a:pPr algn="ctr">
              <a:buFont typeface="Arial" pitchFamily="34" charset="0"/>
              <a:buChar char="•"/>
            </a:pPr>
            <a:endParaRPr lang="en-US" sz="2200" dirty="0" smtClean="0">
              <a:latin typeface="+mj-lt"/>
            </a:endParaRPr>
          </a:p>
          <a:p>
            <a:pPr algn="ctr">
              <a:buFont typeface="Arial" pitchFamily="34" charset="0"/>
              <a:buChar char="•"/>
            </a:pPr>
            <a:endParaRPr lang="en-US" sz="2200" dirty="0" smtClean="0">
              <a:latin typeface="+mj-lt"/>
            </a:endParaRPr>
          </a:p>
          <a:p>
            <a:pPr algn="ctr">
              <a:buFont typeface="Arial" pitchFamily="34" charset="0"/>
              <a:buChar char="•"/>
            </a:pPr>
            <a:endParaRPr lang="en-US" sz="2200" dirty="0" smtClean="0">
              <a:latin typeface="+mj-lt"/>
            </a:endParaRPr>
          </a:p>
          <a:p>
            <a:pPr algn="ctr">
              <a:buFont typeface="Arial" pitchFamily="34" charset="0"/>
              <a:buChar char="•"/>
            </a:pPr>
            <a:endParaRPr lang="en-US" sz="2200" dirty="0" smtClean="0">
              <a:latin typeface="+mj-lt"/>
            </a:endParaRPr>
          </a:p>
          <a:p>
            <a:pPr algn="ctr">
              <a:buFont typeface="Arial" pitchFamily="34" charset="0"/>
              <a:buChar char="•"/>
            </a:pPr>
            <a:endParaRPr lang="en-US" sz="2200" dirty="0" smtClean="0">
              <a:latin typeface="+mj-lt"/>
            </a:endParaRPr>
          </a:p>
          <a:p>
            <a:pPr algn="ctr">
              <a:buFont typeface="Arial" pitchFamily="34" charset="0"/>
              <a:buChar char="•"/>
            </a:pPr>
            <a:endParaRPr lang="en-US" sz="2200" dirty="0" smtClean="0">
              <a:latin typeface="+mj-lt"/>
            </a:endParaRPr>
          </a:p>
          <a:p>
            <a:pPr algn="ctr"/>
            <a:endParaRPr lang="en-US" sz="2200" dirty="0" smtClean="0">
              <a:latin typeface="+mj-lt"/>
            </a:endParaRPr>
          </a:p>
        </p:txBody>
      </p:sp>
      <p:sp>
        <p:nvSpPr>
          <p:cNvPr id="3" name="Rettangolo 2"/>
          <p:cNvSpPr/>
          <p:nvPr/>
        </p:nvSpPr>
        <p:spPr>
          <a:xfrm>
            <a:off x="179512" y="476672"/>
            <a:ext cx="8822865" cy="523220"/>
          </a:xfrm>
          <a:prstGeom prst="rect">
            <a:avLst/>
          </a:prstGeom>
        </p:spPr>
        <p:txBody>
          <a:bodyPr wrap="none">
            <a:spAutoFit/>
          </a:bodyPr>
          <a:lstStyle/>
          <a:p>
            <a:r>
              <a:rPr lang="en-US" sz="2800" b="1" dirty="0" smtClean="0">
                <a:latin typeface="+mj-lt"/>
                <a:ea typeface="SimSun" pitchFamily="2" charset="-122"/>
                <a:cs typeface="Calibri" pitchFamily="34" charset="0"/>
              </a:rPr>
              <a:t>PERIPHERIC INFLAMMATION AND NEUROINFLAMMATION</a:t>
            </a:r>
            <a:endParaRPr lang="it-IT" sz="2800" dirty="0">
              <a:latin typeface="+mj-lt"/>
            </a:endParaRPr>
          </a:p>
        </p:txBody>
      </p:sp>
      <p:pic>
        <p:nvPicPr>
          <p:cNvPr id="27649" name="Picture 1"/>
          <p:cNvPicPr>
            <a:picLocks noChangeAspect="1" noChangeArrowheads="1"/>
          </p:cNvPicPr>
          <p:nvPr/>
        </p:nvPicPr>
        <p:blipFill>
          <a:blip r:embed="rId2" cstate="print"/>
          <a:srcRect/>
          <a:stretch>
            <a:fillRect/>
          </a:stretch>
        </p:blipFill>
        <p:spPr bwMode="auto">
          <a:xfrm>
            <a:off x="539552" y="2801858"/>
            <a:ext cx="8172400" cy="329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76672"/>
            <a:ext cx="8822865" cy="523220"/>
          </a:xfrm>
          <a:prstGeom prst="rect">
            <a:avLst/>
          </a:prstGeom>
        </p:spPr>
        <p:txBody>
          <a:bodyPr wrap="none">
            <a:spAutoFit/>
          </a:bodyPr>
          <a:lstStyle/>
          <a:p>
            <a:r>
              <a:rPr lang="en-US" sz="2800" b="1" dirty="0" smtClean="0">
                <a:latin typeface="+mj-lt"/>
                <a:ea typeface="SimSun" pitchFamily="2" charset="-122"/>
                <a:cs typeface="Calibri" pitchFamily="34" charset="0"/>
              </a:rPr>
              <a:t>PERIPHERIC INFLAMMATION AND NEUROINFLAMMATION</a:t>
            </a:r>
            <a:endParaRPr lang="it-IT" sz="2800" dirty="0">
              <a:latin typeface="+mj-lt"/>
            </a:endParaRPr>
          </a:p>
        </p:txBody>
      </p:sp>
      <p:sp>
        <p:nvSpPr>
          <p:cNvPr id="3" name="Rettangolo 2"/>
          <p:cNvSpPr/>
          <p:nvPr/>
        </p:nvSpPr>
        <p:spPr>
          <a:xfrm>
            <a:off x="2524800" y="1124744"/>
            <a:ext cx="3847400" cy="523220"/>
          </a:xfrm>
          <a:prstGeom prst="rect">
            <a:avLst/>
          </a:prstGeom>
        </p:spPr>
        <p:txBody>
          <a:bodyPr wrap="none">
            <a:spAutoFit/>
          </a:bodyPr>
          <a:lstStyle/>
          <a:p>
            <a:r>
              <a:rPr lang="en-US" sz="2800" b="1" i="1" dirty="0" smtClean="0">
                <a:latin typeface="+mj-lt"/>
              </a:rPr>
              <a:t>METABOLIC SYNDROME:</a:t>
            </a:r>
          </a:p>
        </p:txBody>
      </p:sp>
      <p:pic>
        <p:nvPicPr>
          <p:cNvPr id="28674" name="Picture 2"/>
          <p:cNvPicPr>
            <a:picLocks noChangeAspect="1" noChangeArrowheads="1"/>
          </p:cNvPicPr>
          <p:nvPr/>
        </p:nvPicPr>
        <p:blipFill>
          <a:blip r:embed="rId2" cstate="print"/>
          <a:srcRect/>
          <a:stretch>
            <a:fillRect/>
          </a:stretch>
        </p:blipFill>
        <p:spPr bwMode="auto">
          <a:xfrm>
            <a:off x="2065412" y="1844824"/>
            <a:ext cx="5458916" cy="48523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024" y="476671"/>
            <a:ext cx="8676456" cy="180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24" y="3371081"/>
            <a:ext cx="8676456"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541862"/>
            <a:ext cx="18192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71800" y="4679999"/>
            <a:ext cx="6120680" cy="1754326"/>
          </a:xfrm>
          <a:prstGeom prst="rect">
            <a:avLst/>
          </a:prstGeom>
        </p:spPr>
        <p:txBody>
          <a:bodyPr wrap="square">
            <a:spAutoFit/>
          </a:bodyPr>
          <a:lstStyle/>
          <a:p>
            <a:pPr algn="ctr"/>
            <a:r>
              <a:rPr lang="en-GB" dirty="0">
                <a:latin typeface="+mj-lt"/>
              </a:rPr>
              <a:t>A 5-year prospective observational study conducted from 1997</a:t>
            </a:r>
          </a:p>
          <a:p>
            <a:pPr algn="ctr"/>
            <a:r>
              <a:rPr lang="en-GB" dirty="0">
                <a:latin typeface="+mj-lt"/>
              </a:rPr>
              <a:t>to 2002 at community clinics at 2 sites, </a:t>
            </a:r>
            <a:r>
              <a:rPr lang="en-GB" dirty="0" smtClean="0">
                <a:latin typeface="+mj-lt"/>
              </a:rPr>
              <a:t>for a </a:t>
            </a:r>
            <a:r>
              <a:rPr lang="en-GB" dirty="0">
                <a:latin typeface="+mj-lt"/>
              </a:rPr>
              <a:t>total of 2632 black and white elders (mean age, 74 </a:t>
            </a:r>
            <a:r>
              <a:rPr lang="en-GB" dirty="0" smtClean="0">
                <a:latin typeface="+mj-lt"/>
              </a:rPr>
              <a:t>years).</a:t>
            </a:r>
          </a:p>
          <a:p>
            <a:pPr algn="ctr"/>
            <a:r>
              <a:rPr lang="en-GB" dirty="0" smtClean="0">
                <a:latin typeface="+mj-lt"/>
              </a:rPr>
              <a:t>Conclusions: metabolic </a:t>
            </a:r>
            <a:r>
              <a:rPr lang="en-GB" dirty="0">
                <a:latin typeface="+mj-lt"/>
              </a:rPr>
              <a:t>syndrome contributes</a:t>
            </a:r>
          </a:p>
          <a:p>
            <a:pPr algn="ctr"/>
            <a:r>
              <a:rPr lang="en-GB" dirty="0">
                <a:latin typeface="+mj-lt"/>
              </a:rPr>
              <a:t>to cognitive impairment in elders, but primarily in those with high level of inflammation</a:t>
            </a:r>
          </a:p>
        </p:txBody>
      </p:sp>
      <p:sp>
        <p:nvSpPr>
          <p:cNvPr id="3" name="Rectangle 2"/>
          <p:cNvSpPr/>
          <p:nvPr/>
        </p:nvSpPr>
        <p:spPr>
          <a:xfrm>
            <a:off x="216024" y="1940639"/>
            <a:ext cx="8676456" cy="1200329"/>
          </a:xfrm>
          <a:prstGeom prst="rect">
            <a:avLst/>
          </a:prstGeom>
        </p:spPr>
        <p:txBody>
          <a:bodyPr wrap="square">
            <a:spAutoFit/>
          </a:bodyPr>
          <a:lstStyle/>
          <a:p>
            <a:pPr algn="ctr"/>
            <a:r>
              <a:rPr lang="en-GB" dirty="0" smtClean="0">
                <a:latin typeface="+mj-lt"/>
              </a:rPr>
              <a:t>Longitudinal </a:t>
            </a:r>
            <a:r>
              <a:rPr lang="en-GB" dirty="0">
                <a:latin typeface="+mj-lt"/>
              </a:rPr>
              <a:t>cohort </a:t>
            </a:r>
            <a:r>
              <a:rPr lang="en-GB" dirty="0" smtClean="0">
                <a:latin typeface="+mj-lt"/>
              </a:rPr>
              <a:t>study, counting 1624 Latinos </a:t>
            </a:r>
            <a:r>
              <a:rPr lang="en-GB" dirty="0">
                <a:latin typeface="+mj-lt"/>
              </a:rPr>
              <a:t>aged 60 and older who </a:t>
            </a:r>
            <a:r>
              <a:rPr lang="en-GB" dirty="0" smtClean="0">
                <a:latin typeface="+mj-lt"/>
              </a:rPr>
              <a:t>participated.</a:t>
            </a:r>
          </a:p>
          <a:p>
            <a:pPr algn="ctr"/>
            <a:r>
              <a:rPr lang="en-GB" dirty="0">
                <a:latin typeface="+mj-lt"/>
              </a:rPr>
              <a:t>Conclusions: Metabolic syndrome and </a:t>
            </a:r>
            <a:r>
              <a:rPr lang="en-GB" dirty="0" smtClean="0">
                <a:latin typeface="+mj-lt"/>
              </a:rPr>
              <a:t>inflammation may </a:t>
            </a:r>
            <a:r>
              <a:rPr lang="en-GB" dirty="0">
                <a:latin typeface="+mj-lt"/>
              </a:rPr>
              <a:t>both contribute to cognitive decline in older people </a:t>
            </a:r>
            <a:r>
              <a:rPr lang="en-GB" dirty="0" smtClean="0">
                <a:latin typeface="+mj-lt"/>
              </a:rPr>
              <a:t>of diverse backgrounds…the </a:t>
            </a:r>
            <a:r>
              <a:rPr lang="en-GB" dirty="0">
                <a:latin typeface="+mj-lt"/>
              </a:rPr>
              <a:t>composite measure of metabolic </a:t>
            </a:r>
            <a:r>
              <a:rPr lang="en-GB" dirty="0" smtClean="0">
                <a:latin typeface="+mj-lt"/>
              </a:rPr>
              <a:t>syndrome is </a:t>
            </a:r>
            <a:r>
              <a:rPr lang="en-GB" dirty="0">
                <a:latin typeface="+mj-lt"/>
              </a:rPr>
              <a:t>a greater risk for cognitive decline than its </a:t>
            </a:r>
            <a:r>
              <a:rPr lang="en-GB" dirty="0" smtClean="0">
                <a:latin typeface="+mj-lt"/>
              </a:rPr>
              <a:t>individual components.</a:t>
            </a:r>
            <a:endParaRPr lang="en-GB"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8350704" cy="454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5536" y="5108991"/>
            <a:ext cx="8566728" cy="1200329"/>
          </a:xfrm>
          <a:prstGeom prst="rect">
            <a:avLst/>
          </a:prstGeom>
        </p:spPr>
        <p:txBody>
          <a:bodyPr wrap="square">
            <a:spAutoFit/>
          </a:bodyPr>
          <a:lstStyle/>
          <a:p>
            <a:pPr algn="ctr"/>
            <a:r>
              <a:rPr lang="en-GB" dirty="0">
                <a:latin typeface="+mj-lt"/>
              </a:rPr>
              <a:t>A total of 2097 participants from a sample of 5632 65–84-year-old subjects from the Italian Longitudinal Study on </a:t>
            </a:r>
            <a:r>
              <a:rPr lang="en-GB" dirty="0" smtClean="0">
                <a:latin typeface="+mj-lt"/>
              </a:rPr>
              <a:t>Aging</a:t>
            </a:r>
          </a:p>
          <a:p>
            <a:pPr algn="ctr"/>
            <a:r>
              <a:rPr lang="en-GB" dirty="0" smtClean="0">
                <a:latin typeface="+mj-lt"/>
              </a:rPr>
              <a:t>Among MCI patients the presence of </a:t>
            </a:r>
            <a:r>
              <a:rPr lang="en-GB" dirty="0" err="1" smtClean="0">
                <a:latin typeface="+mj-lt"/>
              </a:rPr>
              <a:t>MetS</a:t>
            </a:r>
            <a:r>
              <a:rPr lang="en-GB" dirty="0" smtClean="0">
                <a:latin typeface="+mj-lt"/>
              </a:rPr>
              <a:t> independently predicted an increased risk of progression to dementia over 3.5 years of follow-up</a:t>
            </a:r>
            <a:r>
              <a:rPr lang="en-GB" dirty="0">
                <a:latin typeface="+mj-lt"/>
              </a:rPr>
              <a:t>.</a:t>
            </a:r>
          </a:p>
        </p:txBody>
      </p:sp>
    </p:spTree>
    <p:extLst>
      <p:ext uri="{BB962C8B-B14F-4D97-AF65-F5344CB8AC3E}">
        <p14:creationId xmlns:p14="http://schemas.microsoft.com/office/powerpoint/2010/main" val="2182442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245183" y="763166"/>
            <a:ext cx="8719305" cy="2521818"/>
          </a:xfrm>
          <a:prstGeom prst="rect">
            <a:avLst/>
          </a:prstGeom>
          <a:noFill/>
          <a:ln w="9525">
            <a:noFill/>
            <a:miter lim="800000"/>
            <a:headEnd/>
            <a:tailEnd/>
          </a:ln>
        </p:spPr>
      </p:pic>
      <p:sp>
        <p:nvSpPr>
          <p:cNvPr id="3" name="Rettangolo 2"/>
          <p:cNvSpPr/>
          <p:nvPr/>
        </p:nvSpPr>
        <p:spPr>
          <a:xfrm>
            <a:off x="323528" y="3651989"/>
            <a:ext cx="8568952" cy="2308324"/>
          </a:xfrm>
          <a:prstGeom prst="rect">
            <a:avLst/>
          </a:prstGeom>
        </p:spPr>
        <p:txBody>
          <a:bodyPr wrap="square">
            <a:spAutoFit/>
          </a:bodyPr>
          <a:lstStyle/>
          <a:p>
            <a:pPr algn="ctr"/>
            <a:r>
              <a:rPr lang="it-IT" b="1" i="1" dirty="0" smtClean="0">
                <a:latin typeface="+mj-lt"/>
              </a:rPr>
              <a:t>High </a:t>
            </a:r>
            <a:r>
              <a:rPr lang="it-IT" b="1" i="1" dirty="0" err="1" smtClean="0">
                <a:latin typeface="+mj-lt"/>
              </a:rPr>
              <a:t>cholesterol</a:t>
            </a:r>
            <a:r>
              <a:rPr lang="it-IT" b="1" i="1" dirty="0" smtClean="0">
                <a:latin typeface="+mj-lt"/>
              </a:rPr>
              <a:t> and </a:t>
            </a:r>
            <a:r>
              <a:rPr lang="it-IT" b="1" i="1" dirty="0" err="1" smtClean="0">
                <a:latin typeface="+mj-lt"/>
              </a:rPr>
              <a:t>systolic</a:t>
            </a:r>
            <a:r>
              <a:rPr lang="it-IT" b="1" i="1" dirty="0" smtClean="0">
                <a:latin typeface="+mj-lt"/>
              </a:rPr>
              <a:t> </a:t>
            </a:r>
            <a:r>
              <a:rPr lang="en-US" b="1" i="1" dirty="0" smtClean="0">
                <a:latin typeface="+mj-lt"/>
              </a:rPr>
              <a:t>blood pressure </a:t>
            </a:r>
            <a:r>
              <a:rPr lang="en-US" i="1" dirty="0" smtClean="0">
                <a:latin typeface="+mj-lt"/>
              </a:rPr>
              <a:t>were significant predictors of dementia and their risk was additive to that of obesity in this population.</a:t>
            </a:r>
            <a:endParaRPr lang="it-IT" i="1" dirty="0" smtClean="0">
              <a:latin typeface="+mj-lt"/>
            </a:endParaRPr>
          </a:p>
          <a:p>
            <a:pPr algn="ctr"/>
            <a:endParaRPr lang="it-IT" i="1" dirty="0" smtClean="0">
              <a:latin typeface="+mj-lt"/>
            </a:endParaRPr>
          </a:p>
          <a:p>
            <a:pPr algn="ctr"/>
            <a:r>
              <a:rPr lang="en-US" b="1" i="1" dirty="0" smtClean="0">
                <a:latin typeface="+mj-lt"/>
              </a:rPr>
              <a:t>Midlife obesity, high SBP, and high total cholesterol level </a:t>
            </a:r>
            <a:r>
              <a:rPr lang="en-US" i="1" dirty="0" smtClean="0">
                <a:latin typeface="+mj-lt"/>
              </a:rPr>
              <a:t>were all significant risk factors for dementia, each of them increasing the risk around 2 times. Clustering of these vascular risk factors increased the risk of dementia and AD in an additive manner so that persons with all 3 risk factors had around a 6 times higher risk for dementia than persons having no risk factors.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87" name="Group 67"/>
          <p:cNvGraphicFramePr>
            <a:graphicFrameLocks noGrp="1"/>
          </p:cNvGraphicFramePr>
          <p:nvPr>
            <p:extLst>
              <p:ext uri="{D42A27DB-BD31-4B8C-83A1-F6EECF244321}">
                <p14:modId xmlns:p14="http://schemas.microsoft.com/office/powerpoint/2010/main" val="3410622674"/>
              </p:ext>
            </p:extLst>
          </p:nvPr>
        </p:nvGraphicFramePr>
        <p:xfrm>
          <a:off x="1212850" y="1524000"/>
          <a:ext cx="6743700" cy="4787267"/>
        </p:xfrm>
        <a:graphic>
          <a:graphicData uri="http://schemas.openxmlformats.org/drawingml/2006/table">
            <a:tbl>
              <a:tblPr/>
              <a:tblGrid>
                <a:gridCol w="1957388"/>
                <a:gridCol w="1143000"/>
                <a:gridCol w="1181100"/>
                <a:gridCol w="1033462"/>
                <a:gridCol w="14287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a:noFill/>
                    </a:lnR>
                    <a:lnT w="28575" cap="flat" cmpd="sng" algn="ctr">
                      <a:solidFill>
                        <a:srgbClr val="17375E"/>
                      </a:solidFill>
                      <a:prstDash val="solid"/>
                      <a:round/>
                      <a:headEnd type="none" w="med" len="med"/>
                      <a:tailEnd type="none" w="med" len="med"/>
                    </a:lnT>
                    <a:lnB w="28575"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subjects</a:t>
                      </a:r>
                      <a:endParaRPr kumimoji="0" lang="it-IT"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(n=127)</a:t>
                      </a:r>
                    </a:p>
                  </a:txBody>
                  <a:tcPr horzOverflow="overflow">
                    <a:lnL>
                      <a:noFill/>
                    </a:lnL>
                    <a:lnR>
                      <a:noFill/>
                    </a:lnR>
                    <a:lnT w="28575" cap="flat" cmpd="sng" algn="ctr">
                      <a:solidFill>
                        <a:srgbClr val="17375E"/>
                      </a:solidFill>
                      <a:prstDash val="solid"/>
                      <a:round/>
                      <a:headEnd type="none" w="med" len="med"/>
                      <a:tailEnd type="none" w="med" len="med"/>
                    </a:lnT>
                    <a:lnB w="28575"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female</a:t>
                      </a:r>
                      <a:endParaRPr kumimoji="0" lang="it-IT"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(n=76)</a:t>
                      </a:r>
                    </a:p>
                  </a:txBody>
                  <a:tcPr horzOverflow="overflow">
                    <a:lnL>
                      <a:noFill/>
                    </a:lnL>
                    <a:lnR>
                      <a:noFill/>
                    </a:lnR>
                    <a:lnT w="28575" cap="flat" cmpd="sng" algn="ctr">
                      <a:solidFill>
                        <a:srgbClr val="17375E"/>
                      </a:solidFill>
                      <a:prstDash val="solid"/>
                      <a:round/>
                      <a:headEnd type="none" w="med" len="med"/>
                      <a:tailEnd type="none" w="med" len="med"/>
                    </a:lnT>
                    <a:lnB w="28575"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male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(n=51)</a:t>
                      </a:r>
                    </a:p>
                  </a:txBody>
                  <a:tcPr horzOverflow="overflow">
                    <a:lnL>
                      <a:noFill/>
                    </a:lnL>
                    <a:lnR>
                      <a:noFill/>
                    </a:lnR>
                    <a:lnT w="28575" cap="flat" cmpd="sng" algn="ctr">
                      <a:solidFill>
                        <a:srgbClr val="17375E"/>
                      </a:solidFill>
                      <a:prstDash val="solid"/>
                      <a:round/>
                      <a:headEnd type="none" w="med" len="med"/>
                      <a:tailEnd type="none" w="med" len="med"/>
                    </a:lnT>
                    <a:lnB w="28575"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(F vs M)</a:t>
                      </a:r>
                    </a:p>
                  </a:txBody>
                  <a:tcPr horzOverflow="overflow">
                    <a:lnL>
                      <a:noFill/>
                    </a:lnL>
                    <a:lnR>
                      <a:noFill/>
                    </a:lnR>
                    <a:lnT w="28575" cap="flat" cmpd="sng" algn="ctr">
                      <a:solidFill>
                        <a:srgbClr val="17375E"/>
                      </a:solidFill>
                      <a:prstDash val="solid"/>
                      <a:round/>
                      <a:headEnd type="none" w="med" len="med"/>
                      <a:tailEnd type="none" w="med" len="med"/>
                    </a:lnT>
                    <a:lnB w="28575" cap="flat" cmpd="sng" algn="ctr">
                      <a:solidFill>
                        <a:srgbClr val="17375E"/>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Age</a:t>
                      </a:r>
                      <a:endParaRPr kumimoji="0" lang="it-IT"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a:noFill/>
                    </a:lnR>
                    <a:lnT w="28575" cap="flat" cmpd="sng" algn="ctr">
                      <a:solidFill>
                        <a:srgbClr val="17375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78,2±7,1</a:t>
                      </a:r>
                    </a:p>
                  </a:txBody>
                  <a:tcPr horzOverflow="overflow">
                    <a:lnL>
                      <a:noFill/>
                    </a:lnL>
                    <a:lnR>
                      <a:noFill/>
                    </a:lnR>
                    <a:lnT w="28575" cap="flat" cmpd="sng" algn="ctr">
                      <a:solidFill>
                        <a:srgbClr val="17375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78,5±7,1</a:t>
                      </a:r>
                    </a:p>
                  </a:txBody>
                  <a:tcPr horzOverflow="overflow">
                    <a:lnL>
                      <a:noFill/>
                    </a:lnL>
                    <a:lnR>
                      <a:noFill/>
                    </a:lnR>
                    <a:lnT w="28575" cap="flat" cmpd="sng" algn="ctr">
                      <a:solidFill>
                        <a:srgbClr val="17375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77,6±7,2</a:t>
                      </a:r>
                    </a:p>
                  </a:txBody>
                  <a:tcPr horzOverflow="overflow">
                    <a:lnL>
                      <a:noFill/>
                    </a:lnL>
                    <a:lnR>
                      <a:noFill/>
                    </a:lnR>
                    <a:lnT w="28575" cap="flat" cmpd="sng" algn="ctr">
                      <a:solidFill>
                        <a:srgbClr val="17375E"/>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0,5</a:t>
                      </a:r>
                    </a:p>
                  </a:txBody>
                  <a:tcPr horzOverflow="overflow">
                    <a:lnL>
                      <a:noFill/>
                    </a:lnL>
                    <a:lnR>
                      <a:noFill/>
                    </a:lnR>
                    <a:lnT w="28575" cap="flat" cmpd="sng" algn="ctr">
                      <a:solidFill>
                        <a:srgbClr val="17375E"/>
                      </a:solidFill>
                      <a:prstDash val="solid"/>
                      <a:round/>
                      <a:headEnd type="none" w="med" len="med"/>
                      <a:tailEnd type="none" w="med" len="med"/>
                    </a:lnT>
                    <a:lnB>
                      <a:noFill/>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MMSE</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20,6±5,1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20,2±4,9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21,0±5,4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0,4</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HBP</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53,1%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54,2%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51,4%</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0,8</a:t>
                      </a:r>
                    </a:p>
                  </a:txBody>
                  <a:tcPr horzOverflow="overflow">
                    <a:lnL>
                      <a:noFill/>
                    </a:lnL>
                    <a:lnR>
                      <a:noFill/>
                    </a:lnR>
                    <a:lnT>
                      <a:noFill/>
                    </a:lnT>
                    <a:lnB>
                      <a:noFill/>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DM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34,7%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35,6%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33,3%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0,6</a:t>
                      </a:r>
                    </a:p>
                  </a:txBody>
                  <a:tcPr horzOverflow="overflow">
                    <a:lnL>
                      <a:noFill/>
                    </a:lnL>
                    <a:lnR>
                      <a:noFill/>
                    </a:lnR>
                    <a:lnT>
                      <a:noFill/>
                    </a:lnT>
                    <a:lnB>
                      <a:noFill/>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IFG</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7,9%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10,2%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4,8%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0,6</a:t>
                      </a:r>
                    </a:p>
                  </a:txBody>
                  <a:tcPr horzOverflow="overflow">
                    <a:lnL>
                      <a:noFill/>
                    </a:lnL>
                    <a:lnR>
                      <a:noFill/>
                    </a:lnR>
                    <a:lnT>
                      <a:noFill/>
                    </a:lnT>
                    <a:lnB>
                      <a:noFill/>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Dyslipidemia</a:t>
                      </a:r>
                      <a:endParaRPr kumimoji="0" lang="it-IT"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79,1%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88,5%</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64,7%</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0,08</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CVI</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53,1%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48,8%</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57,9%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0,4</a:t>
                      </a:r>
                    </a:p>
                  </a:txBody>
                  <a:tcPr horzOverflow="overflow">
                    <a:lnL>
                      <a:noFill/>
                    </a:lnL>
                    <a:lnR>
                      <a:noFill/>
                    </a:lnR>
                    <a:lnT>
                      <a:noFill/>
                    </a:lnT>
                    <a:lnB>
                      <a:noFill/>
                    </a:lnB>
                    <a:lnTlToBr>
                      <a:noFill/>
                    </a:lnTlToBr>
                    <a:lnBlToTr>
                      <a:noFill/>
                    </a:lnBlToTr>
                    <a:noFill/>
                  </a:tcPr>
                </a:tc>
              </a:tr>
              <a:tr h="557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CRI</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24,0%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48,6%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30,9%</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0,4</a:t>
                      </a:r>
                    </a:p>
                  </a:txBody>
                  <a:tcPr horzOverflow="overflow">
                    <a:lnL>
                      <a:noFill/>
                    </a:lnL>
                    <a:lnR>
                      <a:noFill/>
                    </a:lnR>
                    <a:lnT>
                      <a:noFill/>
                    </a:lnT>
                    <a:lnB>
                      <a:noFill/>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sym typeface="Symbol" pitchFamily="18" charset="2"/>
                        </a:rPr>
                        <a:t> </a:t>
                      </a:r>
                      <a:r>
                        <a:rPr kumimoji="0" lang="it-IT" sz="1600" b="1"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Inflammation</a:t>
                      </a:r>
                      <a:r>
                        <a:rPr kumimoji="0" lang="it-IT"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it-IT" sz="1600" b="1"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indexes</a:t>
                      </a:r>
                      <a:endParaRPr kumimoji="0" lang="it-IT"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a:noFill/>
                    </a:lnR>
                    <a:lnT>
                      <a:noFill/>
                    </a:lnT>
                    <a:lnB w="28575"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41,7%</a:t>
                      </a:r>
                    </a:p>
                  </a:txBody>
                  <a:tcPr horzOverflow="overflow">
                    <a:lnL>
                      <a:noFill/>
                    </a:lnL>
                    <a:lnR>
                      <a:noFill/>
                    </a:lnR>
                    <a:lnT>
                      <a:noFill/>
                    </a:lnT>
                    <a:lnB w="28575"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48,6%</a:t>
                      </a:r>
                    </a:p>
                  </a:txBody>
                  <a:tcPr horzOverflow="overflow">
                    <a:lnL>
                      <a:noFill/>
                    </a:lnL>
                    <a:lnR>
                      <a:noFill/>
                    </a:lnR>
                    <a:lnT>
                      <a:noFill/>
                    </a:lnT>
                    <a:lnB w="28575"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30,4%</a:t>
                      </a:r>
                    </a:p>
                  </a:txBody>
                  <a:tcPr horzOverflow="overflow">
                    <a:lnL>
                      <a:noFill/>
                    </a:lnL>
                    <a:lnR>
                      <a:noFill/>
                    </a:lnR>
                    <a:lnT>
                      <a:noFill/>
                    </a:lnT>
                    <a:lnB w="28575" cap="flat" cmpd="sng" algn="ctr">
                      <a:solidFill>
                        <a:srgbClr val="17375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0,2</a:t>
                      </a:r>
                    </a:p>
                  </a:txBody>
                  <a:tcPr horzOverflow="overflow">
                    <a:lnL>
                      <a:noFill/>
                    </a:lnL>
                    <a:lnR>
                      <a:noFill/>
                    </a:lnR>
                    <a:lnT>
                      <a:noFill/>
                    </a:lnT>
                    <a:lnB w="28575" cap="flat" cmpd="sng" algn="ctr">
                      <a:solidFill>
                        <a:srgbClr val="17375E"/>
                      </a:solidFill>
                      <a:prstDash val="solid"/>
                      <a:round/>
                      <a:headEnd type="none" w="med" len="med"/>
                      <a:tailEnd type="none" w="med" len="med"/>
                    </a:lnB>
                    <a:lnTlToBr>
                      <a:noFill/>
                    </a:lnTlToBr>
                    <a:lnBlToTr>
                      <a:noFill/>
                    </a:lnBlToTr>
                    <a:noFill/>
                  </a:tcPr>
                </a:tc>
              </a:tr>
            </a:tbl>
          </a:graphicData>
        </a:graphic>
      </p:graphicFrame>
      <p:sp>
        <p:nvSpPr>
          <p:cNvPr id="5" name="Rettangolo 4"/>
          <p:cNvSpPr/>
          <p:nvPr/>
        </p:nvSpPr>
        <p:spPr>
          <a:xfrm>
            <a:off x="179512" y="332656"/>
            <a:ext cx="8712968" cy="1015663"/>
          </a:xfrm>
          <a:prstGeom prst="rect">
            <a:avLst/>
          </a:prstGeom>
        </p:spPr>
        <p:txBody>
          <a:bodyPr wrap="square">
            <a:spAutoFit/>
          </a:bodyPr>
          <a:lstStyle/>
          <a:p>
            <a:pPr algn="ctr"/>
            <a:r>
              <a:rPr lang="en-US" sz="3000" b="1" dirty="0" smtClean="0">
                <a:latin typeface="+mj-lt"/>
                <a:ea typeface="SimSun" pitchFamily="2" charset="-122"/>
              </a:rPr>
              <a:t>ALZHEIMER’S OUTPATIENT CLINIC</a:t>
            </a:r>
          </a:p>
          <a:p>
            <a:pPr algn="ctr"/>
            <a:r>
              <a:rPr lang="en-US" sz="3000" b="1" dirty="0" smtClean="0">
                <a:latin typeface="+mj-lt"/>
                <a:ea typeface="SimSun" pitchFamily="2" charset="-122"/>
              </a:rPr>
              <a:t>LIVORNO HOSPITAL (TUSCANY)</a:t>
            </a:r>
            <a:endParaRPr lang="it-IT" sz="3000" dirty="0">
              <a:latin typeface="+mj-lt"/>
            </a:endParaRPr>
          </a:p>
        </p:txBody>
      </p:sp>
      <p:sp>
        <p:nvSpPr>
          <p:cNvPr id="6" name="Meno 5"/>
          <p:cNvSpPr/>
          <p:nvPr/>
        </p:nvSpPr>
        <p:spPr>
          <a:xfrm>
            <a:off x="539552" y="2924944"/>
            <a:ext cx="8604448" cy="842392"/>
          </a:xfrm>
          <a:prstGeom prst="mathMinus">
            <a:avLst>
              <a:gd name="adj1" fmla="val 71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Meno 7"/>
          <p:cNvSpPr/>
          <p:nvPr/>
        </p:nvSpPr>
        <p:spPr>
          <a:xfrm>
            <a:off x="467544" y="4314800"/>
            <a:ext cx="8604448" cy="842392"/>
          </a:xfrm>
          <a:prstGeom prst="mathMinus">
            <a:avLst>
              <a:gd name="adj1" fmla="val 71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Meno 8"/>
          <p:cNvSpPr/>
          <p:nvPr/>
        </p:nvSpPr>
        <p:spPr>
          <a:xfrm>
            <a:off x="467544" y="5898976"/>
            <a:ext cx="8604448" cy="842392"/>
          </a:xfrm>
          <a:prstGeom prst="mathMinus">
            <a:avLst>
              <a:gd name="adj1" fmla="val 71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99" y="116632"/>
            <a:ext cx="1528273" cy="898860"/>
          </a:xfrm>
          <a:prstGeom prst="rect">
            <a:avLst/>
          </a:prstGeom>
          <a:noFill/>
          <a:ln w="57150" cmpd="thinThick">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C:\Users\vcalsola\Desktop\livornop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095"/>
          <a:stretch/>
        </p:blipFill>
        <p:spPr bwMode="auto">
          <a:xfrm>
            <a:off x="7380312" y="66429"/>
            <a:ext cx="1691680" cy="9598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2"/>
          <p:cNvSpPr txBox="1">
            <a:spLocks noChangeArrowheads="1"/>
          </p:cNvSpPr>
          <p:nvPr/>
        </p:nvSpPr>
        <p:spPr bwMode="auto">
          <a:xfrm>
            <a:off x="5169768" y="6473651"/>
            <a:ext cx="38667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GB" altLang="en-US" sz="1400" i="1" dirty="0" smtClean="0">
                <a:latin typeface="+mj-lt"/>
              </a:rPr>
              <a:t>With contribution of </a:t>
            </a:r>
            <a:r>
              <a:rPr lang="en-GB" altLang="en-US" sz="1400" i="1" dirty="0" err="1" smtClean="0">
                <a:latin typeface="+mj-lt"/>
              </a:rPr>
              <a:t>Cassa</a:t>
            </a:r>
            <a:r>
              <a:rPr lang="en-GB" altLang="en-US" sz="1400" i="1" dirty="0" smtClean="0">
                <a:latin typeface="+mj-lt"/>
              </a:rPr>
              <a:t> di </a:t>
            </a:r>
            <a:r>
              <a:rPr lang="en-GB" altLang="en-US" sz="1400" i="1" dirty="0" err="1" smtClean="0">
                <a:latin typeface="+mj-lt"/>
              </a:rPr>
              <a:t>Risparmio</a:t>
            </a:r>
            <a:r>
              <a:rPr lang="en-GB" altLang="en-US" sz="1400" i="1" dirty="0" smtClean="0">
                <a:latin typeface="+mj-lt"/>
              </a:rPr>
              <a:t> di Livorno</a:t>
            </a:r>
            <a:endParaRPr lang="en-GB" altLang="en-US" sz="1400" i="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633894241"/>
              </p:ext>
            </p:extLst>
          </p:nvPr>
        </p:nvGraphicFramePr>
        <p:xfrm>
          <a:off x="863600" y="2204864"/>
          <a:ext cx="5708650" cy="3805238"/>
        </p:xfrm>
        <a:graphic>
          <a:graphicData uri="http://schemas.openxmlformats.org/presentationml/2006/ole">
            <mc:AlternateContent xmlns:mc="http://schemas.openxmlformats.org/markup-compatibility/2006">
              <mc:Choice xmlns:v="urn:schemas-microsoft-com:vml" Requires="v">
                <p:oleObj spid="_x0000_s2056" name="Chart" r:id="rId4" imgW="6096000" imgH="4067085" progId="MSGraph.Chart.8">
                  <p:embed followColorScheme="full"/>
                </p:oleObj>
              </mc:Choice>
              <mc:Fallback>
                <p:oleObj name="Chart" r:id="rId4" imgW="6096000" imgH="4067085" progId="MSGraph.Chart.8">
                  <p:embed followColorScheme="full"/>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2204864"/>
                        <a:ext cx="5708650" cy="380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 Box 3"/>
          <p:cNvSpPr txBox="1">
            <a:spLocks noChangeArrowheads="1"/>
          </p:cNvSpPr>
          <p:nvPr/>
        </p:nvSpPr>
        <p:spPr bwMode="auto">
          <a:xfrm rot="-5400000">
            <a:off x="-75376" y="3421004"/>
            <a:ext cx="17795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it-IT" altLang="en-US" sz="1600" b="1">
                <a:latin typeface="+mj-lt"/>
              </a:rPr>
              <a:t>Mean MMSE score</a:t>
            </a:r>
          </a:p>
        </p:txBody>
      </p:sp>
      <p:sp>
        <p:nvSpPr>
          <p:cNvPr id="1028" name="Text Box 4"/>
          <p:cNvSpPr txBox="1">
            <a:spLocks noChangeArrowheads="1"/>
          </p:cNvSpPr>
          <p:nvPr/>
        </p:nvSpPr>
        <p:spPr bwMode="auto">
          <a:xfrm>
            <a:off x="3122613" y="6078686"/>
            <a:ext cx="1533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it-IT" altLang="en-US" sz="1600" b="1" dirty="0">
                <a:latin typeface="+mj-lt"/>
              </a:rPr>
              <a:t>Quartiles of age</a:t>
            </a:r>
          </a:p>
        </p:txBody>
      </p:sp>
      <p:sp>
        <p:nvSpPr>
          <p:cNvPr id="1029" name="Line 5"/>
          <p:cNvSpPr>
            <a:spLocks noChangeShapeType="1"/>
          </p:cNvSpPr>
          <p:nvPr/>
        </p:nvSpPr>
        <p:spPr bwMode="auto">
          <a:xfrm>
            <a:off x="3260725" y="2378224"/>
            <a:ext cx="2520950" cy="0"/>
          </a:xfrm>
          <a:prstGeom prst="line">
            <a:avLst/>
          </a:prstGeom>
          <a:noFill/>
          <a:ln w="28575">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030" name="Line 6"/>
          <p:cNvSpPr>
            <a:spLocks noChangeShapeType="1"/>
          </p:cNvSpPr>
          <p:nvPr/>
        </p:nvSpPr>
        <p:spPr bwMode="auto">
          <a:xfrm>
            <a:off x="4476750" y="2987824"/>
            <a:ext cx="1295400" cy="0"/>
          </a:xfrm>
          <a:prstGeom prst="line">
            <a:avLst/>
          </a:prstGeom>
          <a:noFill/>
          <a:ln w="28575">
            <a:solidFill>
              <a:schemeClr val="tx1"/>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031" name="Text Box 7"/>
          <p:cNvSpPr txBox="1">
            <a:spLocks noChangeArrowheads="1"/>
          </p:cNvSpPr>
          <p:nvPr/>
        </p:nvSpPr>
        <p:spPr bwMode="auto">
          <a:xfrm>
            <a:off x="4103688" y="1844824"/>
            <a:ext cx="7585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it-IT" altLang="en-US" sz="1600">
                <a:latin typeface="+mj-lt"/>
              </a:rPr>
              <a:t>p=0.02</a:t>
            </a:r>
          </a:p>
        </p:txBody>
      </p:sp>
      <p:sp>
        <p:nvSpPr>
          <p:cNvPr id="1032" name="Text Box 8"/>
          <p:cNvSpPr txBox="1">
            <a:spLocks noChangeArrowheads="1"/>
          </p:cNvSpPr>
          <p:nvPr/>
        </p:nvSpPr>
        <p:spPr bwMode="auto">
          <a:xfrm>
            <a:off x="4805363" y="2454424"/>
            <a:ext cx="7585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it-IT" altLang="en-US" sz="1600">
                <a:latin typeface="+mj-lt"/>
              </a:rPr>
              <a:t>p=0.05</a:t>
            </a:r>
          </a:p>
        </p:txBody>
      </p:sp>
      <p:sp>
        <p:nvSpPr>
          <p:cNvPr id="1033" name="Text Box 10"/>
          <p:cNvSpPr txBox="1">
            <a:spLocks noChangeArrowheads="1"/>
          </p:cNvSpPr>
          <p:nvPr/>
        </p:nvSpPr>
        <p:spPr bwMode="auto">
          <a:xfrm>
            <a:off x="6983413" y="2895600"/>
            <a:ext cx="1366080"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it-IT" altLang="en-US" sz="1600">
                <a:latin typeface="+mj-lt"/>
              </a:rPr>
              <a:t>1° &lt;65      n=7</a:t>
            </a:r>
          </a:p>
          <a:p>
            <a:pPr eaLnBrk="1" hangingPunct="1"/>
            <a:r>
              <a:rPr lang="it-IT" altLang="en-US" sz="1600">
                <a:latin typeface="+mj-lt"/>
              </a:rPr>
              <a:t>2° 65-75 n=28</a:t>
            </a:r>
          </a:p>
          <a:p>
            <a:pPr eaLnBrk="1" hangingPunct="1"/>
            <a:r>
              <a:rPr lang="it-IT" altLang="en-US" sz="1600">
                <a:latin typeface="+mj-lt"/>
              </a:rPr>
              <a:t>3° 75-85 n=66</a:t>
            </a:r>
          </a:p>
          <a:p>
            <a:pPr eaLnBrk="1" hangingPunct="1"/>
            <a:r>
              <a:rPr lang="it-IT" altLang="en-US" sz="1600">
                <a:latin typeface="+mj-lt"/>
              </a:rPr>
              <a:t>4° &gt;85     n=26</a:t>
            </a:r>
          </a:p>
        </p:txBody>
      </p:sp>
      <p:sp>
        <p:nvSpPr>
          <p:cNvPr id="1035" name="Text Box 12"/>
          <p:cNvSpPr txBox="1">
            <a:spLocks noChangeArrowheads="1"/>
          </p:cNvSpPr>
          <p:nvPr/>
        </p:nvSpPr>
        <p:spPr bwMode="auto">
          <a:xfrm>
            <a:off x="5169768" y="6473651"/>
            <a:ext cx="38667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GB" altLang="en-US" sz="1400" i="1" dirty="0" smtClean="0">
                <a:latin typeface="+mj-lt"/>
              </a:rPr>
              <a:t>With contribution of </a:t>
            </a:r>
            <a:r>
              <a:rPr lang="en-GB" altLang="en-US" sz="1400" i="1" dirty="0" err="1" smtClean="0">
                <a:latin typeface="+mj-lt"/>
              </a:rPr>
              <a:t>Cassa</a:t>
            </a:r>
            <a:r>
              <a:rPr lang="en-GB" altLang="en-US" sz="1400" i="1" dirty="0" smtClean="0">
                <a:latin typeface="+mj-lt"/>
              </a:rPr>
              <a:t> di </a:t>
            </a:r>
            <a:r>
              <a:rPr lang="en-GB" altLang="en-US" sz="1400" i="1" dirty="0" err="1" smtClean="0">
                <a:latin typeface="+mj-lt"/>
              </a:rPr>
              <a:t>Risparmio</a:t>
            </a:r>
            <a:r>
              <a:rPr lang="en-GB" altLang="en-US" sz="1400" i="1" dirty="0" smtClean="0">
                <a:latin typeface="+mj-lt"/>
              </a:rPr>
              <a:t> di Livorno</a:t>
            </a:r>
            <a:endParaRPr lang="en-GB" altLang="en-US" sz="1400" i="1" dirty="0">
              <a:latin typeface="+mj-lt"/>
            </a:endParaRPr>
          </a:p>
        </p:txBody>
      </p:sp>
      <p:sp>
        <p:nvSpPr>
          <p:cNvPr id="12" name="Rettangolo 4"/>
          <p:cNvSpPr/>
          <p:nvPr/>
        </p:nvSpPr>
        <p:spPr>
          <a:xfrm>
            <a:off x="179512" y="332656"/>
            <a:ext cx="8712968" cy="1015663"/>
          </a:xfrm>
          <a:prstGeom prst="rect">
            <a:avLst/>
          </a:prstGeom>
        </p:spPr>
        <p:txBody>
          <a:bodyPr wrap="square">
            <a:spAutoFit/>
          </a:bodyPr>
          <a:lstStyle/>
          <a:p>
            <a:pPr algn="ctr"/>
            <a:r>
              <a:rPr lang="en-US" sz="3000" b="1" dirty="0" smtClean="0">
                <a:latin typeface="+mj-lt"/>
                <a:ea typeface="SimSun" pitchFamily="2" charset="-122"/>
              </a:rPr>
              <a:t>ALZHEIMER’S OUTPATIENT CLINIC</a:t>
            </a:r>
          </a:p>
          <a:p>
            <a:pPr algn="ctr"/>
            <a:r>
              <a:rPr lang="en-US" sz="3000" b="1" dirty="0" smtClean="0">
                <a:latin typeface="+mj-lt"/>
                <a:ea typeface="SimSun" pitchFamily="2" charset="-122"/>
              </a:rPr>
              <a:t>LIVORNO HOSPITAL (TUSCANY)</a:t>
            </a:r>
            <a:endParaRPr lang="it-IT" sz="3000" dirty="0">
              <a:latin typeface="+mj-lt"/>
            </a:endParaRPr>
          </a:p>
        </p:txBody>
      </p:sp>
    </p:spTree>
    <p:extLst>
      <p:ext uri="{BB962C8B-B14F-4D97-AF65-F5344CB8AC3E}">
        <p14:creationId xmlns:p14="http://schemas.microsoft.com/office/powerpoint/2010/main" val="3079603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Grafico 3"/>
          <p:cNvGraphicFramePr>
            <a:graphicFrameLocks/>
          </p:cNvGraphicFramePr>
          <p:nvPr/>
        </p:nvGraphicFramePr>
        <p:xfrm>
          <a:off x="1447800" y="2125663"/>
          <a:ext cx="6249988" cy="3722687"/>
        </p:xfrm>
        <a:graphic>
          <a:graphicData uri="http://schemas.openxmlformats.org/presentationml/2006/ole">
            <mc:AlternateContent xmlns:mc="http://schemas.openxmlformats.org/markup-compatibility/2006">
              <mc:Choice xmlns:v="urn:schemas-microsoft-com:vml" Requires="v">
                <p:oleObj spid="_x0000_s3080" name="Chart" r:id="rId4" imgW="6248400" imgH="3721608" progId="Excel.Sheet.8">
                  <p:embed/>
                </p:oleObj>
              </mc:Choice>
              <mc:Fallback>
                <p:oleObj name="Chart" r:id="rId4" imgW="6248400" imgH="3721608" progId="Excel.Sheet.8">
                  <p:embed/>
                  <p:pic>
                    <p:nvPicPr>
                      <p:cNvPr id="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125663"/>
                        <a:ext cx="6249988" cy="3722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CasellaDiTesto 4"/>
          <p:cNvSpPr txBox="1">
            <a:spLocks noChangeArrowheads="1"/>
          </p:cNvSpPr>
          <p:nvPr/>
        </p:nvSpPr>
        <p:spPr bwMode="auto">
          <a:xfrm>
            <a:off x="2214563" y="5670550"/>
            <a:ext cx="1500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it-IT" altLang="en-US" sz="1800" b="1" dirty="0">
                <a:latin typeface="+mj-lt"/>
              </a:rPr>
              <a:t>1 </a:t>
            </a:r>
            <a:r>
              <a:rPr lang="it-IT" altLang="en-US" sz="1800" b="1" dirty="0" smtClean="0">
                <a:latin typeface="+mj-lt"/>
              </a:rPr>
              <a:t>risk factor</a:t>
            </a:r>
            <a:endParaRPr lang="it-IT" altLang="en-US" sz="1800" b="1" dirty="0">
              <a:latin typeface="+mj-lt"/>
            </a:endParaRPr>
          </a:p>
        </p:txBody>
      </p:sp>
      <p:sp>
        <p:nvSpPr>
          <p:cNvPr id="2052" name="Rettangolo 5"/>
          <p:cNvSpPr>
            <a:spLocks noChangeArrowheads="1"/>
          </p:cNvSpPr>
          <p:nvPr/>
        </p:nvSpPr>
        <p:spPr bwMode="auto">
          <a:xfrm>
            <a:off x="3962400" y="5670550"/>
            <a:ext cx="1609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it-IT" altLang="en-US" sz="1800" b="1" dirty="0">
                <a:latin typeface="+mj-lt"/>
              </a:rPr>
              <a:t>2 </a:t>
            </a:r>
            <a:r>
              <a:rPr lang="it-IT" altLang="en-US" sz="1800" b="1" dirty="0" smtClean="0">
                <a:latin typeface="+mj-lt"/>
              </a:rPr>
              <a:t>risk factors</a:t>
            </a:r>
            <a:endParaRPr lang="it-IT" altLang="en-US" sz="1800" b="1" dirty="0">
              <a:latin typeface="+mj-lt"/>
            </a:endParaRPr>
          </a:p>
        </p:txBody>
      </p:sp>
      <p:sp>
        <p:nvSpPr>
          <p:cNvPr id="2053" name="Rettangolo 6"/>
          <p:cNvSpPr>
            <a:spLocks noChangeArrowheads="1"/>
          </p:cNvSpPr>
          <p:nvPr/>
        </p:nvSpPr>
        <p:spPr bwMode="auto">
          <a:xfrm>
            <a:off x="5857875" y="5670550"/>
            <a:ext cx="1504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it-IT" altLang="en-US" sz="1800" b="1" dirty="0">
                <a:latin typeface="+mj-lt"/>
              </a:rPr>
              <a:t>3 </a:t>
            </a:r>
            <a:r>
              <a:rPr lang="it-IT" altLang="en-US" sz="1800" b="1" dirty="0" smtClean="0">
                <a:latin typeface="+mj-lt"/>
              </a:rPr>
              <a:t>risk factors</a:t>
            </a:r>
            <a:endParaRPr lang="it-IT" altLang="en-US" sz="1800" b="1" dirty="0">
              <a:latin typeface="+mj-lt"/>
            </a:endParaRPr>
          </a:p>
        </p:txBody>
      </p:sp>
      <p:sp>
        <p:nvSpPr>
          <p:cNvPr id="2054" name="CasellaDiTesto 7"/>
          <p:cNvSpPr txBox="1">
            <a:spLocks noChangeArrowheads="1"/>
          </p:cNvSpPr>
          <p:nvPr/>
        </p:nvSpPr>
        <p:spPr bwMode="auto">
          <a:xfrm>
            <a:off x="2214563" y="5378450"/>
            <a:ext cx="14093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it-IT" altLang="en-US" sz="1600" dirty="0">
                <a:latin typeface="+mj-lt"/>
              </a:rPr>
              <a:t> </a:t>
            </a:r>
            <a:r>
              <a:rPr lang="it-IT" altLang="en-US" sz="1600" dirty="0" smtClean="0">
                <a:latin typeface="+mj-lt"/>
              </a:rPr>
              <a:t>    All      M     </a:t>
            </a:r>
            <a:r>
              <a:rPr lang="it-IT" altLang="en-US" sz="1600" dirty="0">
                <a:latin typeface="+mj-lt"/>
              </a:rPr>
              <a:t>F</a:t>
            </a:r>
          </a:p>
        </p:txBody>
      </p:sp>
      <p:sp>
        <p:nvSpPr>
          <p:cNvPr id="2057" name="CasellaDiTesto 10"/>
          <p:cNvSpPr txBox="1">
            <a:spLocks noChangeArrowheads="1"/>
          </p:cNvSpPr>
          <p:nvPr/>
        </p:nvSpPr>
        <p:spPr bwMode="auto">
          <a:xfrm rot="16200000">
            <a:off x="840617" y="3877746"/>
            <a:ext cx="1181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it-IT" altLang="en-US" sz="1800" b="1" dirty="0" smtClean="0">
                <a:latin typeface="Calibri" panose="020F0502020204030204" pitchFamily="34" charset="0"/>
                <a:cs typeface="Calibri" panose="020F0502020204030204" pitchFamily="34" charset="0"/>
              </a:rPr>
              <a:t>Patients %</a:t>
            </a:r>
            <a:endParaRPr lang="it-IT" altLang="en-US" sz="1800" b="1" dirty="0">
              <a:latin typeface="Calibri" panose="020F0502020204030204" pitchFamily="34" charset="0"/>
              <a:cs typeface="Calibri" panose="020F0502020204030204" pitchFamily="34" charset="0"/>
            </a:endParaRPr>
          </a:p>
        </p:txBody>
      </p:sp>
      <p:sp>
        <p:nvSpPr>
          <p:cNvPr id="13" name="Text Box 12"/>
          <p:cNvSpPr txBox="1">
            <a:spLocks noChangeArrowheads="1"/>
          </p:cNvSpPr>
          <p:nvPr/>
        </p:nvSpPr>
        <p:spPr bwMode="auto">
          <a:xfrm>
            <a:off x="5169768" y="6473651"/>
            <a:ext cx="38667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GB" altLang="en-US" sz="1400" i="1" dirty="0" smtClean="0">
                <a:latin typeface="+mj-lt"/>
              </a:rPr>
              <a:t>With contribution of </a:t>
            </a:r>
            <a:r>
              <a:rPr lang="en-GB" altLang="en-US" sz="1400" i="1" dirty="0" err="1" smtClean="0">
                <a:latin typeface="+mj-lt"/>
              </a:rPr>
              <a:t>Cassa</a:t>
            </a:r>
            <a:r>
              <a:rPr lang="en-GB" altLang="en-US" sz="1400" i="1" dirty="0" smtClean="0">
                <a:latin typeface="+mj-lt"/>
              </a:rPr>
              <a:t> di </a:t>
            </a:r>
            <a:r>
              <a:rPr lang="en-GB" altLang="en-US" sz="1400" i="1" dirty="0" err="1" smtClean="0">
                <a:latin typeface="+mj-lt"/>
              </a:rPr>
              <a:t>Risparmio</a:t>
            </a:r>
            <a:r>
              <a:rPr lang="en-GB" altLang="en-US" sz="1400" i="1" dirty="0" smtClean="0">
                <a:latin typeface="+mj-lt"/>
              </a:rPr>
              <a:t> di Livorno</a:t>
            </a:r>
            <a:endParaRPr lang="en-GB" altLang="en-US" sz="1400" i="1" dirty="0">
              <a:latin typeface="+mj-lt"/>
            </a:endParaRPr>
          </a:p>
        </p:txBody>
      </p:sp>
      <p:sp>
        <p:nvSpPr>
          <p:cNvPr id="14" name="Rettangolo 4"/>
          <p:cNvSpPr/>
          <p:nvPr/>
        </p:nvSpPr>
        <p:spPr>
          <a:xfrm>
            <a:off x="179512" y="332656"/>
            <a:ext cx="8712968" cy="1384995"/>
          </a:xfrm>
          <a:prstGeom prst="rect">
            <a:avLst/>
          </a:prstGeom>
        </p:spPr>
        <p:txBody>
          <a:bodyPr wrap="square">
            <a:spAutoFit/>
          </a:bodyPr>
          <a:lstStyle/>
          <a:p>
            <a:pPr algn="ctr"/>
            <a:r>
              <a:rPr lang="en-US" sz="3000" b="1" dirty="0" smtClean="0">
                <a:latin typeface="+mj-lt"/>
                <a:ea typeface="SimSun" pitchFamily="2" charset="-122"/>
              </a:rPr>
              <a:t>ALZHEIMER’S OUTPATIENT CLINIC</a:t>
            </a:r>
          </a:p>
          <a:p>
            <a:pPr algn="ctr"/>
            <a:r>
              <a:rPr lang="en-US" sz="3000" b="1" dirty="0" smtClean="0">
                <a:latin typeface="+mj-lt"/>
                <a:ea typeface="SimSun" pitchFamily="2" charset="-122"/>
              </a:rPr>
              <a:t>LIVORNO HOSPITAL (TUSCANY)</a:t>
            </a:r>
          </a:p>
          <a:p>
            <a:pPr algn="ctr"/>
            <a:r>
              <a:rPr lang="en-US" sz="2400" b="1" dirty="0" smtClean="0">
                <a:latin typeface="+mj-lt"/>
                <a:ea typeface="SimSun" pitchFamily="2" charset="-122"/>
              </a:rPr>
              <a:t>PREVALENCE OF CARDIOVASCULAR RISK FACTORS</a:t>
            </a:r>
            <a:endParaRPr lang="it-IT" sz="2400" dirty="0">
              <a:latin typeface="+mj-lt"/>
            </a:endParaRPr>
          </a:p>
        </p:txBody>
      </p:sp>
      <p:sp>
        <p:nvSpPr>
          <p:cNvPr id="12" name="CasellaDiTesto 7"/>
          <p:cNvSpPr txBox="1">
            <a:spLocks noChangeArrowheads="1"/>
          </p:cNvSpPr>
          <p:nvPr/>
        </p:nvSpPr>
        <p:spPr bwMode="auto">
          <a:xfrm>
            <a:off x="3954728" y="5373216"/>
            <a:ext cx="14093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it-IT" altLang="en-US" sz="1600" dirty="0">
                <a:latin typeface="+mj-lt"/>
              </a:rPr>
              <a:t> </a:t>
            </a:r>
            <a:r>
              <a:rPr lang="it-IT" altLang="en-US" sz="1600" dirty="0" smtClean="0">
                <a:latin typeface="+mj-lt"/>
              </a:rPr>
              <a:t>    All      M     </a:t>
            </a:r>
            <a:r>
              <a:rPr lang="it-IT" altLang="en-US" sz="1600" dirty="0">
                <a:latin typeface="+mj-lt"/>
              </a:rPr>
              <a:t>F</a:t>
            </a:r>
          </a:p>
        </p:txBody>
      </p:sp>
      <p:sp>
        <p:nvSpPr>
          <p:cNvPr id="15" name="CasellaDiTesto 7"/>
          <p:cNvSpPr txBox="1">
            <a:spLocks noChangeArrowheads="1"/>
          </p:cNvSpPr>
          <p:nvPr/>
        </p:nvSpPr>
        <p:spPr bwMode="auto">
          <a:xfrm>
            <a:off x="5754928" y="5373216"/>
            <a:ext cx="14093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it-IT" altLang="en-US" sz="1600" dirty="0">
                <a:latin typeface="+mj-lt"/>
              </a:rPr>
              <a:t> </a:t>
            </a:r>
            <a:r>
              <a:rPr lang="it-IT" altLang="en-US" sz="1600" dirty="0" smtClean="0">
                <a:latin typeface="+mj-lt"/>
              </a:rPr>
              <a:t>    All      M     </a:t>
            </a:r>
            <a:r>
              <a:rPr lang="it-IT" altLang="en-US" sz="1600" dirty="0">
                <a:latin typeface="+mj-lt"/>
              </a:rPr>
              <a:t>F</a:t>
            </a:r>
          </a:p>
        </p:txBody>
      </p:sp>
    </p:spTree>
    <p:extLst>
      <p:ext uri="{BB962C8B-B14F-4D97-AF65-F5344CB8AC3E}">
        <p14:creationId xmlns:p14="http://schemas.microsoft.com/office/powerpoint/2010/main" val="2434724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1340768"/>
            <a:ext cx="8496944" cy="3539430"/>
          </a:xfrm>
          <a:prstGeom prst="rect">
            <a:avLst/>
          </a:prstGeom>
        </p:spPr>
        <p:txBody>
          <a:bodyPr wrap="square">
            <a:spAutoFit/>
          </a:bodyPr>
          <a:lstStyle/>
          <a:p>
            <a:pPr algn="ctr"/>
            <a:r>
              <a:rPr lang="en-US" sz="3200" b="1" dirty="0" smtClean="0">
                <a:latin typeface="+mj-lt"/>
              </a:rPr>
              <a:t>INTERESTINGLY, ALTHOUGH THE ASSOCIATION BETWEEN PERIPHERAL INFLAMMATION AND COGNITIVE IMPAIRMENT IS GENERALLY RECOGNIZED, </a:t>
            </a:r>
            <a:r>
              <a:rPr lang="en-US" sz="3200" b="1" u="sng" dirty="0" smtClean="0">
                <a:latin typeface="+mj-lt"/>
              </a:rPr>
              <a:t>RHEUMATOID ARTHRITIS</a:t>
            </a:r>
            <a:r>
              <a:rPr lang="en-US" sz="3200" b="1" dirty="0" smtClean="0">
                <a:latin typeface="+mj-lt"/>
              </a:rPr>
              <a:t>, A TYPICAL SYSTEMIC AUTOIMMUNE DISORDER, SEEMS NEGATIVELY ASSOCIATED TO ALZHEIMER’S DISEASE DEVELOPMENT </a:t>
            </a:r>
            <a:endParaRPr lang="it-IT" sz="3200" b="1"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2129949"/>
            <a:ext cx="8712968" cy="2739211"/>
          </a:xfrm>
          <a:prstGeom prst="rect">
            <a:avLst/>
          </a:prstGeom>
        </p:spPr>
        <p:txBody>
          <a:bodyPr wrap="square">
            <a:spAutoFit/>
          </a:bodyPr>
          <a:lstStyle/>
          <a:p>
            <a:pPr algn="ctr"/>
            <a:r>
              <a:rPr lang="en-US" sz="2000" dirty="0" smtClean="0">
                <a:latin typeface="+mj-lt"/>
              </a:rPr>
              <a:t>On this basis, we propose a translational research project</a:t>
            </a:r>
          </a:p>
          <a:p>
            <a:pPr algn="ctr"/>
            <a:endParaRPr lang="en-US" sz="2000" dirty="0">
              <a:latin typeface="+mj-lt"/>
            </a:endParaRPr>
          </a:p>
          <a:p>
            <a:pPr algn="ctr"/>
            <a:r>
              <a:rPr lang="en-GB" sz="2400" b="1" i="1" dirty="0" smtClean="0">
                <a:latin typeface="+mj-lt"/>
              </a:rPr>
              <a:t>Relationship between cognitive function and inflammation in animal models and in patients with morbid obesity, rheumatoid arthritis, osteoarthritis and </a:t>
            </a:r>
            <a:r>
              <a:rPr lang="en-GB" sz="2400" b="1" i="1" dirty="0" err="1" smtClean="0">
                <a:latin typeface="+mj-lt"/>
              </a:rPr>
              <a:t>periodontitis</a:t>
            </a:r>
            <a:endParaRPr lang="en-US" sz="2400" b="1" dirty="0" smtClean="0">
              <a:latin typeface="+mj-lt"/>
            </a:endParaRPr>
          </a:p>
          <a:p>
            <a:pPr algn="ctr"/>
            <a:endParaRPr lang="en-US" sz="2000" dirty="0" smtClean="0">
              <a:latin typeface="+mj-lt"/>
            </a:endParaRPr>
          </a:p>
          <a:p>
            <a:pPr algn="ctr"/>
            <a:r>
              <a:rPr lang="en-US" sz="2000" dirty="0" smtClean="0">
                <a:latin typeface="+mj-lt"/>
              </a:rPr>
              <a:t> to evaluate the effect of peripheral chronic inflammation on </a:t>
            </a:r>
            <a:r>
              <a:rPr lang="en-US" sz="2000" dirty="0" err="1" smtClean="0">
                <a:latin typeface="+mj-lt"/>
              </a:rPr>
              <a:t>neuro</a:t>
            </a:r>
            <a:r>
              <a:rPr lang="en-US" sz="2000" dirty="0" smtClean="0">
                <a:latin typeface="+mj-lt"/>
              </a:rPr>
              <a:t>-inflammation and cognitive function as well as AD pathophysiology, </a:t>
            </a:r>
          </a:p>
        </p:txBody>
      </p:sp>
      <p:pic>
        <p:nvPicPr>
          <p:cNvPr id="31748" name="Picture 4" descr="http://www.pisanews.net/wp-content/uploads/2014/02/AOUP_h11.jpg"/>
          <p:cNvPicPr>
            <a:picLocks noChangeAspect="1" noChangeArrowheads="1"/>
          </p:cNvPicPr>
          <p:nvPr/>
        </p:nvPicPr>
        <p:blipFill>
          <a:blip r:embed="rId2" cstate="print"/>
          <a:srcRect t="19715" b="21567"/>
          <a:stretch>
            <a:fillRect/>
          </a:stretch>
        </p:blipFill>
        <p:spPr bwMode="auto">
          <a:xfrm>
            <a:off x="2411760" y="72008"/>
            <a:ext cx="4087632" cy="1484784"/>
          </a:xfrm>
          <a:prstGeom prst="rect">
            <a:avLst/>
          </a:prstGeom>
          <a:noFill/>
        </p:spPr>
      </p:pic>
      <p:sp>
        <p:nvSpPr>
          <p:cNvPr id="31750" name="AutoShape 6" descr="data:image/jpeg;base64,/9j/4AAQSkZJRgABAQAAAQABAAD/2wCEAAkGBxQTEhUUEhMWFRUXFR8bFxgXGRwgHBweHiIgIRkmHhwZHzQhGyAmHx8cJDEhJS4tMjAwHSAzODUsNyguLiwBCgoKDg0OGxAQGywmHyQ0KzE3LCw3LCw0Ly81Li80LDQsLSstLC80LCwsNCw0LCwvLCw0LC0sLC0sLCwsLCwsLP/AABEIAG8AeAMBIgACEQEDEQH/xAAbAAACAgMBAAAAAAAAAAAAAAAABQQGAQIDB//EADwQAAICAQMCBQIEAQkJAQAAAAECAxEEABIhBTEGEyJBURRhIzJCcYEHJENSc4KRobEVM1NikrLB8PEW/8QAGAEAAwEBAAAAAAAAAAAAAAAAAAECAwT/xAAiEQACAgICAgIDAAAAAAAAAAAAAREhAhIxQQNRE2EycfD/2gAMAwEAAhEDEQA/APcdGjRoANYvRelHiXqrY8XmLGzc+pgLEa/qdhdsFHNDk/bvppSJuDv1jrcGMFORKsYZqUt7n/x30v6n1xoszHhIHkyqbf33k/hj42nnn5r51w3R5OPJA0hkRqEc8gQq7Hla2gBtrcVQv76S9P8AC7ywsA5igfHpEdTux33K34ZJsoCLS6K0Pbtpjjj2Q8n0TP5TclzjvDD5u/yXlYxGiFTtuNg0WPYdwp038OIqtJUKQbwrqqMCXXaLYgfBNX+2lsnVeno0pmzBIzoI5SXtdq3xUY2r3a6+TrbA8Q9KjO6GeLcVC2pZm2jsPcgfbRD1iGKtpkmeIXZ8nEgjdkLM8khRiD5aLRsj5dk7/B1v0rqDK+VFI/mDH2kSGgSGUtTVxuFcnjhhpZldWwJJvNGY0MpXZvsqNt3X4q7Rzzrr1Lw+TEmPCC0M8obKlLAuy8E3xTbwApI7L2HbRFQxz2h/0XqS5EEcyq6rIoYBxTURYvU7VUhMmTNKfPbHx4ZPKjSMqGdxW4sWB4sgKor3u7GnvTTIAyzfpalc1brQokDgG7H3q+LrUPGCkydrOsazqSg0aNGgA0aNYOgCJ1bIeOJ2ijMrhfSgrk+3JIAGqh0TxKwklBbIykpbUQjfDJzvRgvYVtIBuvk99b+L+sOjvc02Ksa3C4jBikerYSMQeL2gC17sQT7PJOmY+RNFkAqZI6to2/MCOFYqfUt+oA/A1okkrM223RD6F4fUepgyw7/MhxmAqI97P33chey/6Y8Ss+Ws2Fjgcptmle9kYYcKAOXcjmroAgnuAeryy5cjrFKYceNipkjrfI4NMFJBCKpBBNWTdVXK9un5GLkJHFlHyslmNyosjLKBYF2LVlVv2K/fTXMzYdUVVwhVfqd0vlq8c6z2sSW2yKWOMhR5e4HleQPvWpHTOtyLAEaeYeSfLYwrBCnHZryPU4daYFR7638RdTdhkM8cZnw/T9WknliqDkRodx8wgUVNjtd9tIep48MUi4rDGU+XtlmEchbFJHpUyB7e1sFjQFdua10JSrMXTom5niiU1Hj5GRI70Ad8Usa2wUmQJFe3n2+Dq9eGWfDWHByFUUm2GVL2SbRyCDyjgc1zYuuxAq/Rc2bGYrIsf1LSnGOU8hMYr1LuiFbQQRtC8WaJBPLvLwMrIyRjS5Y2RKsztDF5b2SREoLM3Hpck17DWfkS46Kwnnsc9a8ORTbmPmUSGkiRgFmK/lDA+/AFgi+LsDSLr0k064wYtAkk6FYrp9kZ3yNKx7UFHA7E8k3w0yvNwfxTK82MD+KslF4waG9WAFqOSym+OQeKOPFOLj+ZDk5CSS7AY4kQblJkKnlR33bVHPHHOs8eTRoc9L6ok4YoG2g8MVIDD2Kk/mH3Gp+qzBn5TSJNOsWJjg0Y5HBkYtwtkehSD2UE3ffVl1nkoLTM6NGjSGGtZGAFngDvrbUTqoQwyCQ1GUYOR/Vr1f5aAFWMmei1J9NPxyBvQn7Wdyn/AAF/bXAPFjdPlmxIwm9GlRAAPW49IocfmoVpT1KDEgKJ9XmQ703bEeRtqdiWDqxiX2viv4ab+MIjHhqkCqCssKxqeF4dQoJ9hwBrX19mfsR9EZIo/wCaZZQwoGngyAQgsHzDyu8NuBJIJF3xzrn4h6xknE3PEnmofNgyA6rGx7xmNWO9iVaipA4uzrbrPUMiaScSdOicwQrJDvZGaNm38kngglOy/AvvxVfFHTA8DCSKPzJIoGxhDe1TK0nmcyGkDULA4FjvrXHGXZnk4VC3o2OHyseKKH6jcN8n1EbBUkkAYn0ewCDn9QPverjN/JvPJuaaaB3Zn3bVePeHO472U7jRql7VY97EfwtPkNDl5GMoyMhxArKzbQCqsxqqO0BwoW79Bs6uXQOo5LYbPPjMsyg7Y9xtuLFFjY5sc/Gq8vkyToWGOLVnlnibp5+qTHykEbIAhyY43Zph5ZAKxn0jtRqyTR9tWvwV1vKkx2kEKy5M/eQSpSbfSm9CbCKKYbd1kt2J5h9Tny5Io5cqM4fk5KmJw5LHcGQeiSzfIY9iV3diOUngjpKyQw7I4zO+SySeYDtMflFtoKGyORf34IOqaTwslVlRc8jLSZFkzM5XhlARIsUHZIFsuWFFzfuBQAAFm9OvC07tgAIp3xb0jEoo/hkiPeO4JAWx7arnR8/IjGNJFg4waZ9rSIQvmRgMUCCrU0t+rjgDm7Fn8IPITleaoRvqidqmwLRCBfufn73rDNUbYuyJlwZ+TCwlMONG8Z3IqNNKARyLO1d39086sfSnYwxmQEPsG4Hvdc3X31TJ+uGCRYsTJbLctJviKeYVIPpW46MQvcLcmqGrn0yd3iVpYvKcj1JuDbf7w4Os81CKxdkvRo0agsNcczGEiMjXTAg135+PvrtrB0AIIPC6qs9zSvJkALJM2zftAICik2gAE+3udb+MFrDkZRZiAlA/siHH/bpZ1/rOYsdRpHFK8pjhU27SG63VwEQD1EndQ1YMEqUMLyCaRFAlurO4HuB2B541bnlkVwJOr9SXHyRkEboZcN7I9zF60HPuyu9ftqBheEJhjoWn3S/T+X5Mqq0Ow8+WwADkDgbrvi/trXK6McrCn6czkT44qJvlefIa/cFbQ/s2u0fiDIngAjT6el2T5EzBPKkB2ttUgiSiDzYHK97404Vf3on9nPwBmwLNkQxqsRcrL5PFoQoSVCB7qyg/cMCNTMvqBTLBX60qT6kWNTHY4FWN9H/lv+HOkscMTgTsJY8SESkz+YCzuXG2VGTkD85LdipAojWuZ1KcTAxZGLNFEFBy3hDNGJNw5eNgpIoE1QpwTWm1OUkpwoHH8oHUsYJDDkFakkDsrVeyP1H0nkliAgHuW+x1zx/C8zxo4kGLIiOIIY1QxxbxyHJBMjfLAj7aV58EWyScCXMxzGyTSKV3lww9YPFoovbs4Ug8G705/wD0MmLGzzfzrHXdtyYmVmJv0q6ItA/p3LfI7C9K0ksR03Zx8PkSN0+NBtGPjs0qnkq4AiUH72Jf+nTvws25JpP+JkyH9wrbFI/go1XOiwTYmG0kg/n2Y1KvurOSUX5qPczN/e1ZJcf6XDWGGREZUWKN5CAN3YE33N8176nP0isfsXdO69HEnqw8iDezMSsLOpLEksTHffv6qOnPh7MabHSRyCWvlVKgiyFO0klbFGr99KMnrOTGrLk4ji/SJMV94JPA4IDR2SOSCB7nVjw4BGiovZQALNnj5PudTkPE76NGjUFhrB1nRoArfXukw+cMrJnaNEj2KC+xVs253Dn1Uoq/06jdHyGeVXw8VY8a/wASRxsaUc1tUruIBJO5qv273qzZeIkqlJFDKe4Isccj/PXWtVtUE62J+vdOcsmRj158QIAJoSI1b0J9roEN7Efc6qPXJ0mf8BJ2E3GdiiMhiqD8x3ClIraa/OKAPA1cOh+JMfLaZceTeYW2ycEUTYFX3BKtz9tdPEWRLHjyPCLcDilLECxZCDlyBZ2jvVarFtOGhNSpR5f1zrH1OQG8yMRKJPpNzJFtI8vd5yOfXHuFBCLNHg1ep2PHSyEn8FiC0Q3Y+GD+omSX1SBvdUFH376Y4QxVZmPUW3u5dtsUayEnv/Rl/wCA1vPlRRgSw4GXlsGrzJ1kO2+5AkBev7NdbT0kZa9sXYRlxn+tjJ+n7ZTtEyR7SQf5tATuVfljd3fNal9NyMdZ3M7tj4yMJsbHlAXzGeyXVa3MA35Y+SCb911z6pDBl7Wy+pOHUgiJISqKQQRUTqXLAjuSf4auPhmeSWLdOLIdvLdo9jMv6WKH8h/1q+LrU5upHirOPRsd5pfq5lK+nbjxsOUQ8szA8h3pbB7BQPnR4l6dkPJFJjiF9iupjmvbb7dr8dyu08V+o8jU7xB1ZcTHkndWZYxZCiyf/fnWfD/V1yseOdFZVkWwGHI+f/usZf5GtcCvw99QJ3SWdpwF/E3ReWqPY2CPj1KV3Xy3ZeRerNrAGs6TcjSgNGjRpDDRo0aADWNZ0aAIPTukwwFzDEkZkbc5UAbj8mu/c/46kZMm1S1gULtjQFd7Ou2uGZipKjRyKGRhTKexH30Tdij0Kek9ZlkxIZ2gO+WiI1P5Q3KklqobaJv51M6V1VZ42cAptdkcNXDIabnsQK7655WO8cSRwRrIg9LK7kHbXFMQbN139tLcDw/KMEYzSCNixJ2jcFQsWCDdW4Aekk9x++rqCbTJ2F1Y5EPmY693KfiAigposV7+11x39tcvC3VWm81JXjaSOQi0BXcn6WKMSVBO4A3R2kjR4e6VNCMgSTF/MlZkNLwCBZoDgk3wbHA+TqT0rpTJI00snmTOioWC7VCqSQFWyRyxJJJ0OLQKaGbqCKIse40IgAAAoDsB21to1BYaNGjQAaNGjQAl6T1ppzOBCymGQxm2X1MADxR7URydbdA69Hkxo4pGkTesbMpfb87Qe2kXTetRYc+cmQxRmn85aBO5GRQCNvY2pFGtKMLo7bsSEMI8zHwAYz3CvuBKsRwysAQft25rWuiMtmX7/bGPSnz4qZiqnzFokdwOeSPjWy9VgKbxNEUDbSwddu74u6v7ao31oEOA0yiJ26g7FPzbTcgYWoo0zAX76ZYuAy5smMFH07OMuzXBJIKgf2oD3+/20tB7lmj6tAx2rPETdUHUm/ige/21tjdUhkO2OaNzV0rqTx34B1SeidTiGVNcvDZzbY/L7naq3uI9NEE/w++lvhKYCeKWQ7ojlZKRbRRjlkkLDd7urr2/qkc3fD+LkXyHoo6xjndU8XpBLfiL6QDRJ54APHOtW61jCryIRYBH4ic329/fXnmFlIkORDE3m4y4EhRnSpYd/AjLf0ik+9cbeSdNOp5UKwdMewN00RJ2nkIhU+3tYGj47HuWsdV/GjWlaKVfw5VcEFhyRX7cgi+3tqblZkcQBlkRATQLsACfiye+qB4nnvzciAoB091CJtI9V3Lt5AG8HZ29j86a+Os+NsOGS7VsmB1NHsJFY8V7AE6WnAb8lk/2vBsMnnxeWDRfeu0H4LXQOovXetDHjSQIZVeREGxl7yMFQ8nkWRyNUXxHKkidRyIhUDwRxXX+8lVySdvcUDVmrv7asH8oWfGMSFixCtkwMCAb2rIrEjj2UE86eloHnTG+L4ii3SpMRA0O3f5jKFp72ENdG9rf4anv1OEMEM0Ydq2qXWzf5aF2b9tVHxhiQQ4U8oLM07RlneyzUw2jtwALoUO51w6jmqmbux23GWaJZoJFtWFAiRH/AEFV5o99tVZ0tJtBtHJfPPXds3DdW7bfNdrrvV8XrGvPpuobZ4OpbwY5JzBW1twibge/syBu1+o6NJ+N9DWa7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1752" name="Picture 8" descr="http://www.comelab.it/images/sidebar/logo_osped.gif"/>
          <p:cNvPicPr>
            <a:picLocks noChangeAspect="1" noChangeArrowheads="1"/>
          </p:cNvPicPr>
          <p:nvPr/>
        </p:nvPicPr>
        <p:blipFill>
          <a:blip r:embed="rId3" cstate="print"/>
          <a:srcRect/>
          <a:stretch>
            <a:fillRect/>
          </a:stretch>
        </p:blipFill>
        <p:spPr bwMode="auto">
          <a:xfrm>
            <a:off x="7452320" y="116632"/>
            <a:ext cx="1095375" cy="1428750"/>
          </a:xfrm>
          <a:prstGeom prst="rect">
            <a:avLst/>
          </a:prstGeom>
          <a:noFill/>
        </p:spPr>
      </p:pic>
      <p:sp>
        <p:nvSpPr>
          <p:cNvPr id="31754" name="AutoShape 10" descr="data:image/jpeg;base64,/9j/4AAQSkZJRgABAQAAAQABAAD/2wCEAAkGBxQTEhUUEhMWFRUXFR8bFxgXGRwgHBweHiIgIRkmHhwZHzQhGyAmHx8cJDEhJS4tMjAwHSAzODUsNyguLiwBCgoKDg0OGxAQGywmHyQ0KzE3LCw3LCw0Ly81Li80LDQsLSstLC80LCwsNCw0LCwvLCw0LC0sLC0sLCwsLCwsLP/AABEIAG8AeAMBIgACEQEDEQH/xAAbAAACAgMBAAAAAAAAAAAAAAAABQQGAQIDB//EADwQAAICAQMCBQIEAQkJAQAAAAECAxEEABIhBTEGEyJBURRhIzJCcYEHJENSc4KRobEVM1NikrLB8PEW/8QAGAEAAwEBAAAAAAAAAAAAAAAAAAECAwT/xAAiEQACAgICAgIDAAAAAAAAAAAAAREhAhIxQQNRE2EycfD/2gAMAwEAAhEDEQA/APcdGjRoANYvRelHiXqrY8XmLGzc+pgLEa/qdhdsFHNDk/bvppSJuDv1jrcGMFORKsYZqUt7n/x30v6n1xoszHhIHkyqbf33k/hj42nnn5r51w3R5OPJA0hkRqEc8gQq7Hla2gBtrcVQv76S9P8AC7ywsA5igfHpEdTux33K34ZJsoCLS6K0Pbtpjjj2Q8n0TP5TclzjvDD5u/yXlYxGiFTtuNg0WPYdwp038OIqtJUKQbwrqqMCXXaLYgfBNX+2lsnVeno0pmzBIzoI5SXtdq3xUY2r3a6+TrbA8Q9KjO6GeLcVC2pZm2jsPcgfbRD1iGKtpkmeIXZ8nEgjdkLM8khRiD5aLRsj5dk7/B1v0rqDK+VFI/mDH2kSGgSGUtTVxuFcnjhhpZldWwJJvNGY0MpXZvsqNt3X4q7Rzzrr1Lw+TEmPCC0M8obKlLAuy8E3xTbwApI7L2HbRFQxz2h/0XqS5EEcyq6rIoYBxTURYvU7VUhMmTNKfPbHx4ZPKjSMqGdxW4sWB4sgKor3u7GnvTTIAyzfpalc1brQokDgG7H3q+LrUPGCkydrOsazqSg0aNGgA0aNYOgCJ1bIeOJ2ijMrhfSgrk+3JIAGqh0TxKwklBbIykpbUQjfDJzvRgvYVtIBuvk99b+L+sOjvc02Ksa3C4jBikerYSMQeL2gC17sQT7PJOmY+RNFkAqZI6to2/MCOFYqfUt+oA/A1okkrM223RD6F4fUepgyw7/MhxmAqI97P33chey/6Y8Ss+Ws2Fjgcptmle9kYYcKAOXcjmroAgnuAeryy5cjrFKYceNipkjrfI4NMFJBCKpBBNWTdVXK9un5GLkJHFlHyslmNyosjLKBYF2LVlVv2K/fTXMzYdUVVwhVfqd0vlq8c6z2sSW2yKWOMhR5e4HleQPvWpHTOtyLAEaeYeSfLYwrBCnHZryPU4daYFR7638RdTdhkM8cZnw/T9WknliqDkRodx8wgUVNjtd9tIep48MUi4rDGU+XtlmEchbFJHpUyB7e1sFjQFdua10JSrMXTom5niiU1Hj5GRI70Ad8Usa2wUmQJFe3n2+Dq9eGWfDWHByFUUm2GVL2SbRyCDyjgc1zYuuxAq/Rc2bGYrIsf1LSnGOU8hMYr1LuiFbQQRtC8WaJBPLvLwMrIyRjS5Y2RKsztDF5b2SREoLM3Hpck17DWfkS46Kwnnsc9a8ORTbmPmUSGkiRgFmK/lDA+/AFgi+LsDSLr0k064wYtAkk6FYrp9kZ3yNKx7UFHA7E8k3w0yvNwfxTK82MD+KslF4waG9WAFqOSym+OQeKOPFOLj+ZDk5CSS7AY4kQblJkKnlR33bVHPHHOs8eTRoc9L6ok4YoG2g8MVIDD2Kk/mH3Gp+qzBn5TSJNOsWJjg0Y5HBkYtwtkehSD2UE3ffVl1nkoLTM6NGjSGGtZGAFngDvrbUTqoQwyCQ1GUYOR/Vr1f5aAFWMmei1J9NPxyBvQn7Wdyn/AAF/bXAPFjdPlmxIwm9GlRAAPW49IocfmoVpT1KDEgKJ9XmQ703bEeRtqdiWDqxiX2viv4ab+MIjHhqkCqCssKxqeF4dQoJ9hwBrX19mfsR9EZIo/wCaZZQwoGngyAQgsHzDyu8NuBJIJF3xzrn4h6xknE3PEnmofNgyA6rGx7xmNWO9iVaipA4uzrbrPUMiaScSdOicwQrJDvZGaNm38kngglOy/AvvxVfFHTA8DCSKPzJIoGxhDe1TK0nmcyGkDULA4FjvrXHGXZnk4VC3o2OHyseKKH6jcN8n1EbBUkkAYn0ewCDn9QPverjN/JvPJuaaaB3Zn3bVePeHO472U7jRql7VY97EfwtPkNDl5GMoyMhxArKzbQCqsxqqO0BwoW79Bs6uXQOo5LYbPPjMsyg7Y9xtuLFFjY5sc/Gq8vkyToWGOLVnlnibp5+qTHykEbIAhyY43Zph5ZAKxn0jtRqyTR9tWvwV1vKkx2kEKy5M/eQSpSbfSm9CbCKKYbd1kt2J5h9Tny5Io5cqM4fk5KmJw5LHcGQeiSzfIY9iV3diOUngjpKyQw7I4zO+SySeYDtMflFtoKGyORf34IOqaTwslVlRc8jLSZFkzM5XhlARIsUHZIFsuWFFzfuBQAAFm9OvC07tgAIp3xb0jEoo/hkiPeO4JAWx7arnR8/IjGNJFg4waZ9rSIQvmRgMUCCrU0t+rjgDm7Fn8IPITleaoRvqidqmwLRCBfufn73rDNUbYuyJlwZ+TCwlMONG8Z3IqNNKARyLO1d39086sfSnYwxmQEPsG4Hvdc3X31TJ+uGCRYsTJbLctJviKeYVIPpW46MQvcLcmqGrn0yd3iVpYvKcj1JuDbf7w4Os81CKxdkvRo0agsNcczGEiMjXTAg135+PvrtrB0AIIPC6qs9zSvJkALJM2zftAICik2gAE+3udb+MFrDkZRZiAlA/siHH/bpZ1/rOYsdRpHFK8pjhU27SG63VwEQD1EndQ1YMEqUMLyCaRFAlurO4HuB2B541bnlkVwJOr9SXHyRkEboZcN7I9zF60HPuyu9ftqBheEJhjoWn3S/T+X5Mqq0Ow8+WwADkDgbrvi/trXK6McrCn6czkT44qJvlefIa/cFbQ/s2u0fiDIngAjT6el2T5EzBPKkB2ttUgiSiDzYHK97404Vf3on9nPwBmwLNkQxqsRcrL5PFoQoSVCB7qyg/cMCNTMvqBTLBX60qT6kWNTHY4FWN9H/lv+HOkscMTgTsJY8SESkz+YCzuXG2VGTkD85LdipAojWuZ1KcTAxZGLNFEFBy3hDNGJNw5eNgpIoE1QpwTWm1OUkpwoHH8oHUsYJDDkFakkDsrVeyP1H0nkliAgHuW+x1zx/C8zxo4kGLIiOIIY1QxxbxyHJBMjfLAj7aV58EWyScCXMxzGyTSKV3lww9YPFoovbs4Ug8G705/wD0MmLGzzfzrHXdtyYmVmJv0q6ItA/p3LfI7C9K0ksR03Zx8PkSN0+NBtGPjs0qnkq4AiUH72Jf+nTvws25JpP+JkyH9wrbFI/go1XOiwTYmG0kg/n2Y1KvurOSUX5qPczN/e1ZJcf6XDWGGREZUWKN5CAN3YE33N8176nP0isfsXdO69HEnqw8iDezMSsLOpLEksTHffv6qOnPh7MabHSRyCWvlVKgiyFO0klbFGr99KMnrOTGrLk4ji/SJMV94JPA4IDR2SOSCB7nVjw4BGiovZQALNnj5PudTkPE76NGjUFhrB1nRoArfXukw+cMrJnaNEj2KC+xVs253Dn1Uoq/06jdHyGeVXw8VY8a/wASRxsaUc1tUruIBJO5qv273qzZeIkqlJFDKe4Isccj/PXWtVtUE62J+vdOcsmRj158QIAJoSI1b0J9roEN7Efc6qPXJ0mf8BJ2E3GdiiMhiqD8x3ClIraa/OKAPA1cOh+JMfLaZceTeYW2ycEUTYFX3BKtz9tdPEWRLHjyPCLcDilLECxZCDlyBZ2jvVarFtOGhNSpR5f1zrH1OQG8yMRKJPpNzJFtI8vd5yOfXHuFBCLNHg1ep2PHSyEn8FiC0Q3Y+GD+omSX1SBvdUFH376Y4QxVZmPUW3u5dtsUayEnv/Rl/wCA1vPlRRgSw4GXlsGrzJ1kO2+5AkBev7NdbT0kZa9sXYRlxn+tjJ+n7ZTtEyR7SQf5tATuVfljd3fNal9NyMdZ3M7tj4yMJsbHlAXzGeyXVa3MA35Y+SCb911z6pDBl7Wy+pOHUgiJISqKQQRUTqXLAjuSf4auPhmeSWLdOLIdvLdo9jMv6WKH8h/1q+LrU5upHirOPRsd5pfq5lK+nbjxsOUQ8szA8h3pbB7BQPnR4l6dkPJFJjiF9iupjmvbb7dr8dyu08V+o8jU7xB1ZcTHkndWZYxZCiyf/fnWfD/V1yseOdFZVkWwGHI+f/usZf5GtcCvw99QJ3SWdpwF/E3ReWqPY2CPj1KV3Xy3ZeRerNrAGs6TcjSgNGjRpDDRo0aADWNZ0aAIPTukwwFzDEkZkbc5UAbj8mu/c/46kZMm1S1gULtjQFd7Ou2uGZipKjRyKGRhTKexH30Tdij0Kek9ZlkxIZ2gO+WiI1P5Q3KklqobaJv51M6V1VZ42cAptdkcNXDIabnsQK7655WO8cSRwRrIg9LK7kHbXFMQbN139tLcDw/KMEYzSCNixJ2jcFQsWCDdW4Aekk9x++rqCbTJ2F1Y5EPmY693KfiAigposV7+11x39tcvC3VWm81JXjaSOQi0BXcn6WKMSVBO4A3R2kjR4e6VNCMgSTF/MlZkNLwCBZoDgk3wbHA+TqT0rpTJI00snmTOioWC7VCqSQFWyRyxJJJ0OLQKaGbqCKIse40IgAAAoDsB21to1BYaNGjQAaNGjQAl6T1ppzOBCymGQxm2X1MADxR7URydbdA69Hkxo4pGkTesbMpfb87Qe2kXTetRYc+cmQxRmn85aBO5GRQCNvY2pFGtKMLo7bsSEMI8zHwAYz3CvuBKsRwysAQft25rWuiMtmX7/bGPSnz4qZiqnzFokdwOeSPjWy9VgKbxNEUDbSwddu74u6v7ao31oEOA0yiJ26g7FPzbTcgYWoo0zAX76ZYuAy5smMFH07OMuzXBJIKgf2oD3+/20tB7lmj6tAx2rPETdUHUm/ige/21tjdUhkO2OaNzV0rqTx34B1SeidTiGVNcvDZzbY/L7naq3uI9NEE/w++lvhKYCeKWQ7ojlZKRbRRjlkkLDd7urr2/qkc3fD+LkXyHoo6xjndU8XpBLfiL6QDRJ54APHOtW61jCryIRYBH4ic329/fXnmFlIkORDE3m4y4EhRnSpYd/AjLf0ik+9cbeSdNOp5UKwdMewN00RJ2nkIhU+3tYGj47HuWsdV/GjWlaKVfw5VcEFhyRX7cgi+3tqblZkcQBlkRATQLsACfiye+qB4nnvzciAoB091CJtI9V3Lt5AG8HZ29j86a+Os+NsOGS7VsmB1NHsJFY8V7AE6WnAb8lk/2vBsMnnxeWDRfeu0H4LXQOovXetDHjSQIZVeREGxl7yMFQ8nkWRyNUXxHKkidRyIhUDwRxXX+8lVySdvcUDVmrv7asH8oWfGMSFixCtkwMCAb2rIrEjj2UE86eloHnTG+L4ii3SpMRA0O3f5jKFp72ENdG9rf4anv1OEMEM0Ydq2qXWzf5aF2b9tVHxhiQQ4U8oLM07RlneyzUw2jtwALoUO51w6jmqmbux23GWaJZoJFtWFAiRH/AEFV5o99tVZ0tJtBtHJfPPXds3DdW7bfNdrrvV8XrGvPpuobZ4OpbwY5JzBW1twibge/syBu1+o6NJ+N9DWa7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756" name="AutoShape 12" descr="data:image/jpeg;base64,/9j/4AAQSkZJRgABAQAAAQABAAD/2wCEAAkGBxQTEhUUEhMWFRUXFR8bFxgXGRwgHBweHiIgIRkmHhwZHzQhGyAmHx8cJDEhJS4tMjAwHSAzODUsNyguLiwBCgoKDg0OGxAQGywmHyQ0KzE3LCw3LCw0Ly81Li80LDQsLSstLC80LCwsNCw0LCwvLCw0LC0sLC0sLCwsLCwsLP/AABEIAG8AeAMBIgACEQEDEQH/xAAbAAACAgMBAAAAAAAAAAAAAAAABQQGAQIDB//EADwQAAICAQMCBQIEAQkJAQAAAAECAxEEABIhBTEGEyJBURRhIzJCcYEHJENSc4KRobEVM1NikrLB8PEW/8QAGAEAAwEBAAAAAAAAAAAAAAAAAAECAwT/xAAiEQACAgICAgIDAAAAAAAAAAAAAREhAhIxQQNRE2EycfD/2gAMAwEAAhEDEQA/APcdGjRoANYvRelHiXqrY8XmLGzc+pgLEa/qdhdsFHNDk/bvppSJuDv1jrcGMFORKsYZqUt7n/x30v6n1xoszHhIHkyqbf33k/hj42nnn5r51w3R5OPJA0hkRqEc8gQq7Hla2gBtrcVQv76S9P8AC7ywsA5igfHpEdTux33K34ZJsoCLS6K0Pbtpjjj2Q8n0TP5TclzjvDD5u/yXlYxGiFTtuNg0WPYdwp038OIqtJUKQbwrqqMCXXaLYgfBNX+2lsnVeno0pmzBIzoI5SXtdq3xUY2r3a6+TrbA8Q9KjO6GeLcVC2pZm2jsPcgfbRD1iGKtpkmeIXZ8nEgjdkLM8khRiD5aLRsj5dk7/B1v0rqDK+VFI/mDH2kSGgSGUtTVxuFcnjhhpZldWwJJvNGY0MpXZvsqNt3X4q7Rzzrr1Lw+TEmPCC0M8obKlLAuy8E3xTbwApI7L2HbRFQxz2h/0XqS5EEcyq6rIoYBxTURYvU7VUhMmTNKfPbHx4ZPKjSMqGdxW4sWB4sgKor3u7GnvTTIAyzfpalc1brQokDgG7H3q+LrUPGCkydrOsazqSg0aNGgA0aNYOgCJ1bIeOJ2ijMrhfSgrk+3JIAGqh0TxKwklBbIykpbUQjfDJzvRgvYVtIBuvk99b+L+sOjvc02Ksa3C4jBikerYSMQeL2gC17sQT7PJOmY+RNFkAqZI6to2/MCOFYqfUt+oA/A1okkrM223RD6F4fUepgyw7/MhxmAqI97P33chey/6Y8Ss+Ws2Fjgcptmle9kYYcKAOXcjmroAgnuAeryy5cjrFKYceNipkjrfI4NMFJBCKpBBNWTdVXK9un5GLkJHFlHyslmNyosjLKBYF2LVlVv2K/fTXMzYdUVVwhVfqd0vlq8c6z2sSW2yKWOMhR5e4HleQPvWpHTOtyLAEaeYeSfLYwrBCnHZryPU4daYFR7638RdTdhkM8cZnw/T9WknliqDkRodx8wgUVNjtd9tIep48MUi4rDGU+XtlmEchbFJHpUyB7e1sFjQFdua10JSrMXTom5niiU1Hj5GRI70Ad8Usa2wUmQJFe3n2+Dq9eGWfDWHByFUUm2GVL2SbRyCDyjgc1zYuuxAq/Rc2bGYrIsf1LSnGOU8hMYr1LuiFbQQRtC8WaJBPLvLwMrIyRjS5Y2RKsztDF5b2SREoLM3Hpck17DWfkS46Kwnnsc9a8ORTbmPmUSGkiRgFmK/lDA+/AFgi+LsDSLr0k064wYtAkk6FYrp9kZ3yNKx7UFHA7E8k3w0yvNwfxTK82MD+KslF4waG9WAFqOSym+OQeKOPFOLj+ZDk5CSS7AY4kQblJkKnlR33bVHPHHOs8eTRoc9L6ok4YoG2g8MVIDD2Kk/mH3Gp+qzBn5TSJNOsWJjg0Y5HBkYtwtkehSD2UE3ffVl1nkoLTM6NGjSGGtZGAFngDvrbUTqoQwyCQ1GUYOR/Vr1f5aAFWMmei1J9NPxyBvQn7Wdyn/AAF/bXAPFjdPlmxIwm9GlRAAPW49IocfmoVpT1KDEgKJ9XmQ703bEeRtqdiWDqxiX2viv4ab+MIjHhqkCqCssKxqeF4dQoJ9hwBrX19mfsR9EZIo/wCaZZQwoGngyAQgsHzDyu8NuBJIJF3xzrn4h6xknE3PEnmofNgyA6rGx7xmNWO9iVaipA4uzrbrPUMiaScSdOicwQrJDvZGaNm38kngglOy/AvvxVfFHTA8DCSKPzJIoGxhDe1TK0nmcyGkDULA4FjvrXHGXZnk4VC3o2OHyseKKH6jcN8n1EbBUkkAYn0ewCDn9QPverjN/JvPJuaaaB3Zn3bVePeHO472U7jRql7VY97EfwtPkNDl5GMoyMhxArKzbQCqsxqqO0BwoW79Bs6uXQOo5LYbPPjMsyg7Y9xtuLFFjY5sc/Gq8vkyToWGOLVnlnibp5+qTHykEbIAhyY43Zph5ZAKxn0jtRqyTR9tWvwV1vKkx2kEKy5M/eQSpSbfSm9CbCKKYbd1kt2J5h9Tny5Io5cqM4fk5KmJw5LHcGQeiSzfIY9iV3diOUngjpKyQw7I4zO+SySeYDtMflFtoKGyORf34IOqaTwslVlRc8jLSZFkzM5XhlARIsUHZIFsuWFFzfuBQAAFm9OvC07tgAIp3xb0jEoo/hkiPeO4JAWx7arnR8/IjGNJFg4waZ9rSIQvmRgMUCCrU0t+rjgDm7Fn8IPITleaoRvqidqmwLRCBfufn73rDNUbYuyJlwZ+TCwlMONG8Z3IqNNKARyLO1d39086sfSnYwxmQEPsG4Hvdc3X31TJ+uGCRYsTJbLctJviKeYVIPpW46MQvcLcmqGrn0yd3iVpYvKcj1JuDbf7w4Os81CKxdkvRo0agsNcczGEiMjXTAg135+PvrtrB0AIIPC6qs9zSvJkALJM2zftAICik2gAE+3udb+MFrDkZRZiAlA/siHH/bpZ1/rOYsdRpHFK8pjhU27SG63VwEQD1EndQ1YMEqUMLyCaRFAlurO4HuB2B541bnlkVwJOr9SXHyRkEboZcN7I9zF60HPuyu9ftqBheEJhjoWn3S/T+X5Mqq0Ow8+WwADkDgbrvi/trXK6McrCn6czkT44qJvlefIa/cFbQ/s2u0fiDIngAjT6el2T5EzBPKkB2ttUgiSiDzYHK97404Vf3on9nPwBmwLNkQxqsRcrL5PFoQoSVCB7qyg/cMCNTMvqBTLBX60qT6kWNTHY4FWN9H/lv+HOkscMTgTsJY8SESkz+YCzuXG2VGTkD85LdipAojWuZ1KcTAxZGLNFEFBy3hDNGJNw5eNgpIoE1QpwTWm1OUkpwoHH8oHUsYJDDkFakkDsrVeyP1H0nkliAgHuW+x1zx/C8zxo4kGLIiOIIY1QxxbxyHJBMjfLAj7aV58EWyScCXMxzGyTSKV3lww9YPFoovbs4Ug8G705/wD0MmLGzzfzrHXdtyYmVmJv0q6ItA/p3LfI7C9K0ksR03Zx8PkSN0+NBtGPjs0qnkq4AiUH72Jf+nTvws25JpP+JkyH9wrbFI/go1XOiwTYmG0kg/n2Y1KvurOSUX5qPczN/e1ZJcf6XDWGGREZUWKN5CAN3YE33N8176nP0isfsXdO69HEnqw8iDezMSsLOpLEksTHffv6qOnPh7MabHSRyCWvlVKgiyFO0klbFGr99KMnrOTGrLk4ji/SJMV94JPA4IDR2SOSCB7nVjw4BGiovZQALNnj5PudTkPE76NGjUFhrB1nRoArfXukw+cMrJnaNEj2KC+xVs253Dn1Uoq/06jdHyGeVXw8VY8a/wASRxsaUc1tUruIBJO5qv273qzZeIkqlJFDKe4Isccj/PXWtVtUE62J+vdOcsmRj158QIAJoSI1b0J9roEN7Efc6qPXJ0mf8BJ2E3GdiiMhiqD8x3ClIraa/OKAPA1cOh+JMfLaZceTeYW2ycEUTYFX3BKtz9tdPEWRLHjyPCLcDilLECxZCDlyBZ2jvVarFtOGhNSpR5f1zrH1OQG8yMRKJPpNzJFtI8vd5yOfXHuFBCLNHg1ep2PHSyEn8FiC0Q3Y+GD+omSX1SBvdUFH376Y4QxVZmPUW3u5dtsUayEnv/Rl/wCA1vPlRRgSw4GXlsGrzJ1kO2+5AkBev7NdbT0kZa9sXYRlxn+tjJ+n7ZTtEyR7SQf5tATuVfljd3fNal9NyMdZ3M7tj4yMJsbHlAXzGeyXVa3MA35Y+SCb911z6pDBl7Wy+pOHUgiJISqKQQRUTqXLAjuSf4auPhmeSWLdOLIdvLdo9jMv6WKH8h/1q+LrU5upHirOPRsd5pfq5lK+nbjxsOUQ8szA8h3pbB7BQPnR4l6dkPJFJjiF9iupjmvbb7dr8dyu08V+o8jU7xB1ZcTHkndWZYxZCiyf/fnWfD/V1yseOdFZVkWwGHI+f/usZf5GtcCvw99QJ3SWdpwF/E3ReWqPY2CPj1KV3Xy3ZeRerNrAGs6TcjSgNGjRpDDRo0aADWNZ0aAIPTukwwFzDEkZkbc5UAbj8mu/c/46kZMm1S1gULtjQFd7Ou2uGZipKjRyKGRhTKexH30Tdij0Kek9ZlkxIZ2gO+WiI1P5Q3KklqobaJv51M6V1VZ42cAptdkcNXDIabnsQK7655WO8cSRwRrIg9LK7kHbXFMQbN139tLcDw/KMEYzSCNixJ2jcFQsWCDdW4Aekk9x++rqCbTJ2F1Y5EPmY693KfiAigposV7+11x39tcvC3VWm81JXjaSOQi0BXcn6WKMSVBO4A3R2kjR4e6VNCMgSTF/MlZkNLwCBZoDgk3wbHA+TqT0rpTJI00snmTOioWC7VCqSQFWyRyxJJJ0OLQKaGbqCKIse40IgAAAoDsB21to1BYaNGjQAaNGjQAl6T1ppzOBCymGQxm2X1MADxR7URydbdA69Hkxo4pGkTesbMpfb87Qe2kXTetRYc+cmQxRmn85aBO5GRQCNvY2pFGtKMLo7bsSEMI8zHwAYz3CvuBKsRwysAQft25rWuiMtmX7/bGPSnz4qZiqnzFokdwOeSPjWy9VgKbxNEUDbSwddu74u6v7ao31oEOA0yiJ26g7FPzbTcgYWoo0zAX76ZYuAy5smMFH07OMuzXBJIKgf2oD3+/20tB7lmj6tAx2rPETdUHUm/ige/21tjdUhkO2OaNzV0rqTx34B1SeidTiGVNcvDZzbY/L7naq3uI9NEE/w++lvhKYCeKWQ7ojlZKRbRRjlkkLDd7urr2/qkc3fD+LkXyHoo6xjndU8XpBLfiL6QDRJ54APHOtW61jCryIRYBH4ic329/fXnmFlIkORDE3m4y4EhRnSpYd/AjLf0ik+9cbeSdNOp5UKwdMewN00RJ2nkIhU+3tYGj47HuWsdV/GjWlaKVfw5VcEFhyRX7cgi+3tqblZkcQBlkRATQLsACfiye+qB4nnvzciAoB091CJtI9V3Lt5AG8HZ29j86a+Os+NsOGS7VsmB1NHsJFY8V7AE6WnAb8lk/2vBsMnnxeWDRfeu0H4LXQOovXetDHjSQIZVeREGxl7yMFQ8nkWRyNUXxHKkidRyIhUDwRxXX+8lVySdvcUDVmrv7asH8oWfGMSFixCtkwMCAb2rIrEjj2UE86eloHnTG+L4ii3SpMRA0O3f5jKFp72ENdG9rf4anv1OEMEM0Ydq2qXWzf5aF2b9tVHxhiQQ4U8oLM07RlneyzUw2jtwALoUO51w6jmqmbux23GWaJZoJFtWFAiRH/AEFV5o99tVZ0tJtBtHJfPPXds3DdW7bfNdrrvV8XrGvPpuobZ4OpbwY5JzBW1twibge/syBu1+o6NJ+N9DWa7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1758" name="Picture 14" descr="http://www.tecnomedicina.it/wp-content/uploads/2011/01/50274_76191448410_4727740_n.jpg"/>
          <p:cNvPicPr>
            <a:picLocks noChangeAspect="1" noChangeArrowheads="1"/>
          </p:cNvPicPr>
          <p:nvPr/>
        </p:nvPicPr>
        <p:blipFill>
          <a:blip r:embed="rId4" cstate="print"/>
          <a:srcRect/>
          <a:stretch>
            <a:fillRect/>
          </a:stretch>
        </p:blipFill>
        <p:spPr bwMode="auto">
          <a:xfrm>
            <a:off x="323528" y="188640"/>
            <a:ext cx="1428750" cy="13239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692696"/>
            <a:ext cx="7848872" cy="5509200"/>
          </a:xfrm>
          <a:prstGeom prst="rect">
            <a:avLst/>
          </a:prstGeom>
          <a:noFill/>
        </p:spPr>
        <p:txBody>
          <a:bodyPr wrap="square" rtlCol="0">
            <a:spAutoFit/>
          </a:bodyPr>
          <a:lstStyle/>
          <a:p>
            <a:pPr algn="ctr"/>
            <a:r>
              <a:rPr lang="it-IT" sz="3200" b="1" dirty="0" smtClean="0">
                <a:latin typeface="+mj-lt"/>
              </a:rPr>
              <a:t>ALZHEIMER’S DISEASE</a:t>
            </a:r>
          </a:p>
          <a:p>
            <a:pPr algn="ctr"/>
            <a:endParaRPr lang="it-IT" sz="2800" b="1" dirty="0" smtClean="0">
              <a:latin typeface="+mj-lt"/>
            </a:endParaRPr>
          </a:p>
          <a:p>
            <a:pPr algn="ctr"/>
            <a:r>
              <a:rPr lang="en-GB" sz="2800" dirty="0" smtClean="0">
                <a:latin typeface="+mj-lt"/>
                <a:ea typeface="SimSun" pitchFamily="2" charset="-122"/>
                <a:cs typeface="Times New Roman" pitchFamily="18" charset="0"/>
              </a:rPr>
              <a:t>35.6 million people worldwide living with dementia in 2010, expected to become 65.7 million in 2030 and 115.4 million in 2050</a:t>
            </a:r>
          </a:p>
          <a:p>
            <a:pPr algn="ctr"/>
            <a:endParaRPr lang="en-GB" sz="2800" dirty="0" smtClean="0">
              <a:latin typeface="+mj-lt"/>
              <a:ea typeface="SimSun" pitchFamily="2" charset="-122"/>
              <a:cs typeface="Times New Roman" pitchFamily="18" charset="0"/>
            </a:endParaRPr>
          </a:p>
          <a:p>
            <a:pPr algn="ctr"/>
            <a:r>
              <a:rPr lang="en-GB" sz="3200" dirty="0" smtClean="0">
                <a:latin typeface="+mj-lt"/>
                <a:ea typeface="SimSun" pitchFamily="2" charset="-122"/>
                <a:cs typeface="Times New Roman" pitchFamily="18" charset="0"/>
              </a:rPr>
              <a:t>Alzheimer’s disease (AD) is the most prevalent type of dementia, comprising about 60%–70% of all dementia cases</a:t>
            </a:r>
          </a:p>
          <a:p>
            <a:pPr algn="ctr"/>
            <a:endParaRPr lang="en-GB" sz="2800" b="1" dirty="0" smtClean="0">
              <a:latin typeface="+mj-lt"/>
              <a:ea typeface="SimSun" pitchFamily="2" charset="-122"/>
              <a:cs typeface="Times New Roman" pitchFamily="18" charset="0"/>
            </a:endParaRPr>
          </a:p>
          <a:p>
            <a:pPr algn="ctr"/>
            <a:endParaRPr lang="it-IT" sz="2800" b="1" dirty="0" smtClean="0">
              <a:latin typeface="+mj-lt"/>
            </a:endParaRPr>
          </a:p>
          <a:p>
            <a:pPr algn="ctr"/>
            <a:endParaRPr lang="it-IT" sz="2800" b="1" dirty="0" smtClean="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772816"/>
            <a:ext cx="8424936" cy="1954381"/>
          </a:xfrm>
          <a:prstGeom prst="rect">
            <a:avLst/>
          </a:prstGeom>
        </p:spPr>
        <p:txBody>
          <a:bodyPr wrap="square">
            <a:spAutoFit/>
          </a:bodyPr>
          <a:lstStyle/>
          <a:p>
            <a:pPr algn="ctr"/>
            <a:r>
              <a:rPr lang="en-US" sz="2200" b="1" dirty="0">
                <a:latin typeface="+mj-lt"/>
              </a:rPr>
              <a:t>GOALS</a:t>
            </a:r>
            <a:r>
              <a:rPr lang="en-US" sz="2200" dirty="0">
                <a:latin typeface="+mj-lt"/>
              </a:rPr>
              <a:t>:</a:t>
            </a:r>
          </a:p>
          <a:p>
            <a:pPr algn="ctr"/>
            <a:endParaRPr lang="en-US" sz="900" dirty="0">
              <a:latin typeface="+mj-lt"/>
            </a:endParaRPr>
          </a:p>
          <a:p>
            <a:pPr algn="ctr"/>
            <a:r>
              <a:rPr lang="en-US" dirty="0" smtClean="0">
                <a:latin typeface="+mj-lt"/>
              </a:rPr>
              <a:t>Demonstrate </a:t>
            </a:r>
            <a:r>
              <a:rPr lang="en-US" dirty="0">
                <a:latin typeface="+mj-lt"/>
              </a:rPr>
              <a:t>that peripheral chronic inflammation, depending on the cytokine pattern, specific for </a:t>
            </a:r>
            <a:r>
              <a:rPr lang="en-US" b="1" dirty="0">
                <a:latin typeface="+mj-lt"/>
              </a:rPr>
              <a:t>MORBID OBESE, </a:t>
            </a:r>
            <a:r>
              <a:rPr lang="en-US" b="1" dirty="0" smtClean="0">
                <a:latin typeface="+mj-lt"/>
              </a:rPr>
              <a:t>REUMATHOID ARTHRITIS AND </a:t>
            </a:r>
            <a:r>
              <a:rPr lang="en-US" b="1" dirty="0">
                <a:latin typeface="+mj-lt"/>
              </a:rPr>
              <a:t>PERIODONTITIS </a:t>
            </a:r>
            <a:r>
              <a:rPr lang="en-US" b="1" dirty="0" smtClean="0">
                <a:latin typeface="+mj-lt"/>
              </a:rPr>
              <a:t>PATIENTS,</a:t>
            </a:r>
            <a:r>
              <a:rPr lang="en-US" dirty="0" smtClean="0">
                <a:latin typeface="+mj-lt"/>
              </a:rPr>
              <a:t> </a:t>
            </a:r>
            <a:r>
              <a:rPr lang="en-US" dirty="0">
                <a:latin typeface="+mj-lt"/>
              </a:rPr>
              <a:t>could act at CNS level and favor or prevent negative inflammation and consequent oxidative stress on the ad developing process. </a:t>
            </a:r>
          </a:p>
          <a:p>
            <a:pPr algn="ctr"/>
            <a:endParaRPr lang="en-US" dirty="0">
              <a:latin typeface="+mj-lt"/>
            </a:endParaRPr>
          </a:p>
        </p:txBody>
      </p:sp>
      <p:pic>
        <p:nvPicPr>
          <p:cNvPr id="3" name="Picture 4" descr="http://www.pisanews.net/wp-content/uploads/2014/02/AOUP_h11.jpg"/>
          <p:cNvPicPr>
            <a:picLocks noChangeAspect="1" noChangeArrowheads="1"/>
          </p:cNvPicPr>
          <p:nvPr/>
        </p:nvPicPr>
        <p:blipFill>
          <a:blip r:embed="rId2" cstate="print"/>
          <a:srcRect t="19715" b="21567"/>
          <a:stretch>
            <a:fillRect/>
          </a:stretch>
        </p:blipFill>
        <p:spPr bwMode="auto">
          <a:xfrm>
            <a:off x="2411760" y="188640"/>
            <a:ext cx="4087632" cy="1484784"/>
          </a:xfrm>
          <a:prstGeom prst="rect">
            <a:avLst/>
          </a:prstGeom>
          <a:noFill/>
        </p:spPr>
      </p:pic>
      <p:pic>
        <p:nvPicPr>
          <p:cNvPr id="4" name="Picture 8" descr="http://www.comelab.it/images/sidebar/logo_osped.gif"/>
          <p:cNvPicPr>
            <a:picLocks noChangeAspect="1" noChangeArrowheads="1"/>
          </p:cNvPicPr>
          <p:nvPr/>
        </p:nvPicPr>
        <p:blipFill>
          <a:blip r:embed="rId3" cstate="print"/>
          <a:srcRect/>
          <a:stretch>
            <a:fillRect/>
          </a:stretch>
        </p:blipFill>
        <p:spPr bwMode="auto">
          <a:xfrm>
            <a:off x="7452320" y="188640"/>
            <a:ext cx="1095375" cy="1428750"/>
          </a:xfrm>
          <a:prstGeom prst="rect">
            <a:avLst/>
          </a:prstGeom>
          <a:noFill/>
        </p:spPr>
      </p:pic>
      <p:pic>
        <p:nvPicPr>
          <p:cNvPr id="5" name="Picture 14" descr="http://www.tecnomedicina.it/wp-content/uploads/2011/01/50274_76191448410_4727740_n.jpg"/>
          <p:cNvPicPr>
            <a:picLocks noChangeAspect="1" noChangeArrowheads="1"/>
          </p:cNvPicPr>
          <p:nvPr/>
        </p:nvPicPr>
        <p:blipFill>
          <a:blip r:embed="rId4" cstate="print"/>
          <a:srcRect/>
          <a:stretch>
            <a:fillRect/>
          </a:stretch>
        </p:blipFill>
        <p:spPr bwMode="auto">
          <a:xfrm>
            <a:off x="323528" y="260648"/>
            <a:ext cx="1428750" cy="1323975"/>
          </a:xfrm>
          <a:prstGeom prst="rect">
            <a:avLst/>
          </a:prstGeom>
          <a:noFill/>
        </p:spPr>
      </p:pic>
      <p:sp>
        <p:nvSpPr>
          <p:cNvPr id="6" name="Rettangolo 5"/>
          <p:cNvSpPr/>
          <p:nvPr/>
        </p:nvSpPr>
        <p:spPr>
          <a:xfrm>
            <a:off x="2339752" y="3501008"/>
            <a:ext cx="4572000" cy="2893100"/>
          </a:xfrm>
          <a:prstGeom prst="rect">
            <a:avLst/>
          </a:prstGeom>
        </p:spPr>
        <p:txBody>
          <a:bodyPr>
            <a:spAutoFit/>
          </a:bodyPr>
          <a:lstStyle/>
          <a:p>
            <a:pPr algn="ctr"/>
            <a:r>
              <a:rPr lang="en-US" b="1" dirty="0" smtClean="0">
                <a:latin typeface="+mj-lt"/>
              </a:rPr>
              <a:t>Pisa University Hospital:</a:t>
            </a:r>
          </a:p>
          <a:p>
            <a:pPr algn="ctr"/>
            <a:endParaRPr lang="en-US" b="1" dirty="0" smtClean="0">
              <a:latin typeface="+mj-lt"/>
            </a:endParaRPr>
          </a:p>
          <a:p>
            <a:pPr algn="ctr">
              <a:buFont typeface="Arial" pitchFamily="34" charset="0"/>
              <a:buChar char="•"/>
            </a:pPr>
            <a:r>
              <a:rPr lang="en-US" dirty="0" smtClean="0">
                <a:latin typeface="+mj-lt"/>
              </a:rPr>
              <a:t> Geriatrics Unit (PI)</a:t>
            </a:r>
          </a:p>
          <a:p>
            <a:pPr algn="ctr">
              <a:buFont typeface="Arial" pitchFamily="34" charset="0"/>
              <a:buChar char="•"/>
            </a:pPr>
            <a:r>
              <a:rPr lang="en-US" dirty="0" err="1" smtClean="0">
                <a:latin typeface="+mj-lt"/>
              </a:rPr>
              <a:t>Rheumathology</a:t>
            </a:r>
            <a:r>
              <a:rPr lang="en-US" dirty="0" smtClean="0">
                <a:latin typeface="+mj-lt"/>
              </a:rPr>
              <a:t> </a:t>
            </a:r>
            <a:r>
              <a:rPr lang="en-US" dirty="0" smtClean="0">
                <a:latin typeface="+mj-lt"/>
              </a:rPr>
              <a:t>Unit </a:t>
            </a:r>
          </a:p>
          <a:p>
            <a:pPr algn="ctr">
              <a:buFont typeface="Arial" pitchFamily="34" charset="0"/>
              <a:buChar char="•"/>
            </a:pPr>
            <a:r>
              <a:rPr lang="en-US" dirty="0" err="1" smtClean="0">
                <a:latin typeface="+mj-lt"/>
              </a:rPr>
              <a:t>Odontostomatholgy</a:t>
            </a:r>
            <a:r>
              <a:rPr lang="en-US" dirty="0" smtClean="0">
                <a:latin typeface="+mj-lt"/>
              </a:rPr>
              <a:t> Unit </a:t>
            </a:r>
          </a:p>
          <a:p>
            <a:pPr algn="ctr">
              <a:buFont typeface="Arial" pitchFamily="34" charset="0"/>
              <a:buChar char="•"/>
            </a:pPr>
            <a:r>
              <a:rPr lang="en-US" dirty="0" smtClean="0">
                <a:latin typeface="+mj-lt"/>
              </a:rPr>
              <a:t>Neurology Unit</a:t>
            </a:r>
          </a:p>
          <a:p>
            <a:pPr algn="ctr">
              <a:buFont typeface="Arial" pitchFamily="34" charset="0"/>
              <a:buChar char="•"/>
            </a:pPr>
            <a:r>
              <a:rPr lang="en-US" dirty="0" smtClean="0">
                <a:latin typeface="+mj-lt"/>
              </a:rPr>
              <a:t>Endocrinology </a:t>
            </a:r>
            <a:r>
              <a:rPr lang="en-US" dirty="0" smtClean="0">
                <a:latin typeface="+mj-lt"/>
              </a:rPr>
              <a:t>Unit</a:t>
            </a:r>
          </a:p>
          <a:p>
            <a:pPr algn="ctr">
              <a:buFont typeface="Arial" pitchFamily="34" charset="0"/>
              <a:buChar char="•"/>
            </a:pPr>
            <a:endParaRPr lang="en-US" sz="1000" dirty="0" smtClean="0">
              <a:latin typeface="+mj-lt"/>
            </a:endParaRPr>
          </a:p>
          <a:p>
            <a:pPr algn="ctr"/>
            <a:r>
              <a:rPr lang="en-US" b="1" dirty="0" smtClean="0">
                <a:latin typeface="+mj-lt"/>
              </a:rPr>
              <a:t>Imperial College, London:</a:t>
            </a:r>
          </a:p>
          <a:p>
            <a:pPr algn="ctr"/>
            <a:endParaRPr lang="en-US" sz="1000" b="1" dirty="0" smtClean="0">
              <a:latin typeface="+mj-lt"/>
            </a:endParaRPr>
          </a:p>
          <a:p>
            <a:pPr algn="ctr"/>
            <a:r>
              <a:rPr lang="en-US" dirty="0" err="1" smtClean="0">
                <a:latin typeface="+mj-lt"/>
              </a:rPr>
              <a:t>Neuro</a:t>
            </a:r>
            <a:r>
              <a:rPr lang="en-US" dirty="0" smtClean="0">
                <a:latin typeface="+mj-lt"/>
              </a:rPr>
              <a:t>-Imaging </a:t>
            </a:r>
            <a:r>
              <a:rPr lang="en-US" dirty="0" smtClean="0">
                <a:latin typeface="+mj-lt"/>
              </a:rPr>
              <a:t>Unit, Hammersmith Hospital</a:t>
            </a:r>
          </a:p>
        </p:txBody>
      </p:sp>
    </p:spTree>
    <p:extLst>
      <p:ext uri="{BB962C8B-B14F-4D97-AF65-F5344CB8AC3E}">
        <p14:creationId xmlns:p14="http://schemas.microsoft.com/office/powerpoint/2010/main" val="1653332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pc1\Desktop\unnamed.jpg"/>
          <p:cNvPicPr>
            <a:picLocks noChangeAspect="1" noChangeArrowheads="1"/>
          </p:cNvPicPr>
          <p:nvPr/>
        </p:nvPicPr>
        <p:blipFill>
          <a:blip r:embed="rId2" cstate="print"/>
          <a:srcRect/>
          <a:stretch>
            <a:fillRect/>
          </a:stretch>
        </p:blipFill>
        <p:spPr bwMode="auto">
          <a:xfrm>
            <a:off x="0" y="27360"/>
            <a:ext cx="9144033" cy="6858024"/>
          </a:xfrm>
          <a:prstGeom prst="rect">
            <a:avLst/>
          </a:prstGeom>
          <a:noFill/>
        </p:spPr>
      </p:pic>
      <p:sp>
        <p:nvSpPr>
          <p:cNvPr id="3" name="CasellaDiTesto 2"/>
          <p:cNvSpPr txBox="1"/>
          <p:nvPr/>
        </p:nvSpPr>
        <p:spPr>
          <a:xfrm>
            <a:off x="3888807" y="116632"/>
            <a:ext cx="5291705" cy="1323439"/>
          </a:xfrm>
          <a:prstGeom prst="rect">
            <a:avLst/>
          </a:prstGeom>
          <a:noFill/>
        </p:spPr>
        <p:txBody>
          <a:bodyPr wrap="none" rtlCol="0">
            <a:spAutoFit/>
          </a:bodyPr>
          <a:lstStyle/>
          <a:p>
            <a:r>
              <a:rPr lang="it-IT" sz="8000" b="1" i="1" dirty="0" smtClean="0">
                <a:solidFill>
                  <a:schemeClr val="accent1"/>
                </a:solidFill>
                <a:latin typeface="+mj-lt"/>
              </a:rPr>
              <a:t>THANK YOU</a:t>
            </a:r>
            <a:endParaRPr lang="it-IT" sz="8000" b="1" i="1" dirty="0">
              <a:solidFill>
                <a:schemeClr val="accent1"/>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01874" y="404664"/>
            <a:ext cx="5994462" cy="584775"/>
          </a:xfrm>
          <a:prstGeom prst="rect">
            <a:avLst/>
          </a:prstGeom>
        </p:spPr>
        <p:txBody>
          <a:bodyPr wrap="none">
            <a:spAutoFit/>
          </a:bodyPr>
          <a:lstStyle/>
          <a:p>
            <a:r>
              <a:rPr lang="en-US" sz="3200" b="1" dirty="0" smtClean="0">
                <a:latin typeface="+mj-lt"/>
                <a:ea typeface="SimSun" pitchFamily="2" charset="-122"/>
                <a:cs typeface="Calibri" pitchFamily="34" charset="0"/>
              </a:rPr>
              <a:t>AMYLOID CASCADE HYPOTHESIS…</a:t>
            </a:r>
            <a:endParaRPr lang="it-IT" sz="3200" b="1" dirty="0">
              <a:latin typeface="+mj-lt"/>
            </a:endParaRPr>
          </a:p>
        </p:txBody>
      </p:sp>
      <p:pic>
        <p:nvPicPr>
          <p:cNvPr id="1026" name="Picture 2" descr="http://www.nature.com/nrd/journal/v10/n9/images/nrd3505-f1.jpg"/>
          <p:cNvPicPr>
            <a:picLocks noChangeAspect="1" noChangeArrowheads="1"/>
          </p:cNvPicPr>
          <p:nvPr/>
        </p:nvPicPr>
        <p:blipFill>
          <a:blip r:embed="rId2" cstate="print"/>
          <a:srcRect/>
          <a:stretch>
            <a:fillRect/>
          </a:stretch>
        </p:blipFill>
        <p:spPr bwMode="auto">
          <a:xfrm>
            <a:off x="1619672" y="1196752"/>
            <a:ext cx="5976664" cy="4315153"/>
          </a:xfrm>
          <a:prstGeom prst="rect">
            <a:avLst/>
          </a:prstGeom>
          <a:noFill/>
        </p:spPr>
      </p:pic>
      <p:sp>
        <p:nvSpPr>
          <p:cNvPr id="4" name="Rettangolo 3"/>
          <p:cNvSpPr/>
          <p:nvPr/>
        </p:nvSpPr>
        <p:spPr>
          <a:xfrm>
            <a:off x="3087003" y="5724545"/>
            <a:ext cx="3141181" cy="584775"/>
          </a:xfrm>
          <a:prstGeom prst="rect">
            <a:avLst/>
          </a:prstGeom>
        </p:spPr>
        <p:txBody>
          <a:bodyPr wrap="none">
            <a:spAutoFit/>
          </a:bodyPr>
          <a:lstStyle/>
          <a:p>
            <a:r>
              <a:rPr lang="en-US" sz="3200" b="1" dirty="0" smtClean="0">
                <a:latin typeface="+mj-lt"/>
                <a:ea typeface="SimSun" pitchFamily="2" charset="-122"/>
                <a:cs typeface="Calibri" pitchFamily="34" charset="0"/>
              </a:rPr>
              <a:t>…NOT ENOUGH…</a:t>
            </a:r>
            <a:endParaRPr lang="it-IT" sz="3200" b="1"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548680"/>
            <a:ext cx="7992888" cy="4832092"/>
          </a:xfrm>
          <a:prstGeom prst="rect">
            <a:avLst/>
          </a:prstGeom>
        </p:spPr>
        <p:txBody>
          <a:bodyPr wrap="square">
            <a:spAutoFit/>
          </a:bodyPr>
          <a:lstStyle/>
          <a:p>
            <a:pPr algn="ctr">
              <a:buFont typeface="Arial" pitchFamily="34" charset="0"/>
              <a:buChar char="•"/>
            </a:pPr>
            <a:r>
              <a:rPr lang="en-US" sz="2800" dirty="0" smtClean="0">
                <a:latin typeface="+mj-lt"/>
                <a:ea typeface="SimSun" pitchFamily="2" charset="-122"/>
                <a:cs typeface="Calibri" pitchFamily="34" charset="0"/>
              </a:rPr>
              <a:t> </a:t>
            </a:r>
            <a:r>
              <a:rPr lang="en-US" sz="2800" dirty="0" err="1" smtClean="0">
                <a:latin typeface="+mj-lt"/>
                <a:ea typeface="SimSun" pitchFamily="2" charset="-122"/>
                <a:cs typeface="Calibri" pitchFamily="34" charset="0"/>
              </a:rPr>
              <a:t>authoptic</a:t>
            </a:r>
            <a:r>
              <a:rPr lang="en-US" sz="2800" dirty="0" smtClean="0">
                <a:latin typeface="+mj-lt"/>
                <a:ea typeface="SimSun" pitchFamily="2" charset="-122"/>
                <a:cs typeface="Calibri" pitchFamily="34" charset="0"/>
              </a:rPr>
              <a:t> and imaging studies showed that </a:t>
            </a:r>
            <a:r>
              <a:rPr lang="en-US" sz="2800" dirty="0" err="1" smtClean="0">
                <a:latin typeface="+mj-lt"/>
                <a:ea typeface="SimSun" pitchFamily="2" charset="-122"/>
                <a:cs typeface="Calibri" pitchFamily="34" charset="0"/>
              </a:rPr>
              <a:t>amyloid</a:t>
            </a:r>
            <a:r>
              <a:rPr lang="en-US" sz="2800" dirty="0" smtClean="0">
                <a:latin typeface="+mj-lt"/>
                <a:ea typeface="SimSun" pitchFamily="2" charset="-122"/>
                <a:cs typeface="Calibri" pitchFamily="34" charset="0"/>
              </a:rPr>
              <a:t> deposition, such as </a:t>
            </a:r>
            <a:r>
              <a:rPr lang="en-US" sz="2800" dirty="0" err="1" smtClean="0">
                <a:latin typeface="+mj-lt"/>
                <a:ea typeface="SimSun" pitchFamily="2" charset="-122"/>
                <a:cs typeface="Calibri" pitchFamily="34" charset="0"/>
              </a:rPr>
              <a:t>neurofibrillary</a:t>
            </a:r>
            <a:r>
              <a:rPr lang="en-US" sz="2800" dirty="0" smtClean="0">
                <a:latin typeface="+mj-lt"/>
                <a:ea typeface="SimSun" pitchFamily="2" charset="-122"/>
                <a:cs typeface="Calibri" pitchFamily="34" charset="0"/>
              </a:rPr>
              <a:t> tangles,</a:t>
            </a:r>
            <a:r>
              <a:rPr lang="en-US" sz="2800" i="1" dirty="0" smtClean="0">
                <a:latin typeface="+mj-lt"/>
                <a:ea typeface="SimSun" pitchFamily="2" charset="-122"/>
                <a:cs typeface="Calibri" pitchFamily="34" charset="0"/>
              </a:rPr>
              <a:t> </a:t>
            </a:r>
            <a:r>
              <a:rPr lang="en-US" sz="2800" dirty="0" smtClean="0">
                <a:latin typeface="+mj-lt"/>
                <a:ea typeface="SimSun" pitchFamily="2" charset="-122"/>
                <a:cs typeface="Calibri" pitchFamily="34" charset="0"/>
              </a:rPr>
              <a:t>can be found in cognitively and well-educated normal old subjects</a:t>
            </a:r>
          </a:p>
          <a:p>
            <a:pPr algn="ctr">
              <a:buFont typeface="Arial" pitchFamily="34" charset="0"/>
              <a:buChar char="•"/>
            </a:pPr>
            <a:endParaRPr lang="en-US" sz="2800" dirty="0" smtClean="0">
              <a:latin typeface="+mj-lt"/>
              <a:ea typeface="SimSun" pitchFamily="2" charset="-122"/>
              <a:cs typeface="Calibri" pitchFamily="34" charset="0"/>
            </a:endParaRPr>
          </a:p>
          <a:p>
            <a:pPr algn="ctr">
              <a:buFont typeface="Arial" pitchFamily="34" charset="0"/>
              <a:buChar char="•"/>
            </a:pPr>
            <a:r>
              <a:rPr lang="en-US" sz="2800" dirty="0" smtClean="0">
                <a:latin typeface="+mj-lt"/>
                <a:ea typeface="SimSun" pitchFamily="2" charset="-122"/>
                <a:cs typeface="Calibri" pitchFamily="34" charset="0"/>
              </a:rPr>
              <a:t> therapeutics attempt to clear </a:t>
            </a:r>
            <a:r>
              <a:rPr lang="en-US" sz="2800" dirty="0" err="1" smtClean="0">
                <a:latin typeface="+mj-lt"/>
                <a:ea typeface="SimSun" pitchFamily="2" charset="-122"/>
                <a:cs typeface="Times New Roman" pitchFamily="18" charset="0"/>
              </a:rPr>
              <a:t>A</a:t>
            </a:r>
            <a:r>
              <a:rPr lang="en-US" sz="2800" i="1" dirty="0" err="1" smtClean="0">
                <a:latin typeface="+mj-lt"/>
                <a:ea typeface="SimSun" pitchFamily="2" charset="-122"/>
                <a:cs typeface="Calibri" pitchFamily="34" charset="0"/>
              </a:rPr>
              <a:t>β</a:t>
            </a:r>
            <a:r>
              <a:rPr lang="en-US" sz="2800" dirty="0" smtClean="0">
                <a:latin typeface="+mj-lt"/>
                <a:ea typeface="SimSun" pitchFamily="2" charset="-122"/>
                <a:cs typeface="Calibri" pitchFamily="34" charset="0"/>
              </a:rPr>
              <a:t>, although efficient in reducing </a:t>
            </a:r>
            <a:r>
              <a:rPr lang="en-US" sz="2800" dirty="0" err="1" smtClean="0">
                <a:latin typeface="+mj-lt"/>
                <a:ea typeface="SimSun" pitchFamily="2" charset="-122"/>
                <a:cs typeface="Times New Roman" pitchFamily="18" charset="0"/>
              </a:rPr>
              <a:t>A</a:t>
            </a:r>
            <a:r>
              <a:rPr lang="en-US" sz="2800" i="1" dirty="0" err="1" smtClean="0">
                <a:latin typeface="+mj-lt"/>
                <a:ea typeface="SimSun" pitchFamily="2" charset="-122"/>
                <a:cs typeface="Calibri" pitchFamily="34" charset="0"/>
              </a:rPr>
              <a:t>β</a:t>
            </a:r>
            <a:r>
              <a:rPr lang="en-US" sz="2800" i="1" dirty="0" smtClean="0">
                <a:latin typeface="+mj-lt"/>
                <a:ea typeface="SimSun" pitchFamily="2" charset="-122"/>
                <a:cs typeface="Calibri" pitchFamily="34" charset="0"/>
              </a:rPr>
              <a:t> </a:t>
            </a:r>
            <a:r>
              <a:rPr lang="en-US" sz="2800" dirty="0" smtClean="0">
                <a:latin typeface="+mj-lt"/>
                <a:ea typeface="SimSun" pitchFamily="2" charset="-122"/>
                <a:cs typeface="Calibri" pitchFamily="34" charset="0"/>
              </a:rPr>
              <a:t>load both in animal and human models, didn’t stop or reduce the progression of AD</a:t>
            </a:r>
          </a:p>
          <a:p>
            <a:pPr algn="ctr">
              <a:buFont typeface="Arial" pitchFamily="34" charset="0"/>
              <a:buChar char="•"/>
            </a:pPr>
            <a:endParaRPr lang="en-US" sz="2800" dirty="0" smtClean="0">
              <a:latin typeface="+mj-lt"/>
              <a:ea typeface="SimSun" pitchFamily="2" charset="-122"/>
              <a:cs typeface="Calibri" pitchFamily="34" charset="0"/>
            </a:endParaRPr>
          </a:p>
          <a:p>
            <a:pPr algn="ctr">
              <a:buFont typeface="Arial" pitchFamily="34" charset="0"/>
              <a:buChar char="•"/>
            </a:pPr>
            <a:endParaRPr lang="en-US" sz="2800" dirty="0" smtClean="0">
              <a:latin typeface="+mj-lt"/>
              <a:ea typeface="SimSun" pitchFamily="2" charset="-122"/>
              <a:cs typeface="Calibri" pitchFamily="34" charset="0"/>
            </a:endParaRPr>
          </a:p>
          <a:p>
            <a:pPr algn="ctr">
              <a:buFont typeface="Arial" pitchFamily="34" charset="0"/>
              <a:buChar char="•"/>
            </a:pPr>
            <a:endParaRPr lang="it-IT" sz="2800" dirty="0">
              <a:latin typeface="+mj-lt"/>
            </a:endParaRPr>
          </a:p>
        </p:txBody>
      </p:sp>
      <p:pic>
        <p:nvPicPr>
          <p:cNvPr id="30722" name="Picture 2" descr="http://whyfiles.org/117alzheimer/images/plaques_tangles.jpg"/>
          <p:cNvPicPr>
            <a:picLocks noChangeAspect="1" noChangeArrowheads="1"/>
          </p:cNvPicPr>
          <p:nvPr/>
        </p:nvPicPr>
        <p:blipFill>
          <a:blip r:embed="rId2" cstate="print"/>
          <a:srcRect/>
          <a:stretch>
            <a:fillRect/>
          </a:stretch>
        </p:blipFill>
        <p:spPr bwMode="auto">
          <a:xfrm>
            <a:off x="1763688" y="4725144"/>
            <a:ext cx="5579127" cy="1800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496" y="404664"/>
            <a:ext cx="9005003" cy="2492990"/>
          </a:xfrm>
          <a:prstGeom prst="rect">
            <a:avLst/>
          </a:prstGeom>
        </p:spPr>
        <p:txBody>
          <a:bodyPr wrap="square">
            <a:spAutoFit/>
          </a:bodyPr>
          <a:lstStyle/>
          <a:p>
            <a:pPr algn="ctr"/>
            <a:r>
              <a:rPr lang="en-US" sz="3000" b="1" dirty="0" smtClean="0">
                <a:latin typeface="+mj-lt"/>
                <a:ea typeface="SimSun" pitchFamily="2" charset="-122"/>
                <a:cs typeface="Calibri" pitchFamily="34" charset="0"/>
              </a:rPr>
              <a:t>…NEUROINFLAMMATION…</a:t>
            </a:r>
          </a:p>
          <a:p>
            <a:pPr algn="ctr"/>
            <a:endParaRPr lang="en-US" sz="3000" b="1" dirty="0" smtClean="0">
              <a:latin typeface="+mj-lt"/>
              <a:ea typeface="SimSun" pitchFamily="2" charset="-122"/>
            </a:endParaRPr>
          </a:p>
          <a:p>
            <a:pPr algn="ctr"/>
            <a:r>
              <a:rPr lang="en-GB" sz="2400" i="1" dirty="0" smtClean="0"/>
              <a:t>INFLAMMATORY RESPONSE IN THE CENTRAL NERVOUS SYSTEM, DUE TO INJURY; ASTROCITES AND MICROGLIAL CELLS ARE THE MAIN ACTORS IN THE INFLAMMATORY RESPONSE IN THE CNS </a:t>
            </a:r>
            <a:endParaRPr lang="it-IT" sz="2400" b="1" i="1" dirty="0">
              <a:latin typeface="+mj-lt"/>
            </a:endParaRPr>
          </a:p>
        </p:txBody>
      </p:sp>
      <p:pic>
        <p:nvPicPr>
          <p:cNvPr id="32770" name="Picture 2" descr="http://www.frontiersin.org/files/Articles/18823/fphar-03-00014-HTML/image_m/fphar-03-00014-g002.jpg"/>
          <p:cNvPicPr>
            <a:picLocks noChangeAspect="1" noChangeArrowheads="1"/>
          </p:cNvPicPr>
          <p:nvPr/>
        </p:nvPicPr>
        <p:blipFill>
          <a:blip r:embed="rId2" cstate="print"/>
          <a:srcRect/>
          <a:stretch>
            <a:fillRect/>
          </a:stretch>
        </p:blipFill>
        <p:spPr bwMode="auto">
          <a:xfrm>
            <a:off x="683568" y="3212976"/>
            <a:ext cx="7920880" cy="3019425"/>
          </a:xfrm>
          <a:prstGeom prst="rect">
            <a:avLst/>
          </a:prstGeom>
          <a:noFill/>
        </p:spPr>
      </p:pic>
      <p:sp>
        <p:nvSpPr>
          <p:cNvPr id="5" name="Rettangolo 4"/>
          <p:cNvSpPr/>
          <p:nvPr/>
        </p:nvSpPr>
        <p:spPr>
          <a:xfrm>
            <a:off x="3203848" y="3712121"/>
            <a:ext cx="187220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1619673" y="6433591"/>
            <a:ext cx="7524328" cy="307777"/>
          </a:xfrm>
          <a:prstGeom prst="rect">
            <a:avLst/>
          </a:prstGeom>
          <a:noFill/>
        </p:spPr>
        <p:txBody>
          <a:bodyPr wrap="square" rtlCol="0">
            <a:spAutoFit/>
          </a:bodyPr>
          <a:lstStyle/>
          <a:p>
            <a:pPr algn="just"/>
            <a:r>
              <a:rPr lang="it-IT" sz="1400" i="1" dirty="0" err="1" smtClean="0"/>
              <a:t>Modiefied</a:t>
            </a:r>
            <a:r>
              <a:rPr lang="it-IT" sz="1400" i="1" dirty="0" smtClean="0"/>
              <a:t> </a:t>
            </a:r>
            <a:r>
              <a:rPr lang="it-IT" sz="1400" i="1" dirty="0" err="1" smtClean="0"/>
              <a:t>from</a:t>
            </a:r>
            <a:r>
              <a:rPr lang="it-IT" sz="1400" i="1" dirty="0" smtClean="0"/>
              <a:t> Microglia </a:t>
            </a:r>
            <a:r>
              <a:rPr lang="it-IT" sz="1400" i="1" dirty="0" err="1" smtClean="0"/>
              <a:t>function</a:t>
            </a:r>
            <a:r>
              <a:rPr lang="it-IT" sz="1400" i="1" dirty="0" smtClean="0"/>
              <a:t> in Alzheimer’s </a:t>
            </a:r>
            <a:r>
              <a:rPr lang="it-IT" sz="1400" i="1" dirty="0" err="1" smtClean="0"/>
              <a:t>disease</a:t>
            </a:r>
            <a:r>
              <a:rPr lang="it-IT" sz="1400" i="1" dirty="0" smtClean="0"/>
              <a:t> </a:t>
            </a:r>
            <a:r>
              <a:rPr lang="it-IT" sz="1400" i="1" dirty="0" err="1" smtClean="0"/>
              <a:t>Egle</a:t>
            </a:r>
            <a:r>
              <a:rPr lang="it-IT" sz="1400" i="1" dirty="0" smtClean="0"/>
              <a:t> Solito1 and Magdalena Sastre </a:t>
            </a:r>
            <a:endParaRPr lang="it-IT" sz="14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icroglia-mediated neuron damage. Microglia activation has been implicated in the progressive nature of Alzheimer's disease. Microglia can become deleteriously activated in response to disease-specific stimuli (amyloid-β (Aβ) oligomers, Aβ fibrils, and senile plaques) to produce a catalogue of factors, such as reactive oxygen species and cytokines that are toxic to neurons. In addition to disease-specific pro-inflammatory stimuli, neuronal damage/death can also activate microglia to produce these toxic factors. This continual and self-perpetuating cycle of neuronal damage/death followed by microglial activation is commonly referred to as reactive microgliosis and may be an underlying mechanism of the progressive nature of diverse neurodegenerative diseases, including Alzheimer's disease. Although all forms of Aβ have yet to be tested in detail, NADPH oxidase (also called phagocytic oxidase (PHOX)) has been implicated as a key mechanism through which microglia damage neurons in response to Aβ and neuron damage/death. This figure is modified from Block et al. [3]. NO, nitric oxide; PGE2, prostaglandin E2; TNF, tumor necrosis factor."/>
          <p:cNvPicPr>
            <a:picLocks noChangeAspect="1" noChangeArrowheads="1"/>
          </p:cNvPicPr>
          <p:nvPr/>
        </p:nvPicPr>
        <p:blipFill>
          <a:blip r:embed="rId2" cstate="print"/>
          <a:srcRect/>
          <a:stretch>
            <a:fillRect/>
          </a:stretch>
        </p:blipFill>
        <p:spPr bwMode="auto">
          <a:xfrm>
            <a:off x="211142" y="980728"/>
            <a:ext cx="8681338" cy="3096344"/>
          </a:xfrm>
          <a:prstGeom prst="rect">
            <a:avLst/>
          </a:prstGeom>
          <a:noFill/>
        </p:spPr>
      </p:pic>
      <p:sp>
        <p:nvSpPr>
          <p:cNvPr id="3" name="Rettangolo 2"/>
          <p:cNvSpPr/>
          <p:nvPr/>
        </p:nvSpPr>
        <p:spPr>
          <a:xfrm>
            <a:off x="251520" y="4581128"/>
            <a:ext cx="8640960" cy="1200329"/>
          </a:xfrm>
          <a:prstGeom prst="rect">
            <a:avLst/>
          </a:prstGeom>
        </p:spPr>
        <p:txBody>
          <a:bodyPr wrap="square">
            <a:spAutoFit/>
          </a:bodyPr>
          <a:lstStyle/>
          <a:p>
            <a:pPr algn="ctr"/>
            <a:r>
              <a:rPr lang="en-US" b="1" dirty="0" smtClean="0">
                <a:latin typeface="+mj-lt"/>
              </a:rPr>
              <a:t>…SELF-PERPETUATING CYCLE OF NEURONAL DAMAGE/DEATH FOLLOWED BY MICROGLIAL ACTIVATION IS COMMONLY REFERRED TO AS REACTIVE MICROGLIOSIS AND MAY BE AN UNDERLYING MECHANISM OF THE PROGRESSIVE NATURE OF DIVERSE NEURODEGENERATIVE DISEASES, INCLUDING ALZHEIMER'S DISEASE... </a:t>
            </a:r>
            <a:endParaRPr lang="it-IT" b="1" dirty="0">
              <a:latin typeface="+mj-lt"/>
            </a:endParaRPr>
          </a:p>
        </p:txBody>
      </p:sp>
      <p:sp>
        <p:nvSpPr>
          <p:cNvPr id="4" name="Rettangolo 3"/>
          <p:cNvSpPr/>
          <p:nvPr/>
        </p:nvSpPr>
        <p:spPr>
          <a:xfrm>
            <a:off x="3150096" y="6434172"/>
            <a:ext cx="5886400" cy="307196"/>
          </a:xfrm>
          <a:prstGeom prst="rect">
            <a:avLst/>
          </a:prstGeom>
        </p:spPr>
        <p:txBody>
          <a:bodyPr wrap="square">
            <a:spAutoFit/>
          </a:bodyPr>
          <a:lstStyle/>
          <a:p>
            <a:r>
              <a:rPr lang="en-US" sz="1400" i="1" dirty="0" smtClean="0">
                <a:latin typeface="+mj-lt"/>
              </a:rPr>
              <a:t>NADPH </a:t>
            </a:r>
            <a:r>
              <a:rPr lang="en-US" sz="1400" i="1" dirty="0" err="1" smtClean="0">
                <a:latin typeface="+mj-lt"/>
              </a:rPr>
              <a:t>oxidase</a:t>
            </a:r>
            <a:r>
              <a:rPr lang="en-US" sz="1400" i="1" dirty="0" smtClean="0">
                <a:latin typeface="+mj-lt"/>
              </a:rPr>
              <a:t> as a therapeutic target in Alzheimer's disease.  </a:t>
            </a:r>
            <a:r>
              <a:rPr lang="it-IT" sz="1400" i="1" dirty="0" smtClean="0">
                <a:latin typeface="+mj-lt"/>
              </a:rPr>
              <a:t>Michelle L Block</a:t>
            </a:r>
            <a:endParaRPr lang="it-IT" sz="1400" i="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008" y="469121"/>
            <a:ext cx="8892480" cy="1015663"/>
          </a:xfrm>
          <a:prstGeom prst="rect">
            <a:avLst/>
          </a:prstGeom>
        </p:spPr>
        <p:txBody>
          <a:bodyPr wrap="square">
            <a:spAutoFit/>
          </a:bodyPr>
          <a:lstStyle/>
          <a:p>
            <a:pPr lvl="0" algn="ctr"/>
            <a:r>
              <a:rPr lang="en-US" sz="3000" b="1" dirty="0" smtClean="0">
                <a:solidFill>
                  <a:prstClr val="black"/>
                </a:solidFill>
                <a:latin typeface="Calibri"/>
                <a:ea typeface="SimSun" pitchFamily="2" charset="-122"/>
                <a:cs typeface="Calibri" pitchFamily="34" charset="0"/>
              </a:rPr>
              <a:t>NEUROINFLAMMATION AND NEURODEGENERATION: SUPPORTING EVIDENCE</a:t>
            </a:r>
          </a:p>
        </p:txBody>
      </p:sp>
      <p:sp>
        <p:nvSpPr>
          <p:cNvPr id="1025" name="Rectangle 1"/>
          <p:cNvSpPr>
            <a:spLocks noChangeArrowheads="1"/>
          </p:cNvSpPr>
          <p:nvPr/>
        </p:nvSpPr>
        <p:spPr bwMode="auto">
          <a:xfrm>
            <a:off x="467544" y="1772816"/>
            <a:ext cx="810039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en-US" sz="2400" dirty="0" smtClean="0">
                <a:latin typeface="+mj-lt"/>
                <a:ea typeface="SimSun" pitchFamily="2" charset="-122"/>
                <a:cs typeface="Calibri" pitchFamily="34" charset="0"/>
              </a:rPr>
              <a:t> </a:t>
            </a:r>
            <a:r>
              <a:rPr kumimoji="0" lang="en-US" sz="2400" b="0" i="0" u="none" strike="noStrike" cap="none" normalizeH="0" baseline="0" dirty="0" smtClean="0">
                <a:ln>
                  <a:noFill/>
                </a:ln>
                <a:solidFill>
                  <a:schemeClr val="tx1"/>
                </a:solidFill>
                <a:effectLst/>
                <a:latin typeface="+mj-lt"/>
                <a:ea typeface="SimSun" pitchFamily="2" charset="-122"/>
                <a:cs typeface="Calibri" pitchFamily="34" charset="0"/>
              </a:rPr>
              <a:t> up-regulated inflammatory mechanisms co-localize in the same region with high level of AD pathology, absent in the region with low AD susceptibility (</a:t>
            </a:r>
            <a:r>
              <a:rPr kumimoji="0" lang="en-US" sz="2400" b="0" i="0" u="none" strike="noStrike" cap="none" normalizeH="0" baseline="0" dirty="0" err="1" smtClean="0">
                <a:ln>
                  <a:noFill/>
                </a:ln>
                <a:solidFill>
                  <a:schemeClr val="tx1"/>
                </a:solidFill>
                <a:effectLst/>
                <a:latin typeface="+mj-lt"/>
                <a:ea typeface="SimSun" pitchFamily="2" charset="-122"/>
                <a:cs typeface="Calibri" pitchFamily="34" charset="0"/>
              </a:rPr>
              <a:t>eg</a:t>
            </a:r>
            <a:r>
              <a:rPr kumimoji="0" lang="en-US" sz="2400" b="0" i="0" u="none" strike="noStrike" cap="none" normalizeH="0" baseline="0" dirty="0" smtClean="0">
                <a:ln>
                  <a:noFill/>
                </a:ln>
                <a:solidFill>
                  <a:schemeClr val="tx1"/>
                </a:solidFill>
                <a:effectLst/>
                <a:latin typeface="+mj-lt"/>
                <a:ea typeface="SimSun" pitchFamily="2" charset="-122"/>
                <a:cs typeface="Calibri" pitchFamily="34" charset="0"/>
              </a:rPr>
              <a:t> cerebellum)</a:t>
            </a:r>
          </a:p>
          <a:p>
            <a:pPr marL="0" marR="0" lvl="0" indent="0" algn="ctr"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mj-lt"/>
              <a:ea typeface="SimSun" pitchFamily="2" charset="-122"/>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chemeClr val="tx1"/>
                </a:solidFill>
                <a:effectLst/>
                <a:latin typeface="+mj-lt"/>
                <a:ea typeface="SimSun" pitchFamily="2" charset="-122"/>
                <a:cs typeface="Calibri" pitchFamily="34" charset="0"/>
              </a:rPr>
              <a:t> </a:t>
            </a:r>
            <a:r>
              <a:rPr kumimoji="0" lang="en-US" sz="2400" b="0" i="0" u="none" strike="noStrike" cap="none" normalizeH="0" baseline="0" dirty="0" err="1" smtClean="0">
                <a:ln>
                  <a:noFill/>
                </a:ln>
                <a:solidFill>
                  <a:schemeClr val="tx1"/>
                </a:solidFill>
                <a:effectLst/>
                <a:latin typeface="+mj-lt"/>
                <a:ea typeface="SimSun" pitchFamily="2" charset="-122"/>
                <a:cs typeface="Calibri" pitchFamily="34" charset="0"/>
              </a:rPr>
              <a:t>microscopical</a:t>
            </a:r>
            <a:r>
              <a:rPr kumimoji="0" lang="en-US" sz="2400" b="0" i="0" u="none" strike="noStrike" cap="none" normalizeH="0" baseline="0" dirty="0" smtClean="0">
                <a:ln>
                  <a:noFill/>
                </a:ln>
                <a:solidFill>
                  <a:schemeClr val="tx1"/>
                </a:solidFill>
                <a:effectLst/>
                <a:latin typeface="+mj-lt"/>
                <a:ea typeface="SimSun" pitchFamily="2" charset="-122"/>
                <a:cs typeface="Calibri" pitchFamily="34" charset="0"/>
              </a:rPr>
              <a:t> examinations showed that inflammatory mediators are expressed overall closest to the </a:t>
            </a:r>
            <a:r>
              <a:rPr kumimoji="0" lang="en-US" sz="2400" b="0" i="0" u="none" strike="noStrike" cap="none" normalizeH="0" baseline="0" dirty="0" err="1" smtClean="0">
                <a:ln>
                  <a:noFill/>
                </a:ln>
                <a:solidFill>
                  <a:schemeClr val="tx1"/>
                </a:solidFill>
                <a:effectLst/>
                <a:latin typeface="+mj-lt"/>
                <a:ea typeface="SimSun" pitchFamily="2" charset="-122"/>
                <a:cs typeface="Times New Roman" pitchFamily="18" charset="0"/>
              </a:rPr>
              <a:t>A</a:t>
            </a:r>
            <a:r>
              <a:rPr kumimoji="0" lang="en-US" sz="2400" b="0" i="1" u="none" strike="noStrike" cap="none" normalizeH="0" baseline="0" dirty="0" err="1" smtClean="0">
                <a:ln>
                  <a:noFill/>
                </a:ln>
                <a:solidFill>
                  <a:schemeClr val="tx1"/>
                </a:solidFill>
                <a:effectLst/>
                <a:latin typeface="+mj-lt"/>
                <a:ea typeface="SimSun" pitchFamily="2" charset="-122"/>
                <a:cs typeface="Calibri" pitchFamily="34" charset="0"/>
              </a:rPr>
              <a:t>β</a:t>
            </a:r>
            <a:r>
              <a:rPr kumimoji="0" lang="en-US" sz="2400" b="0" i="0" u="none" strike="noStrike" cap="none" normalizeH="0" baseline="0" dirty="0" smtClean="0">
                <a:ln>
                  <a:noFill/>
                </a:ln>
                <a:solidFill>
                  <a:schemeClr val="tx1"/>
                </a:solidFill>
                <a:effectLst/>
                <a:latin typeface="+mj-lt"/>
                <a:ea typeface="SimSun" pitchFamily="2" charset="-122"/>
                <a:cs typeface="Calibri" pitchFamily="34" charset="0"/>
              </a:rPr>
              <a:t> deposits and </a:t>
            </a:r>
            <a:r>
              <a:rPr kumimoji="0" lang="en-US" sz="2400" b="0" i="0" u="none" strike="noStrike" cap="none" normalizeH="0" baseline="0" dirty="0" err="1" smtClean="0">
                <a:ln>
                  <a:noFill/>
                </a:ln>
                <a:solidFill>
                  <a:schemeClr val="tx1"/>
                </a:solidFill>
                <a:effectLst/>
                <a:latin typeface="+mj-lt"/>
                <a:ea typeface="SimSun" pitchFamily="2" charset="-122"/>
                <a:cs typeface="Calibri" pitchFamily="34" charset="0"/>
              </a:rPr>
              <a:t>neurofibrillary</a:t>
            </a:r>
            <a:r>
              <a:rPr kumimoji="0" lang="en-US" sz="2400" b="0" i="0" u="none" strike="noStrike" cap="none" normalizeH="0" baseline="0" dirty="0" smtClean="0">
                <a:ln>
                  <a:noFill/>
                </a:ln>
                <a:solidFill>
                  <a:schemeClr val="tx1"/>
                </a:solidFill>
                <a:effectLst/>
                <a:latin typeface="+mj-lt"/>
                <a:ea typeface="SimSun" pitchFamily="2" charset="-122"/>
                <a:cs typeface="Calibri" pitchFamily="34" charset="0"/>
              </a:rPr>
              <a:t> tangles</a:t>
            </a:r>
          </a:p>
        </p:txBody>
      </p:sp>
      <p:sp>
        <p:nvSpPr>
          <p:cNvPr id="1027" name="AutoShape 3" descr="data:image/jpeg;base64,/9j/4AAQSkZJRgABAQAAAQABAAD/2wCEAAkGBhQSERUUExQWFRQWGRgYGRcXGRsaGxgeGh8bHRsaGBsaHycgHiAjGx0aHy8gIycqLSwsGB4xNTArNSYrLCkBCQoKDgwOGg8PGiwkHyUvLywqLywsNDQtKi80LCwsLCwwLCwsLS0wLC8sLCwsNC4sLCwsLCwsLCwsLCksLCwsLP/AABEIAH4BkAMBIgACEQEDEQH/xAAcAAACAgMBAQAAAAAAAAAAAAAFBgAEAgMHAQj/xABPEAACAQIEAwUDBwYIDgIDAAABAhEDIQAEEjEFQVEGEyJhcTKBkQcIFCOhsfAYQlTB0uEVFiQ1YrPR8SUzRFJTY3J0goOTo7LTQ5IXNOP/xAAaAQACAwEBAAAAAAAAAAAAAAAAAwECBAUG/8QAMhEAAQMDAgQDBwQDAQAAAAAAAQACEQMhMRJBBFFhcRMi8DKBkaGxweEFQtHxI2JyJP/aAAwDAQACEQMRAD8A6p2o7TDJ90Wj6xiombxBgRz9cD8p257xNYVQp2kwSb8p8oxQ+VZqbJQpVNU1HIQqAYIKXv6/fhFTsq6ZykCC1JBLMQSpN9xO86ZGFa3B0RITvCY5kl0FdJr9tWV1plV1vqgEPyE8pn0+GKvFu3VWh3jFEKJoEeKTq6GY8tueFg1Mw9eshJemqJBhlaTBjwgG7TMGQB7sUO1mZNYBQwKq0bi7rMqINxGxicUfVhpPwRRokvDSZG/1V6v8s2ZUicvSG5uX25c8MfZ/t1ma+pqlFEQDw2eW5mZNh7v3894bkVqkq6kimwIOmZMmQZ2FvIfZhv7P51Hpl11+0VhyJBFiYtA/V6YmgS6CUzji2m0hjbpq/jQ8A6VvzM/DffGmj2zLlggQshIYSZBGBtep49HhmAxF9USRMDfl9vljlWT4jUyeaqFvF4m1LMBjJuR5GY9cOe8NIWHh6T6wcQbhdqPamrP+LSIPWZtAA58+fLGut2zKuF+r1H83VB2mwnC/wjiqVqQqjY8iJK3iLdDhQ492crtnTUQMyFlYNYwBHL3TbliXugAgIotL3lr3RC6l/G14WUW5jmPfBO2MR2uqQfq1kGIv8cASyhkFrjwqTtA5egN/XADtUtaoipl1YXPelTBkAaVJBvvMD92LugCQk09b3Bsx3TtxDty9PK5ivoT6lNQmYN1HIzF8cuqfORzUnTlqEcpNSf8Aywx9oKRXhGbV21OMsoLDmQ9OT8eePn3FCLym05N5ldd/KRzf6Nl/jU/axPykc3+jZf41P2scix5gTV19fnHZw7ZXL/Gp+1jz8pHN/o2X+NT9rHIoxMCF138pHN/o2X+NT9rE/KRzf6Nl/jU/axyJRj0oRuDgRK65+UhnP0bL/wDc/axB85DN/o2X+NT9rHKKbeEiREg7Xna3x+zB/J8MpUw+tDUqhQdOwpCJZmGxYSPDPK+E1Kwp5VZcbNEnkMn3dN0+UfnEZ12CrlaDE3gd4fXZuQx7R+cVnGMDLZfYn/5LACT+dfHMQrUWSokI2pSs3uIYEyLcpxv4Tmy9WVWkj6jU1nUNr6AJK3iANO53xV1QwXDCrU8RswLRbv65T710xvl+z4IH0XLSTA8Tmfg+GTivyq5zL5SrVqUcuXStRprp16WWotRibmZBSMcny003apVQlvEaRG6sW1BgBIYBhpI2gn3EeKcQetwjM1KjSxzmXERp0gU61gJNt+d74RTrVKlQC0RfqeiY/huKpuY94AYQZG8yIFwNvij35RWb/Rsv8an7WMW+cbmx/k2X+NT9rHJXqEYyoZcuYG/mYxsmLlNtGF1g/OMzn6Nl7edT9rEHzjs3+jUPjU/axzWlw5ZK1HKn+iA438iOU/ZiHJijWhhqCwwkQGXrfqML8YYGUrxGTA5T37HC6a/ziM4P8loe81L9Yv1xj+UZnP0bL/Gp+1jnNTiimodCAUWbV3bEkAxEzvve3WMasxRViGRWVOY3jrB5jECo79wj1jupY4OOkiPWD1+IXS3+cXnBH8my9/Op+1j2p84jOqATlcuAbgzU/axynM0riJNt/fjSJNsMDpVi2TDV1pPnG5s/5Pl/jU/axiPnH5v9Gy/xqftY5OKMG/rbp5Y2NRJGqCVi5iw5fj3YnUqG2V1P8pDN/o2X+NT9rDb8mfywZjiWd+j1aNJF7t31JrmV02uSOePnfHS/m/fzt/yKv3piylfQ545QBINRQVLAg2I0mDY+c38jjGnx+gxgVAPWR12JF9uWBuYRyWnJ038ZWfD4lLEyQfLxHzPK+L2QyAZZqUEpsGUgLH5ullNujDbquJUIpiY118wqKWchVFyTYDCdxHtuXZlonQogaiup2nYqpgAeZxRzw3KYym5+E5VKoUSxAHmYxVXjVAvoFVC20ah8PXywknLVag1EKx5msSWaDyEwo8h8TgFmXFOpTOmGWouoehneTNuflhHj3gBaBwwgkldgxMAOE9r0r0ErBYD39oW6zMbdMF8tnkqAFWBnaCDPpG+NAcDgrMWOGQsszm0piXYKJAk2EnbFYcdoRPeKNxextPI35H1x5xpSUGmitY6h4WiBv4r9P14FCjUsfoVIiwHsgi7XO/IzbbUfPFlRFm47QH/yrz98dBz6QOcjcYuK0gEGxv8AHbC81GpzyVIzM3UcuduZ+GDORqVJZXQKFgKy7MI5DcQbfiwhCO1WWBqUHgkrrANoAbTMz6WwFZSSmltJBkiASw20+V4uOmCPyjZhUyupqjU4mGUiQZWInf054WKnFpyyVqdM5gHSoizQfC5a20i/mxwSLylPpucQR2+XXuseApWDVTVKqFLaeVrGwBsIjcTf46s92ZXvDVDASzMvIKY8NhuZn4nyjU1GpQqGszu+saXpqoIUhVLMTE2UCLTtgFns5mM47LT16AoJQgrvOo+c+vSMZnOa0aSJK206dR7y9jgGnP8ACOPmaeSos/tM/igbyd9M3CgmfFcW64L8PzSVKK1Esr+IRIBO0Dp4hEXwqZDgq5zLkj6t6R0Fva1aQBcbi3T7cMfCaIy9AKrakVSdW8EEkwLC2/rGGUCZ5BI4trYzLpuiDoAO8trKhS0XMGw+J+3CZ2m7LVMxX10QRrOl9Voi2qCNre+AeeHChX71FaBDbruPWf8AYvH6xGB3aXN1KSFqSk2JJmQhWIIB6ieeHVQ3TJWbhXvbU0tybXS92uyb5XLUaVNvDJBMQSR4hf1v7sFOwtWocrrrXGptLEgnTYGTzggi97Y20KH07KDviPF41IMQRIm3nv5E+uCmVpCjRVKYEKDAteN/ZH6r+/FabL6hhNr1Qafhn2gTKocS4dTNaixFQsoIQKYB53+EXIGL5sYawFyZAk3iR5i/wxCzSGmAuokcz7UAiNhYjGJqkqLXkWsZ2j0w5rYJWR7i4AId2uaeHZ8D2RQHrPeJ5bRGPniMfRHa8n+Ds/07gR/1E/EY+eFwty0UvYCzQeROMYGM8zWDMSAFHICwAFvweePKLqAZWSdjO39uKXiVe8StZwS4NwU5gkagoG5P3DFCJ6fj1xZ4dxN6D6k35zzHQ+WKVNZadGVStrLCKedkS4w4y31VMaW3Y/neUnz3jkI53xUyPCqlVS7SKYIGtpgn/NXqx+znjScya1fXVb2mlj5c4HpYD0xczHHTWqAMAlIWVAPCo9Np5ThGl7Ghozkn+FXhqZa9jHd3H1/QGeSqZqmi+FASQZLG0dRFxE293pjfkeJd3X11lNT2tQnckET0mYPuxm1I021JVYVSSCAbrG+pp+0dMZ8Y4CKSqysxkAtqEQTcRG8i87W3vg1MPkdv8evZaa1HVJAJaREicHqMW+aI0OA0czQDJWWk4mabGevsz4vZAjfYg7Y2UeFPTVjSNOsEKyoYqVMgaj6kKIm/S+AfDaOiooqI51jUnhu3SAdwTInBXOLRpqAKut9R1tB0XFwpBl7nlsRudzleHh2nUSDi33F/mstGmaZa4Vr6pAImAO1zfF+hmUaQVikVEUFVZYYkFSGBsw3kssnobYtcXo/4Hri985QMEzA7urEHphLHGQpa7PKsomw8UWIJMKItBmcMGUz5bguYZpgZvLgDePq6uL0OHex2pdKlxn/nqUizzGDIkAmbnTNpzjJKT2onfGVGkAbmD7jvje9bULCbY0LTnYAR53PXfGySRdIYHOEojk6CMGVjpYEFGYHSwmNNvZ3BnBZ9FYilUTRVCwHm0QIg84254WsvxGpTPgbTPL02wby+YapRVSArGArEGTfkOk2sb9MZK1NwOqe18euV1zuLp1NWubTaD7P46X9yGZ3gzU30yG8x9974uUODkKQWAJ2ufeSPPBHP5LTHiXUI1CYgje3nvHri3S7N1a6NpAOmPzgI6bxeMKdxXlBc6OqllapVDYPcge/7E9sIBm8muhFQ3gyTbVzEfdinQoqWAYk25efLG/M5R1ZQQQQQsHkdtulsV3SHIgAzHXnjUzESunTpgQ0Onf16wsM2RqkbWsb/ABwSytYmn3bEQyzAA1AA2kgcxtflgW9Il9O5PTBR8joUTGoAgkGfjiammACl8QymSGmJ2QPTjpfyA/ztb/QVPvTCB3QB1E26DfHQPkDA/ha23cVfXdMaGukqXCF9JY15iuEUs2w/AA8ybAYydwASbAXOOfdquLViwawRSDBUGCDI391x/dL3hqtTpl5gKcczdSrVDMwIWQtMCVQ2gkmzMBN4iT5DFDNZArUWoNTzFzckTffob+49cHslRWtQU7Wn8e/FqlkPAA3LGEkk3W8Oa2y2ZWhKiRywldrKMV7RA0m/vw+q4VfIY5z2h4iKtU6VYlrAKCTAnxtGyjeT0xIFwqNfOrkmzsFwsDhtBYIDU0aT1YST8SfdGFn5R8kuVpIKY0qGAUKIFwZFvTc388EewXEM3To0qWZphYRIIIYFYgEFbSLArMj0OGXtLwb6VSCW9pSZ6Agn7sVwUAnGxU4Lx06xT027tW39nYR9/wAMMlGuGEj+71wr8M4B3bl2Y6jHPkJt9uKv8IVKHEKcMppV5RgZswGpII2JuL2w6jUIs5LrU2kksTtiYxpVAwBGxxljYsaXO2NEuKagIQSZ1iQbrYDqRqwu0KaUw9NFKhAGAUWAvZeUyGn94OGrtIo+rPTVH2YAKhNo0ief5w625+vniwba2VlqP80HCB5ntFTp0leQGfQYYnkQIcgEDmTA92KHG+14puvdqHUiQQx0231AW5r6YocU7GMA76wV8Ip8h/S1dRyHkMTJ5KjWZKNR9LOggU40Kb3nmWF48h5YxPfUNiutTo8OBrBkb+uiP9ls+lWkzoApElqcyobcMCR64J6QVYCCCRY2FwOfMGOXuwi8cpjL01p0iQtQvreSA2jwxJuBqm2JS7VtSoUqagPHhMzAXYRHPzw1lYNsUipwTqn+SnucFOy5TQqX0AHUVUczJIvPUm1yfXA7tXnqqZctT06WUG+4HMwR6C/XGHCOOLmAaaTS0IrBjDQDIA8XMQDf7OZouoCKQX1DTqgGYG7Hzj7saLVGQ3dYL0aoNQSRt80B7GVy+VUsqjxsAYABE7jlvIjBysm/QxAAuefPy+7GK01UBNI0naLAGSbgbSY+JxR4dnTXpsGpNTIJSHO/OR5SPsOLNEABUeTUcagxP1VtVIViJvtad+cc78treuMz7I8iNvd0xWyB0L4jcE7A3ubdYGN70QRBUDmLTBM9PLFgZS3iDCGdrLcMz4EQKAsOXjX92PneMfQPanL1PoGfcvNM5eAkQQe8p3t1A59ccDTLtbYA8zA2wlxhbaTfKIWNJQTeYkbb+7F+hwdmYjYA3vvESAdpAIOMaOUQbsC17C/l78XslmnUqiy5PsRtBESRG953/VjLUqO/YurR4Zog1cTeOXx9brbwrsuahbWyKgsSzhRN4Ak3P2YE8UyWh2gQOkzAmJJ8zg5l0TTNRpg3VtUauam4vJvB9+AXEswrNCjwja0H0PphVFz3VDJt2SalOno1AjaOf+wN/fcDpK0LRgSdoBHmZ2nlafhjCmwDSRI6YwxDjbHNY2yDK35fMGmVdD4hsen4H34tZ/OVqh71gYMGY8M/dgdgiSvdyxkT4UkmPONsLeACHRdSHtZOqbiBH36KvmeIVKjFnYszWJO8DlPIeQtiuWOLtDJu1wtunTa9/wBeKrUjAMGOuLNLRYKrGQPKLeh9oWytmCRpUaUsdPUxEkwJ5x0m2GvhQH8B5mRP8sy9v+XVwnaeuHHhpA4JmJEj6ZQ/qq3PExAgIAAsEIp8C7ym1SixcrGqnHiW1z5ibSMDVTxR1te0Tghw3jHdtMXNp3j3HzE+7F/iay2yMG8QYAE3AgN0/fjH4j2O0uxskeI+k8tfcHB+vrKApkW1hIOo7Ac/TD3k8uMrTSowGtjoQMbAQCTNoBmBzN8CcrXBK6xOiDYDl06e7DZ2i4GK2TR6J71VY+EH2ZEx6R8J88c/jOIlzGPsCbq1Ng4p4bVFgRMEd5M3iBsDn3IenahGqa+4pFzYW67nzxhV7QhdSlCNRvofrvuCd7jAJKeoH+jHqekkfDGiqNVwYlufKPwPwRiBwtKcfMr354GgykAGX2i3oyOfyJk7U4YHpMS+sllBNSZWdUGRNthNsL+dyRcsV8bqTLLsyiwa1pjfBbh+d7lilSWVoDnpPT3YYqmWy9KDTJanEN4r6I8LA+W23XFfGdQdznC536nwVIFrpIAnaSBkg4kb7xHRIvDlALFh4ottp9TO5/d6YvLWRrMYHMczPQn4z54rDIks2kEgTcXtPPy2xVzOVZiYVoAGwJGxJJ6bHG4hrzleRc1tV2oGDznCrZ2kO8bRdJt6YfvkDQji1/8AQVfvTHPtcSDbr1x0P5BAP4Wt/oKv3ptjdTkWW1zWtYAL9V9B8aeMvWI5U3/8ThCp5unm2NN1KmneLrq3lgfzgLT6jDV2jzwJFEc4LdPIH749MAM/w1mcd2NF51C32YXWMlO4cQi+QyqoABYAQANh+OpxbZYxU4fQKrBMnmTafcMWgZwsBRUN1hXy2tGXqIwp1eDMlRVdbMwHQNyiffHvwc40tTSe7dkMSCpAMjYeIERhUy3GeKnVTrJRI0tFSVBPhMRoYjV0ECYxJaCcplNxYCYkFFs1x9eGZY1M0VWJFOkpDMYnSAesRa4F5OFzsD8oGfz+bJNOmMrJBtdbEqqmbnabbdLSE4p2Gr8Sc1a2aVGARUR1fwKFUtqgRqvJCyJO/TovZDgVLJ0EpU7hBdyILMbs0cpPLkAMENaLZS/M50uwmao1sJfFMnWXMI7oalGmxqDQZcuPYBUCdIknwyZA5YJcU7QfVu1O/dk6o3hbtA9J+BxUy3aqnWSxG33+WFmExoIxumjsrxXvlcaWUAgw24JmR+v3nB7HP+zPG6a1wq1AVY6XEix5T6G1+px0DGykZas1ZsOQTtIL0+niP/jGAFIkSDJ8R5R7p+GDnadoNLzLD02v9mAlQwrEkAwb+Q5kY0g2XMq+3CH8U4hUWk7rS1xbRz2kkg7gWsB54SOFcbpeB6tFQ+sAGmAIBIglfLbzthq4stVaTVKSnvTpMTaZOoqolQ3pM3947j/Y1axDJ9UWbxcxJEkxPXp0xjqtLnSAunwr6bGFrjEzg9N/V0b4nQp1EbvIQLqJLqIn817mCoX8csLXC+zCVmFVagZF0gkDdrSVHIdJGCnbVD9CsLeAMY8QW2poPun1xR7CZ9Wp1aUE06c8rQZMk7k4ktaX3Cim+ozhy9h3xyTDk+HLTJ0qoRgSwIEg2IBG3WRjfUaWFoUHc23sAsecb4B9lONHMHMVDqhnAVGI0i1gtuYufTnOGCAoWDzvJJ9d+fmca2EEWXNrBzXkPuUs9tKmaC0RlkcAyX0rJm2kNa1pwU4bXfRTNVgHCr3i85gi8G1z8cEHffqLjbczAnqLGPTCj2X4NmRmKlWsIB1L4jcyQZAG4FzhZJa/untDX0TMDT8SmhlLEkiVm2mb3BB3j34yzNcqpMSVBaAJmAbD8c8Ds3x3uq1GkUdtYUaxGkEyJt6SY5HyxnxTiZpU6lT/ADfZEgzNh6SbX8sMLhBvhIFJxc2RnHVKqcfrZrhnFDUChVorECCDrXw+cCPjjmVLL+JSxmxB25C4+BGOg5HizvkOJK8Ffo+uAADPe0xv5z9mOZ5TOskxF7c7QQeR6xv0xjdqc2y7ILaLi2Mx7usWn4ohxDJrSggzJkrBiBHOeYnG8AtobwhUJgL7V9l2J+yPhiHOLUXxXnbe0bR62xr4fSdiRB0gGBqgQSAftjf4YySdPmyF0/AayG03amutnrN4tONlHdV1CoF9kwDMzMjaBPIHaJiZwFzVfUZ+4R8euLmcyJlnmVJN4J39ZM779JxTr0o2Ij8ficaqQaLyuNUlhLAIHJeJlyQSIgb3/V641k9ceDExoSzECAvd8bctSJNgDF4J6RjTGPUcja2Ai1lRPnZzMUsv3hrkCo6gqqCdKmbW57b3HPAypn6dShWRaR701NQe2gKR4g8mxWAQR1M4AZXiDISYBJuS1zfe84xq54sI2EzHL7Mc4cJ5y8m5jtbos9EVKPEPr0zdwi5tERj+e6yqIgOmfVo+4dPtPlhnyJ/wJmADqAzuXi3+rq8jhQeoTvy2w15H+Ysx/vuX/q6uN4ba6fTBBkpdG15EwedxfF/+EwopqEAA9rczJkxJna2+BtPUNr8o6z5Yz0EmNj0J+O+EuYDlNrNp1IDtvX3R6rnQwmkNF9oM+si28YbOBZgDLsjPpRwJC9ASDB89vf6YUMpkmCXgBxawnwiQR/fghw6pPdq5VQb6oFyDcTa/O/6scniaTXt0g4Ky0GMoVQ+cT1mxGel99sjKz4nQCVRoBCtcKBpMWifs+OBppQJHtC/LY2+PPBivlW76nNQ3ZlMk/aPWPji7xTsxV70BU8LLuDIaOc/bira7WQHHb6L3vB8YyvSY17v8hm3K1z0giL7goRlqHez47gbdYsb+nLF8ZBRl2DyAx8GmZJ/tJ+4438H4JDimzojBrTImOdxMSNzi52xzYy+qnSqDWSgA0iUBEmGvBNwYvhD62qqKbO/qydx/G0KdAh5Bc4fwI9dzYJMy+cVSCLX9kmbX6Xxt4hxHvCNC6YW2nc+t7i+B1ajN7z57XxKeYa14gb+7mfxvjreECdQyvDNhomnyIPXv7xnKrqIvsTPvnnjofyErHF/ZgGhVjfqm04RvEZp+EtqGkyR5WIsQfP3Ye/kMTTxfSdxQqz8UxppmXKxqtc2I/rnC6B214mUzbxaNEn0UH3b/AGjGfCu1CVSSH1UxaYvqABgx5HfFPiioc1mGN2eqVM30hCVkDrAAnoPPF89nlqMHSqZsLkgkDYNpjUOgO2FEy4wtmmGgFaxx4vUegm5GosT7CkxMbk7QB1GDVKqUQCd8LdbhbLm6S6mUqH8QWdS6QdB5Xa9/PBuvTggG4G588ANlJaMIhVhwMCuL8PXu3J9mCTadr/qnBLLmAfjjVn6imm2r2dLavSDP2TiwSiSLBc8+S/ia1aBp01YU6RiWgkzebWG5Mcp9+HzN5oKkTBNrcsIXYdaGjTlQe6Dsxao0ExA1SYBHsqNtvXFyn2j8LPVVVplmCHVqZtJjwgW3BGrny64o4STCs3ABWXBstNSrlqrFBUJIYG8SdieZU+6ThUz/AAPMJn6uWy5fbUDAOpdlM7C1ibXthz4Bmcrma0hj3kWDSCP9kGxwyZDhYytB6uo1KzkBqj3IUTpFhZVv8SYJIGJBI2UvEwAUtf8A49Qd0yNVRvz4K6pIj/Nj135Y6xkK2qkjTMqL+fP7cc3r1K7lXp1HAJ8WsN7N5KkNE+Rtfe2HvssxOTozeEAnmQLAnzIgn1w6i6VnrMLcrX2i/M/4vfthXZyLgGoRphZggX5k3M392GXtQTCRE+LfblhZyxEgi3tABva6x8b35HGsYXLqe2SteWpMF0u0yWnUBZbxYWjl7sWiwKE+zvJsI38R+/3Y05bOAkgWIJkTtzvFpx61FWDA2DBkvci+3mLziALWUE+a9roetemuXZahJFNX1K93I8ViDfxLt192F7sYazhj3YpUmYsvLUSCNFxJWY22jnfDNT4ahrLVYA1AAoYE6YBJQgTvc4tjw2FxYRbwzPiB2628hEYqGyZKeawawtbve+3rn+FXy+XSipVdKIksSBpUD2jIFul/XGWW4lSrg6WJCEzYiI2tvtj3P/WUqirF1I1HluPsI+34jsjkDk6FRpm7OAJNohV6nYC0TA9cW1FpiLJTWB7S4nzEwAjFWqqmWYAExBP3W3iftxiWgbSw6387RbadumELs7xOtmM1TdiG0HSV2jVMMAOYvJw2DiaaymtAzaXQX8Q6wI6GwNt74GVA5WrcM6kYzZZ1MouokFjtKEypgAecCDceU42VkpZim9MixA1KRBBNxPnInGynVlyJ9jcztsYbz9NsbESDIABI6dLcvOMWgQkl7hB3GEjJkaVPLcUy6KzOKCy5O4D0/CvvO8X+GOdZng+mnqiIBljs0XiORkG8/A47FxWmlLL5+r3ZH1HiqHeRUpwIn1Pooxxri/F1dCqyZaSTsbchNh5Rjn1BUDw0YXoG06FWg6q50O2E5ty7+gtWQrImtXYwNhFj1HUHa46YscY4ohWKKLpO7aYPv6Ry+3AnIlTUGv2fOf1e7BluJ0u7PiM7BQLbWEf5s9cUqMh4ME/RHC8OK1KX1Q2JtN+u4t2zfohK5vT1IAIWPDJmZPM8/OI2xXZi2wAv7hOwk3+3EpUi7QAT5DeMb24a49qFPIbztzFrTjT5WnquSS1pubqvl6BZgFBJ8seNRIaIv8Z+GCGQ4SajOBqBQAm0iOZJ3EmItzGD+V4TQiDTbXNqit4NIt4gTMm5IA5gWwqpxLaZ5rfQ4WrxAaaTHGXQSMD8dUmi+PMW+IUQrsqzuY9OU+eK2kmTHmcaQ6RKzPaWOLTsvMeY9Y49Nz+7+zEqqxnDdkv5jzH++5f+rrYUm9Z/HnhsyX8xZj/fcv8A1dbEqUs0wACTvIEfrxeo5fVeYBPtMLemByUybC+C9LiLFlNQNpAkAWB842AvjPVkYTHhzmQwX+W/XnG0dlkOIKp0p4gBEkb35bxjTXrSImQJi+xO/ntGKjEcpmennjynVjFBTAuFDOGa0zKO8F4iwYixPJmPsmRf+lythkyHaNu4AqTVZG8LBtOkEg9LEzE8sJ3Cqt2Gw03m+xBEcwZi+LWSzwgkELUM73n9+5nr6Yw8Rw7XkyOXr+kipQHiF4kHc8/vF8A9e1/jXGmq1NZhOhERPpE7fi+BOeQ+2X1lr/3xtjdnq76NrSATy5QMVMupKEzbmOVvLDaTAxoi2ykNe8CDME+/35n5rOBMbzcfjnis7ERzHLynkP7Me25DYyJxKjGLkenQ/j1xoAhbGmWQ5bK1YMBaCBHw/dh8+Qf+dv8AkVfvp454rFrDlt1x0T5CBHFvWhV+9MMYIMKXAeHZPPHsoaXEawYQtSKiMRNmjXHnq38vXBfhvByjTrAm8A/cDti38pHCGdKNemJag51DrTqDS+3Q6G/4ThaygZjqaoABYeUdOZ+AwmqNLk6mTUZATlUoBonfrzxjmaMxpEkcv1k40HOinRDEz088afpGkFjOh4be4MQR6WEepxJIhJaHB0LGrSbSASab2aFOoEyYBtG28fHAzOcSpvQLKwKurCQRFwQY63nHnFONJocwWUKfDsGm0E+e3vwu8Oz9PQyPTClyxp6QIUtMLHITzHU4qLlPLbFInB+KIqqB4hZSQzaiOhE8um2D/ZriSZlWoVPYklCPaUSQSOhBn4+ZwlJVen4akIQbFTFgJ2GNorNqnLk6mMnTFo/OnlPPDy2Vma+F0zK9gWMl8zTFEXFQA956aJgHzmMMHZZHpZd0NZczTViaLQwfSb6agPMNMQTbpbCZwHiBrUjTcvMQzP7Leg+yIwx5fMtTyVUp/wDsatSjcxICiB1UTH9KMJJMwtEAiZVFc1m/pdSloqr9IIWnItBsSIJiILHoN8dlyuWFNFRfZVQo9AIGFjsvk8xUqLXzNEUtKQqmNRZt2gTptbrfDZjTTbAWSq6TCV+22bRe5V/z9fvgLbrzGA4qQFZQYtNpMC23xxt+U7hTVzlwDpC94S3T/F8+v9mNFRtIUgwLCOo8h1jDmOMkLJXY0aSDnKWeE8ZUZx6SwQzOxAUWabyxucMIAanZmHObSCCDfz5eh88V8pw+nTdqqqoZwupgLnYxpm02259cUeNUKjhqeow+kyDGid5B3Fp38sQxpawgq7yyrVlthbKu8Jzf8n1DUuhmWWJJIDGWJMEjp7se5niqpUSjBZ2Qty02/OuNyZO3LFnvRTUB3BBYKuwkxYb3M3tGNxy6wJuY9o3PlMXj+zEwYABSNTNRc4WMqpwsipSnQV3EMIJN/F15nnzOLecSVC8yQOXqQJ6gHCHx3N5ynXdUDtTZhpABIY2mOY8XL0jrh7NDVdxfwtuYkDeOUEn7N8QwhwLeStxFM0yHzm4VbI8NShOhEVJmwgjkJ+34nCZxPMhM0td2bR7VM+KwNyLb+63uwzV+NU2zPcgnvVgMOURJnlba+3wxV7W9njmArIQCo2awINrEc7fbhdQeUFuy08M7S8it+4bq3wN6BZqtM+KqwmCxFhyv5+XKwg4vBwqkGwm1+XLbbpgX2Z4V9HoqjGWJeSNhvt1HPGHFePrSqrQ0M0gxoWZABEAW5dCBhoMNkrM6nrqENut/aysrcMz4S4WlpkciKiSvqMfPFUCbeW/2/bjvnaCqrcN4gVmO5GqVIkl6R/O5+QHMzjhuS4Y9dylIa2AmJAkeUxJE7Yo54A1Gytak3zGAOaplSDgp2dQCprddSJc/EC197+fpinV1J9W66SD4gRDW5HmMEeA8XbLEuqqyWDBhqE8rCIO9/XCaxcaZ079cpj/DLDMmQcWkxa/KYumunUoEh6CCkiAipZfECDYwRzsG33nljRw/s2pp6mMs5gKDuAbyBeIt0PuxT4PxPWXAAE+I2gSeQEmwwRObWlDklSsQw3Avb7fTHEe2owlrSZ+J9SvVfpv6JTHANqSHET7VwOmrlN55TFzKB1OJNlqjUg+7+PUJWFICkDmRE2kHzwc49malKrpKjUwDgi6kTsLDpGwwn8e4mcxmHqkzJsYiw8uQjFt+0NQ3qEsR4UDGSq+v64vja7hi7Q6BMX729dl5mhxXFcA5zaJHmkP07nbSeW3/AD1WNTIq1R6lWUSbiZJPmY59BijmeIgjSiKidIkk9WJ3P3YnFOKGsRaFXYD7z54pRbf3Y3U6ZgF/w5LMGue7xKlyfl+eqh2nGVOkWmBsJOMZtjJa7AQCY3j7MPM7LSzTPmx0UZQACDJMyI2/vw1ZP+Ysx/vuX/qq2FLDdkh/gLM/75l/6urgVAlSmcZNUMb/AG41zj1hiITNULIGT0xkRjJsqyrLKQOv6vf+rGmcRY4Vm1ARzVukRFpH6/xbG2lTkcrb/gY0ZDL620kkEg6fM8h78WaT6Q6kGTv5x9uEuzATGuD5aLIlkWjvBuukSpWbEgf2HFGtlypIEsvL7N4xUFZlEgkA8puf3f2Yy7w6pLG/vt8cLFMgkobSaKjnAWMfSN1iK5Uxy5jrjZVQGGUHT5bjy+N8YV6YiQZtJ8jisrQQcOAm4VXlw/K3u45b/d5Y6H8gP87T/qKv3pjnVStrIkAHysPgP1Y6J838/wCFv+RV+9MXaEqSRK+kyMInF+xlRKjvSHeUydQS0pvKgcx0IuBaOeHzExL2B4gqWVCwyFyvP5msY7ylVUCwGhhHnBF46DGOfzzrSQP4QSAGIYSeQuMdWxS4xwtcxRek2zCx6EGVb3EA+7CfAHNPHEdFxfNZutUqEDSU3Hn1+BmJvjVlaZ7+mSdnWw5Xxv4twp8pUZai6Dcg7giT4lPMCR5wD0xb4ZXWoyMOcW6HmPjhFwbrZYtsqGZ4VSqyWQHzkj4gGDhZruh10xK2cbyJW4jyInDhnzpQAQC1v34sdj/k4bMVlrVBpy6mb71DzA6jq21zE8mMk2CTVAFymrsn8muVGTo/SKCmuUDOwkFS3i0ggiNIIX3YJ8M+TvLUKoqg1XYEEB3lQRsYAEx5zhoxMa4Cw6ipiYmJiVVAu0vZps01JlrtSNIsbDUH1abMJEjw7eeNLdkLgmqbBgZUc4vvaI8/7WPAntTlqtXLPRo2etFIvb6tHMVKlyJKoWIAuTHrgQROUNynAKVdEq0sxrpt4lKwVbcSDPuiYttjDO9gxUVh3zCYg6Zj4t1vyxRodmMwtVKDy2W+kGsXok0FC1KNdXpaVqagBW7t4BIJrf0TFP6HmMplxXqvVDJl8tVfvK5bvMxTYmpSEuRqqJNOBY6l3IEChrQ0yFbr/J+lVTQfNFnTTUsoBUtrCuRq5w3MDw7YtcM7EinNM5l6j2ZtQvBkLzt7PXlii/AM0rBnWrVVly5rinVCvUP8saoiEup0pVq0jp1KCiwJjScV4PnYHeLXekO61UhXHeGmKmcIp6+8EuiPldZ1eMUyNTc4i8qxMt0nCM5fsxTqUyKdYlZZAVA8JQlCJncMpBnmDjYeztMOqd7DlWYAi7BdIJidgWUH/aGBNbKVaHCdDLVSocyPCKoFXTVzoIXvQ3tMjAatX51zvivU4NmwGZKVXTozC06bVpqU0qPk4UuKoJJ7uu4UVBaF1JIi0lK8NvJb6XyV01zBriu8ks0BRu28mbje0YMP2R1CGqSOmmB1HPlhQr8LztPL1jVTMGmi5o01StoNMslI06h+vY6VIrCC76STYgiCmXy2dYIKYqQ1ZKy1jUUoEOU0AEF9ZivcppjnfFQ0NEBNeTUILkY/iYLRVIAIMaRy98yTBJ8sUuNfJwuYWBWam3+cqjrPX7jgPleAZ76O4f6TqmjK61Opl162vmiXUyuqKlLVCkCxBeezyVRlqQrLoqBYZdReIsJZmYkxBMs0EkamiSOGqxVWDQdTcoBxP5P+9ylbLiuwNWkKZdl1bFTqI1CT4ftxzpPm8aagQcSQVY1hRRh9IMagO9mJtPXHdcI9bhea+lHPgDw1wgpaG705cTRYBtenSSWzIXRJhRPLBAwiAker8292MtxAEncmgSSepJq4wPzdTSBJ4iigwpLUIB1EAC9Xm0AecYbKXCM6KGrXmzVGVSpBquf5QHNomPZsU9ki5BN8W81SzFapWogvUp5atS2adfe5ijWg33oUgyweTA4IEQjSIhJy/N9NIFm4iqrz+q0CTYSe9tcj3xifk9+IK/EQzEEqrUt4jUdJq3AJE9JGGpaOeiwzXeaT9ILOdDP31IqcuNUBe7732ABoIDeLF3gWTr/Tqb1VzGpUzQqu7E0tTVKRp9yJgKUFgoAgDV4gcV0NymuqPczwyTCQK/zb9ILNxBABLEmhAAFySe9sAMer82okSM+pB/1H/wDXDXmRmK7Ztaf0l273OI0uTRNLuqipTRS2nV3xSIGre+m2Ms5T4h3/ANQtZCNaDUzGnH0dxSMEikB3wQ2RmB9pgDBulpS/JoP6ev8A0D/7ce/k0H9PX/oH/wBuG7I5usuaPdjOmjSfLM9KqzPU0vTzaMdJYll73uyRJukjwhcalocSJoljmEsNPhaoQ/fVS4q6a6JHd93/AIwOukeG+4hKw+bQf08f9A/+3EHzaD+nj/oH/wBuOjdl0zK5uuKorNTPeHXVLKFPeeBFQu9NgUJh6WkAKAy6jYFxFeIGrmDTXMpqp5xfbdvFvQKSwQGBK92giQGZmmRCWsx82sGNGd02vNGZPX/GCMGOCfIdS+gvl3zZq06tWnXWpSRV9lGAiS4IIeZHlg7mslmadZ0P0x8qKhK93UY1ZalS0HWW1GmKneyJ0hisjSLH+ApVo8NoDuy1anlqY7qQCXWmPBJsDqEdMQBCgCBC5vlfm/8AD6hcU85WY02KOFNM6WABKt4bGCLeeLa/N2ygI/lOYMcvq/t8GCT9kc9QpsqVO9avTVarUvqmWotUVTU1GpJLd5XBYQfYERtc/i1VR2JetTpd9mFLnMNCZdqDQRqqGAK0MD7QI5DBClAs18hOSJFNs1XDVJKr9XJ0wSQNPKRfzxXf5u2RBVTmsxLTA+rvAk/mdMGaeTzuaormVnvKiV4KuFCgJTpr3bT4e90VKisBbvVJNhjbW4PnSH+jrXooTV7tKlcF0mhpkt3jQGq+yNTaT4rTgDQMKAAMIRwz5CcklU93mqzPTK6gRSJWRqAPgtIg9cZcW+QvJNVNSpmq6Gq4AE04LNsBK842wz8C4e9Fc8/dVaKOFamKtQO8LSANw7kQwNtWA/A+GZl0y9RadbRGUcitWDl6ihy9VSXaFIKCbE28PhxXQ3Vqi6gMAfrGcShjfNzyZ/ynMf8Ab/Yxkfm6ZOAPpGYtz+r+HsYuZDg2fE95Sr90RQapSFaHcqaveBWbMuZlqTFtSa1pkQNj5laGdbLV+6TMVO8p5qin16lqVRM1mQNbPUBkIVUMpb2InbFoCZqKpH5ueU/Scx/2/wBjHn5OOT/Scz/2/wBjBtuCZ418wS1cavpUNTdVDI4fuVRmrEKygpH1KaWUy0ElivActmkyWYVqRFT6zuVNRlZ5QRJNat3R1yBDxbVCziVEpP8AycMn+k5j/t/sYM9lPkqyvCa/0pcxVNu6+s0BfrGVVFlBktpA8zjDhPZ7NtUVKq1ly5r03I71k8PcZhXmMxVcA1e5ldZkkGN8YfwBnGWmtWnXqMrZTQ3fjTTWlXVqgqqanjYqurVDlhpuCuBQukYmJiYEKYmJiYELVXyyOIdVYdGAI+BxRfs1liQe4pgrtpUL/wCMYJ4mIhSCRhUaHA6CezRpj/hBPxN8XsTExKCScqYmJiYFCmJiYmBCmJiYmBCmPGUHcTj3EwIUxMTEwIXhGPcTEwIXhGPQMTEwIUxMTEwIXhwhUvlBq0srTqVqSVH0GpU0O8hTUZAVVaJiym9QopiAxvD9gNV7HZNvay1IjxWK28RLERt7TMw6EkiJwIWrK9p9dSkndx3tXN0p1bfRmddXs31aNuU7nAkdpatB8ygo0T/KmSmqsykju6dRmK06LuzEsCSFa7mSAAWY6XZ7LrWNZaKCqSzawLywhj5aufXnjDNdmMtUdnegjMzBmJG5A0yevhAU9QADMYEIHku3rVdDrlwKLHJhmNXxg5sIVhNEHSXUHxC1xO2NFXtrWcUIpCkuYFCtTcVA5NN8xlqZV0KAKzJWvBaJsSbhno9n8ui6VooFmkYAtNHT3X/00rHSBgRwjsHRo1WqMRUJAAmmiRFRaoLaAAW7xVaQAAVkKCSSIVDIdvGdHelkqhVlNWmVWqNcuiy5NEDUQ+uKRqkhWiTAZl4Dxb6TRFTwgyysqljpKkgg60RgdpDKpE7Y1fxUyn1n8npfWTr8IvLaj6S4DWjxAHe+L2R4fTooEpIEUSYHU3JPUk3JNzgQtopAEtAkwCYuYmJPlJ+JxniYmBCmJiYmBCmKfF+IdxRerAOkSAzBQTsAWMxJI2BPQEwMXMac5k0qo1OoodGEFWEg/g392BCVcn25qVT3dPLKa4eqCrVHppppJRcsGqUQ8nvqYANMfnGYAJrUu2NY1KuqmHUPW0JTcHUiUKVXS31Z1GGJGloJMSRBwxN2RyhTQcvT0ltZGndtIQsepKgKTzG84s0eB0Eqd6tJFeZ1ARfSEn/6AL6AdMCEv8U7ed2jPSpLUQGro+saaiUQmtkWnSdo1lkkjSNElhqAxUHbyqrVPqQ4esiUFHeEhTlqVdu8FKi7fnj2Va7kWC6iy1uy+VdERsvSKUwVRdIhVMSsbaTAlTYwOmPKvZXKsCDQQg6JtzproQg7ghPDIvFtsCEArdsa1VUNOiaSitk6dU1GiohrPS1J3TJcaHCliVPikC2L3Hu1j5aqyJQFRadOjUY95oMVajUgqroIJBWbkCOY5km7L5UsjfR6WqmECEKBp7sykAWGk7dJMbnFnM8JpVCzPTViyorEjcIxdQfIMSR5nAhLNftu6PD0YqL3tMotQFGcVMpTp+JqYaCcwvigaRr8LWIzznbSpRLq+XSaVOpUq6K4YCGAUL9WJLFlPj0QCSeWo/V4Bl2LFqKNrDhpUHUKmjXM76u7pz/sDpjHL9ncuilVo0wpVkI0ghlcywafa1G5nfngQhH8bK3ffRvo6fSdXs98e60aC+rvO61TbTp0b3mL4GZPtw7FarArTdabinrQBActXrMGdlgiaYvKwYMwCCZ4j2KovSWnSCUQr95/i0cM2krLahMhbAgiwgysqbWT7J5anSSl3SuERUlwCWC02peK0GabOu0QxEYELT2Z7THNNWRqfdtS0bFyrBwSCO8p025H82NoJ5HsUeG8Eo5fUaNNULRqIF20zGo7kiTc4vYEKYmJiYEKYmJiYEKYmJiYEKYmJiYEKYmJiYEKYmJiYEL/2Q=="/>
          <p:cNvSpPr>
            <a:spLocks noChangeAspect="1" noChangeArrowheads="1"/>
          </p:cNvSpPr>
          <p:nvPr/>
        </p:nvSpPr>
        <p:spPr bwMode="auto">
          <a:xfrm>
            <a:off x="155575" y="-1195388"/>
            <a:ext cx="7924800" cy="25050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29" name="AutoShape 5" descr="data:image/jpeg;base64,/9j/4AAQSkZJRgABAQAAAQABAAD/2wCEAAkGBhQSERUUExQWFRQWGRgYGRcXGRsaGxgeGh8bHRsaGBsaHycgHiAjGx0aHy8gIycqLSwsGB4xNTArNSYrLCkBCQoKDgwOGg8PGiwkHyUvLywqLywsNDQtKi80LCwsLCwwLCwsLS0wLC8sLCwsNC4sLCwsLCwsLCwsLCksLCwsLP/AABEIAH4BkAMBIgACEQEDEQH/xAAcAAACAgMBAQAAAAAAAAAAAAAFBgAEAgMHAQj/xABPEAACAQIEAwUDBwYIDgIDAAABAhEDIQAEEjEFQVEGEyJhcTKBkQcIFCOhsfAYQlTB0uEVFiQ1YrPR8SUzRFJTY3J0goOTo7LTQ5IXNOP/xAAaAQACAwEBAAAAAAAAAAAAAAAAAwECBAUG/8QAMhEAAQMDAgQDBwQDAQAAAAAAAQACEQMhMRJBBFFhcRMi8DKBkaGxweEFQtHxI2JyJP/aAAwDAQACEQMRAD8A6p2o7TDJ90Wj6xiombxBgRz9cD8p257xNYVQp2kwSb8p8oxQ+VZqbJQpVNU1HIQqAYIKXv6/fhFTsq6ZykCC1JBLMQSpN9xO86ZGFa3B0RITvCY5kl0FdJr9tWV1plV1vqgEPyE8pn0+GKvFu3VWh3jFEKJoEeKTq6GY8tueFg1Mw9eshJemqJBhlaTBjwgG7TMGQB7sUO1mZNYBQwKq0bi7rMqINxGxicUfVhpPwRRokvDSZG/1V6v8s2ZUicvSG5uX25c8MfZ/t1ma+pqlFEQDw2eW5mZNh7v3894bkVqkq6kimwIOmZMmQZ2FvIfZhv7P51Hpl11+0VhyJBFiYtA/V6YmgS6CUzji2m0hjbpq/jQ8A6VvzM/DffGmj2zLlggQshIYSZBGBtep49HhmAxF9USRMDfl9vljlWT4jUyeaqFvF4m1LMBjJuR5GY9cOe8NIWHh6T6wcQbhdqPamrP+LSIPWZtAA58+fLGut2zKuF+r1H83VB2mwnC/wjiqVqQqjY8iJK3iLdDhQ492crtnTUQMyFlYNYwBHL3TbliXugAgIotL3lr3RC6l/G14WUW5jmPfBO2MR2uqQfq1kGIv8cASyhkFrjwqTtA5egN/XADtUtaoipl1YXPelTBkAaVJBvvMD92LugCQk09b3Bsx3TtxDty9PK5ivoT6lNQmYN1HIzF8cuqfORzUnTlqEcpNSf8Aywx9oKRXhGbV21OMsoLDmQ9OT8eePn3FCLym05N5ldd/KRzf6Nl/jU/axPykc3+jZf41P2scix5gTV19fnHZw7ZXL/Gp+1jz8pHN/o2X+NT9rHIoxMCF138pHN/o2X+NT9rE/KRzf6Nl/jU/axyJRj0oRuDgRK65+UhnP0bL/wDc/axB85DN/o2X+NT9rHKKbeEiREg7Xna3x+zB/J8MpUw+tDUqhQdOwpCJZmGxYSPDPK+E1Kwp5VZcbNEnkMn3dN0+UfnEZ12CrlaDE3gd4fXZuQx7R+cVnGMDLZfYn/5LACT+dfHMQrUWSokI2pSs3uIYEyLcpxv4Tmy9WVWkj6jU1nUNr6AJK3iANO53xV1QwXDCrU8RswLRbv65T710xvl+z4IH0XLSTA8Tmfg+GTivyq5zL5SrVqUcuXStRprp16WWotRibmZBSMcny003apVQlvEaRG6sW1BgBIYBhpI2gn3EeKcQetwjM1KjSxzmXERp0gU61gJNt+d74RTrVKlQC0RfqeiY/huKpuY94AYQZG8yIFwNvij35RWb/Rsv8an7WMW+cbmx/k2X+NT9rHJXqEYyoZcuYG/mYxsmLlNtGF1g/OMzn6Nl7edT9rEHzjs3+jUPjU/axzWlw5ZK1HKn+iA438iOU/ZiHJijWhhqCwwkQGXrfqML8YYGUrxGTA5T37HC6a/ziM4P8loe81L9Yv1xj+UZnP0bL/Gp+1jnNTiimodCAUWbV3bEkAxEzvve3WMasxRViGRWVOY3jrB5jECo79wj1jupY4OOkiPWD1+IXS3+cXnBH8my9/Op+1j2p84jOqATlcuAbgzU/axynM0riJNt/fjSJNsMDpVi2TDV1pPnG5s/5Pl/jU/axiPnH5v9Gy/xqftY5OKMG/rbp5Y2NRJGqCVi5iw5fj3YnUqG2V1P8pDN/o2X+NT9rDb8mfywZjiWd+j1aNJF7t31JrmV02uSOePnfHS/m/fzt/yKv3piylfQ545QBINRQVLAg2I0mDY+c38jjGnx+gxgVAPWR12JF9uWBuYRyWnJ038ZWfD4lLEyQfLxHzPK+L2QyAZZqUEpsGUgLH5ullNujDbquJUIpiY118wqKWchVFyTYDCdxHtuXZlonQogaiup2nYqpgAeZxRzw3KYym5+E5VKoUSxAHmYxVXjVAvoFVC20ah8PXywknLVag1EKx5msSWaDyEwo8h8TgFmXFOpTOmGWouoehneTNuflhHj3gBaBwwgkldgxMAOE9r0r0ErBYD39oW6zMbdMF8tnkqAFWBnaCDPpG+NAcDgrMWOGQsszm0piXYKJAk2EnbFYcdoRPeKNxextPI35H1x5xpSUGmitY6h4WiBv4r9P14FCjUsfoVIiwHsgi7XO/IzbbUfPFlRFm47QH/yrz98dBz6QOcjcYuK0gEGxv8AHbC81GpzyVIzM3UcuduZ+GDORqVJZXQKFgKy7MI5DcQbfiwhCO1WWBqUHgkrrANoAbTMz6WwFZSSmltJBkiASw20+V4uOmCPyjZhUyupqjU4mGUiQZWInf054WKnFpyyVqdM5gHSoizQfC5a20i/mxwSLylPpucQR2+XXuseApWDVTVKqFLaeVrGwBsIjcTf46s92ZXvDVDASzMvIKY8NhuZn4nyjU1GpQqGszu+saXpqoIUhVLMTE2UCLTtgFns5mM47LT16AoJQgrvOo+c+vSMZnOa0aSJK206dR7y9jgGnP8ACOPmaeSos/tM/igbyd9M3CgmfFcW64L8PzSVKK1Esr+IRIBO0Dp4hEXwqZDgq5zLkj6t6R0Fva1aQBcbi3T7cMfCaIy9AKrakVSdW8EEkwLC2/rGGUCZ5BI4trYzLpuiDoAO8trKhS0XMGw+J+3CZ2m7LVMxX10QRrOl9Voi2qCNre+AeeHChX71FaBDbruPWf8AYvH6xGB3aXN1KSFqSk2JJmQhWIIB6ieeHVQ3TJWbhXvbU0tybXS92uyb5XLUaVNvDJBMQSR4hf1v7sFOwtWocrrrXGptLEgnTYGTzggi97Y20KH07KDviPF41IMQRIm3nv5E+uCmVpCjRVKYEKDAteN/ZH6r+/FabL6hhNr1Qafhn2gTKocS4dTNaixFQsoIQKYB53+EXIGL5sYawFyZAk3iR5i/wxCzSGmAuokcz7UAiNhYjGJqkqLXkWsZ2j0w5rYJWR7i4AId2uaeHZ8D2RQHrPeJ5bRGPniMfRHa8n+Ds/07gR/1E/EY+eFwty0UvYCzQeROMYGM8zWDMSAFHICwAFvweePKLqAZWSdjO39uKXiVe8StZwS4NwU5gkagoG5P3DFCJ6fj1xZ4dxN6D6k35zzHQ+WKVNZadGVStrLCKedkS4w4y31VMaW3Y/neUnz3jkI53xUyPCqlVS7SKYIGtpgn/NXqx+znjScya1fXVb2mlj5c4HpYD0xczHHTWqAMAlIWVAPCo9Np5ThGl7Ghozkn+FXhqZa9jHd3H1/QGeSqZqmi+FASQZLG0dRFxE293pjfkeJd3X11lNT2tQnckET0mYPuxm1I021JVYVSSCAbrG+pp+0dMZ8Y4CKSqysxkAtqEQTcRG8i87W3vg1MPkdv8evZaa1HVJAJaREicHqMW+aI0OA0czQDJWWk4mabGevsz4vZAjfYg7Y2UeFPTVjSNOsEKyoYqVMgaj6kKIm/S+AfDaOiooqI51jUnhu3SAdwTInBXOLRpqAKut9R1tB0XFwpBl7nlsRudzleHh2nUSDi33F/mstGmaZa4Vr6pAImAO1zfF+hmUaQVikVEUFVZYYkFSGBsw3kssnobYtcXo/4Hri985QMEzA7urEHphLHGQpa7PKsomw8UWIJMKItBmcMGUz5bguYZpgZvLgDePq6uL0OHex2pdKlxn/nqUizzGDIkAmbnTNpzjJKT2onfGVGkAbmD7jvje9bULCbY0LTnYAR53PXfGySRdIYHOEojk6CMGVjpYEFGYHSwmNNvZ3BnBZ9FYilUTRVCwHm0QIg84254WsvxGpTPgbTPL02wby+YapRVSArGArEGTfkOk2sb9MZK1NwOqe18euV1zuLp1NWubTaD7P46X9yGZ3gzU30yG8x9974uUODkKQWAJ2ufeSPPBHP5LTHiXUI1CYgje3nvHri3S7N1a6NpAOmPzgI6bxeMKdxXlBc6OqllapVDYPcge/7E9sIBm8muhFQ3gyTbVzEfdinQoqWAYk25efLG/M5R1ZQQQQQsHkdtulsV3SHIgAzHXnjUzESunTpgQ0Onf16wsM2RqkbWsb/ABwSytYmn3bEQyzAA1AA2kgcxtflgW9Il9O5PTBR8joUTGoAgkGfjiammACl8QymSGmJ2QPTjpfyA/ztb/QVPvTCB3QB1E26DfHQPkDA/ha23cVfXdMaGukqXCF9JY15iuEUs2w/AA8ybAYydwASbAXOOfdquLViwawRSDBUGCDI391x/dL3hqtTpl5gKcczdSrVDMwIWQtMCVQ2gkmzMBN4iT5DFDNZArUWoNTzFzckTffob+49cHslRWtQU7Wn8e/FqlkPAA3LGEkk3W8Oa2y2ZWhKiRywldrKMV7RA0m/vw+q4VfIY5z2h4iKtU6VYlrAKCTAnxtGyjeT0xIFwqNfOrkmzsFwsDhtBYIDU0aT1YST8SfdGFn5R8kuVpIKY0qGAUKIFwZFvTc388EewXEM3To0qWZphYRIIIYFYgEFbSLArMj0OGXtLwb6VSCW9pSZ6Agn7sVwUAnGxU4Lx06xT027tW39nYR9/wAMMlGuGEj+71wr8M4B3bl2Y6jHPkJt9uKv8IVKHEKcMppV5RgZswGpII2JuL2w6jUIs5LrU2kksTtiYxpVAwBGxxljYsaXO2NEuKagIQSZ1iQbrYDqRqwu0KaUw9NFKhAGAUWAvZeUyGn94OGrtIo+rPTVH2YAKhNo0ief5w625+vniwba2VlqP80HCB5ntFTp0leQGfQYYnkQIcgEDmTA92KHG+14puvdqHUiQQx0231AW5r6YocU7GMA76wV8Ip8h/S1dRyHkMTJ5KjWZKNR9LOggU40Kb3nmWF48h5YxPfUNiutTo8OBrBkb+uiP9ls+lWkzoApElqcyobcMCR64J6QVYCCCRY2FwOfMGOXuwi8cpjL01p0iQtQvreSA2jwxJuBqm2JS7VtSoUqagPHhMzAXYRHPzw1lYNsUipwTqn+SnucFOy5TQqX0AHUVUczJIvPUm1yfXA7tXnqqZctT06WUG+4HMwR6C/XGHCOOLmAaaTS0IrBjDQDIA8XMQDf7OZouoCKQX1DTqgGYG7Hzj7saLVGQ3dYL0aoNQSRt80B7GVy+VUsqjxsAYABE7jlvIjBysm/QxAAuefPy+7GK01UBNI0naLAGSbgbSY+JxR4dnTXpsGpNTIJSHO/OR5SPsOLNEABUeTUcagxP1VtVIViJvtad+cc78treuMz7I8iNvd0xWyB0L4jcE7A3ubdYGN70QRBUDmLTBM9PLFgZS3iDCGdrLcMz4EQKAsOXjX92PneMfQPanL1PoGfcvNM5eAkQQe8p3t1A59ccDTLtbYA8zA2wlxhbaTfKIWNJQTeYkbb+7F+hwdmYjYA3vvESAdpAIOMaOUQbsC17C/l78XslmnUqiy5PsRtBESRG953/VjLUqO/YurR4Zog1cTeOXx9brbwrsuahbWyKgsSzhRN4Ak3P2YE8UyWh2gQOkzAmJJ8zg5l0TTNRpg3VtUauam4vJvB9+AXEswrNCjwja0H0PphVFz3VDJt2SalOno1AjaOf+wN/fcDpK0LRgSdoBHmZ2nlafhjCmwDSRI6YwxDjbHNY2yDK35fMGmVdD4hsen4H34tZ/OVqh71gYMGY8M/dgdgiSvdyxkT4UkmPONsLeACHRdSHtZOqbiBH36KvmeIVKjFnYszWJO8DlPIeQtiuWOLtDJu1wtunTa9/wBeKrUjAMGOuLNLRYKrGQPKLeh9oWytmCRpUaUsdPUxEkwJ5x0m2GvhQH8B5mRP8sy9v+XVwnaeuHHhpA4JmJEj6ZQ/qq3PExAgIAAsEIp8C7ym1SixcrGqnHiW1z5ibSMDVTxR1te0Tghw3jHdtMXNp3j3HzE+7F/iay2yMG8QYAE3AgN0/fjH4j2O0uxskeI+k8tfcHB+vrKApkW1hIOo7Ac/TD3k8uMrTSowGtjoQMbAQCTNoBmBzN8CcrXBK6xOiDYDl06e7DZ2i4GK2TR6J71VY+EH2ZEx6R8J88c/jOIlzGPsCbq1Ng4p4bVFgRMEd5M3iBsDn3IenahGqa+4pFzYW67nzxhV7QhdSlCNRvofrvuCd7jAJKeoH+jHqekkfDGiqNVwYlufKPwPwRiBwtKcfMr354GgykAGX2i3oyOfyJk7U4YHpMS+sllBNSZWdUGRNthNsL+dyRcsV8bqTLLsyiwa1pjfBbh+d7lilSWVoDnpPT3YYqmWy9KDTJanEN4r6I8LA+W23XFfGdQdznC536nwVIFrpIAnaSBkg4kb7xHRIvDlALFh4ottp9TO5/d6YvLWRrMYHMczPQn4z54rDIks2kEgTcXtPPy2xVzOVZiYVoAGwJGxJJ6bHG4hrzleRc1tV2oGDznCrZ2kO8bRdJt6YfvkDQji1/8AQVfvTHPtcSDbr1x0P5BAP4Wt/oKv3ptjdTkWW1zWtYAL9V9B8aeMvWI5U3/8ThCp5unm2NN1KmneLrq3lgfzgLT6jDV2jzwJFEc4LdPIH749MAM/w1mcd2NF51C32YXWMlO4cQi+QyqoABYAQANh+OpxbZYxU4fQKrBMnmTafcMWgZwsBRUN1hXy2tGXqIwp1eDMlRVdbMwHQNyiffHvwc40tTSe7dkMSCpAMjYeIERhUy3GeKnVTrJRI0tFSVBPhMRoYjV0ECYxJaCcplNxYCYkFFs1x9eGZY1M0VWJFOkpDMYnSAesRa4F5OFzsD8oGfz+bJNOmMrJBtdbEqqmbnabbdLSE4p2Gr8Sc1a2aVGARUR1fwKFUtqgRqvJCyJO/TovZDgVLJ0EpU7hBdyILMbs0cpPLkAMENaLZS/M50uwmao1sJfFMnWXMI7oalGmxqDQZcuPYBUCdIknwyZA5YJcU7QfVu1O/dk6o3hbtA9J+BxUy3aqnWSxG33+WFmExoIxumjsrxXvlcaWUAgw24JmR+v3nB7HP+zPG6a1wq1AVY6XEix5T6G1+px0DGykZas1ZsOQTtIL0+niP/jGAFIkSDJ8R5R7p+GDnadoNLzLD02v9mAlQwrEkAwb+Q5kY0g2XMq+3CH8U4hUWk7rS1xbRz2kkg7gWsB54SOFcbpeB6tFQ+sAGmAIBIglfLbzthq4stVaTVKSnvTpMTaZOoqolQ3pM3947j/Y1axDJ9UWbxcxJEkxPXp0xjqtLnSAunwr6bGFrjEzg9N/V0b4nQp1EbvIQLqJLqIn817mCoX8csLXC+zCVmFVagZF0gkDdrSVHIdJGCnbVD9CsLeAMY8QW2poPun1xR7CZ9Wp1aUE06c8rQZMk7k4ktaX3Cim+ozhy9h3xyTDk+HLTJ0qoRgSwIEg2IBG3WRjfUaWFoUHc23sAsecb4B9lONHMHMVDqhnAVGI0i1gtuYufTnOGCAoWDzvJJ9d+fmca2EEWXNrBzXkPuUs9tKmaC0RlkcAyX0rJm2kNa1pwU4bXfRTNVgHCr3i85gi8G1z8cEHffqLjbczAnqLGPTCj2X4NmRmKlWsIB1L4jcyQZAG4FzhZJa/untDX0TMDT8SmhlLEkiVm2mb3BB3j34yzNcqpMSVBaAJmAbD8c8Ds3x3uq1GkUdtYUaxGkEyJt6SY5HyxnxTiZpU6lT/ADfZEgzNh6SbX8sMLhBvhIFJxc2RnHVKqcfrZrhnFDUChVorECCDrXw+cCPjjmVLL+JSxmxB25C4+BGOg5HizvkOJK8Ffo+uAADPe0xv5z9mOZ5TOskxF7c7QQeR6xv0xjdqc2y7ILaLi2Mx7usWn4ohxDJrSggzJkrBiBHOeYnG8AtobwhUJgL7V9l2J+yPhiHOLUXxXnbe0bR62xr4fSdiRB0gGBqgQSAftjf4YySdPmyF0/AayG03amutnrN4tONlHdV1CoF9kwDMzMjaBPIHaJiZwFzVfUZ+4R8euLmcyJlnmVJN4J39ZM779JxTr0o2Ij8ficaqQaLyuNUlhLAIHJeJlyQSIgb3/V641k9ceDExoSzECAvd8bctSJNgDF4J6RjTGPUcja2Ai1lRPnZzMUsv3hrkCo6gqqCdKmbW57b3HPAypn6dShWRaR701NQe2gKR4g8mxWAQR1M4AZXiDISYBJuS1zfe84xq54sI2EzHL7Mc4cJ5y8m5jtbos9EVKPEPr0zdwi5tERj+e6yqIgOmfVo+4dPtPlhnyJ/wJmADqAzuXi3+rq8jhQeoTvy2w15H+Ysx/vuX/q6uN4ba6fTBBkpdG15EwedxfF/+EwopqEAA9rczJkxJna2+BtPUNr8o6z5Yz0EmNj0J+O+EuYDlNrNp1IDtvX3R6rnQwmkNF9oM+si28YbOBZgDLsjPpRwJC9ASDB89vf6YUMpkmCXgBxawnwiQR/fghw6pPdq5VQb6oFyDcTa/O/6scniaTXt0g4Ky0GMoVQ+cT1mxGel99sjKz4nQCVRoBCtcKBpMWifs+OBppQJHtC/LY2+PPBivlW76nNQ3ZlMk/aPWPji7xTsxV70BU8LLuDIaOc/bira7WQHHb6L3vB8YyvSY17v8hm3K1z0giL7goRlqHez47gbdYsb+nLF8ZBRl2DyAx8GmZJ/tJ+4438H4JDimzojBrTImOdxMSNzi52xzYy+qnSqDWSgA0iUBEmGvBNwYvhD62qqKbO/qydx/G0KdAh5Bc4fwI9dzYJMy+cVSCLX9kmbX6Xxt4hxHvCNC6YW2nc+t7i+B1ajN7z57XxKeYa14gb+7mfxvjreECdQyvDNhomnyIPXv7xnKrqIvsTPvnnjofyErHF/ZgGhVjfqm04RvEZp+EtqGkyR5WIsQfP3Ye/kMTTxfSdxQqz8UxppmXKxqtc2I/rnC6B214mUzbxaNEn0UH3b/AGjGfCu1CVSSH1UxaYvqABgx5HfFPiioc1mGN2eqVM30hCVkDrAAnoPPF89nlqMHSqZsLkgkDYNpjUOgO2FEy4wtmmGgFaxx4vUegm5GosT7CkxMbk7QB1GDVKqUQCd8LdbhbLm6S6mUqH8QWdS6QdB5Xa9/PBuvTggG4G588ANlJaMIhVhwMCuL8PXu3J9mCTadr/qnBLLmAfjjVn6imm2r2dLavSDP2TiwSiSLBc8+S/ia1aBp01YU6RiWgkzebWG5Mcp9+HzN5oKkTBNrcsIXYdaGjTlQe6Dsxao0ExA1SYBHsqNtvXFyn2j8LPVVVplmCHVqZtJjwgW3BGrny64o4STCs3ABWXBstNSrlqrFBUJIYG8SdieZU+6ThUz/AAPMJn6uWy5fbUDAOpdlM7C1ibXthz4Bmcrma0hj3kWDSCP9kGxwyZDhYytB6uo1KzkBqj3IUTpFhZVv8SYJIGJBI2UvEwAUtf8A49Qd0yNVRvz4K6pIj/Nj135Y6xkK2qkjTMqL+fP7cc3r1K7lXp1HAJ8WsN7N5KkNE+Rtfe2HvssxOTozeEAnmQLAnzIgn1w6i6VnrMLcrX2i/M/4vfthXZyLgGoRphZggX5k3M392GXtQTCRE+LfblhZyxEgi3tABva6x8b35HGsYXLqe2SteWpMF0u0yWnUBZbxYWjl7sWiwKE+zvJsI38R+/3Y05bOAkgWIJkTtzvFpx61FWDA2DBkvci+3mLziALWUE+a9roetemuXZahJFNX1K93I8ViDfxLt192F7sYazhj3YpUmYsvLUSCNFxJWY22jnfDNT4ahrLVYA1AAoYE6YBJQgTvc4tjw2FxYRbwzPiB2628hEYqGyZKeawawtbve+3rn+FXy+XSipVdKIksSBpUD2jIFul/XGWW4lSrg6WJCEzYiI2tvtj3P/WUqirF1I1HluPsI+34jsjkDk6FRpm7OAJNohV6nYC0TA9cW1FpiLJTWB7S4nzEwAjFWqqmWYAExBP3W3iftxiWgbSw6387RbadumELs7xOtmM1TdiG0HSV2jVMMAOYvJw2DiaaymtAzaXQX8Q6wI6GwNt74GVA5WrcM6kYzZZ1MouokFjtKEypgAecCDceU42VkpZim9MixA1KRBBNxPnInGynVlyJ9jcztsYbz9NsbESDIABI6dLcvOMWgQkl7hB3GEjJkaVPLcUy6KzOKCy5O4D0/CvvO8X+GOdZng+mnqiIBljs0XiORkG8/A47FxWmlLL5+r3ZH1HiqHeRUpwIn1Pooxxri/F1dCqyZaSTsbchNh5Rjn1BUDw0YXoG06FWg6q50O2E5ty7+gtWQrImtXYwNhFj1HUHa46YscY4ohWKKLpO7aYPv6Ry+3AnIlTUGv2fOf1e7BluJ0u7PiM7BQLbWEf5s9cUqMh4ME/RHC8OK1KX1Q2JtN+u4t2zfohK5vT1IAIWPDJmZPM8/OI2xXZi2wAv7hOwk3+3EpUi7QAT5DeMb24a49qFPIbztzFrTjT5WnquSS1pubqvl6BZgFBJ8seNRIaIv8Z+GCGQ4SajOBqBQAm0iOZJ3EmItzGD+V4TQiDTbXNqit4NIt4gTMm5IA5gWwqpxLaZ5rfQ4WrxAaaTHGXQSMD8dUmi+PMW+IUQrsqzuY9OU+eK2kmTHmcaQ6RKzPaWOLTsvMeY9Y49Nz+7+zEqqxnDdkv5jzH++5f+rrYUm9Z/HnhsyX8xZj/fcv8A1dbEqUs0wACTvIEfrxeo5fVeYBPtMLemByUybC+C9LiLFlNQNpAkAWB842AvjPVkYTHhzmQwX+W/XnG0dlkOIKp0p4gBEkb35bxjTXrSImQJi+xO/ntGKjEcpmennjynVjFBTAuFDOGa0zKO8F4iwYixPJmPsmRf+lythkyHaNu4AqTVZG8LBtOkEg9LEzE8sJ3Cqt2Gw03m+xBEcwZi+LWSzwgkELUM73n9+5nr6Yw8Rw7XkyOXr+kipQHiF4kHc8/vF8A9e1/jXGmq1NZhOhERPpE7fi+BOeQ+2X1lr/3xtjdnq76NrSATy5QMVMupKEzbmOVvLDaTAxoi2ykNe8CDME+/35n5rOBMbzcfjnis7ERzHLynkP7Me25DYyJxKjGLkenQ/j1xoAhbGmWQ5bK1YMBaCBHw/dh8+Qf+dv8AkVfvp454rFrDlt1x0T5CBHFvWhV+9MMYIMKXAeHZPPHsoaXEawYQtSKiMRNmjXHnq38vXBfhvByjTrAm8A/cDti38pHCGdKNemJag51DrTqDS+3Q6G/4ThaygZjqaoABYeUdOZ+AwmqNLk6mTUZATlUoBonfrzxjmaMxpEkcv1k40HOinRDEz088afpGkFjOh4be4MQR6WEepxJIhJaHB0LGrSbSASab2aFOoEyYBtG28fHAzOcSpvQLKwKurCQRFwQY63nHnFONJocwWUKfDsGm0E+e3vwu8Oz9PQyPTClyxp6QIUtMLHITzHU4qLlPLbFInB+KIqqB4hZSQzaiOhE8um2D/ZriSZlWoVPYklCPaUSQSOhBn4+ZwlJVen4akIQbFTFgJ2GNorNqnLk6mMnTFo/OnlPPDy2Vma+F0zK9gWMl8zTFEXFQA956aJgHzmMMHZZHpZd0NZczTViaLQwfSb6agPMNMQTbpbCZwHiBrUjTcvMQzP7Leg+yIwx5fMtTyVUp/wDsatSjcxICiB1UTH9KMJJMwtEAiZVFc1m/pdSloqr9IIWnItBsSIJiILHoN8dlyuWFNFRfZVQo9AIGFjsvk8xUqLXzNEUtKQqmNRZt2gTptbrfDZjTTbAWSq6TCV+22bRe5V/z9fvgLbrzGA4qQFZQYtNpMC23xxt+U7hTVzlwDpC94S3T/F8+v9mNFRtIUgwLCOo8h1jDmOMkLJXY0aSDnKWeE8ZUZx6SwQzOxAUWabyxucMIAanZmHObSCCDfz5eh88V8pw+nTdqqqoZwupgLnYxpm02259cUeNUKjhqeow+kyDGid5B3Fp38sQxpawgq7yyrVlthbKu8Jzf8n1DUuhmWWJJIDGWJMEjp7se5niqpUSjBZ2Qty02/OuNyZO3LFnvRTUB3BBYKuwkxYb3M3tGNxy6wJuY9o3PlMXj+zEwYABSNTNRc4WMqpwsipSnQV3EMIJN/F15nnzOLecSVC8yQOXqQJ6gHCHx3N5ynXdUDtTZhpABIY2mOY8XL0jrh7NDVdxfwtuYkDeOUEn7N8QwhwLeStxFM0yHzm4VbI8NShOhEVJmwgjkJ+34nCZxPMhM0td2bR7VM+KwNyLb+63uwzV+NU2zPcgnvVgMOURJnlba+3wxV7W9njmArIQCo2awINrEc7fbhdQeUFuy08M7S8it+4bq3wN6BZqtM+KqwmCxFhyv5+XKwg4vBwqkGwm1+XLbbpgX2Z4V9HoqjGWJeSNhvt1HPGHFePrSqrQ0M0gxoWZABEAW5dCBhoMNkrM6nrqENut/aysrcMz4S4WlpkciKiSvqMfPFUCbeW/2/bjvnaCqrcN4gVmO5GqVIkl6R/O5+QHMzjhuS4Y9dylIa2AmJAkeUxJE7Yo54A1Gytak3zGAOaplSDgp2dQCprddSJc/EC197+fpinV1J9W66SD4gRDW5HmMEeA8XbLEuqqyWDBhqE8rCIO9/XCaxcaZ079cpj/DLDMmQcWkxa/KYumunUoEh6CCkiAipZfECDYwRzsG33nljRw/s2pp6mMs5gKDuAbyBeIt0PuxT4PxPWXAAE+I2gSeQEmwwRObWlDklSsQw3Avb7fTHEe2owlrSZ+J9SvVfpv6JTHANqSHET7VwOmrlN55TFzKB1OJNlqjUg+7+PUJWFICkDmRE2kHzwc49malKrpKjUwDgi6kTsLDpGwwn8e4mcxmHqkzJsYiw8uQjFt+0NQ3qEsR4UDGSq+v64vja7hi7Q6BMX729dl5mhxXFcA5zaJHmkP07nbSeW3/AD1WNTIq1R6lWUSbiZJPmY59BijmeIgjSiKidIkk9WJ3P3YnFOKGsRaFXYD7z54pRbf3Y3U6ZgF/w5LMGue7xKlyfl+eqh2nGVOkWmBsJOMZtjJa7AQCY3j7MPM7LSzTPmx0UZQACDJMyI2/vw1ZP+Ysx/vuX/qq2FLDdkh/gLM/75l/6urgVAlSmcZNUMb/AG41zj1hiITNULIGT0xkRjJsqyrLKQOv6vf+rGmcRY4Vm1ARzVukRFpH6/xbG2lTkcrb/gY0ZDL620kkEg6fM8h78WaT6Q6kGTv5x9uEuzATGuD5aLIlkWjvBuukSpWbEgf2HFGtlypIEsvL7N4xUFZlEgkA8puf3f2Yy7w6pLG/vt8cLFMgkobSaKjnAWMfSN1iK5Uxy5jrjZVQGGUHT5bjy+N8YV6YiQZtJ8jisrQQcOAm4VXlw/K3u45b/d5Y6H8gP87T/qKv3pjnVStrIkAHysPgP1Y6J838/wCFv+RV+9MXaEqSRK+kyMInF+xlRKjvSHeUydQS0pvKgcx0IuBaOeHzExL2B4gqWVCwyFyvP5msY7ylVUCwGhhHnBF46DGOfzzrSQP4QSAGIYSeQuMdWxS4xwtcxRek2zCx6EGVb3EA+7CfAHNPHEdFxfNZutUqEDSU3Hn1+BmJvjVlaZ7+mSdnWw5Xxv4twp8pUZai6Dcg7giT4lPMCR5wD0xb4ZXWoyMOcW6HmPjhFwbrZYtsqGZ4VSqyWQHzkj4gGDhZruh10xK2cbyJW4jyInDhnzpQAQC1v34sdj/k4bMVlrVBpy6mb71DzA6jq21zE8mMk2CTVAFymrsn8muVGTo/SKCmuUDOwkFS3i0ggiNIIX3YJ8M+TvLUKoqg1XYEEB3lQRsYAEx5zhoxMa4Cw6ipiYmJiVVAu0vZps01JlrtSNIsbDUH1abMJEjw7eeNLdkLgmqbBgZUc4vvaI8/7WPAntTlqtXLPRo2etFIvb6tHMVKlyJKoWIAuTHrgQROUNynAKVdEq0sxrpt4lKwVbcSDPuiYttjDO9gxUVh3zCYg6Zj4t1vyxRodmMwtVKDy2W+kGsXok0FC1KNdXpaVqagBW7t4BIJrf0TFP6HmMplxXqvVDJl8tVfvK5bvMxTYmpSEuRqqJNOBY6l3IEChrQ0yFbr/J+lVTQfNFnTTUsoBUtrCuRq5w3MDw7YtcM7EinNM5l6j2ZtQvBkLzt7PXlii/AM0rBnWrVVly5rinVCvUP8saoiEup0pVq0jp1KCiwJjScV4PnYHeLXekO61UhXHeGmKmcIp6+8EuiPldZ1eMUyNTc4i8qxMt0nCM5fsxTqUyKdYlZZAVA8JQlCJncMpBnmDjYeztMOqd7DlWYAi7BdIJidgWUH/aGBNbKVaHCdDLVSocyPCKoFXTVzoIXvQ3tMjAatX51zvivU4NmwGZKVXTozC06bVpqU0qPk4UuKoJJ7uu4UVBaF1JIi0lK8NvJb6XyV01zBriu8ks0BRu28mbje0YMP2R1CGqSOmmB1HPlhQr8LztPL1jVTMGmi5o01StoNMslI06h+vY6VIrCC76STYgiCmXy2dYIKYqQ1ZKy1jUUoEOU0AEF9ZivcppjnfFQ0NEBNeTUILkY/iYLRVIAIMaRy98yTBJ8sUuNfJwuYWBWam3+cqjrPX7jgPleAZ76O4f6TqmjK61Opl162vmiXUyuqKlLVCkCxBeezyVRlqQrLoqBYZdReIsJZmYkxBMs0EkamiSOGqxVWDQdTcoBxP5P+9ylbLiuwNWkKZdl1bFTqI1CT4ftxzpPm8aagQcSQVY1hRRh9IMagO9mJtPXHdcI9bhea+lHPgDw1wgpaG705cTRYBtenSSWzIXRJhRPLBAwiAker8292MtxAEncmgSSepJq4wPzdTSBJ4iigwpLUIB1EAC9Xm0AecYbKXCM6KGrXmzVGVSpBquf5QHNomPZsU9ki5BN8W81SzFapWogvUp5atS2adfe5ijWg33oUgyweTA4IEQjSIhJy/N9NIFm4iqrz+q0CTYSe9tcj3xifk9+IK/EQzEEqrUt4jUdJq3AJE9JGGpaOeiwzXeaT9ILOdDP31IqcuNUBe7732ABoIDeLF3gWTr/Tqb1VzGpUzQqu7E0tTVKRp9yJgKUFgoAgDV4gcV0NymuqPczwyTCQK/zb9ILNxBABLEmhAAFySe9sAMer82okSM+pB/1H/wDXDXmRmK7Ztaf0l273OI0uTRNLuqipTRS2nV3xSIGre+m2Ms5T4h3/ANQtZCNaDUzGnH0dxSMEikB3wQ2RmB9pgDBulpS/JoP6ev8A0D/7ce/k0H9PX/oH/wBuG7I5usuaPdjOmjSfLM9KqzPU0vTzaMdJYll73uyRJukjwhcalocSJoljmEsNPhaoQ/fVS4q6a6JHd93/AIwOukeG+4hKw+bQf08f9A/+3EHzaD+nj/oH/wBuOjdl0zK5uuKorNTPeHXVLKFPeeBFQu9NgUJh6WkAKAy6jYFxFeIGrmDTXMpqp5xfbdvFvQKSwQGBK92giQGZmmRCWsx82sGNGd02vNGZPX/GCMGOCfIdS+gvl3zZq06tWnXWpSRV9lGAiS4IIeZHlg7mslmadZ0P0x8qKhK93UY1ZalS0HWW1GmKneyJ0hisjSLH+ApVo8NoDuy1anlqY7qQCXWmPBJsDqEdMQBCgCBC5vlfm/8AD6hcU85WY02KOFNM6WABKt4bGCLeeLa/N2ygI/lOYMcvq/t8GCT9kc9QpsqVO9avTVarUvqmWotUVTU1GpJLd5XBYQfYERtc/i1VR2JetTpd9mFLnMNCZdqDQRqqGAK0MD7QI5DBClAs18hOSJFNs1XDVJKr9XJ0wSQNPKRfzxXf5u2RBVTmsxLTA+rvAk/mdMGaeTzuaormVnvKiV4KuFCgJTpr3bT4e90VKisBbvVJNhjbW4PnSH+jrXooTV7tKlcF0mhpkt3jQGq+yNTaT4rTgDQMKAAMIRwz5CcklU93mqzPTK6gRSJWRqAPgtIg9cZcW+QvJNVNSpmq6Gq4AE04LNsBK842wz8C4e9Fc8/dVaKOFamKtQO8LSANw7kQwNtWA/A+GZl0y9RadbRGUcitWDl6ihy9VSXaFIKCbE28PhxXQ3Vqi6gMAfrGcShjfNzyZ/ynMf8Ab/Yxkfm6ZOAPpGYtz+r+HsYuZDg2fE95Sr90RQapSFaHcqaveBWbMuZlqTFtSa1pkQNj5laGdbLV+6TMVO8p5qin16lqVRM1mQNbPUBkIVUMpb2InbFoCZqKpH5ueU/Scx/2/wBjHn5OOT/Scz/2/wBjBtuCZ418wS1cavpUNTdVDI4fuVRmrEKygpH1KaWUy0ElivActmkyWYVqRFT6zuVNRlZ5QRJNat3R1yBDxbVCziVEpP8AycMn+k5j/t/sYM9lPkqyvCa/0pcxVNu6+s0BfrGVVFlBktpA8zjDhPZ7NtUVKq1ly5r03I71k8PcZhXmMxVcA1e5ldZkkGN8YfwBnGWmtWnXqMrZTQ3fjTTWlXVqgqqanjYqurVDlhpuCuBQukYmJiYEKYmJiYELVXyyOIdVYdGAI+BxRfs1liQe4pgrtpUL/wCMYJ4mIhSCRhUaHA6CezRpj/hBPxN8XsTExKCScqYmJiYFCmJiYmBCmJiYmBCmPGUHcTj3EwIUxMTEwIXhGPcTEwIXhGPQMTEwIUxMTEwIXhwhUvlBq0srTqVqSVH0GpU0O8hTUZAVVaJiym9QopiAxvD9gNV7HZNvay1IjxWK28RLERt7TMw6EkiJwIWrK9p9dSkndx3tXN0p1bfRmddXs31aNuU7nAkdpatB8ygo0T/KmSmqsykju6dRmK06LuzEsCSFa7mSAAWY6XZ7LrWNZaKCqSzawLywhj5aufXnjDNdmMtUdnegjMzBmJG5A0yevhAU9QADMYEIHku3rVdDrlwKLHJhmNXxg5sIVhNEHSXUHxC1xO2NFXtrWcUIpCkuYFCtTcVA5NN8xlqZV0KAKzJWvBaJsSbhno9n8ui6VooFmkYAtNHT3X/00rHSBgRwjsHRo1WqMRUJAAmmiRFRaoLaAAW7xVaQAAVkKCSSIVDIdvGdHelkqhVlNWmVWqNcuiy5NEDUQ+uKRqkhWiTAZl4Dxb6TRFTwgyysqljpKkgg60RgdpDKpE7Y1fxUyn1n8npfWTr8IvLaj6S4DWjxAHe+L2R4fTooEpIEUSYHU3JPUk3JNzgQtopAEtAkwCYuYmJPlJ+JxniYmBCmJiYmBCmKfF+IdxRerAOkSAzBQTsAWMxJI2BPQEwMXMac5k0qo1OoodGEFWEg/g392BCVcn25qVT3dPLKa4eqCrVHppppJRcsGqUQ8nvqYANMfnGYAJrUu2NY1KuqmHUPW0JTcHUiUKVXS31Z1GGJGloJMSRBwxN2RyhTQcvT0ltZGndtIQsepKgKTzG84s0eB0Eqd6tJFeZ1ARfSEn/6AL6AdMCEv8U7ed2jPSpLUQGro+saaiUQmtkWnSdo1lkkjSNElhqAxUHbyqrVPqQ4esiUFHeEhTlqVdu8FKi7fnj2Va7kWC6iy1uy+VdERsvSKUwVRdIhVMSsbaTAlTYwOmPKvZXKsCDQQg6JtzproQg7ghPDIvFtsCEArdsa1VUNOiaSitk6dU1GiohrPS1J3TJcaHCliVPikC2L3Hu1j5aqyJQFRadOjUY95oMVajUgqroIJBWbkCOY5km7L5UsjfR6WqmECEKBp7sykAWGk7dJMbnFnM8JpVCzPTViyorEjcIxdQfIMSR5nAhLNftu6PD0YqL3tMotQFGcVMpTp+JqYaCcwvigaRr8LWIzznbSpRLq+XSaVOpUq6K4YCGAUL9WJLFlPj0QCSeWo/V4Bl2LFqKNrDhpUHUKmjXM76u7pz/sDpjHL9ncuilVo0wpVkI0ghlcywafa1G5nfngQhH8bK3ffRvo6fSdXs98e60aC+rvO61TbTp0b3mL4GZPtw7FarArTdabinrQBActXrMGdlgiaYvKwYMwCCZ4j2KovSWnSCUQr95/i0cM2krLahMhbAgiwgysqbWT7J5anSSl3SuERUlwCWC02peK0GabOu0QxEYELT2Z7THNNWRqfdtS0bFyrBwSCO8p025H82NoJ5HsUeG8Eo5fUaNNULRqIF20zGo7kiTc4vYEKYmJiYEKYmJiYEKYmJiYEKYmJiYEKYmJiYEKYmJiYEL/2Q=="/>
          <p:cNvSpPr>
            <a:spLocks noChangeAspect="1" noChangeArrowheads="1"/>
          </p:cNvSpPr>
          <p:nvPr/>
        </p:nvSpPr>
        <p:spPr bwMode="auto">
          <a:xfrm>
            <a:off x="155575" y="57150"/>
            <a:ext cx="7924800" cy="1252538"/>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031" name="Picture 7" descr="http://ucmkitazawa.web.fc2.com/ab_tau_micro.jpg"/>
          <p:cNvPicPr>
            <a:picLocks noChangeAspect="1" noChangeArrowheads="1"/>
          </p:cNvPicPr>
          <p:nvPr/>
        </p:nvPicPr>
        <p:blipFill>
          <a:blip r:embed="rId3" cstate="print"/>
          <a:srcRect r="23674"/>
          <a:stretch>
            <a:fillRect/>
          </a:stretch>
        </p:blipFill>
        <p:spPr bwMode="auto">
          <a:xfrm>
            <a:off x="2321496" y="4562166"/>
            <a:ext cx="4392488" cy="1819162"/>
          </a:xfrm>
          <a:prstGeom prst="rect">
            <a:avLst/>
          </a:prstGeom>
          <a:noFill/>
        </p:spPr>
      </p:pic>
      <p:sp>
        <p:nvSpPr>
          <p:cNvPr id="8" name="Rettangolo 7"/>
          <p:cNvSpPr/>
          <p:nvPr/>
        </p:nvSpPr>
        <p:spPr>
          <a:xfrm>
            <a:off x="2286000" y="6453336"/>
            <a:ext cx="4572000" cy="307777"/>
          </a:xfrm>
          <a:prstGeom prst="rect">
            <a:avLst/>
          </a:prstGeom>
        </p:spPr>
        <p:txBody>
          <a:bodyPr>
            <a:spAutoFit/>
          </a:bodyPr>
          <a:lstStyle/>
          <a:p>
            <a:r>
              <a:rPr lang="it-IT" sz="1400" i="1" dirty="0" smtClean="0"/>
              <a:t>http://ucmkitazawa.web.fc2.com/mind_project.html</a:t>
            </a:r>
            <a:endParaRPr lang="it-IT" sz="14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844824"/>
            <a:ext cx="8892480" cy="3416320"/>
          </a:xfrm>
          <a:prstGeom prst="rect">
            <a:avLst/>
          </a:prstGeom>
        </p:spPr>
        <p:txBody>
          <a:bodyPr wrap="square">
            <a:spAutoFit/>
          </a:bodyPr>
          <a:lstStyle/>
          <a:p>
            <a:pPr lvl="0" algn="ctr" fontAlgn="base">
              <a:spcBef>
                <a:spcPct val="0"/>
              </a:spcBef>
              <a:spcAft>
                <a:spcPct val="0"/>
              </a:spcAft>
              <a:buFont typeface="Arial" pitchFamily="34" charset="0"/>
              <a:buChar char="•"/>
            </a:pPr>
            <a:r>
              <a:rPr lang="en-US" sz="2400" dirty="0" smtClean="0">
                <a:latin typeface="+mj-lt"/>
                <a:ea typeface="SimSun" pitchFamily="2" charset="-122"/>
                <a:cs typeface="Calibri" pitchFamily="34" charset="0"/>
              </a:rPr>
              <a:t> subjects </a:t>
            </a:r>
            <a:r>
              <a:rPr lang="en-US" sz="2400" dirty="0" err="1" smtClean="0">
                <a:latin typeface="+mj-lt"/>
                <a:ea typeface="SimSun" pitchFamily="2" charset="-122"/>
                <a:cs typeface="Calibri" pitchFamily="34" charset="0"/>
              </a:rPr>
              <a:t>withouth</a:t>
            </a:r>
            <a:r>
              <a:rPr lang="en-US" sz="2400" dirty="0" smtClean="0">
                <a:latin typeface="+mj-lt"/>
                <a:ea typeface="SimSun" pitchFamily="2" charset="-122"/>
                <a:cs typeface="Calibri" pitchFamily="34" charset="0"/>
              </a:rPr>
              <a:t> dementia but </a:t>
            </a:r>
            <a:r>
              <a:rPr lang="en-US" sz="2400" dirty="0" err="1" smtClean="0">
                <a:latin typeface="+mj-lt"/>
                <a:ea typeface="SimSun" pitchFamily="2" charset="-122"/>
                <a:cs typeface="Calibri" pitchFamily="34" charset="0"/>
              </a:rPr>
              <a:t>authoptic</a:t>
            </a:r>
            <a:r>
              <a:rPr lang="en-US" sz="2400" dirty="0" smtClean="0">
                <a:latin typeface="+mj-lt"/>
                <a:ea typeface="SimSun" pitchFamily="2" charset="-122"/>
                <a:cs typeface="Calibri" pitchFamily="34" charset="0"/>
              </a:rPr>
              <a:t> funding of limbic </a:t>
            </a:r>
            <a:r>
              <a:rPr lang="en-US" sz="2400" dirty="0" err="1" smtClean="0">
                <a:latin typeface="+mj-lt"/>
                <a:ea typeface="SimSun" pitchFamily="2" charset="-122"/>
                <a:cs typeface="Times New Roman" pitchFamily="18" charset="0"/>
              </a:rPr>
              <a:t>A</a:t>
            </a:r>
            <a:r>
              <a:rPr lang="en-US" sz="2400" i="1" dirty="0" err="1" smtClean="0">
                <a:latin typeface="+mj-lt"/>
                <a:ea typeface="SimSun" pitchFamily="2" charset="-122"/>
                <a:cs typeface="Calibri" pitchFamily="34" charset="0"/>
              </a:rPr>
              <a:t>β</a:t>
            </a:r>
            <a:r>
              <a:rPr lang="en-US" sz="2400" dirty="0" smtClean="0">
                <a:latin typeface="+mj-lt"/>
                <a:ea typeface="SimSun" pitchFamily="2" charset="-122"/>
                <a:cs typeface="Calibri" pitchFamily="34" charset="0"/>
              </a:rPr>
              <a:t> and </a:t>
            </a:r>
            <a:r>
              <a:rPr lang="en-US" sz="2400" dirty="0" err="1" smtClean="0">
                <a:latin typeface="+mj-lt"/>
                <a:ea typeface="SimSun" pitchFamily="2" charset="-122"/>
                <a:cs typeface="Calibri" pitchFamily="34" charset="0"/>
              </a:rPr>
              <a:t>neurofibrillary</a:t>
            </a:r>
            <a:r>
              <a:rPr lang="en-US" sz="2400" dirty="0" smtClean="0">
                <a:latin typeface="+mj-lt"/>
                <a:ea typeface="SimSun" pitchFamily="2" charset="-122"/>
                <a:cs typeface="Calibri" pitchFamily="34" charset="0"/>
              </a:rPr>
              <a:t> tangles sufficient to pone diagnosis of AD show a modest elevation of inflammatory markers, greater than non dement subjects but less than AD subjects</a:t>
            </a:r>
          </a:p>
          <a:p>
            <a:pPr lvl="0" algn="ctr" fontAlgn="base">
              <a:spcBef>
                <a:spcPct val="0"/>
              </a:spcBef>
              <a:spcAft>
                <a:spcPct val="0"/>
              </a:spcAft>
            </a:pPr>
            <a:endParaRPr lang="en-US" sz="2400" dirty="0" smtClean="0">
              <a:latin typeface="+mj-lt"/>
              <a:ea typeface="SimSun" pitchFamily="2" charset="-122"/>
              <a:cs typeface="Calibri" pitchFamily="34" charset="0"/>
            </a:endParaRPr>
          </a:p>
          <a:p>
            <a:pPr lvl="0" algn="ctr" fontAlgn="base">
              <a:spcBef>
                <a:spcPct val="0"/>
              </a:spcBef>
              <a:spcAft>
                <a:spcPct val="0"/>
              </a:spcAft>
              <a:buFont typeface="Arial" pitchFamily="34" charset="0"/>
              <a:buChar char="•"/>
            </a:pPr>
            <a:r>
              <a:rPr lang="en-US" sz="2400" dirty="0" smtClean="0">
                <a:latin typeface="+mj-lt"/>
                <a:ea typeface="SimSun" pitchFamily="2" charset="-122"/>
                <a:cs typeface="Calibri" pitchFamily="34" charset="0"/>
              </a:rPr>
              <a:t> </a:t>
            </a:r>
            <a:r>
              <a:rPr lang="en-US" sz="2400" dirty="0" err="1" smtClean="0">
                <a:latin typeface="+mj-lt"/>
                <a:ea typeface="SimSun" pitchFamily="2" charset="-122"/>
                <a:cs typeface="Calibri" pitchFamily="34" charset="0"/>
              </a:rPr>
              <a:t>ultrastructural</a:t>
            </a:r>
            <a:r>
              <a:rPr lang="en-US" sz="2400" dirty="0" smtClean="0">
                <a:latin typeface="+mj-lt"/>
                <a:ea typeface="SimSun" pitchFamily="2" charset="-122"/>
                <a:cs typeface="Calibri" pitchFamily="34" charset="0"/>
              </a:rPr>
              <a:t> evidence of inflammatory toxicity in AD brain</a:t>
            </a:r>
          </a:p>
          <a:p>
            <a:pPr lvl="0" algn="ctr" fontAlgn="base">
              <a:spcBef>
                <a:spcPct val="0"/>
              </a:spcBef>
              <a:spcAft>
                <a:spcPct val="0"/>
              </a:spcAft>
            </a:pPr>
            <a:endParaRPr lang="en-US" sz="2400" dirty="0" smtClean="0">
              <a:latin typeface="+mj-lt"/>
              <a:ea typeface="SimSun" pitchFamily="2" charset="-122"/>
              <a:cs typeface="Calibri" pitchFamily="34" charset="0"/>
            </a:endParaRPr>
          </a:p>
          <a:p>
            <a:pPr algn="ctr" fontAlgn="base">
              <a:spcBef>
                <a:spcPct val="0"/>
              </a:spcBef>
              <a:spcAft>
                <a:spcPct val="0"/>
              </a:spcAft>
              <a:buFont typeface="Arial" pitchFamily="34" charset="0"/>
              <a:buChar char="•"/>
            </a:pPr>
            <a:r>
              <a:rPr lang="en-US" sz="2400" dirty="0" smtClean="0">
                <a:latin typeface="+mj-lt"/>
                <a:ea typeface="SimSun" pitchFamily="2" charset="-122"/>
                <a:cs typeface="Calibri" pitchFamily="34" charset="0"/>
              </a:rPr>
              <a:t> potential </a:t>
            </a:r>
            <a:r>
              <a:rPr lang="en-US" sz="2400" dirty="0" smtClean="0">
                <a:latin typeface="+mj-lt"/>
              </a:rPr>
              <a:t>protective effect of the chronic use of </a:t>
            </a:r>
            <a:r>
              <a:rPr lang="en-US" sz="2400" dirty="0" smtClean="0">
                <a:latin typeface="+mj-lt"/>
                <a:ea typeface="SimSun" pitchFamily="2" charset="-122"/>
                <a:cs typeface="Calibri" pitchFamily="34" charset="0"/>
              </a:rPr>
              <a:t>Non-Steroidal Anti-</a:t>
            </a:r>
            <a:r>
              <a:rPr lang="en-US" sz="2400" dirty="0" err="1" smtClean="0">
                <a:latin typeface="+mj-lt"/>
                <a:ea typeface="SimSun" pitchFamily="2" charset="-122"/>
                <a:cs typeface="Calibri" pitchFamily="34" charset="0"/>
              </a:rPr>
              <a:t>Inflammatories</a:t>
            </a:r>
            <a:r>
              <a:rPr lang="en-US" sz="2400" dirty="0" smtClean="0">
                <a:latin typeface="+mj-lt"/>
                <a:ea typeface="SimSun" pitchFamily="2" charset="-122"/>
                <a:cs typeface="Calibri" pitchFamily="34" charset="0"/>
              </a:rPr>
              <a:t>  </a:t>
            </a:r>
            <a:endParaRPr lang="en-US" sz="2400" dirty="0" smtClean="0">
              <a:latin typeface="+mj-lt"/>
              <a:cs typeface="Arial" pitchFamily="34" charset="0"/>
            </a:endParaRPr>
          </a:p>
        </p:txBody>
      </p:sp>
      <p:sp>
        <p:nvSpPr>
          <p:cNvPr id="3" name="Rettangolo 2"/>
          <p:cNvSpPr/>
          <p:nvPr/>
        </p:nvSpPr>
        <p:spPr>
          <a:xfrm>
            <a:off x="0" y="570746"/>
            <a:ext cx="9144000" cy="1015663"/>
          </a:xfrm>
          <a:prstGeom prst="rect">
            <a:avLst/>
          </a:prstGeom>
        </p:spPr>
        <p:txBody>
          <a:bodyPr wrap="square">
            <a:spAutoFit/>
          </a:bodyPr>
          <a:lstStyle/>
          <a:p>
            <a:pPr lvl="0" algn="ctr"/>
            <a:r>
              <a:rPr lang="en-US" sz="3000" b="1" dirty="0" smtClean="0">
                <a:solidFill>
                  <a:prstClr val="black"/>
                </a:solidFill>
                <a:latin typeface="Calibri"/>
                <a:ea typeface="SimSun" pitchFamily="2" charset="-122"/>
                <a:cs typeface="Calibri" pitchFamily="34" charset="0"/>
              </a:rPr>
              <a:t>NEUROINFLAMMATION AND NEURODEGENERATION: SUPPORTING EVIDENCE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76672"/>
            <a:ext cx="8822865" cy="523220"/>
          </a:xfrm>
          <a:prstGeom prst="rect">
            <a:avLst/>
          </a:prstGeom>
        </p:spPr>
        <p:txBody>
          <a:bodyPr wrap="none">
            <a:spAutoFit/>
          </a:bodyPr>
          <a:lstStyle/>
          <a:p>
            <a:r>
              <a:rPr lang="en-US" sz="2800" b="1" dirty="0" smtClean="0">
                <a:latin typeface="+mj-lt"/>
                <a:ea typeface="SimSun" pitchFamily="2" charset="-122"/>
                <a:cs typeface="Calibri" pitchFamily="34" charset="0"/>
              </a:rPr>
              <a:t>PERIPHERIC INFLAMMATION AND NEUROINFLAMMATION</a:t>
            </a:r>
            <a:endParaRPr lang="it-IT" sz="2800" dirty="0">
              <a:latin typeface="+mj-lt"/>
            </a:endParaRPr>
          </a:p>
        </p:txBody>
      </p:sp>
      <p:pic>
        <p:nvPicPr>
          <p:cNvPr id="7170" name="Picture 2" descr="The impact of systemic infection on the progression of neurodegenerative disease"/>
          <p:cNvPicPr>
            <a:picLocks noChangeAspect="1" noChangeArrowheads="1"/>
          </p:cNvPicPr>
          <p:nvPr/>
        </p:nvPicPr>
        <p:blipFill>
          <a:blip r:embed="rId2" cstate="print"/>
          <a:srcRect/>
          <a:stretch>
            <a:fillRect/>
          </a:stretch>
        </p:blipFill>
        <p:spPr bwMode="auto">
          <a:xfrm>
            <a:off x="107504" y="1105661"/>
            <a:ext cx="5400600" cy="5499611"/>
          </a:xfrm>
          <a:prstGeom prst="rect">
            <a:avLst/>
          </a:prstGeom>
          <a:noFill/>
        </p:spPr>
      </p:pic>
      <p:sp>
        <p:nvSpPr>
          <p:cNvPr id="7171" name="Rectangle 3"/>
          <p:cNvSpPr>
            <a:spLocks noChangeArrowheads="1"/>
          </p:cNvSpPr>
          <p:nvPr/>
        </p:nvSpPr>
        <p:spPr bwMode="auto">
          <a:xfrm>
            <a:off x="5148064" y="1236523"/>
            <a:ext cx="385192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err="1" smtClean="0">
                <a:ln>
                  <a:noFill/>
                </a:ln>
                <a:solidFill>
                  <a:schemeClr val="tx1"/>
                </a:solidFill>
                <a:effectLst/>
                <a:latin typeface="Arial" pitchFamily="34" charset="0"/>
                <a:cs typeface="Arial" pitchFamily="34" charset="0"/>
              </a:rPr>
              <a:t>inflammatory</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mediators</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by</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cells</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local</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to</a:t>
            </a:r>
            <a:r>
              <a:rPr kumimoji="0" lang="it-IT" sz="1800" b="0" i="0" u="none" strike="noStrike" cap="none" normalizeH="0" baseline="0" dirty="0" smtClean="0">
                <a:ln>
                  <a:noFill/>
                </a:ln>
                <a:solidFill>
                  <a:schemeClr val="tx1"/>
                </a:solidFill>
                <a:effectLst/>
                <a:latin typeface="Arial" pitchFamily="34" charset="0"/>
                <a:cs typeface="Arial" pitchFamily="34" charset="0"/>
              </a:rPr>
              <a:t> the </a:t>
            </a:r>
            <a:r>
              <a:rPr kumimoji="0" lang="it-IT" sz="1800" b="0" i="0" u="none" strike="noStrike" cap="none" normalizeH="0" baseline="0" dirty="0" err="1" smtClean="0">
                <a:ln>
                  <a:noFill/>
                </a:ln>
                <a:solidFill>
                  <a:schemeClr val="tx1"/>
                </a:solidFill>
                <a:effectLst/>
                <a:latin typeface="Arial" pitchFamily="34" charset="0"/>
                <a:cs typeface="Arial" pitchFamily="34" charset="0"/>
              </a:rPr>
              <a:t>insult</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it-IT"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err="1" smtClean="0">
                <a:ln>
                  <a:noFill/>
                </a:ln>
                <a:solidFill>
                  <a:schemeClr val="tx1"/>
                </a:solidFill>
                <a:effectLst/>
                <a:latin typeface="Arial" pitchFamily="34" charset="0"/>
                <a:cs typeface="Arial" pitchFamily="34" charset="0"/>
              </a:rPr>
              <a:t>liver</a:t>
            </a:r>
            <a:r>
              <a:rPr kumimoji="0" lang="it-IT" sz="1800" b="0" i="0" u="none" strike="noStrike" cap="none" normalizeH="0" baseline="0" dirty="0" smtClean="0">
                <a:ln>
                  <a:noFill/>
                </a:ln>
                <a:solidFill>
                  <a:schemeClr val="tx1"/>
                </a:solidFill>
                <a:effectLst/>
                <a:latin typeface="Arial" pitchFamily="34" charset="0"/>
                <a:cs typeface="Arial" pitchFamily="34" charset="0"/>
              </a:rPr>
              <a:t> acute </a:t>
            </a:r>
            <a:r>
              <a:rPr kumimoji="0" lang="it-IT" sz="1800" b="0" i="0" u="none" strike="noStrike" cap="none" normalizeH="0" baseline="0" dirty="0" err="1" smtClean="0">
                <a:ln>
                  <a:noFill/>
                </a:ln>
                <a:solidFill>
                  <a:schemeClr val="tx1"/>
                </a:solidFill>
                <a:effectLst/>
                <a:latin typeface="Arial" pitchFamily="34" charset="0"/>
                <a:cs typeface="Arial" pitchFamily="34" charset="0"/>
              </a:rPr>
              <a:t>phase</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response</a:t>
            </a:r>
            <a:r>
              <a:rPr kumimoji="0" lang="it-IT" sz="1800" b="0" i="0" u="none" strike="noStrike" cap="none" normalizeH="0" baseline="0" dirty="0" smtClean="0">
                <a:ln>
                  <a:noFill/>
                </a:ln>
                <a:solidFill>
                  <a:schemeClr val="tx1"/>
                </a:solidFill>
                <a:effectLst/>
                <a:latin typeface="Arial" pitchFamily="34" charset="0"/>
                <a:cs typeface="Arial" pitchFamily="34" charset="0"/>
              </a:rPr>
              <a:t> and immune </a:t>
            </a:r>
            <a:r>
              <a:rPr kumimoji="0" lang="it-IT" sz="1800" b="0" i="0" u="none" strike="noStrike" cap="none" normalizeH="0" baseline="0" dirty="0" err="1" smtClean="0">
                <a:ln>
                  <a:noFill/>
                </a:ln>
                <a:solidFill>
                  <a:schemeClr val="tx1"/>
                </a:solidFill>
                <a:effectLst/>
                <a:latin typeface="Arial" pitchFamily="34" charset="0"/>
                <a:cs typeface="Arial" pitchFamily="34" charset="0"/>
              </a:rPr>
              <a:t>cell</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recruitment</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from</a:t>
            </a:r>
            <a:r>
              <a:rPr kumimoji="0" lang="it-IT" sz="1800" b="0" i="0" u="none" strike="noStrike" cap="none" normalizeH="0" baseline="0" dirty="0" smtClean="0">
                <a:ln>
                  <a:noFill/>
                </a:ln>
                <a:solidFill>
                  <a:schemeClr val="tx1"/>
                </a:solidFill>
                <a:effectLst/>
                <a:latin typeface="Arial" pitchFamily="34" charset="0"/>
                <a:cs typeface="Arial" pitchFamily="34" charset="0"/>
              </a:rPr>
              <a:t> the </a:t>
            </a:r>
            <a:r>
              <a:rPr kumimoji="0" lang="it-IT" sz="1800" b="0" i="0" u="none" strike="noStrike" cap="none" normalizeH="0" baseline="0" dirty="0" err="1" smtClean="0">
                <a:ln>
                  <a:noFill/>
                </a:ln>
                <a:solidFill>
                  <a:schemeClr val="tx1"/>
                </a:solidFill>
                <a:effectLst/>
                <a:latin typeface="Arial" pitchFamily="34" charset="0"/>
                <a:cs typeface="Arial" pitchFamily="34" charset="0"/>
              </a:rPr>
              <a:t>bone</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marrow</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it-IT" dirty="0" smtClean="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pitchFamily="34" charset="0"/>
                <a:cs typeface="Arial" pitchFamily="34" charset="0"/>
              </a:rPr>
              <a:t>The </a:t>
            </a:r>
            <a:r>
              <a:rPr kumimoji="0" lang="it-IT" sz="1800" b="0" i="0" u="none" strike="noStrike" cap="none" normalizeH="0" baseline="0" dirty="0" err="1" smtClean="0">
                <a:ln>
                  <a:noFill/>
                </a:ln>
                <a:solidFill>
                  <a:schemeClr val="tx1"/>
                </a:solidFill>
                <a:effectLst/>
                <a:latin typeface="Arial" pitchFamily="34" charset="0"/>
                <a:cs typeface="Arial" pitchFamily="34" charset="0"/>
              </a:rPr>
              <a:t>circulating</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cytokines</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also</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communicate</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with</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brain</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centres</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through</a:t>
            </a:r>
            <a:r>
              <a:rPr kumimoji="0" lang="it-IT" sz="1800" b="0" i="0" u="none" strike="noStrike" cap="none" normalizeH="0" baseline="0" dirty="0" smtClean="0">
                <a:ln>
                  <a:noFill/>
                </a:ln>
                <a:solidFill>
                  <a:schemeClr val="tx1"/>
                </a:solidFill>
                <a:effectLst/>
                <a:latin typeface="Arial" pitchFamily="34" charset="0"/>
                <a:cs typeface="Arial" pitchFamily="34" charset="0"/>
              </a:rPr>
              <a:t> the </a:t>
            </a:r>
            <a:r>
              <a:rPr kumimoji="0" lang="it-IT" sz="1800" b="0" i="0" u="none" strike="noStrike" cap="none" normalizeH="0" baseline="0" dirty="0" err="1" smtClean="0">
                <a:ln>
                  <a:noFill/>
                </a:ln>
                <a:solidFill>
                  <a:schemeClr val="tx1"/>
                </a:solidFill>
                <a:effectLst/>
                <a:latin typeface="Arial" pitchFamily="34" charset="0"/>
                <a:cs typeface="Arial" pitchFamily="34" charset="0"/>
              </a:rPr>
              <a:t>cerebral</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endothelium</a:t>
            </a:r>
            <a:r>
              <a:rPr kumimoji="0" lang="it-IT" sz="1800" b="0" i="0" u="none" strike="noStrike" cap="none" normalizeH="0" baseline="0" dirty="0" smtClean="0">
                <a:ln>
                  <a:noFill/>
                </a:ln>
                <a:solidFill>
                  <a:schemeClr val="tx1"/>
                </a:solidFill>
                <a:effectLst/>
                <a:latin typeface="Arial" pitchFamily="34" charset="0"/>
                <a:cs typeface="Arial" pitchFamily="34" charset="0"/>
              </a:rPr>
              <a:t>, the </a:t>
            </a:r>
            <a:r>
              <a:rPr kumimoji="0" lang="it-IT" sz="1800" b="0" i="0" u="none" strike="noStrike" cap="none" normalizeH="0" baseline="0" dirty="0" err="1" smtClean="0">
                <a:ln>
                  <a:noFill/>
                </a:ln>
                <a:solidFill>
                  <a:schemeClr val="tx1"/>
                </a:solidFill>
                <a:effectLst/>
                <a:latin typeface="Arial" pitchFamily="34" charset="0"/>
                <a:cs typeface="Arial" pitchFamily="34" charset="0"/>
              </a:rPr>
              <a:t>vagal</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nerve</a:t>
            </a:r>
            <a:r>
              <a:rPr kumimoji="0" lang="it-IT" sz="1800" b="0" i="0" u="none" strike="noStrike" cap="none" normalizeH="0" baseline="0" dirty="0" smtClean="0">
                <a:ln>
                  <a:noFill/>
                </a:ln>
                <a:solidFill>
                  <a:schemeClr val="tx1"/>
                </a:solidFill>
                <a:effectLst/>
                <a:latin typeface="Arial" pitchFamily="34" charset="0"/>
                <a:cs typeface="Arial" pitchFamily="34" charset="0"/>
              </a:rPr>
              <a:t> and the </a:t>
            </a:r>
            <a:r>
              <a:rPr kumimoji="0" lang="it-IT" sz="1800" b="0" i="0" u="none" strike="noStrike" cap="none" normalizeH="0" baseline="0" dirty="0" err="1" smtClean="0">
                <a:ln>
                  <a:noFill/>
                </a:ln>
                <a:solidFill>
                  <a:schemeClr val="tx1"/>
                </a:solidFill>
                <a:effectLst/>
                <a:latin typeface="Arial" pitchFamily="34" charset="0"/>
                <a:cs typeface="Arial" pitchFamily="34" charset="0"/>
              </a:rPr>
              <a:t>circumventricular</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organs</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to</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effect</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local</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cytokine</a:t>
            </a:r>
            <a:r>
              <a:rPr kumimoji="0" lang="it-IT" sz="1800" b="0" i="0" u="none" strike="noStrike" cap="none" normalizeH="0" baseline="0" dirty="0" smtClean="0">
                <a:ln>
                  <a:noFill/>
                </a:ln>
                <a:solidFill>
                  <a:schemeClr val="tx1"/>
                </a:solidFill>
                <a:effectLst/>
                <a:latin typeface="Arial" pitchFamily="34" charset="0"/>
                <a:cs typeface="Arial" pitchFamily="34" charset="0"/>
              </a:rPr>
              <a:t> and </a:t>
            </a:r>
            <a:r>
              <a:rPr kumimoji="0" lang="it-IT" sz="1800" b="0" i="0" u="none" strike="noStrike" cap="none" normalizeH="0" baseline="0" dirty="0" err="1" smtClean="0">
                <a:ln>
                  <a:noFill/>
                </a:ln>
                <a:solidFill>
                  <a:schemeClr val="tx1"/>
                </a:solidFill>
                <a:effectLst/>
                <a:latin typeface="Arial" pitchFamily="34" charset="0"/>
                <a:cs typeface="Arial" pitchFamily="34" charset="0"/>
              </a:rPr>
              <a:t>prostaglandin</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synthesis</a:t>
            </a:r>
            <a:r>
              <a:rPr kumimoji="0" lang="it-IT" sz="1800" b="0" i="0" u="none" strike="noStrike" cap="none" normalizeH="0" baseline="0" dirty="0" smtClean="0">
                <a:ln>
                  <a:noFill/>
                </a:ln>
                <a:solidFill>
                  <a:schemeClr val="tx1"/>
                </a:solidFill>
                <a:effectLst/>
                <a:latin typeface="Arial" pitchFamily="34" charset="0"/>
                <a:cs typeface="Arial" pitchFamily="34" charset="0"/>
              </a:rPr>
              <a:t> and produce </a:t>
            </a:r>
            <a:r>
              <a:rPr kumimoji="0" lang="it-IT" sz="1800" b="0" i="0" u="none" strike="noStrike" cap="none" normalizeH="0" baseline="0" dirty="0" err="1" smtClean="0">
                <a:ln>
                  <a:noFill/>
                </a:ln>
                <a:solidFill>
                  <a:schemeClr val="tx1"/>
                </a:solidFill>
                <a:effectLst/>
                <a:latin typeface="Arial" pitchFamily="34" charset="0"/>
                <a:cs typeface="Arial" pitchFamily="34" charset="0"/>
              </a:rPr>
              <a:t>sickness</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behaviours</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such</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as</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fever</a:t>
            </a:r>
            <a:r>
              <a:rPr kumimoji="0" lang="it-IT" sz="1800" b="0" i="0" u="none" strike="noStrike" cap="none" normalizeH="0" baseline="0" dirty="0" smtClean="0">
                <a:ln>
                  <a:noFill/>
                </a:ln>
                <a:solidFill>
                  <a:schemeClr val="tx1"/>
                </a:solidFill>
                <a:effectLst/>
                <a:latin typeface="Arial" pitchFamily="34" charset="0"/>
                <a:cs typeface="Arial" pitchFamily="34" charset="0"/>
              </a:rPr>
              <a:t> and </a:t>
            </a:r>
            <a:r>
              <a:rPr kumimoji="0" lang="it-IT" sz="1800" b="0" i="0" u="none" strike="noStrike" cap="none" normalizeH="0" baseline="0" dirty="0" err="1" smtClean="0">
                <a:ln>
                  <a:noFill/>
                </a:ln>
                <a:solidFill>
                  <a:schemeClr val="tx1"/>
                </a:solidFill>
                <a:effectLst/>
                <a:latin typeface="Arial" pitchFamily="34" charset="0"/>
                <a:cs typeface="Arial" pitchFamily="34" charset="0"/>
              </a:rPr>
              <a:t>reduced</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locomotor</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activity</a:t>
            </a:r>
            <a:r>
              <a:rPr kumimoji="0" lang="it-IT" sz="1800" b="0" i="0" u="none" strike="noStrike" cap="none" normalizeH="0" baseline="0" dirty="0" smtClean="0">
                <a:ln>
                  <a:noFill/>
                </a:ln>
                <a:solidFill>
                  <a:schemeClr val="tx1"/>
                </a:solidFill>
                <a:effectLst/>
                <a:latin typeface="Arial" pitchFamily="34" charset="0"/>
                <a:cs typeface="Arial" pitchFamily="34" charset="0"/>
              </a:rPr>
              <a:t>. IL</a:t>
            </a:r>
            <a:r>
              <a:rPr lang="it-IT" dirty="0" smtClean="0">
                <a:latin typeface="Arial" pitchFamily="34" charset="0"/>
                <a:cs typeface="Arial" pitchFamily="34" charset="0"/>
              </a:rPr>
              <a:t> and</a:t>
            </a:r>
            <a:r>
              <a:rPr kumimoji="0" lang="it-IT" sz="1800" b="0" i="0" u="none" strike="noStrike" cap="none" normalizeH="0" baseline="0" dirty="0" smtClean="0">
                <a:ln>
                  <a:noFill/>
                </a:ln>
                <a:solidFill>
                  <a:schemeClr val="tx1"/>
                </a:solidFill>
                <a:effectLst/>
                <a:latin typeface="Arial" pitchFamily="34" charset="0"/>
                <a:cs typeface="Arial" pitchFamily="34" charset="0"/>
              </a:rPr>
              <a:t> </a:t>
            </a:r>
            <a:r>
              <a:rPr kumimoji="0" lang="it-IT" sz="1800" b="0" i="0" u="none" strike="noStrike" cap="none" normalizeH="0" baseline="0" dirty="0" err="1" smtClean="0">
                <a:ln>
                  <a:noFill/>
                </a:ln>
                <a:solidFill>
                  <a:schemeClr val="tx1"/>
                </a:solidFill>
                <a:effectLst/>
                <a:latin typeface="Arial" pitchFamily="34" charset="0"/>
                <a:cs typeface="Arial" pitchFamily="34" charset="0"/>
              </a:rPr>
              <a:t>TNFalpha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2" name="Picture 4" descr="alpha"/>
          <p:cNvPicPr>
            <a:picLocks noChangeAspect="1" noChangeArrowheads="1"/>
          </p:cNvPicPr>
          <p:nvPr/>
        </p:nvPicPr>
        <p:blipFill>
          <a:blip r:embed="rId3" cstate="print"/>
          <a:srcRect/>
          <a:stretch>
            <a:fillRect/>
          </a:stretch>
        </p:blipFill>
        <p:spPr bwMode="auto">
          <a:xfrm>
            <a:off x="13985875" y="138113"/>
            <a:ext cx="66675" cy="76200"/>
          </a:xfrm>
          <a:prstGeom prst="rect">
            <a:avLst/>
          </a:prstGeom>
          <a:noFill/>
        </p:spPr>
      </p:pic>
      <p:pic>
        <p:nvPicPr>
          <p:cNvPr id="7173" name="Picture 5" descr="alpha"/>
          <p:cNvPicPr>
            <a:picLocks noChangeAspect="1" noChangeArrowheads="1"/>
          </p:cNvPicPr>
          <p:nvPr/>
        </p:nvPicPr>
        <p:blipFill>
          <a:blip r:embed="rId3" cstate="print"/>
          <a:srcRect/>
          <a:stretch>
            <a:fillRect/>
          </a:stretch>
        </p:blipFill>
        <p:spPr bwMode="auto">
          <a:xfrm>
            <a:off x="16527463" y="138113"/>
            <a:ext cx="66675" cy="76200"/>
          </a:xfrm>
          <a:prstGeom prst="rect">
            <a:avLst/>
          </a:prstGeom>
          <a:noFill/>
        </p:spPr>
      </p:pic>
      <p:sp>
        <p:nvSpPr>
          <p:cNvPr id="9" name="Freccia in giù 8"/>
          <p:cNvSpPr/>
          <p:nvPr/>
        </p:nvSpPr>
        <p:spPr>
          <a:xfrm>
            <a:off x="6804248" y="1916832"/>
            <a:ext cx="360040" cy="432048"/>
          </a:xfrm>
          <a:prstGeom prst="downArrow">
            <a:avLst>
              <a:gd name="adj1" fmla="val 24843"/>
              <a:gd name="adj2" fmla="val 437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933</TotalTime>
  <Words>1039</Words>
  <Application>Microsoft Office PowerPoint</Application>
  <PresentationFormat>On-screen Show (4:3)</PresentationFormat>
  <Paragraphs>163</Paragraphs>
  <Slides>21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Equinozio</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Valina</dc:creator>
  <cp:lastModifiedBy>Calsolaro, Valeria</cp:lastModifiedBy>
  <cp:revision>109</cp:revision>
  <dcterms:created xsi:type="dcterms:W3CDTF">2014-09-13T10:34:52Z</dcterms:created>
  <dcterms:modified xsi:type="dcterms:W3CDTF">2014-09-22T13:57:45Z</dcterms:modified>
</cp:coreProperties>
</file>