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79"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4" r:id="rId20"/>
    <p:sldId id="275"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7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49E7D18-2B12-4968-9929-ABFCE74D26FE}" type="datetimeFigureOut">
              <a:rPr lang="en-US" smtClean="0"/>
              <a:pPr/>
              <a:t>9/29/2014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03E6693-1E60-41C8-BFF0-72C16DC4B2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E7D18-2B12-4968-9929-ABFCE74D26FE}"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E7D18-2B12-4968-9929-ABFCE74D26FE}"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E7D18-2B12-4968-9929-ABFCE74D26FE}"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9E7D18-2B12-4968-9929-ABFCE74D26FE}"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6693-1E60-41C8-BFF0-72C16DC4B2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9E7D18-2B12-4968-9929-ABFCE74D26FE}"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9E7D18-2B12-4968-9929-ABFCE74D26FE}"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9E7D18-2B12-4968-9929-ABFCE74D26FE}"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E7D18-2B12-4968-9929-ABFCE74D26FE}"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9E7D18-2B12-4968-9929-ABFCE74D26FE}"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6693-1E60-41C8-BFF0-72C16DC4B2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9E7D18-2B12-4968-9929-ABFCE74D26FE}"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03E6693-1E60-41C8-BFF0-72C16DC4B2A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9E7D18-2B12-4968-9929-ABFCE74D26FE}" type="datetimeFigureOut">
              <a:rPr lang="en-US" smtClean="0"/>
              <a:pPr/>
              <a:t>9/29/2014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3E6693-1E60-41C8-BFF0-72C16DC4B2A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PTSD and Criminal </a:t>
            </a:r>
            <a:r>
              <a:rPr lang="en-US" dirty="0" smtClean="0"/>
              <a:t>B</a:t>
            </a:r>
            <a:r>
              <a:rPr lang="sr-Latn-RS" dirty="0" smtClean="0"/>
              <a:t>ehavior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 can PTSD cause criminal behavior? Yes and no. There is no doubt that PTSD can cause a person to make bad choices that lead to antisocial behaviors. Increased use of alcohol or drugs can lead to driving while intoxicated, domestic violence, and petty theft to support their drug or alcohol use. Increased physiological arousal, which causes the service member to always be on-guard, can lead to violent behavior that is out of proportion to a perceived threat. There are even cases in which combat veterans with PTSD have been found not guilty of murder when they were put in a situation, which reminded them of a previous stressful combat experience, and they felt they were defending themselves against an enemy combatant. </a:t>
            </a:r>
            <a:br>
              <a:rPr lang="en-US" dirty="0" smtClean="0"/>
            </a:br>
            <a:r>
              <a:rPr lang="en-US" dirty="0" smtClean="0"/>
              <a:t>Bret Moore, www.psychologytoday.com/blog/the-camouflage-couch/201008/criminal-behavior-is-not-symptom-ptsd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Material and Methods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characteristics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150 males accused for war crime</a:t>
            </a:r>
          </a:p>
          <a:p>
            <a:r>
              <a:rPr lang="en-US" dirty="0" smtClean="0"/>
              <a:t>Aged 26 – 54 (41.32 ± 10.33)</a:t>
            </a:r>
          </a:p>
          <a:p>
            <a:r>
              <a:rPr lang="en-US" dirty="0" smtClean="0"/>
              <a:t>Education:</a:t>
            </a:r>
          </a:p>
          <a:p>
            <a:pPr lvl="1"/>
            <a:r>
              <a:rPr lang="en-US" dirty="0" smtClean="0"/>
              <a:t>28 elementary school</a:t>
            </a:r>
          </a:p>
          <a:p>
            <a:pPr lvl="1"/>
            <a:r>
              <a:rPr lang="en-US" dirty="0" smtClean="0"/>
              <a:t>119 high school (24 started university bud did not </a:t>
            </a:r>
            <a:r>
              <a:rPr lang="en-US" dirty="0" err="1" smtClean="0"/>
              <a:t>gradute</a:t>
            </a:r>
            <a:r>
              <a:rPr lang="en-US" dirty="0" smtClean="0"/>
              <a:t>)</a:t>
            </a:r>
          </a:p>
          <a:p>
            <a:pPr lvl="1"/>
            <a:r>
              <a:rPr lang="en-US" dirty="0" smtClean="0"/>
              <a:t>3 university</a:t>
            </a:r>
          </a:p>
          <a:p>
            <a:r>
              <a:rPr lang="en-US" dirty="0" smtClean="0"/>
              <a:t>Marital status</a:t>
            </a:r>
          </a:p>
          <a:p>
            <a:pPr lvl="1"/>
            <a:r>
              <a:rPr lang="en-US" dirty="0" smtClean="0"/>
              <a:t>Married with children 75</a:t>
            </a:r>
          </a:p>
          <a:p>
            <a:pPr lvl="1"/>
            <a:r>
              <a:rPr lang="en-US" dirty="0" smtClean="0"/>
              <a:t>Married without children 10</a:t>
            </a:r>
          </a:p>
          <a:p>
            <a:pPr lvl="1"/>
            <a:r>
              <a:rPr lang="en-US" dirty="0" smtClean="0"/>
              <a:t>Divorced 27</a:t>
            </a:r>
          </a:p>
          <a:p>
            <a:pPr lvl="1"/>
            <a:r>
              <a:rPr lang="en-US" dirty="0" smtClean="0"/>
              <a:t>Living with the partner 18</a:t>
            </a:r>
          </a:p>
          <a:p>
            <a:pPr lvl="1"/>
            <a:r>
              <a:rPr lang="en-US" dirty="0" smtClean="0"/>
              <a:t>Single 20</a:t>
            </a:r>
          </a:p>
          <a:p>
            <a:pPr lvl="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idx="1"/>
          </p:nvPr>
        </p:nvSpPr>
        <p:spPr/>
        <p:txBody>
          <a:bodyPr/>
          <a:lstStyle/>
          <a:p>
            <a:r>
              <a:rPr lang="en-US" dirty="0" smtClean="0"/>
              <a:t>Structured interview</a:t>
            </a:r>
          </a:p>
          <a:p>
            <a:r>
              <a:rPr lang="en-US" dirty="0" smtClean="0"/>
              <a:t>Minnesota Multiple Personality Inventory – 2. </a:t>
            </a:r>
          </a:p>
          <a:p>
            <a:r>
              <a:rPr lang="en-US" dirty="0" smtClean="0"/>
              <a:t>CAPS IV for PTSD</a:t>
            </a:r>
          </a:p>
          <a:p>
            <a:r>
              <a:rPr lang="en-US" dirty="0" smtClean="0"/>
              <a:t>International personality disorder examination (IPDE) </a:t>
            </a:r>
            <a:r>
              <a:rPr lang="en-US" b="1" dirty="0" smtClean="0"/>
              <a:t>ICD-10 module (</a:t>
            </a:r>
            <a:r>
              <a:rPr lang="en-US" b="1" dirty="0" err="1" smtClean="0"/>
              <a:t>Loranger</a:t>
            </a:r>
            <a:r>
              <a:rPr lang="en-US" b="1" dirty="0" smtClean="0"/>
              <a:t>, </a:t>
            </a:r>
            <a:r>
              <a:rPr lang="en-US" b="1" dirty="0" err="1" smtClean="0"/>
              <a:t>Janga</a:t>
            </a:r>
            <a:r>
              <a:rPr lang="en-US" b="1" dirty="0" smtClean="0"/>
              <a:t>, Sartorius)</a:t>
            </a:r>
            <a:endParaRPr lang="en-US" dirty="0" smtClean="0"/>
          </a:p>
          <a:p>
            <a:r>
              <a:rPr lang="en-US" dirty="0" smtClean="0"/>
              <a:t>DSM V and </a:t>
            </a:r>
            <a:r>
              <a:rPr lang="en-US" dirty="0" err="1" smtClean="0"/>
              <a:t>ICD</a:t>
            </a:r>
            <a:r>
              <a:rPr lang="en-US" dirty="0" smtClean="0"/>
              <a:t> – 10 criteria have been used in diagnosis settlement.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Results</a:t>
            </a:r>
            <a:endParaRPr lang="en-US" dirty="0"/>
          </a:p>
        </p:txBody>
      </p:sp>
      <p:sp>
        <p:nvSpPr>
          <p:cNvPr id="3" name="Text Placeholder 2"/>
          <p:cNvSpPr>
            <a:spLocks noGrp="1"/>
          </p:cNvSpPr>
          <p:nvPr>
            <p:ph type="body" idx="1"/>
          </p:nvPr>
        </p:nvSpPr>
        <p:spPr/>
        <p:txBody>
          <a:bodyPr/>
          <a:lstStyle/>
          <a:p>
            <a:endParaRPr lang="en-US"/>
          </a:p>
        </p:txBody>
      </p:sp>
      <p:pic>
        <p:nvPicPr>
          <p:cNvPr id="3074" name="Picture 2" descr="http://archimedespalimpsest.org/images/homesubcat_eurek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959422"/>
            <a:ext cx="4032448" cy="40324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128 of them, suffered from the severe personality disorder, mostly dissocial (antisocial), but also emotionally instable borderline and </a:t>
            </a:r>
            <a:r>
              <a:rPr lang="en-US" dirty="0" err="1" smtClean="0"/>
              <a:t>narcistic</a:t>
            </a:r>
            <a:r>
              <a:rPr lang="en-US" dirty="0" smtClean="0"/>
              <a:t>, regarding DSM IV criteria. According to DSM V all belonged to the emotionally unstable cluster. </a:t>
            </a:r>
          </a:p>
          <a:p>
            <a:r>
              <a:rPr lang="en-US" dirty="0" smtClean="0"/>
              <a:t>They usually committed a crime that was documented by a photo or a video recording, as a kind of the trophy collecting proof.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Twelve of them were psychotic, whose crimes were committed without selection, e.g., three houses in a row, in one village, in the phase known as “narrowing of the conscience”, triggered by the war happenings. Two of them were had a delusional order from God to kill people from the different religion.</a:t>
            </a:r>
          </a:p>
          <a:p>
            <a:r>
              <a:rPr lang="en-US" dirty="0" smtClean="0"/>
              <a:t>Ten people committed a combat crime as the </a:t>
            </a:r>
            <a:r>
              <a:rPr lang="en-US" dirty="0" err="1" smtClean="0"/>
              <a:t>revenche</a:t>
            </a:r>
            <a:r>
              <a:rPr lang="en-US" dirty="0" smtClean="0"/>
              <a:t> for the prior loss of the family members. </a:t>
            </a:r>
          </a:p>
          <a:p>
            <a:r>
              <a:rPr lang="en-US" dirty="0" smtClean="0"/>
              <a:t>Eight of them showed no specific psychiatric pathology, but they were ordered to kill mostly the prisoners of war by a senior officer.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Only two suffered from pronounced PTSD, who were firstly captured from the opposite side, and then released under the mediation of the Red Cross. Both were driven by an unexplainable impulse to protect themselves from another imprisoning by the opponent side, killed the imprisoned soldiers in the enemy uniforms.</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npr.org/assets/img/2011/12/19/ap45010101068-2ba28d67dc8469368cb51e449b1d4090ce549bf4-s6-c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780928"/>
            <a:ext cx="5105772" cy="38239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smtClean="0"/>
              <a:t>Conclusion</a:t>
            </a:r>
            <a:endParaRPr lang="en-US" dirty="0"/>
          </a:p>
        </p:txBody>
      </p:sp>
      <p:sp>
        <p:nvSpPr>
          <p:cNvPr id="5" name="Oval Callout 4"/>
          <p:cNvSpPr/>
          <p:nvPr/>
        </p:nvSpPr>
        <p:spPr>
          <a:xfrm>
            <a:off x="4716016" y="2780928"/>
            <a:ext cx="3672408" cy="1152128"/>
          </a:xfrm>
          <a:prstGeom prst="wedgeEllipseCallout">
            <a:avLst>
              <a:gd name="adj1" fmla="val -47054"/>
              <a:gd name="adj2" fmla="val 73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Elementary, my dear Watson!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Definitely, PTSD suffering war veterans seldom commit war crimes, and, according to our experience, combat crimes were performed by a person suffering from serious personality disorder.</a:t>
            </a:r>
          </a:p>
          <a:p>
            <a:r>
              <a:rPr lang="en-US" dirty="0" smtClean="0"/>
              <a:t>Possibly, the criminal behavior, if expressed, in PTSD patients happens later</a:t>
            </a:r>
          </a:p>
          <a:p>
            <a:r>
              <a:rPr lang="en-US" dirty="0" smtClean="0"/>
              <a:t>Eventually, PTSD can be a lame excuse for the war crimes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the other hand, physicians should be more careful in selections for army service suitability</a:t>
            </a:r>
          </a:p>
          <a:p>
            <a:r>
              <a:rPr lang="en-US" dirty="0" smtClean="0"/>
              <a:t>Special attention should be paid on personality disorder during the recruitment of new soldiers.</a:t>
            </a:r>
          </a:p>
          <a:p>
            <a:r>
              <a:rPr lang="en-US" dirty="0" smtClean="0"/>
              <a:t>All of the active officers and professional soldiers also have to be screened on any kind of psychiatric disorder.</a:t>
            </a:r>
            <a:endParaRPr lang="en-US" dirty="0"/>
          </a:p>
        </p:txBody>
      </p:sp>
    </p:spTree>
    <p:extLst>
      <p:ext uri="{BB962C8B-B14F-4D97-AF65-F5344CB8AC3E}">
        <p14:creationId xmlns:p14="http://schemas.microsoft.com/office/powerpoint/2010/main" xmlns="" val="237634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c2.staticflickr.com/6/5134/5446321676_4c2c106fcb_z.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305" b="3868"/>
          <a:stretch/>
        </p:blipFill>
        <p:spPr bwMode="auto">
          <a:xfrm>
            <a:off x="0" y="548681"/>
            <a:ext cx="3932729" cy="58602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42910" y="1785926"/>
            <a:ext cx="7772400" cy="1470025"/>
          </a:xfrm>
        </p:spPr>
        <p:txBody>
          <a:bodyPr>
            <a:normAutofit fontScale="90000"/>
          </a:bodyPr>
          <a:lstStyle/>
          <a:p>
            <a:r>
              <a:rPr lang="en-US" b="1" dirty="0">
                <a:solidFill>
                  <a:srgbClr val="FF0000"/>
                </a:solidFill>
              </a:rPr>
              <a:t>Should PTSD suffering patients be blamed for the combat related crimes in former Yugoslavia</a:t>
            </a:r>
            <a:endParaRPr lang="en-US" dirty="0">
              <a:solidFill>
                <a:srgbClr val="FF0000"/>
              </a:solidFill>
            </a:endParaRPr>
          </a:p>
        </p:txBody>
      </p:sp>
      <p:sp>
        <p:nvSpPr>
          <p:cNvPr id="3" name="Subtitle 2"/>
          <p:cNvSpPr>
            <a:spLocks noGrp="1"/>
          </p:cNvSpPr>
          <p:nvPr>
            <p:ph type="subTitle" idx="1"/>
          </p:nvPr>
        </p:nvSpPr>
        <p:spPr>
          <a:xfrm>
            <a:off x="500034" y="4714884"/>
            <a:ext cx="7854696" cy="1752600"/>
          </a:xfrm>
        </p:spPr>
        <p:txBody>
          <a:bodyPr>
            <a:normAutofit/>
          </a:bodyPr>
          <a:lstStyle/>
          <a:p>
            <a:r>
              <a:rPr lang="en-US" b="1" dirty="0">
                <a:solidFill>
                  <a:srgbClr val="FFFF00"/>
                </a:solidFill>
                <a:effectLst>
                  <a:outerShdw blurRad="38100" dist="38100" dir="2700000" algn="tl">
                    <a:srgbClr val="000000">
                      <a:alpha val="43137"/>
                    </a:srgbClr>
                  </a:outerShdw>
                </a:effectLst>
              </a:rPr>
              <a:t>3rd International Conference on</a:t>
            </a:r>
          </a:p>
          <a:p>
            <a:r>
              <a:rPr lang="en-US" b="1" dirty="0">
                <a:solidFill>
                  <a:srgbClr val="FFFF00"/>
                </a:solidFill>
                <a:effectLst>
                  <a:outerShdw blurRad="38100" dist="38100" dir="2700000" algn="tl">
                    <a:srgbClr val="000000">
                      <a:alpha val="43137"/>
                    </a:srgbClr>
                  </a:outerShdw>
                </a:effectLst>
              </a:rPr>
              <a:t>Forensic Research and Technology</a:t>
            </a:r>
          </a:p>
          <a:p>
            <a:r>
              <a:rPr lang="en-US" b="1" dirty="0">
                <a:solidFill>
                  <a:srgbClr val="FFFF00"/>
                </a:solidFill>
                <a:effectLst>
                  <a:outerShdw blurRad="38100" dist="38100" dir="2700000" algn="tl">
                    <a:srgbClr val="000000">
                      <a:alpha val="43137"/>
                    </a:srgbClr>
                  </a:outerShdw>
                </a:effectLst>
              </a:rPr>
              <a:t>October 06-08, 2014 San Antonio, USA</a:t>
            </a:r>
          </a:p>
        </p:txBody>
      </p:sp>
      <p:sp>
        <p:nvSpPr>
          <p:cNvPr id="7" name="TextBox 6"/>
          <p:cNvSpPr txBox="1"/>
          <p:nvPr/>
        </p:nvSpPr>
        <p:spPr>
          <a:xfrm>
            <a:off x="2357422" y="3929066"/>
            <a:ext cx="7149586" cy="523220"/>
          </a:xfrm>
          <a:prstGeom prst="rect">
            <a:avLst/>
          </a:prstGeom>
          <a:noFill/>
        </p:spPr>
        <p:txBody>
          <a:bodyPr wrap="none" rtlCol="0">
            <a:spAutoFit/>
          </a:bodyPr>
          <a:lstStyle/>
          <a:p>
            <a:r>
              <a:rPr lang="sr-Latn-RS" sz="2800" b="1" dirty="0" smtClean="0">
                <a:solidFill>
                  <a:srgbClr val="FFFF00"/>
                </a:solidFill>
                <a:effectLst>
                  <a:outerShdw blurRad="38100" dist="38100" dir="2700000" algn="tl">
                    <a:srgbClr val="000000">
                      <a:alpha val="43137"/>
                    </a:srgbClr>
                  </a:outerShdw>
                </a:effectLst>
              </a:rPr>
              <a:t>Prof. Branislav Filipović, Belgrade, Serbia</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53" y="1268760"/>
            <a:ext cx="7772400" cy="1362456"/>
          </a:xfrm>
        </p:spPr>
        <p:txBody>
          <a:bodyPr/>
          <a:lstStyle/>
          <a:p>
            <a:r>
              <a:rPr lang="sr-Latn-RS" dirty="0" smtClean="0"/>
              <a:t>University of Belgrade, Faculty of Medicine</a:t>
            </a:r>
            <a:endParaRPr lang="en-US" dirty="0"/>
          </a:p>
        </p:txBody>
      </p:sp>
      <p:pic>
        <p:nvPicPr>
          <p:cNvPr id="1026" name="Picture 2" descr="F:\posao_11_3_2014\libraries\Libraries\Pictures\logo_belgrad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3645024"/>
            <a:ext cx="2382514"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F:\Documents\kuca\stremljenja\stremljenja\Bane Filipovic\25B.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924944"/>
            <a:ext cx="4852987" cy="32400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What is PTSD? Do we really know?</a:t>
            </a:r>
            <a:endParaRPr lang="en-US" dirty="0"/>
          </a:p>
        </p:txBody>
      </p:sp>
      <p:sp>
        <p:nvSpPr>
          <p:cNvPr id="3" name="Content Placeholder 2"/>
          <p:cNvSpPr>
            <a:spLocks noGrp="1"/>
          </p:cNvSpPr>
          <p:nvPr>
            <p:ph idx="1"/>
          </p:nvPr>
        </p:nvSpPr>
        <p:spPr>
          <a:xfrm>
            <a:off x="457200" y="1935480"/>
            <a:ext cx="4400552" cy="4389120"/>
          </a:xfrm>
        </p:spPr>
        <p:txBody>
          <a:bodyPr>
            <a:normAutofit fontScale="92500" lnSpcReduction="10000"/>
          </a:bodyPr>
          <a:lstStyle/>
          <a:p>
            <a:r>
              <a:rPr lang="sr-Latn-RS" dirty="0" smtClean="0"/>
              <a:t>According to DSM V moved from Anxety to “Trauma and stress related disorders”</a:t>
            </a:r>
          </a:p>
          <a:p>
            <a:r>
              <a:rPr lang="sr-Latn-RS" dirty="0" smtClean="0"/>
              <a:t>We all get a sterotype throgh the films</a:t>
            </a:r>
          </a:p>
          <a:p>
            <a:r>
              <a:rPr lang="sr-Latn-RS" dirty="0" smtClean="0"/>
              <a:t>“Rambo” is the worst stereotype made on the base of PTSD, but this is the explanation why the majority of people, even very educ</a:t>
            </a:r>
            <a:r>
              <a:rPr lang="en-US" dirty="0" smtClean="0"/>
              <a:t>a</a:t>
            </a:r>
            <a:r>
              <a:rPr lang="sr-Latn-RS" dirty="0" smtClean="0"/>
              <a:t>ted</a:t>
            </a:r>
            <a:r>
              <a:rPr lang="en-US" dirty="0" smtClean="0"/>
              <a:t>,</a:t>
            </a:r>
            <a:r>
              <a:rPr lang="sr-Latn-RS" dirty="0" smtClean="0"/>
              <a:t> imagine</a:t>
            </a:r>
            <a:r>
              <a:rPr lang="en-US" dirty="0" smtClean="0"/>
              <a:t> a war veteran as Sylvester Stallone. </a:t>
            </a:r>
            <a:endParaRPr lang="en-US" dirty="0"/>
          </a:p>
        </p:txBody>
      </p:sp>
      <p:pic>
        <p:nvPicPr>
          <p:cNvPr id="1026" name="Picture 2" descr="http://3.bp.blogspot.com/-NIlAb6FFmk0/T5zUQ70GPyI/AAAAAAAABeY/1S93av51DGs/s1600/JohnRambo3_large.jpg"/>
          <p:cNvPicPr>
            <a:picLocks noChangeAspect="1" noChangeArrowheads="1"/>
          </p:cNvPicPr>
          <p:nvPr/>
        </p:nvPicPr>
        <p:blipFill>
          <a:blip r:embed="rId2" cstate="print"/>
          <a:srcRect/>
          <a:stretch>
            <a:fillRect/>
          </a:stretch>
        </p:blipFill>
        <p:spPr bwMode="auto">
          <a:xfrm>
            <a:off x="5000628" y="2428868"/>
            <a:ext cx="3905277" cy="29289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1143000"/>
          </a:xfrm>
        </p:spPr>
        <p:txBody>
          <a:bodyPr>
            <a:normAutofit fontScale="90000"/>
          </a:bodyPr>
          <a:lstStyle/>
          <a:p>
            <a:r>
              <a:rPr lang="en-US" sz="4000" dirty="0" smtClean="0"/>
              <a:t>Diagnostic criteria</a:t>
            </a:r>
            <a:br>
              <a:rPr lang="en-US" sz="4000" dirty="0" smtClean="0"/>
            </a:br>
            <a:r>
              <a:rPr lang="en-US" sz="4000" dirty="0" smtClean="0"/>
              <a:t>Now divided in several groups</a:t>
            </a:r>
            <a:r>
              <a:rPr lang="en-US" dirty="0" smtClean="0"/>
              <a:t/>
            </a:r>
            <a:br>
              <a:rPr lang="en-US" dirty="0" smtClean="0"/>
            </a:br>
            <a:endParaRPr lang="en-US" dirty="0"/>
          </a:p>
        </p:txBody>
      </p:sp>
      <p:sp>
        <p:nvSpPr>
          <p:cNvPr id="3" name="Content Placeholder 2"/>
          <p:cNvSpPr>
            <a:spLocks noGrp="1"/>
          </p:cNvSpPr>
          <p:nvPr>
            <p:ph idx="1"/>
          </p:nvPr>
        </p:nvSpPr>
        <p:spPr>
          <a:xfrm>
            <a:off x="500034" y="1785926"/>
            <a:ext cx="8229600" cy="4857784"/>
          </a:xfrm>
        </p:spPr>
        <p:txBody>
          <a:bodyPr>
            <a:normAutofit fontScale="55000" lnSpcReduction="20000"/>
          </a:bodyPr>
          <a:lstStyle/>
          <a:p>
            <a:r>
              <a:rPr lang="en-US" sz="3300" b="1" dirty="0" smtClean="0"/>
              <a:t>Criterion A: Traumatic event</a:t>
            </a:r>
          </a:p>
          <a:p>
            <a:r>
              <a:rPr lang="en-US" sz="2900" dirty="0" smtClean="0"/>
              <a:t>Trauma survivors must have been exposed to actual or threatened:</a:t>
            </a:r>
          </a:p>
          <a:p>
            <a:r>
              <a:rPr lang="en-US" sz="2900" dirty="0" smtClean="0"/>
              <a:t>death</a:t>
            </a:r>
          </a:p>
          <a:p>
            <a:r>
              <a:rPr lang="en-US" sz="2900" dirty="0" smtClean="0"/>
              <a:t>serious injury</a:t>
            </a:r>
          </a:p>
          <a:p>
            <a:r>
              <a:rPr lang="en-US" sz="2900" dirty="0" smtClean="0"/>
              <a:t>sexual violence</a:t>
            </a:r>
          </a:p>
          <a:p>
            <a:pPr>
              <a:buNone/>
            </a:pPr>
            <a:endParaRPr lang="en-US" sz="2900" dirty="0" smtClean="0"/>
          </a:p>
          <a:p>
            <a:pPr>
              <a:buNone/>
            </a:pPr>
            <a:r>
              <a:rPr lang="en-US" sz="2900" dirty="0" smtClean="0"/>
              <a:t>The exposure can be:</a:t>
            </a:r>
          </a:p>
          <a:p>
            <a:r>
              <a:rPr lang="en-US" sz="2900" dirty="0" smtClean="0"/>
              <a:t>direct</a:t>
            </a:r>
          </a:p>
          <a:p>
            <a:r>
              <a:rPr lang="en-US" sz="2900" dirty="0" smtClean="0"/>
              <a:t>witnessed</a:t>
            </a:r>
          </a:p>
          <a:p>
            <a:r>
              <a:rPr lang="en-US" sz="2900" dirty="0" smtClean="0"/>
              <a:t>indirect, by hearing of a relative or close friend who has experienced the event—indirectly experienced death must be accidental or violent</a:t>
            </a:r>
          </a:p>
          <a:p>
            <a:r>
              <a:rPr lang="en-US" sz="2900" dirty="0" smtClean="0"/>
              <a:t>repeated or extreme indirect exposure to qualifying events, usually by professionals—non-professional exposure by media does not count</a:t>
            </a:r>
          </a:p>
          <a:p>
            <a:r>
              <a:rPr lang="en-US" sz="2900" dirty="0" smtClean="0"/>
              <a:t>Many professionals who work in trauma differentiate between “big T-traumas,” the ones listed above, and “little-t traumas.” Little-t traumas can include complicated grief, divorce, non-professional media exposure to trauma, or childhood emotional  abuse, and clinicians recognize that these can result in post-traumatic stress, even if they don’t qualify for the PTSD diagnosis.</a:t>
            </a:r>
          </a:p>
          <a:p>
            <a:r>
              <a:rPr lang="en-US" sz="2900" dirty="0" smtClean="0"/>
              <a:t>There is no longer a requirement that someone had to have an intense emotional response at the time of the event. This requirement excluded many veterans and sexual assault survivors in the past.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28670"/>
            <a:ext cx="8229600" cy="4389120"/>
          </a:xfrm>
        </p:spPr>
        <p:txBody>
          <a:bodyPr>
            <a:normAutofit fontScale="85000" lnSpcReduction="20000"/>
          </a:bodyPr>
          <a:lstStyle/>
          <a:p>
            <a:pPr>
              <a:buNone/>
            </a:pPr>
            <a:r>
              <a:rPr lang="en-US" b="1" dirty="0" smtClean="0"/>
              <a:t>Criterion B: Intrusion or Re-experiencing</a:t>
            </a:r>
          </a:p>
          <a:p>
            <a:r>
              <a:rPr lang="en-US" dirty="0" smtClean="0"/>
              <a:t>These symptoms envelope ways that someone re-experiences the event. This could look like:</a:t>
            </a:r>
          </a:p>
          <a:p>
            <a:r>
              <a:rPr lang="en-US" dirty="0" smtClean="0"/>
              <a:t>Intrusive thoughts or memories</a:t>
            </a:r>
          </a:p>
          <a:p>
            <a:r>
              <a:rPr lang="en-US" dirty="0" smtClean="0"/>
              <a:t>Nightmares related to the traumatic event</a:t>
            </a:r>
          </a:p>
          <a:p>
            <a:r>
              <a:rPr lang="en-US" dirty="0" smtClean="0"/>
              <a:t>Flashbacks, feeling like the event is happening again</a:t>
            </a:r>
          </a:p>
          <a:p>
            <a:r>
              <a:rPr lang="en-US" dirty="0" smtClean="0"/>
              <a:t>Psychological and physical reactivity to reminders of the traumatic event, such as an anniversary</a:t>
            </a:r>
          </a:p>
          <a:p>
            <a:pPr>
              <a:buNone/>
            </a:pPr>
            <a:r>
              <a:rPr lang="en-US" b="1" dirty="0" smtClean="0"/>
              <a:t>Criterion C: Avoidant symptoms</a:t>
            </a:r>
          </a:p>
          <a:p>
            <a:r>
              <a:rPr lang="en-US" dirty="0" smtClean="0"/>
              <a:t>Avoidant symptoms describe ways that someone may try to avoid any memory of the event, and must include one of the following:</a:t>
            </a:r>
          </a:p>
          <a:p>
            <a:r>
              <a:rPr lang="en-US" dirty="0" smtClean="0"/>
              <a:t>Avoiding thoughts or feelings connected to the traumatic event</a:t>
            </a:r>
          </a:p>
          <a:p>
            <a:r>
              <a:rPr lang="en-US" dirty="0" smtClean="0"/>
              <a:t>Avoiding people or situations connected to the traumatic event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6143668"/>
          </a:xfrm>
        </p:spPr>
        <p:txBody>
          <a:bodyPr>
            <a:normAutofit fontScale="55000" lnSpcReduction="20000"/>
          </a:bodyPr>
          <a:lstStyle/>
          <a:p>
            <a:endParaRPr lang="en-US" b="1" dirty="0" smtClean="0"/>
          </a:p>
          <a:p>
            <a:pPr>
              <a:buNone/>
            </a:pPr>
            <a:r>
              <a:rPr lang="en-US" sz="3300" b="1" dirty="0" smtClean="0"/>
              <a:t>Criterion D: Negative alterations in mood or cognitions</a:t>
            </a:r>
          </a:p>
          <a:p>
            <a:r>
              <a:rPr lang="en-US" sz="3300" dirty="0" smtClean="0"/>
              <a:t>This criterion is new, but captures many symptoms that have long been observed by PTSD sufferers and clinicians. Basically, there is a decline in someone’s mood or though patterns, which can include:</a:t>
            </a:r>
          </a:p>
          <a:p>
            <a:r>
              <a:rPr lang="en-US" sz="3300" dirty="0" smtClean="0"/>
              <a:t>Memory problems that are exclusive to the event</a:t>
            </a:r>
          </a:p>
          <a:p>
            <a:r>
              <a:rPr lang="en-US" sz="3300" dirty="0" smtClean="0"/>
              <a:t>Negative thoughts or beliefs about one’s self or the world</a:t>
            </a:r>
          </a:p>
          <a:p>
            <a:r>
              <a:rPr lang="en-US" sz="3300" dirty="0" smtClean="0"/>
              <a:t>Distorted sense of blame for one’s self or others, related to the event</a:t>
            </a:r>
          </a:p>
          <a:p>
            <a:r>
              <a:rPr lang="en-US" sz="3300" dirty="0" smtClean="0"/>
              <a:t>Being stuck in severe emotions related to the trauma (e.g. horror, shame, sadness)</a:t>
            </a:r>
          </a:p>
          <a:p>
            <a:r>
              <a:rPr lang="en-US" sz="3300" dirty="0" smtClean="0"/>
              <a:t>Severely reduced interest in pre-trauma activities</a:t>
            </a:r>
          </a:p>
          <a:p>
            <a:r>
              <a:rPr lang="en-US" sz="3300" dirty="0" smtClean="0"/>
              <a:t>Feeling detached, isolated or disconnected from other people</a:t>
            </a:r>
          </a:p>
          <a:p>
            <a:pPr>
              <a:buNone/>
            </a:pPr>
            <a:endParaRPr lang="en-US" sz="3300" b="1" dirty="0" smtClean="0"/>
          </a:p>
          <a:p>
            <a:pPr>
              <a:buNone/>
            </a:pPr>
            <a:r>
              <a:rPr lang="en-US" sz="3300" b="1" dirty="0" smtClean="0"/>
              <a:t>Criterion E: Increased arousal symptoms</a:t>
            </a:r>
          </a:p>
          <a:p>
            <a:r>
              <a:rPr lang="en-US" sz="3300" dirty="0" smtClean="0"/>
              <a:t>Increased arousal symptoms are used to describe the ways that the brain remains “on edge,” wary and watchful of further threats. Symptoms include the following:</a:t>
            </a:r>
          </a:p>
          <a:p>
            <a:r>
              <a:rPr lang="en-US" sz="3300" dirty="0" smtClean="0"/>
              <a:t>Difficulty concentrating</a:t>
            </a:r>
          </a:p>
          <a:p>
            <a:r>
              <a:rPr lang="en-US" sz="3300" dirty="0" smtClean="0"/>
              <a:t>Irritability, increased temper or anger</a:t>
            </a:r>
          </a:p>
          <a:p>
            <a:r>
              <a:rPr lang="en-US" sz="3300" dirty="0" smtClean="0"/>
              <a:t>Difficulty falling or staying asleep</a:t>
            </a:r>
          </a:p>
          <a:p>
            <a:r>
              <a:rPr lang="en-US" sz="3300" dirty="0" err="1" smtClean="0"/>
              <a:t>Hypervigilance</a:t>
            </a:r>
            <a:endParaRPr lang="en-US" sz="3300" dirty="0" smtClean="0"/>
          </a:p>
          <a:p>
            <a:r>
              <a:rPr lang="en-US" sz="3300" dirty="0" smtClean="0"/>
              <a:t>Being easily startled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Criteria F, G and H</a:t>
            </a:r>
          </a:p>
          <a:p>
            <a:r>
              <a:rPr lang="en-US" dirty="0" smtClean="0"/>
              <a:t>These criteria all describe the severity of the symptoms listed above. Basically, they have to have lasted at least a month, seriously affect one’s ability to function and can’t be due to substance use, medical illness or anything except the event itself.</a:t>
            </a:r>
          </a:p>
          <a:p>
            <a:r>
              <a:rPr lang="en-US" b="1" dirty="0" smtClean="0"/>
              <a:t>Subtype: Dissociation</a:t>
            </a:r>
          </a:p>
          <a:p>
            <a:r>
              <a:rPr lang="en-US" dirty="0" smtClean="0"/>
              <a:t>Dissociation has now been set apart from the symptom clusters, and now its presence can be specified. While there are several types of dissociation, only two are included in the DSM:</a:t>
            </a:r>
          </a:p>
          <a:p>
            <a:r>
              <a:rPr lang="en-US" dirty="0" smtClean="0"/>
              <a:t>Depersonalization, or feeling disconnected from oneself</a:t>
            </a:r>
          </a:p>
          <a:p>
            <a:r>
              <a:rPr lang="en-US" dirty="0" err="1" smtClean="0"/>
              <a:t>Derealization</a:t>
            </a:r>
            <a:r>
              <a:rPr lang="en-US" dirty="0" smtClean="0"/>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TotalTime>
  <Words>1049</Words>
  <Application>Microsoft Office PowerPoint</Application>
  <PresentationFormat>On-screen Show (4:3)</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About OMICS Group</vt:lpstr>
      <vt:lpstr>About OMICS Group Conferences</vt:lpstr>
      <vt:lpstr>Should PTSD suffering patients be blamed for the combat related crimes in former Yugoslavia</vt:lpstr>
      <vt:lpstr>University of Belgrade, Faculty of Medicine</vt:lpstr>
      <vt:lpstr>What is PTSD? Do we really know?</vt:lpstr>
      <vt:lpstr>Diagnostic criteria Now divided in several groups </vt:lpstr>
      <vt:lpstr>Slide 7</vt:lpstr>
      <vt:lpstr>Slide 8</vt:lpstr>
      <vt:lpstr>Slide 9</vt:lpstr>
      <vt:lpstr>PTSD and Criminal Behavior</vt:lpstr>
      <vt:lpstr>Material and Methods</vt:lpstr>
      <vt:lpstr>Demographic characteristics</vt:lpstr>
      <vt:lpstr>Diagnostics</vt:lpstr>
      <vt:lpstr>Results</vt:lpstr>
      <vt:lpstr>Slide 15</vt:lpstr>
      <vt:lpstr>RESULTS  cont’d</vt:lpstr>
      <vt:lpstr>Slide 17</vt:lpstr>
      <vt:lpstr>Conclusion</vt:lpstr>
      <vt:lpstr>Slide 19</vt:lpstr>
      <vt:lpstr>Slide 20</vt:lpstr>
      <vt:lpstr>Let Us Meet Again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PTSD suffering patients be blamed for the combat related crimes in former Yugoslavia</dc:title>
  <dc:creator>Branislav Filipovic</dc:creator>
  <cp:lastModifiedBy>Shivani dhyani</cp:lastModifiedBy>
  <cp:revision>16</cp:revision>
  <dcterms:created xsi:type="dcterms:W3CDTF">2014-07-15T12:05:18Z</dcterms:created>
  <dcterms:modified xsi:type="dcterms:W3CDTF">2014-09-29T10:36:14Z</dcterms:modified>
</cp:coreProperties>
</file>