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84" r:id="rId3"/>
    <p:sldId id="287" r:id="rId4"/>
    <p:sldId id="257" r:id="rId5"/>
    <p:sldId id="289" r:id="rId6"/>
    <p:sldId id="280" r:id="rId7"/>
    <p:sldId id="281" r:id="rId8"/>
    <p:sldId id="282" r:id="rId9"/>
    <p:sldId id="283" r:id="rId10"/>
    <p:sldId id="285" r:id="rId11"/>
    <p:sldId id="278" r:id="rId12"/>
    <p:sldId id="288" r:id="rId13"/>
    <p:sldId id="279" r:id="rId14"/>
    <p:sldId id="259" r:id="rId15"/>
    <p:sldId id="294" r:id="rId16"/>
    <p:sldId id="290" r:id="rId17"/>
    <p:sldId id="297" r:id="rId18"/>
    <p:sldId id="260" r:id="rId19"/>
    <p:sldId id="261" r:id="rId20"/>
    <p:sldId id="292" r:id="rId21"/>
    <p:sldId id="293" r:id="rId22"/>
    <p:sldId id="262" r:id="rId23"/>
    <p:sldId id="296" r:id="rId24"/>
    <p:sldId id="263" r:id="rId25"/>
    <p:sldId id="264" r:id="rId26"/>
    <p:sldId id="266" r:id="rId27"/>
    <p:sldId id="267" r:id="rId28"/>
    <p:sldId id="269" r:id="rId29"/>
    <p:sldId id="27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06F7BAD-19E8-084C-B801-346163FDF530}">
          <p14:sldIdLst>
            <p14:sldId id="256"/>
            <p14:sldId id="284"/>
            <p14:sldId id="287"/>
            <p14:sldId id="257"/>
            <p14:sldId id="289"/>
            <p14:sldId id="280"/>
            <p14:sldId id="281"/>
            <p14:sldId id="282"/>
            <p14:sldId id="283"/>
            <p14:sldId id="285"/>
            <p14:sldId id="278"/>
            <p14:sldId id="288"/>
            <p14:sldId id="279"/>
            <p14:sldId id="259"/>
            <p14:sldId id="294"/>
            <p14:sldId id="290"/>
            <p14:sldId id="297"/>
            <p14:sldId id="260"/>
            <p14:sldId id="261"/>
            <p14:sldId id="292"/>
            <p14:sldId id="293"/>
            <p14:sldId id="262"/>
            <p14:sldId id="296"/>
            <p14:sldId id="263"/>
            <p14:sldId id="264"/>
            <p14:sldId id="266"/>
            <p14:sldId id="267"/>
            <p14:sldId id="269"/>
            <p14:sldId id="27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700"/>
    <a:srgbClr val="AD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89" autoAdjust="0"/>
    <p:restoredTop sz="72041" autoAdjust="0"/>
  </p:normalViewPr>
  <p:slideViewPr>
    <p:cSldViewPr snapToGrid="0" snapToObjects="1">
      <p:cViewPr>
        <p:scale>
          <a:sx n="68" d="100"/>
          <a:sy n="68" d="100"/>
        </p:scale>
        <p:origin x="-272"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963269401636079"/>
          <c:y val="0.152369679948641"/>
          <c:w val="0.881787585403965"/>
          <c:h val="0.568195350289727"/>
        </c:manualLayout>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Saudi Arabia 1</c:v>
                </c:pt>
                <c:pt idx="1">
                  <c:v>Vietnam 2,3</c:v>
                </c:pt>
                <c:pt idx="2">
                  <c:v>Malaysia 4</c:v>
                </c:pt>
                <c:pt idx="3">
                  <c:v>USA 5</c:v>
                </c:pt>
              </c:strCache>
            </c:strRef>
          </c:cat>
          <c:val>
            <c:numRef>
              <c:f>Sheet1!$B$2:$B$5</c:f>
              <c:numCache>
                <c:formatCode>General</c:formatCode>
                <c:ptCount val="4"/>
                <c:pt idx="0">
                  <c:v>0.88</c:v>
                </c:pt>
                <c:pt idx="1">
                  <c:v>0.78</c:v>
                </c:pt>
                <c:pt idx="2">
                  <c:v>0.67</c:v>
                </c:pt>
                <c:pt idx="3">
                  <c:v>0.5</c:v>
                </c:pt>
              </c:numCache>
            </c:numRef>
          </c:val>
        </c:ser>
        <c:dLbls>
          <c:showLegendKey val="0"/>
          <c:showVal val="0"/>
          <c:showCatName val="0"/>
          <c:showSerName val="0"/>
          <c:showPercent val="0"/>
          <c:showBubbleSize val="0"/>
        </c:dLbls>
        <c:gapWidth val="75"/>
        <c:overlap val="-25"/>
        <c:axId val="2145643176"/>
        <c:axId val="2145731240"/>
      </c:barChart>
      <c:catAx>
        <c:axId val="2145643176"/>
        <c:scaling>
          <c:orientation val="minMax"/>
        </c:scaling>
        <c:delete val="0"/>
        <c:axPos val="b"/>
        <c:majorTickMark val="none"/>
        <c:minorTickMark val="none"/>
        <c:tickLblPos val="low"/>
        <c:txPr>
          <a:bodyPr rot="1860000" vert="horz" anchor="t" anchorCtr="1"/>
          <a:lstStyle/>
          <a:p>
            <a:pPr>
              <a:defRPr sz="1600"/>
            </a:pPr>
            <a:endParaRPr lang="en-US"/>
          </a:p>
        </c:txPr>
        <c:crossAx val="2145731240"/>
        <c:crosses val="autoZero"/>
        <c:auto val="1"/>
        <c:lblAlgn val="ctr"/>
        <c:lblOffset val="100"/>
        <c:noMultiLvlLbl val="0"/>
      </c:catAx>
      <c:valAx>
        <c:axId val="2145731240"/>
        <c:scaling>
          <c:orientation val="minMax"/>
          <c:max val="1.0"/>
        </c:scaling>
        <c:delete val="0"/>
        <c:axPos val="l"/>
        <c:majorGridlines/>
        <c:numFmt formatCode="0%" sourceLinked="0"/>
        <c:majorTickMark val="out"/>
        <c:minorTickMark val="none"/>
        <c:tickLblPos val="nextTo"/>
        <c:spPr>
          <a:ln w="15875">
            <a:noFill/>
          </a:ln>
        </c:spPr>
        <c:txPr>
          <a:bodyPr/>
          <a:lstStyle/>
          <a:p>
            <a:pPr>
              <a:defRPr sz="1400"/>
            </a:pPr>
            <a:endParaRPr lang="en-US"/>
          </a:p>
        </c:txPr>
        <c:crossAx val="2145643176"/>
        <c:crosses val="autoZero"/>
        <c:crossBetween val="between"/>
        <c:majorUnit val="0.2"/>
        <c:minorUnit val="0.2"/>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03610C-93DC-8D42-B377-B318784B8108}" type="datetimeFigureOut">
              <a:rPr lang="en-US" smtClean="0"/>
              <a:t>4/08/15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795F18-6036-9B42-B168-E1D4FEA14129}" type="slidenum">
              <a:rPr lang="en-US" smtClean="0"/>
              <a:t>‹#›</a:t>
            </a:fld>
            <a:endParaRPr lang="en-US"/>
          </a:p>
        </p:txBody>
      </p:sp>
    </p:spTree>
    <p:extLst>
      <p:ext uri="{BB962C8B-B14F-4D97-AF65-F5344CB8AC3E}">
        <p14:creationId xmlns:p14="http://schemas.microsoft.com/office/powerpoint/2010/main" val="36096880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795F18-6036-9B42-B168-E1D4FEA14129}" type="slidenum">
              <a:rPr lang="en-US" smtClean="0"/>
              <a:t>4</a:t>
            </a:fld>
            <a:endParaRPr lang="en-US"/>
          </a:p>
        </p:txBody>
      </p:sp>
    </p:spTree>
    <p:extLst>
      <p:ext uri="{BB962C8B-B14F-4D97-AF65-F5344CB8AC3E}">
        <p14:creationId xmlns:p14="http://schemas.microsoft.com/office/powerpoint/2010/main" val="2236135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AU" sz="1200" b="1" dirty="0" smtClean="0">
                <a:solidFill>
                  <a:srgbClr val="AD0000"/>
                </a:solidFill>
                <a:sym typeface="Symbol"/>
              </a:rPr>
              <a:t>From the </a:t>
            </a:r>
            <a:r>
              <a:rPr lang="en-AU" sz="1200" b="1" baseline="30000" dirty="0" smtClean="0">
                <a:solidFill>
                  <a:srgbClr val="AD0000"/>
                </a:solidFill>
              </a:rPr>
              <a:t>2</a:t>
            </a:r>
            <a:r>
              <a:rPr lang="en-AU" sz="1200" b="1" dirty="0" smtClean="0">
                <a:solidFill>
                  <a:srgbClr val="AD0000"/>
                </a:solidFill>
              </a:rPr>
              <a:t> test of independence </a:t>
            </a:r>
            <a:r>
              <a:rPr lang="en-AU" sz="1200" b="0" dirty="0" smtClean="0">
                <a:solidFill>
                  <a:schemeClr val="tx1"/>
                </a:solidFill>
              </a:rPr>
              <a:t>t</a:t>
            </a:r>
            <a:r>
              <a:rPr lang="en-AU" dirty="0" smtClean="0"/>
              <a:t>here </a:t>
            </a:r>
            <a:r>
              <a:rPr lang="en-AU" dirty="0" smtClean="0"/>
              <a:t>is a high association between the frequency of cold episodes and the number of antibiotics used for the youngest child in the family during the previous year</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3795F18-6036-9B42-B168-E1D4FEA14129}" type="slidenum">
              <a:rPr lang="en-US" smtClean="0"/>
              <a:t>24</a:t>
            </a:fld>
            <a:endParaRPr lang="en-US"/>
          </a:p>
        </p:txBody>
      </p:sp>
    </p:spTree>
    <p:extLst>
      <p:ext uri="{BB962C8B-B14F-4D97-AF65-F5344CB8AC3E}">
        <p14:creationId xmlns:p14="http://schemas.microsoft.com/office/powerpoint/2010/main" val="1922318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most profound effect in the model was the number of cold episodes in the previous year. As the frequency of children’s cold events increase, there was a progressive and substantial increase in the odds of increased antibiotic use (</a:t>
            </a:r>
            <a:r>
              <a:rPr lang="en-AU" sz="1200" kern="1200" dirty="0" smtClean="0">
                <a:solidFill>
                  <a:schemeClr val="tx1"/>
                </a:solidFill>
                <a:effectLst/>
                <a:latin typeface="+mn-lt"/>
                <a:ea typeface="+mn-ea"/>
                <a:cs typeface="+mn-cs"/>
                <a:sym typeface="Symbol"/>
              </a:rPr>
              <a:t></a:t>
            </a:r>
            <a:r>
              <a:rPr lang="en-AU" sz="1200" kern="1200" baseline="30000" dirty="0" smtClean="0">
                <a:solidFill>
                  <a:schemeClr val="tx1"/>
                </a:solidFill>
                <a:effectLst/>
                <a:latin typeface="+mn-lt"/>
                <a:ea typeface="+mn-ea"/>
                <a:cs typeface="+mn-cs"/>
              </a:rPr>
              <a:t>2</a:t>
            </a:r>
            <a:r>
              <a:rPr lang="en-AU" sz="1200" kern="1200" baseline="-25000" dirty="0" smtClean="0">
                <a:solidFill>
                  <a:schemeClr val="tx1"/>
                </a:solidFill>
                <a:effectLst/>
                <a:latin typeface="+mn-lt"/>
                <a:ea typeface="+mn-ea"/>
                <a:cs typeface="+mn-cs"/>
              </a:rPr>
              <a:t>LRT </a:t>
            </a:r>
            <a:r>
              <a:rPr lang="en-AU" sz="1200" kern="1200" dirty="0" smtClean="0">
                <a:solidFill>
                  <a:schemeClr val="tx1"/>
                </a:solidFill>
                <a:effectLst/>
                <a:latin typeface="+mn-lt"/>
                <a:ea typeface="+mn-ea"/>
                <a:cs typeface="+mn-cs"/>
              </a:rPr>
              <a:t>= 637.42, </a:t>
            </a:r>
            <a:r>
              <a:rPr lang="en-AU" sz="1200" kern="1200" dirty="0" err="1" smtClean="0">
                <a:solidFill>
                  <a:schemeClr val="tx1"/>
                </a:solidFill>
                <a:effectLst/>
                <a:latin typeface="+mn-lt"/>
                <a:ea typeface="+mn-ea"/>
                <a:cs typeface="+mn-cs"/>
              </a:rPr>
              <a:t>df</a:t>
            </a:r>
            <a:r>
              <a:rPr lang="en-AU" sz="1200" kern="1200" dirty="0" smtClean="0">
                <a:solidFill>
                  <a:schemeClr val="tx1"/>
                </a:solidFill>
                <a:effectLst/>
                <a:latin typeface="+mn-lt"/>
                <a:ea typeface="+mn-ea"/>
                <a:cs typeface="+mn-cs"/>
              </a:rPr>
              <a:t>= 4, p &lt;0.001). Relative to children who had no cold events, parents with children experiencing one cold episode per year had 10.313 times the odds of going up to the next higher antibiotic use category (OR</a:t>
            </a:r>
            <a:r>
              <a:rPr lang="en-AU" sz="1200" kern="1200" baseline="-25000" dirty="0" smtClean="0">
                <a:solidFill>
                  <a:schemeClr val="tx1"/>
                </a:solidFill>
                <a:effectLst/>
                <a:latin typeface="+mn-lt"/>
                <a:ea typeface="+mn-ea"/>
                <a:cs typeface="+mn-cs"/>
              </a:rPr>
              <a:t>colds2</a:t>
            </a:r>
            <a:r>
              <a:rPr lang="en-AU" sz="1200" kern="1200" dirty="0" smtClean="0">
                <a:solidFill>
                  <a:schemeClr val="tx1"/>
                </a:solidFill>
                <a:effectLst/>
                <a:latin typeface="+mn-lt"/>
                <a:ea typeface="+mn-ea"/>
                <a:cs typeface="+mn-cs"/>
              </a:rPr>
              <a:t>=10.31, p&lt;0.0001, 95%CI: 5.02, 21.15). </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For children who had greater than 6 cold episodes in the previous year, the odds of a category increase in antibiotic use was 6233.587 times that of parents whose child has no cold episodes (OR= 6233.59, p&lt;0.0001, 95%CI: 2179.28, 17830.42).</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3795F18-6036-9B42-B168-E1D4FEA14129}" type="slidenum">
              <a:rPr lang="en-US" smtClean="0"/>
              <a:t>25</a:t>
            </a:fld>
            <a:endParaRPr lang="en-US"/>
          </a:p>
        </p:txBody>
      </p:sp>
    </p:spTree>
    <p:extLst>
      <p:ext uri="{BB962C8B-B14F-4D97-AF65-F5344CB8AC3E}">
        <p14:creationId xmlns:p14="http://schemas.microsoft.com/office/powerpoint/2010/main" val="1237248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795F18-6036-9B42-B168-E1D4FEA14129}" type="slidenum">
              <a:rPr lang="en-US" smtClean="0"/>
              <a:t>27</a:t>
            </a:fld>
            <a:endParaRPr lang="en-US"/>
          </a:p>
        </p:txBody>
      </p:sp>
    </p:spTree>
    <p:extLst>
      <p:ext uri="{BB962C8B-B14F-4D97-AF65-F5344CB8AC3E}">
        <p14:creationId xmlns:p14="http://schemas.microsoft.com/office/powerpoint/2010/main" val="911814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In addition</a:t>
            </a:r>
            <a:endParaRPr lang="en-US" dirty="0"/>
          </a:p>
        </p:txBody>
      </p:sp>
      <p:sp>
        <p:nvSpPr>
          <p:cNvPr id="4" name="Slide Number Placeholder 3"/>
          <p:cNvSpPr>
            <a:spLocks noGrp="1"/>
          </p:cNvSpPr>
          <p:nvPr>
            <p:ph type="sldNum" sz="quarter" idx="10"/>
          </p:nvPr>
        </p:nvSpPr>
        <p:spPr/>
        <p:txBody>
          <a:bodyPr/>
          <a:lstStyle/>
          <a:p>
            <a:fld id="{43795F18-6036-9B42-B168-E1D4FEA14129}" type="slidenum">
              <a:rPr lang="en-US" smtClean="0"/>
              <a:t>28</a:t>
            </a:fld>
            <a:endParaRPr lang="en-US"/>
          </a:p>
        </p:txBody>
      </p:sp>
    </p:spTree>
    <p:extLst>
      <p:ext uri="{BB962C8B-B14F-4D97-AF65-F5344CB8AC3E}">
        <p14:creationId xmlns:p14="http://schemas.microsoft.com/office/powerpoint/2010/main" val="271831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795F18-6036-9B42-B168-E1D4FEA14129}" type="slidenum">
              <a:rPr lang="en-US" smtClean="0"/>
              <a:t>5</a:t>
            </a:fld>
            <a:endParaRPr lang="en-US"/>
          </a:p>
        </p:txBody>
      </p:sp>
    </p:spTree>
    <p:extLst>
      <p:ext uri="{BB962C8B-B14F-4D97-AF65-F5344CB8AC3E}">
        <p14:creationId xmlns:p14="http://schemas.microsoft.com/office/powerpoint/2010/main" val="3746746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795F18-6036-9B42-B168-E1D4FEA14129}" type="slidenum">
              <a:rPr lang="en-US" smtClean="0"/>
              <a:t>6</a:t>
            </a:fld>
            <a:endParaRPr lang="en-US"/>
          </a:p>
        </p:txBody>
      </p:sp>
    </p:spTree>
    <p:extLst>
      <p:ext uri="{BB962C8B-B14F-4D97-AF65-F5344CB8AC3E}">
        <p14:creationId xmlns:p14="http://schemas.microsoft.com/office/powerpoint/2010/main" val="1260671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Parent pressure: Physicians irrational prescription to foster good relationship with patients’ guardians</a:t>
            </a:r>
            <a:r>
              <a:rPr lang="en-US" sz="1200" baseline="30000" dirty="0" smtClean="0"/>
              <a:t>1 -- </a:t>
            </a:r>
            <a:r>
              <a:rPr lang="en-AU" sz="1200" kern="1200" dirty="0" smtClean="0">
                <a:solidFill>
                  <a:schemeClr val="tx1"/>
                </a:solidFill>
                <a:latin typeface="+mn-lt"/>
                <a:ea typeface="+mn-ea"/>
                <a:cs typeface="+mn-cs"/>
              </a:rPr>
              <a:t>However, this irrational prescribing behaviour may encourage parents’ false idea of antibiotics to treat URTIs and its side effects.</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accent2">
                    <a:lumMod val="40000"/>
                    <a:lumOff val="60000"/>
                  </a:schemeClr>
                </a:solidFill>
              </a:rPr>
              <a:t>Lack of Health Education – </a:t>
            </a:r>
            <a:r>
              <a:rPr lang="en-US" sz="1200" b="0" dirty="0" smtClean="0">
                <a:solidFill>
                  <a:schemeClr val="tx1"/>
                </a:solidFill>
              </a:rPr>
              <a:t>Due</a:t>
            </a:r>
            <a:r>
              <a:rPr lang="en-US" sz="1200" b="0" baseline="0" dirty="0" smtClean="0">
                <a:solidFill>
                  <a:schemeClr val="tx1"/>
                </a:solidFill>
              </a:rPr>
              <a:t> </a:t>
            </a:r>
            <a:r>
              <a:rPr lang="en-AU" sz="1200" dirty="0" smtClean="0"/>
              <a:t>to the lack of time</a:t>
            </a:r>
            <a:endParaRPr lang="en-A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3795F18-6036-9B42-B168-E1D4FEA14129}" type="slidenum">
              <a:rPr lang="en-US" smtClean="0"/>
              <a:t>7</a:t>
            </a:fld>
            <a:endParaRPr lang="en-US"/>
          </a:p>
        </p:txBody>
      </p:sp>
    </p:spTree>
    <p:extLst>
      <p:ext uri="{BB962C8B-B14F-4D97-AF65-F5344CB8AC3E}">
        <p14:creationId xmlns:p14="http://schemas.microsoft.com/office/powerpoint/2010/main" val="602711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With the lack of implementation on enforcement of regulations on over-the-counter dispensing of antibiotics, the choice of using an antibiotic relies almost entirely on the patient/parent. In such a setting, minimizing inappropriate use can only be through addressing public awareness regarding the use of antibiotics.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43795F18-6036-9B42-B168-E1D4FEA14129}" type="slidenum">
              <a:rPr lang="en-US" smtClean="0"/>
              <a:t>9</a:t>
            </a:fld>
            <a:endParaRPr lang="en-US"/>
          </a:p>
        </p:txBody>
      </p:sp>
    </p:spTree>
    <p:extLst>
      <p:ext uri="{BB962C8B-B14F-4D97-AF65-F5344CB8AC3E}">
        <p14:creationId xmlns:p14="http://schemas.microsoft.com/office/powerpoint/2010/main" val="1948113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 - %</a:t>
            </a:r>
          </a:p>
          <a:p>
            <a:endParaRPr lang="en-US" dirty="0"/>
          </a:p>
        </p:txBody>
      </p:sp>
      <p:sp>
        <p:nvSpPr>
          <p:cNvPr id="4" name="Slide Number Placeholder 3"/>
          <p:cNvSpPr>
            <a:spLocks noGrp="1"/>
          </p:cNvSpPr>
          <p:nvPr>
            <p:ph type="sldNum" sz="quarter" idx="10"/>
          </p:nvPr>
        </p:nvSpPr>
        <p:spPr/>
        <p:txBody>
          <a:bodyPr/>
          <a:lstStyle/>
          <a:p>
            <a:fld id="{43795F18-6036-9B42-B168-E1D4FEA14129}" type="slidenum">
              <a:rPr lang="en-US" smtClean="0"/>
              <a:t>11</a:t>
            </a:fld>
            <a:endParaRPr lang="en-US"/>
          </a:p>
        </p:txBody>
      </p:sp>
    </p:spTree>
    <p:extLst>
      <p:ext uri="{BB962C8B-B14F-4D97-AF65-F5344CB8AC3E}">
        <p14:creationId xmlns:p14="http://schemas.microsoft.com/office/powerpoint/2010/main" val="3636754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smtClean="0"/>
              <a:t>Ordinal logistic regression </a:t>
            </a:r>
            <a:r>
              <a:rPr lang="en-AU" sz="1200" dirty="0" smtClean="0"/>
              <a:t>was used to identify the factors influencing the parental use of antibiotics in children </a:t>
            </a:r>
          </a:p>
          <a:p>
            <a:endParaRPr lang="en-AU" sz="120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AU" sz="1200" dirty="0" smtClean="0"/>
              <a:t>To obtain adjusted estimates, </a:t>
            </a:r>
            <a:r>
              <a:rPr lang="en-AU" sz="2400" b="1" dirty="0" smtClean="0"/>
              <a:t>Purposeful selection of covariates</a:t>
            </a:r>
            <a:r>
              <a:rPr lang="en-AU" sz="1200" dirty="0" smtClean="0"/>
              <a:t> was used to develop the best ordinal logistic regression model for the outcome at hand</a:t>
            </a:r>
            <a:endParaRPr lang="en-US" dirty="0"/>
          </a:p>
        </p:txBody>
      </p:sp>
      <p:sp>
        <p:nvSpPr>
          <p:cNvPr id="4" name="Slide Number Placeholder 3"/>
          <p:cNvSpPr>
            <a:spLocks noGrp="1"/>
          </p:cNvSpPr>
          <p:nvPr>
            <p:ph type="sldNum" sz="quarter" idx="10"/>
          </p:nvPr>
        </p:nvSpPr>
        <p:spPr/>
        <p:txBody>
          <a:bodyPr/>
          <a:lstStyle/>
          <a:p>
            <a:fld id="{43795F18-6036-9B42-B168-E1D4FEA14129}" type="slidenum">
              <a:rPr lang="en-US" smtClean="0"/>
              <a:t>16</a:t>
            </a:fld>
            <a:endParaRPr lang="en-US"/>
          </a:p>
        </p:txBody>
      </p:sp>
    </p:spTree>
    <p:extLst>
      <p:ext uri="{BB962C8B-B14F-4D97-AF65-F5344CB8AC3E}">
        <p14:creationId xmlns:p14="http://schemas.microsoft.com/office/powerpoint/2010/main" val="4143349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AU" sz="2400" dirty="0" smtClean="0"/>
              <a:t>All individual effect standard errors were adjusted for the </a:t>
            </a:r>
            <a:r>
              <a:rPr lang="en-AU" sz="2400" b="1" dirty="0" smtClean="0"/>
              <a:t>school clustering effect</a:t>
            </a:r>
            <a:r>
              <a:rPr lang="en-AU" sz="2400" dirty="0" smtClean="0"/>
              <a:t>.</a:t>
            </a:r>
          </a:p>
          <a:p>
            <a:endParaRPr lang="en-US" dirty="0"/>
          </a:p>
        </p:txBody>
      </p:sp>
      <p:sp>
        <p:nvSpPr>
          <p:cNvPr id="4" name="Slide Number Placeholder 3"/>
          <p:cNvSpPr>
            <a:spLocks noGrp="1"/>
          </p:cNvSpPr>
          <p:nvPr>
            <p:ph type="sldNum" sz="quarter" idx="10"/>
          </p:nvPr>
        </p:nvSpPr>
        <p:spPr/>
        <p:txBody>
          <a:bodyPr/>
          <a:lstStyle/>
          <a:p>
            <a:fld id="{43795F18-6036-9B42-B168-E1D4FEA14129}" type="slidenum">
              <a:rPr lang="en-US" smtClean="0"/>
              <a:t>17</a:t>
            </a:fld>
            <a:endParaRPr lang="en-US"/>
          </a:p>
        </p:txBody>
      </p:sp>
    </p:spTree>
    <p:extLst>
      <p:ext uri="{BB962C8B-B14F-4D97-AF65-F5344CB8AC3E}">
        <p14:creationId xmlns:p14="http://schemas.microsoft.com/office/powerpoint/2010/main" val="3391389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LR = likelihood ratio</a:t>
            </a:r>
          </a:p>
        </p:txBody>
      </p:sp>
      <p:sp>
        <p:nvSpPr>
          <p:cNvPr id="4" name="Slide Number Placeholder 3"/>
          <p:cNvSpPr>
            <a:spLocks noGrp="1"/>
          </p:cNvSpPr>
          <p:nvPr>
            <p:ph type="sldNum" sz="quarter" idx="10"/>
          </p:nvPr>
        </p:nvSpPr>
        <p:spPr/>
        <p:txBody>
          <a:bodyPr/>
          <a:lstStyle/>
          <a:p>
            <a:fld id="{43795F18-6036-9B42-B168-E1D4FEA14129}" type="slidenum">
              <a:rPr lang="en-US" smtClean="0"/>
              <a:t>22</a:t>
            </a:fld>
            <a:endParaRPr lang="en-US"/>
          </a:p>
        </p:txBody>
      </p:sp>
    </p:spTree>
    <p:extLst>
      <p:ext uri="{BB962C8B-B14F-4D97-AF65-F5344CB8AC3E}">
        <p14:creationId xmlns:p14="http://schemas.microsoft.com/office/powerpoint/2010/main" val="4074117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x-none"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4/08/15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4/08/15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x-none"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4/08/15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4/08/15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x-none"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2A2683B9-6ECA-47FA-93CF-B124A0FAC208}" type="datetime1">
              <a:rPr lang="en-US" smtClean="0"/>
              <a:pPr/>
              <a:t>4/08/15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4/08/15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56B23FBD-8F7D-4F85-8085-67BFDB05CB71}" type="datetime1">
              <a:rPr lang="en-US" smtClean="0"/>
              <a:pPr/>
              <a:t>4/08/15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4/08/15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4/08/15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x-none"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4/08/15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x-none"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51E52B4A-BA08-4841-AB08-A0D822ABC34D}" type="datetime1">
              <a:rPr lang="en-US" smtClean="0"/>
              <a:pPr/>
              <a:t>4/08/15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x-none"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4/08/15</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Arwa.alumran@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27460"/>
            <a:ext cx="7390700" cy="1228437"/>
          </a:xfrm>
        </p:spPr>
        <p:txBody>
          <a:bodyPr/>
          <a:lstStyle/>
          <a:p>
            <a:pPr algn="ctr"/>
            <a:r>
              <a:rPr lang="en-US" sz="6200" dirty="0" smtClean="0"/>
              <a:t>Antibiotics use in Children</a:t>
            </a:r>
            <a:endParaRPr lang="en-US" sz="6200" dirty="0"/>
          </a:p>
        </p:txBody>
      </p:sp>
      <p:sp>
        <p:nvSpPr>
          <p:cNvPr id="3" name="Subtitle 2"/>
          <p:cNvSpPr>
            <a:spLocks noGrp="1"/>
          </p:cNvSpPr>
          <p:nvPr>
            <p:ph type="subTitle" idx="1"/>
          </p:nvPr>
        </p:nvSpPr>
        <p:spPr>
          <a:xfrm>
            <a:off x="2521195" y="3522935"/>
            <a:ext cx="4239342" cy="2527418"/>
          </a:xfrm>
        </p:spPr>
        <p:txBody>
          <a:bodyPr>
            <a:normAutofit fontScale="92500"/>
          </a:bodyPr>
          <a:lstStyle/>
          <a:p>
            <a:pPr algn="ctr"/>
            <a:r>
              <a:rPr lang="en-US" sz="3900" dirty="0" smtClean="0"/>
              <a:t>Arwa </a:t>
            </a:r>
            <a:r>
              <a:rPr lang="en-US" sz="3900" dirty="0" err="1" smtClean="0"/>
              <a:t>Alumran</a:t>
            </a:r>
            <a:r>
              <a:rPr lang="en-US" sz="3900" dirty="0" smtClean="0"/>
              <a:t>, </a:t>
            </a:r>
            <a:r>
              <a:rPr lang="en-US" sz="3900" dirty="0" smtClean="0"/>
              <a:t>PhD</a:t>
            </a:r>
          </a:p>
          <a:p>
            <a:pPr algn="ctr"/>
            <a:r>
              <a:rPr lang="en-US" sz="2400" dirty="0"/>
              <a:t>Xiang-</a:t>
            </a:r>
            <a:r>
              <a:rPr lang="en-US" sz="2400" dirty="0" err="1"/>
              <a:t>Yo</a:t>
            </a:r>
            <a:r>
              <a:rPr lang="en-US" sz="2400" dirty="0"/>
              <a:t> </a:t>
            </a:r>
            <a:r>
              <a:rPr lang="en-US" sz="2400" dirty="0" err="1"/>
              <a:t>Hou</a:t>
            </a:r>
            <a:r>
              <a:rPr lang="en-US" sz="2400" dirty="0"/>
              <a:t>, PhD</a:t>
            </a:r>
          </a:p>
          <a:p>
            <a:pPr algn="ctr"/>
            <a:r>
              <a:rPr lang="en-US" sz="2400" dirty="0" err="1"/>
              <a:t>Abdulah</a:t>
            </a:r>
            <a:r>
              <a:rPr lang="en-US" sz="2400" dirty="0"/>
              <a:t> </a:t>
            </a:r>
            <a:r>
              <a:rPr lang="en-US" sz="2400" dirty="0" err="1"/>
              <a:t>Yousef</a:t>
            </a:r>
            <a:r>
              <a:rPr lang="en-US" sz="2400" dirty="0"/>
              <a:t>, PhD, MD</a:t>
            </a:r>
          </a:p>
          <a:p>
            <a:pPr algn="ctr"/>
            <a:r>
              <a:rPr lang="en-US" sz="2400" dirty="0" err="1"/>
              <a:t>Jiandong</a:t>
            </a:r>
            <a:r>
              <a:rPr lang="en-US" sz="2400" dirty="0"/>
              <a:t> Sun, PhD</a:t>
            </a:r>
          </a:p>
          <a:p>
            <a:pPr algn="ctr"/>
            <a:r>
              <a:rPr lang="en-US" sz="2400" dirty="0"/>
              <a:t>Cameron Hurst, PhD</a:t>
            </a:r>
          </a:p>
          <a:p>
            <a:pPr algn="ctr"/>
            <a:endParaRPr lang="en-US" dirty="0" smtClean="0"/>
          </a:p>
        </p:txBody>
      </p:sp>
      <p:pic>
        <p:nvPicPr>
          <p:cNvPr id="4" name="Picture 3"/>
          <p:cNvPicPr/>
          <p:nvPr/>
        </p:nvPicPr>
        <p:blipFill>
          <a:blip r:embed="rId2" cstate="print"/>
          <a:srcRect/>
          <a:stretch>
            <a:fillRect/>
          </a:stretch>
        </p:blipFill>
        <p:spPr bwMode="auto">
          <a:xfrm>
            <a:off x="5187120" y="192522"/>
            <a:ext cx="3116482" cy="521756"/>
          </a:xfrm>
          <a:prstGeom prst="rect">
            <a:avLst/>
          </a:prstGeom>
          <a:noFill/>
          <a:ln w="3175" algn="in">
            <a:solidFill>
              <a:srgbClr val="000000"/>
            </a:solidFill>
            <a:miter lim="800000"/>
            <a:headEnd/>
            <a:tailEnd/>
          </a:ln>
          <a:effectLst/>
        </p:spPr>
      </p:pic>
      <p:pic>
        <p:nvPicPr>
          <p:cNvPr id="6" name="Picture 5"/>
          <p:cNvPicPr/>
          <p:nvPr/>
        </p:nvPicPr>
        <p:blipFill>
          <a:blip r:embed="rId3" cstate="print"/>
          <a:srcRect/>
          <a:stretch>
            <a:fillRect/>
          </a:stretch>
        </p:blipFill>
        <p:spPr bwMode="auto">
          <a:xfrm>
            <a:off x="780676" y="74696"/>
            <a:ext cx="1964625" cy="1137889"/>
          </a:xfrm>
          <a:prstGeom prst="rect">
            <a:avLst/>
          </a:prstGeom>
          <a:noFill/>
          <a:ln w="9525">
            <a:noFill/>
            <a:miter lim="800000"/>
            <a:headEnd/>
            <a:tailEnd/>
          </a:ln>
        </p:spPr>
      </p:pic>
    </p:spTree>
    <p:extLst>
      <p:ext uri="{BB962C8B-B14F-4D97-AF65-F5344CB8AC3E}">
        <p14:creationId xmlns:p14="http://schemas.microsoft.com/office/powerpoint/2010/main" val="15697660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285" y="58868"/>
            <a:ext cx="7511143" cy="1234411"/>
          </a:xfrm>
        </p:spPr>
        <p:txBody>
          <a:bodyPr/>
          <a:lstStyle/>
          <a:p>
            <a:pPr algn="ctr"/>
            <a:r>
              <a:rPr lang="en-US" dirty="0" smtClean="0"/>
              <a:t>Saudi Arabia</a:t>
            </a:r>
            <a:endParaRPr lang="en-US" dirty="0"/>
          </a:p>
        </p:txBody>
      </p:sp>
      <p:pic>
        <p:nvPicPr>
          <p:cNvPr id="4" name="Content Placeholder 3" descr="http://www.mapsofworld.com/saudi-arabia/maps/saudi-arabia-location-map.jpg"/>
          <p:cNvPicPr>
            <a:picLocks noGrp="1"/>
          </p:cNvPicPr>
          <p:nvPr>
            <p:ph idx="1"/>
          </p:nvPr>
        </p:nvPicPr>
        <p:blipFill>
          <a:blip r:embed="rId2"/>
          <a:srcRect/>
          <a:stretch>
            <a:fillRect/>
          </a:stretch>
        </p:blipFill>
        <p:spPr bwMode="auto">
          <a:xfrm>
            <a:off x="2556900" y="1617809"/>
            <a:ext cx="6372108" cy="4234784"/>
          </a:xfrm>
          <a:prstGeom prst="rect">
            <a:avLst/>
          </a:prstGeom>
          <a:noFill/>
          <a:ln w="9525">
            <a:noFill/>
            <a:miter lim="800000"/>
            <a:headEnd/>
            <a:tailEnd/>
          </a:ln>
        </p:spPr>
      </p:pic>
      <p:sp>
        <p:nvSpPr>
          <p:cNvPr id="5" name="Rectangle 4"/>
          <p:cNvSpPr/>
          <p:nvPr/>
        </p:nvSpPr>
        <p:spPr>
          <a:xfrm>
            <a:off x="467544" y="2347716"/>
            <a:ext cx="1997968" cy="1477328"/>
          </a:xfrm>
          <a:prstGeom prst="rect">
            <a:avLst/>
          </a:prstGeom>
        </p:spPr>
        <p:txBody>
          <a:bodyPr wrap="square">
            <a:spAutoFit/>
          </a:bodyPr>
          <a:lstStyle/>
          <a:p>
            <a:r>
              <a:rPr lang="en-AU" b="1" dirty="0" smtClean="0"/>
              <a:t>Area: 2 million square </a:t>
            </a:r>
            <a:r>
              <a:rPr lang="en-US" b="1" dirty="0" smtClean="0"/>
              <a:t>kilometers</a:t>
            </a:r>
            <a:endParaRPr lang="en-AU" b="1" dirty="0" smtClean="0"/>
          </a:p>
          <a:p>
            <a:r>
              <a:rPr lang="en-AU" b="1" dirty="0" smtClean="0"/>
              <a:t> </a:t>
            </a:r>
          </a:p>
          <a:p>
            <a:r>
              <a:rPr lang="en-AU" b="1" dirty="0" smtClean="0"/>
              <a:t>Population: 27 million in 2008 </a:t>
            </a:r>
            <a:r>
              <a:rPr lang="en-AU" b="1" baseline="30000" dirty="0" smtClean="0"/>
              <a:t>1</a:t>
            </a:r>
          </a:p>
        </p:txBody>
      </p:sp>
      <p:sp>
        <p:nvSpPr>
          <p:cNvPr id="6" name="TextBox 5"/>
          <p:cNvSpPr txBox="1"/>
          <p:nvPr/>
        </p:nvSpPr>
        <p:spPr>
          <a:xfrm>
            <a:off x="424002" y="4077072"/>
            <a:ext cx="2161926" cy="923330"/>
          </a:xfrm>
          <a:prstGeom prst="rect">
            <a:avLst/>
          </a:prstGeom>
          <a:noFill/>
        </p:spPr>
        <p:txBody>
          <a:bodyPr wrap="square" rtlCol="0">
            <a:spAutoFit/>
          </a:bodyPr>
          <a:lstStyle/>
          <a:p>
            <a:r>
              <a:rPr lang="en-AU" b="1" dirty="0" smtClean="0"/>
              <a:t>M</a:t>
            </a:r>
            <a:r>
              <a:rPr lang="en-US" b="1" dirty="0" smtClean="0"/>
              <a:t>ore than 9 million are children (under 18 years old) </a:t>
            </a:r>
            <a:r>
              <a:rPr lang="en-US" b="1" baseline="30000" dirty="0" smtClean="0"/>
              <a:t>2</a:t>
            </a:r>
            <a:endParaRPr lang="en-AU" b="1" baseline="30000" dirty="0"/>
          </a:p>
        </p:txBody>
      </p:sp>
      <p:cxnSp>
        <p:nvCxnSpPr>
          <p:cNvPr id="7" name="Straight Arrow Connector 6"/>
          <p:cNvCxnSpPr/>
          <p:nvPr/>
        </p:nvCxnSpPr>
        <p:spPr>
          <a:xfrm flipH="1" flipV="1">
            <a:off x="6518640" y="3928200"/>
            <a:ext cx="720080" cy="1080120"/>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6446632" y="5097190"/>
            <a:ext cx="1728192" cy="400110"/>
          </a:xfrm>
          <a:prstGeom prst="rect">
            <a:avLst/>
          </a:prstGeom>
          <a:noFill/>
        </p:spPr>
        <p:txBody>
          <a:bodyPr wrap="square" rtlCol="0">
            <a:spAutoFit/>
          </a:bodyPr>
          <a:lstStyle/>
          <a:p>
            <a:r>
              <a:rPr lang="en-AU" sz="2000" b="1" dirty="0" smtClean="0">
                <a:solidFill>
                  <a:srgbClr val="FF0000"/>
                </a:solidFill>
              </a:rPr>
              <a:t>Saudi Arabia</a:t>
            </a:r>
            <a:endParaRPr lang="en-AU" sz="2000" b="1" dirty="0">
              <a:solidFill>
                <a:srgbClr val="FF0000"/>
              </a:solidFill>
            </a:endParaRPr>
          </a:p>
        </p:txBody>
      </p:sp>
      <p:sp>
        <p:nvSpPr>
          <p:cNvPr id="9" name="Footer Placeholder 7"/>
          <p:cNvSpPr>
            <a:spLocks noGrp="1"/>
          </p:cNvSpPr>
          <p:nvPr>
            <p:ph type="ftr" sz="quarter" idx="11"/>
          </p:nvPr>
        </p:nvSpPr>
        <p:spPr>
          <a:xfrm>
            <a:off x="879045" y="6234112"/>
            <a:ext cx="5562600" cy="365125"/>
          </a:xfrm>
        </p:spPr>
        <p:txBody>
          <a:bodyPr/>
          <a:lstStyle/>
          <a:p>
            <a:pPr algn="l"/>
            <a:r>
              <a:rPr lang="en-AU" dirty="0" smtClean="0"/>
              <a:t>1 (Central department of statistics and information, 2011)</a:t>
            </a:r>
          </a:p>
          <a:p>
            <a:pPr algn="l"/>
            <a:r>
              <a:rPr lang="en-AU" dirty="0" smtClean="0"/>
              <a:t>2 </a:t>
            </a:r>
            <a:r>
              <a:rPr lang="en-US" dirty="0" smtClean="0"/>
              <a:t>(</a:t>
            </a:r>
            <a:r>
              <a:rPr lang="en-US" dirty="0" err="1" smtClean="0"/>
              <a:t>Unicef</a:t>
            </a:r>
            <a:r>
              <a:rPr lang="en-US" dirty="0" smtClean="0"/>
              <a:t>, 2011).</a:t>
            </a:r>
            <a:endParaRPr lang="en-AU" dirty="0" smtClean="0"/>
          </a:p>
        </p:txBody>
      </p:sp>
    </p:spTree>
    <p:extLst>
      <p:ext uri="{BB962C8B-B14F-4D97-AF65-F5344CB8AC3E}">
        <p14:creationId xmlns:p14="http://schemas.microsoft.com/office/powerpoint/2010/main" val="986412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500"/>
                                        <p:tgtEl>
                                          <p:spTgt spid="7"/>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ox(i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1999" y="349250"/>
            <a:ext cx="7565571" cy="866321"/>
          </a:xfrm>
        </p:spPr>
        <p:txBody>
          <a:bodyPr>
            <a:noAutofit/>
          </a:bodyPr>
          <a:lstStyle/>
          <a:p>
            <a:pPr algn="ctr"/>
            <a:r>
              <a:rPr lang="en-US" sz="4800" dirty="0" smtClean="0"/>
              <a:t>Antibiotics in Saudi Arabia</a:t>
            </a:r>
            <a:endParaRPr lang="en-US" sz="4800" dirty="0"/>
          </a:p>
        </p:txBody>
      </p:sp>
      <p:sp>
        <p:nvSpPr>
          <p:cNvPr id="5" name="TextBox 4"/>
          <p:cNvSpPr txBox="1"/>
          <p:nvPr/>
        </p:nvSpPr>
        <p:spPr>
          <a:xfrm>
            <a:off x="761999" y="5230733"/>
            <a:ext cx="7565571" cy="923330"/>
          </a:xfrm>
          <a:prstGeom prst="rect">
            <a:avLst/>
          </a:prstGeom>
          <a:noFill/>
        </p:spPr>
        <p:txBody>
          <a:bodyPr wrap="square" rtlCol="0">
            <a:spAutoFit/>
          </a:bodyPr>
          <a:lstStyle/>
          <a:p>
            <a:r>
              <a:rPr lang="en-US" b="1" dirty="0" smtClean="0"/>
              <a:t>The </a:t>
            </a:r>
            <a:r>
              <a:rPr lang="en-US" b="1" dirty="0"/>
              <a:t>ten most frequent drug categories used </a:t>
            </a:r>
            <a:r>
              <a:rPr lang="en-US" b="1" dirty="0" smtClean="0"/>
              <a:t>in King </a:t>
            </a:r>
            <a:r>
              <a:rPr lang="en-US" b="1" dirty="0" err="1" smtClean="0"/>
              <a:t>Fahad</a:t>
            </a:r>
            <a:r>
              <a:rPr lang="en-US" b="1" dirty="0" smtClean="0"/>
              <a:t> </a:t>
            </a:r>
            <a:r>
              <a:rPr lang="en-US" b="1" dirty="0"/>
              <a:t>University Hospital (</a:t>
            </a:r>
            <a:r>
              <a:rPr lang="en-US" b="1" dirty="0" smtClean="0"/>
              <a:t>KFUH) in the Eastern Province, Saudi Arabia from </a:t>
            </a:r>
            <a:r>
              <a:rPr lang="en-US" b="1" dirty="0"/>
              <a:t>1st January 2006 to 30th June </a:t>
            </a:r>
            <a:r>
              <a:rPr lang="en-US" b="1" dirty="0" smtClean="0"/>
              <a:t>2006</a:t>
            </a:r>
            <a:endParaRPr lang="en-AU" b="1" dirty="0"/>
          </a:p>
        </p:txBody>
      </p:sp>
      <p:pic>
        <p:nvPicPr>
          <p:cNvPr id="6" name="Content Placeholder 6" descr="Sig.Fig.3.jpg"/>
          <p:cNvPicPr>
            <a:picLocks noGrp="1" noChangeAspect="1"/>
          </p:cNvPicPr>
          <p:nvPr>
            <p:ph idx="1"/>
          </p:nvPr>
        </p:nvPicPr>
        <p:blipFill>
          <a:blip r:embed="rId3"/>
          <a:srcRect l="-11489" r="-11489"/>
          <a:stretch>
            <a:fillRect/>
          </a:stretch>
        </p:blipFill>
        <p:spPr>
          <a:xfrm>
            <a:off x="1126097" y="1215571"/>
            <a:ext cx="6273763" cy="4052525"/>
          </a:xfrm>
        </p:spPr>
      </p:pic>
      <p:sp>
        <p:nvSpPr>
          <p:cNvPr id="9" name="Rectangle 8"/>
          <p:cNvSpPr/>
          <p:nvPr/>
        </p:nvSpPr>
        <p:spPr>
          <a:xfrm>
            <a:off x="2390118" y="1562446"/>
            <a:ext cx="102961" cy="1540399"/>
          </a:xfrm>
          <a:prstGeom prst="rect">
            <a:avLst/>
          </a:prstGeom>
          <a:solidFill>
            <a:schemeClr val="accent1">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7548994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iterate type="lt">
                                    <p:tmPct val="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000"/>
                                        <p:tgtEl>
                                          <p:spTgt spid="9"/>
                                        </p:tgtEl>
                                        <p:attrNameLst>
                                          <p:attrName>ppt_y</p:attrName>
                                        </p:attrNameLst>
                                      </p:cBhvr>
                                      <p:tavLst>
                                        <p:tav tm="0">
                                          <p:val>
                                            <p:strVal val="#ppt_y+#ppt_h*1.125000"/>
                                          </p:val>
                                        </p:tav>
                                        <p:tav tm="100000">
                                          <p:val>
                                            <p:strVal val="#ppt_y"/>
                                          </p:val>
                                        </p:tav>
                                      </p:tavLst>
                                    </p:anim>
                                    <p:animEffect transition="in" filter="wipe(up)">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1999" y="349250"/>
            <a:ext cx="7565571" cy="866321"/>
          </a:xfrm>
        </p:spPr>
        <p:txBody>
          <a:bodyPr>
            <a:noAutofit/>
          </a:bodyPr>
          <a:lstStyle/>
          <a:p>
            <a:pPr algn="ctr"/>
            <a:r>
              <a:rPr lang="en-US" sz="4800" dirty="0" smtClean="0"/>
              <a:t>Antibiotics in Saudi Arabia</a:t>
            </a:r>
            <a:endParaRPr lang="en-US" sz="4800" dirty="0"/>
          </a:p>
        </p:txBody>
      </p:sp>
      <p:pic>
        <p:nvPicPr>
          <p:cNvPr id="7" name="Content Placeholder 6" descr="Sig.Fig.4.jpg"/>
          <p:cNvPicPr>
            <a:picLocks noChangeAspect="1"/>
          </p:cNvPicPr>
          <p:nvPr/>
        </p:nvPicPr>
        <p:blipFill>
          <a:blip r:embed="rId2"/>
          <a:srcRect l="-14702" r="-14702"/>
          <a:stretch>
            <a:fillRect/>
          </a:stretch>
        </p:blipFill>
        <p:spPr>
          <a:xfrm>
            <a:off x="761999" y="1435091"/>
            <a:ext cx="6556543" cy="3943023"/>
          </a:xfrm>
          <a:prstGeom prst="rect">
            <a:avLst/>
          </a:prstGeom>
        </p:spPr>
      </p:pic>
      <p:sp>
        <p:nvSpPr>
          <p:cNvPr id="8" name="TextBox 7"/>
          <p:cNvSpPr txBox="1"/>
          <p:nvPr/>
        </p:nvSpPr>
        <p:spPr>
          <a:xfrm>
            <a:off x="1542984" y="5351067"/>
            <a:ext cx="5025960" cy="646331"/>
          </a:xfrm>
          <a:prstGeom prst="rect">
            <a:avLst/>
          </a:prstGeom>
          <a:noFill/>
        </p:spPr>
        <p:txBody>
          <a:bodyPr wrap="square" rtlCol="0">
            <a:spAutoFit/>
          </a:bodyPr>
          <a:lstStyle/>
          <a:p>
            <a:r>
              <a:rPr lang="en-US" b="1" dirty="0" smtClean="0"/>
              <a:t>The </a:t>
            </a:r>
            <a:r>
              <a:rPr lang="en-US" b="1" dirty="0"/>
              <a:t>ten most costly drug categories </a:t>
            </a:r>
            <a:r>
              <a:rPr lang="en-US" b="1" dirty="0" smtClean="0"/>
              <a:t>at KFUH </a:t>
            </a:r>
            <a:r>
              <a:rPr lang="en-US" b="1" dirty="0"/>
              <a:t>from 1st January 2006 to 30th June </a:t>
            </a:r>
            <a:r>
              <a:rPr lang="en-US" b="1" dirty="0" smtClean="0"/>
              <a:t>2006</a:t>
            </a:r>
            <a:endParaRPr lang="en-AU" b="1" dirty="0"/>
          </a:p>
        </p:txBody>
      </p:sp>
      <p:sp>
        <p:nvSpPr>
          <p:cNvPr id="10" name="Rectangle 9"/>
          <p:cNvSpPr/>
          <p:nvPr/>
        </p:nvSpPr>
        <p:spPr>
          <a:xfrm>
            <a:off x="2887450" y="1648394"/>
            <a:ext cx="141589" cy="2145678"/>
          </a:xfrm>
          <a:prstGeom prst="rect">
            <a:avLst/>
          </a:prstGeom>
          <a:solidFill>
            <a:schemeClr val="accent1">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7393424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p:tgtEl>
                                          <p:spTgt spid="10"/>
                                        </p:tgtEl>
                                        <p:attrNameLst>
                                          <p:attrName>ppt_y</p:attrName>
                                        </p:attrNameLst>
                                      </p:cBhvr>
                                      <p:tavLst>
                                        <p:tav tm="0">
                                          <p:val>
                                            <p:strVal val="#ppt_y+#ppt_h*1.125000"/>
                                          </p:val>
                                        </p:tav>
                                        <p:tav tm="100000">
                                          <p:val>
                                            <p:strVal val="#ppt_y"/>
                                          </p:val>
                                        </p:tav>
                                      </p:tavLst>
                                    </p:anim>
                                    <p:animEffect transition="in" filter="wipe(up)">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49156"/>
            <a:ext cx="6781800" cy="1234411"/>
          </a:xfrm>
        </p:spPr>
        <p:txBody>
          <a:bodyPr/>
          <a:lstStyle/>
          <a:p>
            <a:pPr algn="ctr"/>
            <a:r>
              <a:rPr lang="en-US" dirty="0" smtClean="0"/>
              <a:t>Aims</a:t>
            </a:r>
            <a:endParaRPr lang="en-US" dirty="0"/>
          </a:p>
        </p:txBody>
      </p:sp>
      <p:sp>
        <p:nvSpPr>
          <p:cNvPr id="3" name="Content Placeholder 2"/>
          <p:cNvSpPr>
            <a:spLocks noGrp="1"/>
          </p:cNvSpPr>
          <p:nvPr>
            <p:ph idx="1"/>
          </p:nvPr>
        </p:nvSpPr>
        <p:spPr>
          <a:xfrm>
            <a:off x="578557" y="1583567"/>
            <a:ext cx="7845776" cy="4536260"/>
          </a:xfrm>
        </p:spPr>
        <p:txBody>
          <a:bodyPr>
            <a:normAutofit/>
          </a:bodyPr>
          <a:lstStyle/>
          <a:p>
            <a:pPr marL="134874" indent="0" algn="ctr">
              <a:buNone/>
            </a:pPr>
            <a:r>
              <a:rPr lang="en-AU" sz="4000" dirty="0"/>
              <a:t>This study aims to assess the factors underlying the parental use of antibiotics for children in Saudi Arabia. </a:t>
            </a:r>
            <a:endParaRPr lang="en-US" sz="4000" dirty="0"/>
          </a:p>
        </p:txBody>
      </p:sp>
    </p:spTree>
    <p:extLst>
      <p:ext uri="{BB962C8B-B14F-4D97-AF65-F5344CB8AC3E}">
        <p14:creationId xmlns:p14="http://schemas.microsoft.com/office/powerpoint/2010/main" val="28239184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429" y="349156"/>
            <a:ext cx="7483910" cy="1234411"/>
          </a:xfrm>
        </p:spPr>
        <p:txBody>
          <a:bodyPr/>
          <a:lstStyle/>
          <a:p>
            <a:pPr algn="ctr"/>
            <a:r>
              <a:rPr lang="en-US" dirty="0" smtClean="0"/>
              <a:t>Materials and Methods</a:t>
            </a:r>
            <a:endParaRPr lang="en-US" dirty="0"/>
          </a:p>
        </p:txBody>
      </p:sp>
      <p:sp>
        <p:nvSpPr>
          <p:cNvPr id="3" name="Content Placeholder 2"/>
          <p:cNvSpPr>
            <a:spLocks noGrp="1"/>
          </p:cNvSpPr>
          <p:nvPr>
            <p:ph idx="1"/>
          </p:nvPr>
        </p:nvSpPr>
        <p:spPr>
          <a:xfrm>
            <a:off x="504510" y="1536533"/>
            <a:ext cx="7741400" cy="4536260"/>
          </a:xfrm>
        </p:spPr>
        <p:txBody>
          <a:bodyPr>
            <a:normAutofit/>
          </a:bodyPr>
          <a:lstStyle/>
          <a:p>
            <a:pPr lvl="1"/>
            <a:r>
              <a:rPr lang="en-US" sz="2800" b="1" dirty="0" smtClean="0">
                <a:solidFill>
                  <a:srgbClr val="AD0000"/>
                </a:solidFill>
              </a:rPr>
              <a:t>Participants</a:t>
            </a:r>
            <a:r>
              <a:rPr lang="en-US" sz="2800" b="1" dirty="0">
                <a:solidFill>
                  <a:srgbClr val="AD0000"/>
                </a:solidFill>
              </a:rPr>
              <a:t>: </a:t>
            </a:r>
            <a:endParaRPr lang="en-US" sz="2800" b="1" dirty="0" smtClean="0">
              <a:solidFill>
                <a:srgbClr val="AD0000"/>
              </a:solidFill>
            </a:endParaRPr>
          </a:p>
          <a:p>
            <a:pPr lvl="2"/>
            <a:r>
              <a:rPr lang="en-US" sz="2600" dirty="0" smtClean="0"/>
              <a:t>Parents </a:t>
            </a:r>
            <a:r>
              <a:rPr lang="en-US" sz="2600" dirty="0"/>
              <a:t>of children younger than 12 years old attending schools parental meetings (1104 parents </a:t>
            </a:r>
            <a:r>
              <a:rPr lang="en-US" sz="2600" dirty="0" smtClean="0"/>
              <a:t>included- 52% were mothers) in the eastern province of Saudi Arabia</a:t>
            </a:r>
          </a:p>
          <a:p>
            <a:pPr lvl="2"/>
            <a:r>
              <a:rPr lang="en-AU" sz="2800" dirty="0"/>
              <a:t>Stratified random sampling was </a:t>
            </a:r>
            <a:r>
              <a:rPr lang="en-AU" sz="2800" dirty="0" smtClean="0"/>
              <a:t>used </a:t>
            </a:r>
            <a:r>
              <a:rPr lang="en-AU" sz="2800" dirty="0" smtClean="0">
                <a:sym typeface="Wingdings"/>
              </a:rPr>
              <a:t> </a:t>
            </a:r>
            <a:r>
              <a:rPr lang="en-US" sz="2600" dirty="0" smtClean="0"/>
              <a:t>33 schools included (16 public and 17 private)</a:t>
            </a:r>
            <a:endParaRPr lang="en-US" sz="2400" dirty="0"/>
          </a:p>
          <a:p>
            <a:pPr lvl="1"/>
            <a:r>
              <a:rPr lang="en-US" sz="2800" b="1" dirty="0">
                <a:solidFill>
                  <a:srgbClr val="AD0000"/>
                </a:solidFill>
              </a:rPr>
              <a:t>Study Design: </a:t>
            </a:r>
            <a:r>
              <a:rPr lang="en-US" sz="2800" dirty="0"/>
              <a:t>Cross-</a:t>
            </a:r>
            <a:r>
              <a:rPr lang="en-US" sz="2800" dirty="0" smtClean="0"/>
              <a:t>sectional</a:t>
            </a:r>
            <a:endParaRPr lang="en-US" sz="2800" dirty="0"/>
          </a:p>
        </p:txBody>
      </p:sp>
    </p:spTree>
    <p:extLst>
      <p:ext uri="{BB962C8B-B14F-4D97-AF65-F5344CB8AC3E}">
        <p14:creationId xmlns:p14="http://schemas.microsoft.com/office/powerpoint/2010/main" val="153079458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429" y="349156"/>
            <a:ext cx="7483910" cy="1234411"/>
          </a:xfrm>
        </p:spPr>
        <p:txBody>
          <a:bodyPr/>
          <a:lstStyle/>
          <a:p>
            <a:pPr algn="ctr"/>
            <a:r>
              <a:rPr lang="en-US" dirty="0" smtClean="0"/>
              <a:t>Materials and Methods</a:t>
            </a:r>
            <a:endParaRPr lang="en-US" dirty="0"/>
          </a:p>
        </p:txBody>
      </p:sp>
      <p:sp>
        <p:nvSpPr>
          <p:cNvPr id="3" name="Content Placeholder 2"/>
          <p:cNvSpPr>
            <a:spLocks noGrp="1"/>
          </p:cNvSpPr>
          <p:nvPr>
            <p:ph idx="1"/>
          </p:nvPr>
        </p:nvSpPr>
        <p:spPr>
          <a:xfrm>
            <a:off x="504510" y="1809702"/>
            <a:ext cx="7963246" cy="4536260"/>
          </a:xfrm>
        </p:spPr>
        <p:txBody>
          <a:bodyPr>
            <a:normAutofit/>
          </a:bodyPr>
          <a:lstStyle/>
          <a:p>
            <a:r>
              <a:rPr lang="en-US" sz="3000" b="1" dirty="0">
                <a:solidFill>
                  <a:srgbClr val="AD0000"/>
                </a:solidFill>
              </a:rPr>
              <a:t>Measures:</a:t>
            </a:r>
            <a:r>
              <a:rPr lang="en-US" sz="3000" dirty="0">
                <a:solidFill>
                  <a:srgbClr val="AD0000"/>
                </a:solidFill>
              </a:rPr>
              <a:t> </a:t>
            </a:r>
            <a:endParaRPr lang="en-US" sz="3000" dirty="0" smtClean="0">
              <a:solidFill>
                <a:srgbClr val="AD0000"/>
              </a:solidFill>
            </a:endParaRPr>
          </a:p>
          <a:p>
            <a:pPr lvl="1"/>
            <a:r>
              <a:rPr lang="en-US" sz="2400" dirty="0"/>
              <a:t>T</a:t>
            </a:r>
            <a:r>
              <a:rPr lang="en-US" sz="2400" dirty="0" smtClean="0"/>
              <a:t>he </a:t>
            </a:r>
            <a:r>
              <a:rPr lang="en-US" sz="2400" dirty="0"/>
              <a:t>PAPA </a:t>
            </a:r>
            <a:r>
              <a:rPr lang="en-US" sz="2400" dirty="0" smtClean="0"/>
              <a:t>instrument</a:t>
            </a:r>
          </a:p>
          <a:p>
            <a:pPr lvl="1"/>
            <a:r>
              <a:rPr lang="en-AU" sz="2400" b="1" dirty="0" smtClean="0"/>
              <a:t>Outcome variable: </a:t>
            </a:r>
            <a:r>
              <a:rPr lang="en-AU" sz="2400" dirty="0" smtClean="0"/>
              <a:t>number </a:t>
            </a:r>
            <a:r>
              <a:rPr lang="en-AU" sz="2400" dirty="0"/>
              <a:t>of antibiotic courses used in the youngest child in the family during the last year. </a:t>
            </a:r>
          </a:p>
          <a:p>
            <a:pPr lvl="1"/>
            <a:r>
              <a:rPr lang="en-AU" sz="2400" b="1" dirty="0" smtClean="0"/>
              <a:t>Risk </a:t>
            </a:r>
            <a:r>
              <a:rPr lang="en-AU" sz="2400" b="1" dirty="0"/>
              <a:t>factors </a:t>
            </a:r>
            <a:r>
              <a:rPr lang="en-AU" sz="2400" b="1" dirty="0" smtClean="0"/>
              <a:t>considered:</a:t>
            </a:r>
          </a:p>
          <a:p>
            <a:pPr lvl="2"/>
            <a:r>
              <a:rPr lang="en-AU" sz="2400" dirty="0"/>
              <a:t>P</a:t>
            </a:r>
            <a:r>
              <a:rPr lang="en-AU" sz="2400" dirty="0" smtClean="0"/>
              <a:t>arents</a:t>
            </a:r>
            <a:r>
              <a:rPr lang="en-AU" sz="2400" dirty="0"/>
              <a:t>’ demographic information, </a:t>
            </a:r>
            <a:endParaRPr lang="en-AU" sz="2400" dirty="0" smtClean="0"/>
          </a:p>
          <a:p>
            <a:pPr lvl="2"/>
            <a:r>
              <a:rPr lang="en-AU" sz="2400" dirty="0"/>
              <a:t>C</a:t>
            </a:r>
            <a:r>
              <a:rPr lang="en-AU" sz="2400" dirty="0" smtClean="0"/>
              <a:t>hild </a:t>
            </a:r>
            <a:r>
              <a:rPr lang="en-AU" sz="2400" dirty="0"/>
              <a:t>health-related information, </a:t>
            </a:r>
            <a:endParaRPr lang="en-AU" sz="2400" dirty="0" smtClean="0"/>
          </a:p>
          <a:p>
            <a:pPr lvl="2"/>
            <a:r>
              <a:rPr lang="en-AU" sz="2400" dirty="0"/>
              <a:t>T</a:t>
            </a:r>
            <a:r>
              <a:rPr lang="en-AU" sz="2400" dirty="0" smtClean="0"/>
              <a:t>he </a:t>
            </a:r>
            <a:r>
              <a:rPr lang="en-AU" sz="2400" dirty="0"/>
              <a:t>validated Parents Perceptions on Antibiotics (PAPA) </a:t>
            </a:r>
            <a:r>
              <a:rPr lang="en-AU" sz="2400" dirty="0" smtClean="0"/>
              <a:t>scales</a:t>
            </a:r>
            <a:endParaRPr lang="en-AU" sz="2400" dirty="0"/>
          </a:p>
        </p:txBody>
      </p:sp>
    </p:spTree>
    <p:extLst>
      <p:ext uri="{BB962C8B-B14F-4D97-AF65-F5344CB8AC3E}">
        <p14:creationId xmlns:p14="http://schemas.microsoft.com/office/powerpoint/2010/main" val="318091340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429" y="349156"/>
            <a:ext cx="7483910" cy="1234411"/>
          </a:xfrm>
        </p:spPr>
        <p:txBody>
          <a:bodyPr/>
          <a:lstStyle/>
          <a:p>
            <a:pPr algn="ctr"/>
            <a:r>
              <a:rPr lang="en-US" dirty="0" smtClean="0"/>
              <a:t>Materials and Methods</a:t>
            </a:r>
            <a:endParaRPr lang="en-US" dirty="0"/>
          </a:p>
        </p:txBody>
      </p:sp>
      <p:sp>
        <p:nvSpPr>
          <p:cNvPr id="3" name="Content Placeholder 2"/>
          <p:cNvSpPr>
            <a:spLocks noGrp="1"/>
          </p:cNvSpPr>
          <p:nvPr>
            <p:ph idx="1"/>
          </p:nvPr>
        </p:nvSpPr>
        <p:spPr>
          <a:xfrm>
            <a:off x="504510" y="1621566"/>
            <a:ext cx="7741400" cy="4536260"/>
          </a:xfrm>
        </p:spPr>
        <p:txBody>
          <a:bodyPr>
            <a:normAutofit/>
          </a:bodyPr>
          <a:lstStyle/>
          <a:p>
            <a:r>
              <a:rPr lang="en-US" sz="3000" b="1" dirty="0" smtClean="0">
                <a:solidFill>
                  <a:srgbClr val="AD0000"/>
                </a:solidFill>
              </a:rPr>
              <a:t>Statistical Analysis:</a:t>
            </a:r>
            <a:r>
              <a:rPr lang="en-US" sz="3000" dirty="0" smtClean="0">
                <a:solidFill>
                  <a:srgbClr val="AD0000"/>
                </a:solidFill>
              </a:rPr>
              <a:t> </a:t>
            </a:r>
          </a:p>
          <a:p>
            <a:pPr lvl="1"/>
            <a:r>
              <a:rPr lang="en-AU" sz="2400" b="1" dirty="0"/>
              <a:t>Ordinal logistic </a:t>
            </a:r>
            <a:r>
              <a:rPr lang="en-AU" sz="2400" b="1" dirty="0" smtClean="0"/>
              <a:t>regression</a:t>
            </a:r>
            <a:endParaRPr lang="en-AU" sz="2400" dirty="0" smtClean="0"/>
          </a:p>
          <a:p>
            <a:pPr lvl="2"/>
            <a:r>
              <a:rPr lang="en-AU" dirty="0" smtClean="0"/>
              <a:t>the </a:t>
            </a:r>
            <a:r>
              <a:rPr lang="en-AU" dirty="0" smtClean="0"/>
              <a:t>model was significant </a:t>
            </a:r>
            <a:r>
              <a:rPr lang="en-AU" dirty="0"/>
              <a:t>(LR </a:t>
            </a:r>
            <a:r>
              <a:rPr lang="en-AU" dirty="0">
                <a:sym typeface="Symbol"/>
              </a:rPr>
              <a:t></a:t>
            </a:r>
            <a:r>
              <a:rPr lang="en-AU" baseline="30000" dirty="0"/>
              <a:t>2</a:t>
            </a:r>
            <a:r>
              <a:rPr lang="en-AU" dirty="0"/>
              <a:t>(32) = 693.84, p&lt; 0.0001, Pseudo R2 = 0.2686</a:t>
            </a:r>
            <a:r>
              <a:rPr lang="en-AU" dirty="0" smtClean="0"/>
              <a:t>)</a:t>
            </a:r>
          </a:p>
          <a:p>
            <a:pPr lvl="1"/>
            <a:r>
              <a:rPr lang="en-AU" sz="2400" b="1" dirty="0" smtClean="0"/>
              <a:t>Purposeful </a:t>
            </a:r>
            <a:r>
              <a:rPr lang="en-AU" sz="2400" b="1" dirty="0"/>
              <a:t>selection of covariates</a:t>
            </a:r>
            <a:endParaRPr lang="en-US" sz="2400" dirty="0" smtClean="0"/>
          </a:p>
        </p:txBody>
      </p:sp>
    </p:spTree>
    <p:extLst>
      <p:ext uri="{BB962C8B-B14F-4D97-AF65-F5344CB8AC3E}">
        <p14:creationId xmlns:p14="http://schemas.microsoft.com/office/powerpoint/2010/main" val="60529091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429" y="349156"/>
            <a:ext cx="7483910" cy="1234411"/>
          </a:xfrm>
        </p:spPr>
        <p:txBody>
          <a:bodyPr/>
          <a:lstStyle/>
          <a:p>
            <a:pPr algn="ctr"/>
            <a:r>
              <a:rPr lang="en-US" dirty="0" smtClean="0"/>
              <a:t>Materials and Methods</a:t>
            </a:r>
            <a:endParaRPr lang="en-US" dirty="0"/>
          </a:p>
        </p:txBody>
      </p:sp>
      <p:sp>
        <p:nvSpPr>
          <p:cNvPr id="3" name="Content Placeholder 2"/>
          <p:cNvSpPr>
            <a:spLocks noGrp="1"/>
          </p:cNvSpPr>
          <p:nvPr>
            <p:ph idx="1"/>
          </p:nvPr>
        </p:nvSpPr>
        <p:spPr>
          <a:xfrm>
            <a:off x="504510" y="1005326"/>
            <a:ext cx="7741400" cy="4536260"/>
          </a:xfrm>
        </p:spPr>
        <p:txBody>
          <a:bodyPr>
            <a:normAutofit/>
          </a:bodyPr>
          <a:lstStyle/>
          <a:p>
            <a:r>
              <a:rPr lang="en-US" sz="3000" b="1" dirty="0" smtClean="0">
                <a:solidFill>
                  <a:srgbClr val="AD0000"/>
                </a:solidFill>
              </a:rPr>
              <a:t>Statistical Analysis:</a:t>
            </a:r>
            <a:r>
              <a:rPr lang="en-US" sz="3000" dirty="0" smtClean="0">
                <a:solidFill>
                  <a:srgbClr val="AD0000"/>
                </a:solidFill>
              </a:rPr>
              <a:t> </a:t>
            </a:r>
          </a:p>
          <a:p>
            <a:pPr lvl="1"/>
            <a:r>
              <a:rPr lang="en-AU" sz="2400" dirty="0" err="1" smtClean="0"/>
              <a:t>Stata</a:t>
            </a:r>
            <a:r>
              <a:rPr lang="en-AU" sz="2400" dirty="0" smtClean="0"/>
              <a:t> </a:t>
            </a:r>
            <a:r>
              <a:rPr lang="en-AU" sz="2400" dirty="0"/>
              <a:t>SE/v1 (35) and Statistical Package for Social Sciences (SPSS v19</a:t>
            </a:r>
            <a:r>
              <a:rPr lang="en-AU" sz="2400" dirty="0" smtClean="0"/>
              <a:t>). </a:t>
            </a:r>
          </a:p>
          <a:p>
            <a:pPr lvl="1"/>
            <a:r>
              <a:rPr lang="en-AU" sz="2400" b="1" dirty="0"/>
              <a:t>S</a:t>
            </a:r>
            <a:r>
              <a:rPr lang="en-AU" sz="2400" b="1" dirty="0" smtClean="0"/>
              <a:t>chool </a:t>
            </a:r>
            <a:r>
              <a:rPr lang="en-AU" sz="2400" b="1" dirty="0" smtClean="0"/>
              <a:t>clustering effect</a:t>
            </a:r>
            <a:r>
              <a:rPr lang="en-AU" sz="2400" dirty="0" smtClean="0"/>
              <a:t>.</a:t>
            </a:r>
            <a:endParaRPr lang="en-AU" sz="2400" dirty="0"/>
          </a:p>
        </p:txBody>
      </p:sp>
    </p:spTree>
    <p:extLst>
      <p:ext uri="{BB962C8B-B14F-4D97-AF65-F5344CB8AC3E}">
        <p14:creationId xmlns:p14="http://schemas.microsoft.com/office/powerpoint/2010/main" val="218728219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49156"/>
            <a:ext cx="7514076" cy="1234411"/>
          </a:xfrm>
        </p:spPr>
        <p:txBody>
          <a:bodyPr/>
          <a:lstStyle/>
          <a:p>
            <a:pPr algn="ctr"/>
            <a:r>
              <a:rPr lang="en-US" dirty="0" smtClean="0"/>
              <a:t>The PAPA Instrument</a:t>
            </a:r>
            <a:endParaRPr lang="en-US" dirty="0"/>
          </a:p>
        </p:txBody>
      </p:sp>
      <p:sp>
        <p:nvSpPr>
          <p:cNvPr id="3" name="Content Placeholder 2"/>
          <p:cNvSpPr>
            <a:spLocks noGrp="1"/>
          </p:cNvSpPr>
          <p:nvPr>
            <p:ph idx="1"/>
          </p:nvPr>
        </p:nvSpPr>
        <p:spPr>
          <a:xfrm>
            <a:off x="762000" y="1583567"/>
            <a:ext cx="7514076" cy="4536260"/>
          </a:xfrm>
        </p:spPr>
        <p:txBody>
          <a:bodyPr/>
          <a:lstStyle/>
          <a:p>
            <a:r>
              <a:rPr lang="en-AU" dirty="0"/>
              <a:t>The </a:t>
            </a:r>
            <a:r>
              <a:rPr lang="en-AU" dirty="0" smtClean="0"/>
              <a:t>construct of the Parental </a:t>
            </a:r>
            <a:r>
              <a:rPr lang="en-AU" dirty="0"/>
              <a:t>Perceptions on Antibiotics (PAPA) </a:t>
            </a:r>
            <a:r>
              <a:rPr lang="en-AU" dirty="0" smtClean="0"/>
              <a:t>instrument</a:t>
            </a:r>
          </a:p>
          <a:p>
            <a:pPr marL="777240" lvl="1" indent="-457200">
              <a:buFont typeface="+mj-lt"/>
              <a:buAutoNum type="arabicPeriod"/>
            </a:pPr>
            <a:r>
              <a:rPr lang="en-AU" i="1" dirty="0" smtClean="0"/>
              <a:t>Knowledge </a:t>
            </a:r>
            <a:r>
              <a:rPr lang="en-AU" i="1" dirty="0"/>
              <a:t>and beliefs</a:t>
            </a:r>
            <a:r>
              <a:rPr lang="en-AU" dirty="0"/>
              <a:t> </a:t>
            </a:r>
            <a:r>
              <a:rPr lang="en-AU" dirty="0" smtClean="0"/>
              <a:t>(10 items),</a:t>
            </a:r>
          </a:p>
          <a:p>
            <a:pPr marL="777240" lvl="1" indent="-457200">
              <a:buFont typeface="+mj-lt"/>
              <a:buAutoNum type="arabicPeriod"/>
            </a:pPr>
            <a:r>
              <a:rPr lang="en-AU" i="1" dirty="0" err="1" smtClean="0"/>
              <a:t>Behaviors</a:t>
            </a:r>
            <a:r>
              <a:rPr lang="en-AU" dirty="0" smtClean="0"/>
              <a:t> scale (5 items),</a:t>
            </a:r>
          </a:p>
          <a:p>
            <a:pPr marL="777240" lvl="1" indent="-457200">
              <a:buFont typeface="+mj-lt"/>
              <a:buAutoNum type="arabicPeriod"/>
            </a:pPr>
            <a:r>
              <a:rPr lang="en-AU" i="1" dirty="0" smtClean="0"/>
              <a:t>Antibiotics </a:t>
            </a:r>
            <a:r>
              <a:rPr lang="en-AU" i="1" dirty="0"/>
              <a:t>Adherence</a:t>
            </a:r>
            <a:r>
              <a:rPr lang="en-AU" dirty="0"/>
              <a:t> </a:t>
            </a:r>
            <a:r>
              <a:rPr lang="en-AU" dirty="0" smtClean="0"/>
              <a:t>(5 items),</a:t>
            </a:r>
          </a:p>
          <a:p>
            <a:pPr marL="777240" lvl="1" indent="-457200">
              <a:buFont typeface="+mj-lt"/>
              <a:buAutoNum type="arabicPeriod"/>
            </a:pPr>
            <a:r>
              <a:rPr lang="en-AU" i="1" dirty="0" smtClean="0"/>
              <a:t>Seeking </a:t>
            </a:r>
            <a:r>
              <a:rPr lang="en-AU" i="1" dirty="0"/>
              <a:t>information</a:t>
            </a:r>
            <a:r>
              <a:rPr lang="en-AU" dirty="0"/>
              <a:t> </a:t>
            </a:r>
            <a:r>
              <a:rPr lang="en-AU" dirty="0" smtClean="0"/>
              <a:t>(7</a:t>
            </a:r>
            <a:r>
              <a:rPr lang="en-AU" dirty="0"/>
              <a:t> </a:t>
            </a:r>
            <a:r>
              <a:rPr lang="en-AU" dirty="0" smtClean="0"/>
              <a:t>items), and</a:t>
            </a:r>
          </a:p>
          <a:p>
            <a:pPr marL="777240" lvl="1" indent="-457200">
              <a:buFont typeface="+mj-lt"/>
              <a:buAutoNum type="arabicPeriod"/>
            </a:pPr>
            <a:r>
              <a:rPr lang="en-AU" i="1" dirty="0" smtClean="0"/>
              <a:t>Awareness </a:t>
            </a:r>
            <a:r>
              <a:rPr lang="en-AU" i="1" dirty="0"/>
              <a:t>about antibiotics resistance</a:t>
            </a:r>
            <a:r>
              <a:rPr lang="en-AU" dirty="0"/>
              <a:t> </a:t>
            </a:r>
            <a:r>
              <a:rPr lang="en-AU" dirty="0" smtClean="0"/>
              <a:t>(4 items). </a:t>
            </a:r>
            <a:endParaRPr lang="en-US" dirty="0"/>
          </a:p>
        </p:txBody>
      </p:sp>
    </p:spTree>
    <p:extLst>
      <p:ext uri="{BB962C8B-B14F-4D97-AF65-F5344CB8AC3E}">
        <p14:creationId xmlns:p14="http://schemas.microsoft.com/office/powerpoint/2010/main" val="153079458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349156"/>
            <a:ext cx="7565571" cy="975273"/>
          </a:xfrm>
        </p:spPr>
        <p:txBody>
          <a:bodyPr>
            <a:normAutofit/>
          </a:bodyPr>
          <a:lstStyle/>
          <a:p>
            <a:pPr algn="ctr"/>
            <a:r>
              <a:rPr lang="en-US" sz="4400" dirty="0" smtClean="0"/>
              <a:t>Work up of the PAPA instrument</a:t>
            </a:r>
            <a:endParaRPr lang="en-US" sz="4400" dirty="0"/>
          </a:p>
        </p:txBody>
      </p:sp>
      <p:graphicFrame>
        <p:nvGraphicFramePr>
          <p:cNvPr id="4" name="Content Placeholder 4"/>
          <p:cNvGraphicFramePr>
            <a:graphicFrameLocks noGrp="1"/>
          </p:cNvGraphicFramePr>
          <p:nvPr>
            <p:ph idx="1"/>
          </p:nvPr>
        </p:nvGraphicFramePr>
        <p:xfrm>
          <a:off x="685800" y="1707267"/>
          <a:ext cx="8062664" cy="4314020"/>
        </p:xfrm>
        <a:graphic>
          <a:graphicData uri="http://schemas.openxmlformats.org/drawingml/2006/table">
            <a:tbl>
              <a:tblPr firstRow="1" bandRow="1">
                <a:tableStyleId>{85BE263C-DBD7-4A20-BB59-AAB30ACAA65A}</a:tableStyleId>
              </a:tblPr>
              <a:tblGrid>
                <a:gridCol w="2806080"/>
                <a:gridCol w="2232248"/>
                <a:gridCol w="3024336"/>
              </a:tblGrid>
              <a:tr h="679351">
                <a:tc>
                  <a:txBody>
                    <a:bodyPr/>
                    <a:lstStyle/>
                    <a:p>
                      <a:r>
                        <a:rPr lang="en-US" sz="2200" dirty="0" smtClean="0"/>
                        <a:t>Study</a:t>
                      </a:r>
                      <a:endParaRPr lang="en-US" sz="2200" dirty="0"/>
                    </a:p>
                  </a:txBody>
                  <a:tcPr/>
                </a:tc>
                <a:tc>
                  <a:txBody>
                    <a:bodyPr/>
                    <a:lstStyle/>
                    <a:p>
                      <a:r>
                        <a:rPr lang="en-US" sz="2200" dirty="0" smtClean="0"/>
                        <a:t>Design</a:t>
                      </a:r>
                      <a:endParaRPr lang="en-US" sz="2200" dirty="0"/>
                    </a:p>
                  </a:txBody>
                  <a:tcPr/>
                </a:tc>
                <a:tc>
                  <a:txBody>
                    <a:bodyPr/>
                    <a:lstStyle/>
                    <a:p>
                      <a:r>
                        <a:rPr lang="en-US" sz="2200" dirty="0" smtClean="0"/>
                        <a:t>Objective</a:t>
                      </a:r>
                      <a:endParaRPr lang="en-US" sz="2200" dirty="0"/>
                    </a:p>
                  </a:txBody>
                  <a:tcPr/>
                </a:tc>
              </a:tr>
              <a:tr h="679351">
                <a:tc>
                  <a:txBody>
                    <a:bodyPr/>
                    <a:lstStyle/>
                    <a:p>
                      <a:r>
                        <a:rPr lang="en-US" sz="2200" dirty="0" smtClean="0"/>
                        <a:t>(1) – Preliminary study</a:t>
                      </a:r>
                      <a:endParaRPr lang="en-US" sz="2200" dirty="0"/>
                    </a:p>
                  </a:txBody>
                  <a:tcPr/>
                </a:tc>
                <a:tc>
                  <a:txBody>
                    <a:bodyPr/>
                    <a:lstStyle/>
                    <a:p>
                      <a:r>
                        <a:rPr lang="en-US" sz="2200" dirty="0" smtClean="0"/>
                        <a:t>Delphi Technique</a:t>
                      </a:r>
                      <a:endParaRPr lang="en-US" sz="2200" dirty="0"/>
                    </a:p>
                  </a:txBody>
                  <a:tcPr/>
                </a:tc>
                <a:tc>
                  <a:txBody>
                    <a:bodyPr/>
                    <a:lstStyle/>
                    <a:p>
                      <a:r>
                        <a:rPr lang="en-US" sz="2200" dirty="0" smtClean="0"/>
                        <a:t>Content Validity</a:t>
                      </a:r>
                      <a:endParaRPr lang="en-US" sz="2200" dirty="0"/>
                    </a:p>
                  </a:txBody>
                  <a:tcPr/>
                </a:tc>
              </a:tr>
              <a:tr h="1343193">
                <a:tc>
                  <a:txBody>
                    <a:bodyPr/>
                    <a:lstStyle/>
                    <a:p>
                      <a:r>
                        <a:rPr lang="en-US" sz="2200" dirty="0" smtClean="0"/>
                        <a:t>(2)</a:t>
                      </a:r>
                      <a:r>
                        <a:rPr lang="en-US" sz="2200" baseline="0" dirty="0" smtClean="0"/>
                        <a:t> – P</a:t>
                      </a:r>
                      <a:r>
                        <a:rPr lang="en-US" sz="2200" dirty="0" smtClean="0"/>
                        <a:t>ilot  study</a:t>
                      </a:r>
                      <a:endParaRPr lang="en-US" sz="2200" dirty="0"/>
                    </a:p>
                  </a:txBody>
                  <a:tcPr/>
                </a:tc>
                <a:tc>
                  <a:txBody>
                    <a:bodyPr/>
                    <a:lstStyle/>
                    <a:p>
                      <a:r>
                        <a:rPr lang="en-US" sz="2200" dirty="0" smtClean="0"/>
                        <a:t>Cross-sectional</a:t>
                      </a:r>
                      <a:endParaRPr lang="en-US" sz="2200" dirty="0"/>
                    </a:p>
                  </a:txBody>
                  <a:tcPr/>
                </a:tc>
                <a:tc>
                  <a:txBody>
                    <a:bodyPr/>
                    <a:lstStyle/>
                    <a:p>
                      <a:r>
                        <a:rPr lang="en-US" sz="2200" dirty="0" smtClean="0"/>
                        <a:t>- Translation validity</a:t>
                      </a:r>
                    </a:p>
                    <a:p>
                      <a:r>
                        <a:rPr lang="en-US" sz="2200" dirty="0" smtClean="0"/>
                        <a:t>- Face validity</a:t>
                      </a:r>
                    </a:p>
                    <a:p>
                      <a:r>
                        <a:rPr lang="en-US" sz="2200" dirty="0" smtClean="0"/>
                        <a:t>- Item selection process</a:t>
                      </a:r>
                      <a:endParaRPr lang="en-US" sz="2200" dirty="0"/>
                    </a:p>
                  </a:txBody>
                  <a:tcPr/>
                </a:tc>
              </a:tr>
              <a:tr h="679351">
                <a:tc>
                  <a:txBody>
                    <a:bodyPr/>
                    <a:lstStyle/>
                    <a:p>
                      <a:r>
                        <a:rPr lang="en-US" sz="2200" dirty="0" smtClean="0"/>
                        <a:t>(3) – Main Study [A]</a:t>
                      </a:r>
                      <a:endParaRPr lang="en-US" sz="2200" dirty="0"/>
                    </a:p>
                  </a:txBody>
                  <a:tcPr/>
                </a:tc>
                <a:tc>
                  <a:txBody>
                    <a:bodyPr/>
                    <a:lstStyle/>
                    <a:p>
                      <a:r>
                        <a:rPr lang="en-US" sz="2200" dirty="0" smtClean="0"/>
                        <a:t>Cross-sectional</a:t>
                      </a:r>
                      <a:endParaRPr lang="en-US" sz="2200" dirty="0"/>
                    </a:p>
                  </a:txBody>
                  <a:tcPr/>
                </a:tc>
                <a:tc>
                  <a:txBody>
                    <a:bodyPr/>
                    <a:lstStyle/>
                    <a:p>
                      <a:r>
                        <a:rPr lang="en-US" sz="2200" dirty="0" smtClean="0"/>
                        <a:t>Construct Validity</a:t>
                      </a:r>
                      <a:endParaRPr lang="en-US" sz="2200" dirty="0"/>
                    </a:p>
                  </a:txBody>
                  <a:tcPr/>
                </a:tc>
              </a:tr>
              <a:tr h="932774">
                <a:tc>
                  <a:txBody>
                    <a:bodyPr/>
                    <a:lstStyle/>
                    <a:p>
                      <a:r>
                        <a:rPr lang="en-US" sz="2200" dirty="0" smtClean="0"/>
                        <a:t>(4) – Main Study [B]</a:t>
                      </a:r>
                      <a:endParaRPr lang="en-US" sz="2200" dirty="0"/>
                    </a:p>
                  </a:txBody>
                  <a:tcPr/>
                </a:tc>
                <a:tc>
                  <a:txBody>
                    <a:bodyPr/>
                    <a:lstStyle/>
                    <a:p>
                      <a:r>
                        <a:rPr lang="en-US" sz="2200" dirty="0" smtClean="0"/>
                        <a:t>Cross-sectional</a:t>
                      </a:r>
                      <a:endParaRPr lang="en-US" sz="2200" dirty="0"/>
                    </a:p>
                  </a:txBody>
                  <a:tcPr/>
                </a:tc>
                <a:tc>
                  <a:txBody>
                    <a:bodyPr/>
                    <a:lstStyle/>
                    <a:p>
                      <a:r>
                        <a:rPr lang="en-US" sz="2200" dirty="0" smtClean="0"/>
                        <a:t>Modeling:</a:t>
                      </a:r>
                    </a:p>
                    <a:p>
                      <a:r>
                        <a:rPr lang="en-US" sz="2200" dirty="0" smtClean="0"/>
                        <a:t>Risk/protective factors</a:t>
                      </a:r>
                      <a:endParaRPr lang="en-US" sz="2200" dirty="0"/>
                    </a:p>
                  </a:txBody>
                  <a:tcPr/>
                </a:tc>
              </a:tr>
            </a:tbl>
          </a:graphicData>
        </a:graphic>
      </p:graphicFrame>
    </p:spTree>
    <p:extLst>
      <p:ext uri="{BB962C8B-B14F-4D97-AF65-F5344CB8AC3E}">
        <p14:creationId xmlns:p14="http://schemas.microsoft.com/office/powerpoint/2010/main" val="15307945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3704"/>
            <a:ext cx="6781800" cy="1234411"/>
          </a:xfrm>
        </p:spPr>
        <p:txBody>
          <a:bodyPr/>
          <a:lstStyle/>
          <a:p>
            <a:pPr algn="ctr"/>
            <a:r>
              <a:rPr lang="en-US" dirty="0" smtClean="0"/>
              <a:t>Outline</a:t>
            </a:r>
            <a:endParaRPr lang="en-US" dirty="0"/>
          </a:p>
        </p:txBody>
      </p:sp>
      <p:sp>
        <p:nvSpPr>
          <p:cNvPr id="3" name="Content Placeholder 2"/>
          <p:cNvSpPr>
            <a:spLocks noGrp="1"/>
          </p:cNvSpPr>
          <p:nvPr>
            <p:ph idx="1"/>
          </p:nvPr>
        </p:nvSpPr>
        <p:spPr>
          <a:xfrm>
            <a:off x="762000" y="1317236"/>
            <a:ext cx="7514076" cy="4536260"/>
          </a:xfrm>
        </p:spPr>
        <p:txBody>
          <a:bodyPr>
            <a:noAutofit/>
          </a:bodyPr>
          <a:lstStyle/>
          <a:p>
            <a:r>
              <a:rPr lang="en-US" sz="2800" dirty="0" smtClean="0"/>
              <a:t>Background information:</a:t>
            </a:r>
          </a:p>
          <a:p>
            <a:pPr lvl="1"/>
            <a:r>
              <a:rPr lang="en-US" sz="2600" dirty="0" smtClean="0"/>
              <a:t>Upper Respiratory Tract Infections (URTIs)</a:t>
            </a:r>
            <a:endParaRPr lang="en-US" sz="2600" dirty="0"/>
          </a:p>
          <a:p>
            <a:pPr lvl="1"/>
            <a:r>
              <a:rPr lang="en-US" sz="2800" dirty="0" smtClean="0"/>
              <a:t>Antibiotics</a:t>
            </a:r>
          </a:p>
          <a:p>
            <a:r>
              <a:rPr lang="en-US" sz="2800" dirty="0" smtClean="0"/>
              <a:t>Antibiotics in Saudi Arabia</a:t>
            </a:r>
          </a:p>
          <a:p>
            <a:r>
              <a:rPr lang="en-US" sz="2800" dirty="0" smtClean="0"/>
              <a:t>Significance of the study</a:t>
            </a:r>
          </a:p>
          <a:p>
            <a:r>
              <a:rPr lang="en-US" sz="2800" dirty="0" smtClean="0"/>
              <a:t>Aims</a:t>
            </a:r>
            <a:endParaRPr lang="en-US" sz="2800" dirty="0"/>
          </a:p>
          <a:p>
            <a:r>
              <a:rPr lang="en-US" sz="2800" dirty="0" smtClean="0"/>
              <a:t>Materials and Methods</a:t>
            </a:r>
          </a:p>
          <a:p>
            <a:r>
              <a:rPr lang="en-US" sz="2800" dirty="0" smtClean="0"/>
              <a:t>The PAPA instrument</a:t>
            </a:r>
          </a:p>
          <a:p>
            <a:r>
              <a:rPr lang="en-US" sz="2800" dirty="0" smtClean="0"/>
              <a:t>Results of the study</a:t>
            </a:r>
          </a:p>
          <a:p>
            <a:r>
              <a:rPr lang="en-US" sz="2800" dirty="0" smtClean="0"/>
              <a:t>Conclusions</a:t>
            </a:r>
          </a:p>
        </p:txBody>
      </p:sp>
    </p:spTree>
    <p:extLst>
      <p:ext uri="{BB962C8B-B14F-4D97-AF65-F5344CB8AC3E}">
        <p14:creationId xmlns:p14="http://schemas.microsoft.com/office/powerpoint/2010/main" val="314053737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creen Shot 2015-08-03 at 4.24.20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65" b="387"/>
          <a:stretch/>
        </p:blipFill>
        <p:spPr>
          <a:xfrm>
            <a:off x="761999" y="1495777"/>
            <a:ext cx="7543800" cy="4346222"/>
          </a:xfrm>
        </p:spPr>
      </p:pic>
      <p:sp>
        <p:nvSpPr>
          <p:cNvPr id="10" name="Title 1"/>
          <p:cNvSpPr>
            <a:spLocks noGrp="1"/>
          </p:cNvSpPr>
          <p:nvPr>
            <p:ph type="title"/>
          </p:nvPr>
        </p:nvSpPr>
        <p:spPr>
          <a:xfrm>
            <a:off x="761999" y="349156"/>
            <a:ext cx="7565571" cy="975273"/>
          </a:xfrm>
        </p:spPr>
        <p:txBody>
          <a:bodyPr>
            <a:normAutofit/>
          </a:bodyPr>
          <a:lstStyle/>
          <a:p>
            <a:pPr algn="ctr"/>
            <a:r>
              <a:rPr lang="en-US" sz="4400" dirty="0"/>
              <a:t>T</a:t>
            </a:r>
            <a:r>
              <a:rPr lang="en-US" sz="4400" dirty="0" smtClean="0"/>
              <a:t>he PAPA instrument</a:t>
            </a:r>
            <a:endParaRPr lang="en-US" sz="4400" dirty="0"/>
          </a:p>
        </p:txBody>
      </p:sp>
    </p:spTree>
    <p:extLst>
      <p:ext uri="{BB962C8B-B14F-4D97-AF65-F5344CB8AC3E}">
        <p14:creationId xmlns:p14="http://schemas.microsoft.com/office/powerpoint/2010/main" val="8263588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8-03 at 4.24.31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4324" b="14065"/>
          <a:stretch/>
        </p:blipFill>
        <p:spPr>
          <a:xfrm>
            <a:off x="762000" y="1100667"/>
            <a:ext cx="7543800" cy="4713110"/>
          </a:xfrm>
        </p:spPr>
      </p:pic>
      <p:sp>
        <p:nvSpPr>
          <p:cNvPr id="6" name="Title 1"/>
          <p:cNvSpPr>
            <a:spLocks noGrp="1"/>
          </p:cNvSpPr>
          <p:nvPr>
            <p:ph type="title"/>
          </p:nvPr>
        </p:nvSpPr>
        <p:spPr>
          <a:xfrm>
            <a:off x="761999" y="349156"/>
            <a:ext cx="7565571" cy="975273"/>
          </a:xfrm>
        </p:spPr>
        <p:txBody>
          <a:bodyPr>
            <a:normAutofit/>
          </a:bodyPr>
          <a:lstStyle/>
          <a:p>
            <a:pPr algn="ctr"/>
            <a:r>
              <a:rPr lang="en-US" sz="4400" dirty="0"/>
              <a:t>T</a:t>
            </a:r>
            <a:r>
              <a:rPr lang="en-US" sz="4400" dirty="0" smtClean="0"/>
              <a:t>he PAPA instrument</a:t>
            </a:r>
            <a:endParaRPr lang="en-US" sz="4400" dirty="0"/>
          </a:p>
        </p:txBody>
      </p:sp>
    </p:spTree>
    <p:extLst>
      <p:ext uri="{BB962C8B-B14F-4D97-AF65-F5344CB8AC3E}">
        <p14:creationId xmlns:p14="http://schemas.microsoft.com/office/powerpoint/2010/main" val="60374703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419337" y="3678036"/>
            <a:ext cx="5845437" cy="707886"/>
          </a:xfrm>
          <a:prstGeom prst="rect">
            <a:avLst/>
          </a:prstGeom>
          <a:noFill/>
          <a:ln w="57150" cmpd="sng">
            <a:solidFill>
              <a:srgbClr val="0000FF"/>
            </a:solidFill>
          </a:ln>
        </p:spPr>
        <p:txBody>
          <a:bodyPr wrap="square" rtlCol="0">
            <a:spAutoFit/>
          </a:bodyPr>
          <a:lstStyle/>
          <a:p>
            <a:endParaRPr lang="en-US" sz="4000" dirty="0">
              <a:ln>
                <a:solidFill>
                  <a:srgbClr val="FF0000"/>
                </a:solidFill>
              </a:ln>
            </a:endParaRPr>
          </a:p>
        </p:txBody>
      </p:sp>
      <p:sp>
        <p:nvSpPr>
          <p:cNvPr id="2" name="Title 1"/>
          <p:cNvSpPr>
            <a:spLocks noGrp="1"/>
          </p:cNvSpPr>
          <p:nvPr>
            <p:ph type="title"/>
          </p:nvPr>
        </p:nvSpPr>
        <p:spPr>
          <a:xfrm>
            <a:off x="762000" y="181090"/>
            <a:ext cx="6781800" cy="1234411"/>
          </a:xfrm>
        </p:spPr>
        <p:txBody>
          <a:bodyPr/>
          <a:lstStyle/>
          <a:p>
            <a:r>
              <a:rPr lang="en-US" dirty="0" smtClean="0"/>
              <a:t>Results</a:t>
            </a:r>
            <a:endParaRPr lang="en-US" dirty="0"/>
          </a:p>
        </p:txBody>
      </p:sp>
      <p:grpSp>
        <p:nvGrpSpPr>
          <p:cNvPr id="19" name="Group 18"/>
          <p:cNvGrpSpPr/>
          <p:nvPr/>
        </p:nvGrpSpPr>
        <p:grpSpPr>
          <a:xfrm>
            <a:off x="1862091" y="2371590"/>
            <a:ext cx="5087813" cy="3361929"/>
            <a:chOff x="952452" y="2072806"/>
            <a:chExt cx="5087813" cy="3361929"/>
          </a:xfrm>
        </p:grpSpPr>
        <p:sp>
          <p:nvSpPr>
            <p:cNvPr id="9" name="Rounded Rectangle 8"/>
            <p:cNvSpPr/>
            <p:nvPr/>
          </p:nvSpPr>
          <p:spPr>
            <a:xfrm>
              <a:off x="4536730" y="2072806"/>
              <a:ext cx="1503535" cy="4867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200" b="1" dirty="0" smtClean="0"/>
                <a:t>12.4%</a:t>
              </a:r>
              <a:endParaRPr lang="en-US" sz="2200" b="1" dirty="0"/>
            </a:p>
          </p:txBody>
        </p:sp>
        <p:sp>
          <p:nvSpPr>
            <p:cNvPr id="10" name="Rounded Rectangle 9"/>
            <p:cNvSpPr/>
            <p:nvPr/>
          </p:nvSpPr>
          <p:spPr>
            <a:xfrm>
              <a:off x="4536730" y="2760221"/>
              <a:ext cx="1503535" cy="4867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200" b="1" dirty="0" smtClean="0"/>
                <a:t>26.8%</a:t>
              </a:r>
            </a:p>
          </p:txBody>
        </p:sp>
        <p:sp>
          <p:nvSpPr>
            <p:cNvPr id="11" name="Rounded Rectangle 10"/>
            <p:cNvSpPr/>
            <p:nvPr/>
          </p:nvSpPr>
          <p:spPr>
            <a:xfrm>
              <a:off x="4536730" y="4947969"/>
              <a:ext cx="1503535" cy="4867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200" b="1" dirty="0" smtClean="0"/>
                <a:t>5%</a:t>
              </a:r>
              <a:endParaRPr lang="en-US" sz="2200" b="1" dirty="0"/>
            </a:p>
          </p:txBody>
        </p:sp>
        <p:sp>
          <p:nvSpPr>
            <p:cNvPr id="12" name="Rounded Rectangle 11"/>
            <p:cNvSpPr/>
            <p:nvPr/>
          </p:nvSpPr>
          <p:spPr>
            <a:xfrm>
              <a:off x="4536730" y="3472622"/>
              <a:ext cx="1503535" cy="4867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200" b="1" dirty="0" smtClean="0"/>
                <a:t>43.9%</a:t>
              </a:r>
              <a:endParaRPr lang="en-US" sz="2200" b="1" dirty="0"/>
            </a:p>
          </p:txBody>
        </p:sp>
        <p:sp>
          <p:nvSpPr>
            <p:cNvPr id="13" name="Rounded Rectangle 12"/>
            <p:cNvSpPr/>
            <p:nvPr/>
          </p:nvSpPr>
          <p:spPr>
            <a:xfrm>
              <a:off x="4536730" y="4246869"/>
              <a:ext cx="1503535" cy="4867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200" b="1" dirty="0" smtClean="0"/>
                <a:t>11.7%</a:t>
              </a:r>
              <a:endParaRPr lang="en-US" sz="2200" b="1" dirty="0"/>
            </a:p>
          </p:txBody>
        </p:sp>
        <p:sp>
          <p:nvSpPr>
            <p:cNvPr id="14" name="Rounded Rectangle 13"/>
            <p:cNvSpPr/>
            <p:nvPr/>
          </p:nvSpPr>
          <p:spPr>
            <a:xfrm>
              <a:off x="952452" y="2072806"/>
              <a:ext cx="2446492" cy="4867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200" b="1" dirty="0" smtClean="0"/>
                <a:t>Never</a:t>
              </a:r>
              <a:endParaRPr lang="en-US" sz="2200" b="1" dirty="0"/>
            </a:p>
          </p:txBody>
        </p:sp>
        <p:sp>
          <p:nvSpPr>
            <p:cNvPr id="15" name="Rounded Rectangle 14"/>
            <p:cNvSpPr/>
            <p:nvPr/>
          </p:nvSpPr>
          <p:spPr>
            <a:xfrm>
              <a:off x="952452" y="2760221"/>
              <a:ext cx="2446492" cy="4867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200" b="1" dirty="0" smtClean="0"/>
                <a:t>Once a year</a:t>
              </a:r>
              <a:endParaRPr lang="en-US" sz="2200" b="1" dirty="0"/>
            </a:p>
          </p:txBody>
        </p:sp>
        <p:sp>
          <p:nvSpPr>
            <p:cNvPr id="16" name="Rounded Rectangle 15"/>
            <p:cNvSpPr/>
            <p:nvPr/>
          </p:nvSpPr>
          <p:spPr>
            <a:xfrm>
              <a:off x="952452" y="3472622"/>
              <a:ext cx="2446492" cy="4867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200" b="1" dirty="0" smtClean="0"/>
                <a:t>2 – 3 times a year</a:t>
              </a:r>
              <a:endParaRPr lang="en-US" sz="2200" b="1" dirty="0"/>
            </a:p>
          </p:txBody>
        </p:sp>
        <p:sp>
          <p:nvSpPr>
            <p:cNvPr id="17" name="Rounded Rectangle 16"/>
            <p:cNvSpPr/>
            <p:nvPr/>
          </p:nvSpPr>
          <p:spPr>
            <a:xfrm>
              <a:off x="952452" y="4246869"/>
              <a:ext cx="2446492" cy="4867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200" b="1" dirty="0" smtClean="0"/>
                <a:t>4 – 5 times a year</a:t>
              </a:r>
              <a:endParaRPr lang="en-US" sz="2200" b="1" dirty="0"/>
            </a:p>
          </p:txBody>
        </p:sp>
        <p:sp>
          <p:nvSpPr>
            <p:cNvPr id="18" name="Rounded Rectangle 17"/>
            <p:cNvSpPr/>
            <p:nvPr/>
          </p:nvSpPr>
          <p:spPr>
            <a:xfrm>
              <a:off x="952452" y="4929295"/>
              <a:ext cx="2446492" cy="4867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200" b="1" dirty="0" smtClean="0"/>
                <a:t>&gt; 6 times a year</a:t>
              </a:r>
              <a:endParaRPr lang="en-US" sz="2200" b="1" dirty="0"/>
            </a:p>
          </p:txBody>
        </p:sp>
      </p:grpSp>
      <p:cxnSp>
        <p:nvCxnSpPr>
          <p:cNvPr id="21" name="Straight Arrow Connector 20"/>
          <p:cNvCxnSpPr>
            <a:stCxn id="14" idx="3"/>
            <a:endCxn id="9" idx="1"/>
          </p:cNvCxnSpPr>
          <p:nvPr/>
        </p:nvCxnSpPr>
        <p:spPr>
          <a:xfrm>
            <a:off x="4308583" y="2614973"/>
            <a:ext cx="113778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4308583" y="5493764"/>
            <a:ext cx="113778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308583" y="4784156"/>
            <a:ext cx="113778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4308583" y="4018525"/>
            <a:ext cx="113778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4308583" y="3308915"/>
            <a:ext cx="113778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930079" y="1398900"/>
            <a:ext cx="7305824" cy="769441"/>
          </a:xfrm>
          <a:prstGeom prst="rect">
            <a:avLst/>
          </a:prstGeom>
          <a:noFill/>
        </p:spPr>
        <p:txBody>
          <a:bodyPr wrap="square" rtlCol="0">
            <a:spAutoFit/>
          </a:bodyPr>
          <a:lstStyle/>
          <a:p>
            <a:pPr algn="ctr"/>
            <a:r>
              <a:rPr lang="en-US" sz="2200" b="1" dirty="0" smtClean="0">
                <a:solidFill>
                  <a:srgbClr val="AD0000"/>
                </a:solidFill>
              </a:rPr>
              <a:t>Prevalence of antibiotic use for the youngest child in the past year</a:t>
            </a:r>
            <a:endParaRPr lang="en-US" sz="2200" b="1" dirty="0">
              <a:solidFill>
                <a:srgbClr val="AD0000"/>
              </a:solidFill>
            </a:endParaRPr>
          </a:p>
        </p:txBody>
      </p:sp>
    </p:spTree>
    <p:extLst>
      <p:ext uri="{BB962C8B-B14F-4D97-AF65-F5344CB8AC3E}">
        <p14:creationId xmlns:p14="http://schemas.microsoft.com/office/powerpoint/2010/main" val="15307945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999"/>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057400" y="1524000"/>
            <a:ext cx="3048000" cy="76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More Knowledge and beliefs</a:t>
            </a:r>
            <a:endParaRPr lang="en-US" b="1" dirty="0"/>
          </a:p>
        </p:txBody>
      </p:sp>
      <p:sp>
        <p:nvSpPr>
          <p:cNvPr id="9" name="Rounded Rectangle 8"/>
          <p:cNvSpPr/>
          <p:nvPr/>
        </p:nvSpPr>
        <p:spPr>
          <a:xfrm>
            <a:off x="2057400" y="2438400"/>
            <a:ext cx="3048000" cy="76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More appropriate behavior</a:t>
            </a:r>
            <a:endParaRPr lang="en-US" b="1" dirty="0"/>
          </a:p>
        </p:txBody>
      </p:sp>
      <p:sp>
        <p:nvSpPr>
          <p:cNvPr id="10" name="Rounded Rectangle 9"/>
          <p:cNvSpPr/>
          <p:nvPr/>
        </p:nvSpPr>
        <p:spPr>
          <a:xfrm>
            <a:off x="2057400" y="3429000"/>
            <a:ext cx="3048000" cy="76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More eagerness to seek health-related information</a:t>
            </a:r>
            <a:endParaRPr lang="en-US" b="1" dirty="0"/>
          </a:p>
        </p:txBody>
      </p:sp>
      <p:sp>
        <p:nvSpPr>
          <p:cNvPr id="11" name="Rounded Rectangle 10"/>
          <p:cNvSpPr/>
          <p:nvPr/>
        </p:nvSpPr>
        <p:spPr>
          <a:xfrm>
            <a:off x="6096000" y="1524000"/>
            <a:ext cx="2286000" cy="762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t>Less antibiotic use</a:t>
            </a:r>
            <a:endParaRPr lang="en-US" b="1" dirty="0"/>
          </a:p>
        </p:txBody>
      </p:sp>
      <p:sp>
        <p:nvSpPr>
          <p:cNvPr id="12" name="Rounded Rectangle 11"/>
          <p:cNvSpPr/>
          <p:nvPr/>
        </p:nvSpPr>
        <p:spPr>
          <a:xfrm>
            <a:off x="6096000" y="2514600"/>
            <a:ext cx="2286000" cy="762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t>Less antibiotic use</a:t>
            </a:r>
            <a:endParaRPr lang="en-US" b="1" dirty="0"/>
          </a:p>
        </p:txBody>
      </p:sp>
      <p:sp>
        <p:nvSpPr>
          <p:cNvPr id="13" name="Rounded Rectangle 12"/>
          <p:cNvSpPr/>
          <p:nvPr/>
        </p:nvSpPr>
        <p:spPr>
          <a:xfrm>
            <a:off x="6096000" y="3429000"/>
            <a:ext cx="2286000" cy="762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t>Less antibiotic use</a:t>
            </a:r>
            <a:endParaRPr lang="en-US" b="1" dirty="0"/>
          </a:p>
        </p:txBody>
      </p:sp>
      <p:sp>
        <p:nvSpPr>
          <p:cNvPr id="19" name="Left Brace 18"/>
          <p:cNvSpPr/>
          <p:nvPr/>
        </p:nvSpPr>
        <p:spPr>
          <a:xfrm>
            <a:off x="1447800" y="1905000"/>
            <a:ext cx="533400" cy="1905000"/>
          </a:xfrm>
          <a:prstGeom prst="leftBrace">
            <a:avLst/>
          </a:prstGeom>
          <a:ln w="76200" cap="flat" cmpd="sng" algn="ctr">
            <a:solidFill>
              <a:schemeClr val="accent3">
                <a:lumMod val="60000"/>
                <a:lumOff val="4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Right Arrow 19"/>
          <p:cNvSpPr/>
          <p:nvPr/>
        </p:nvSpPr>
        <p:spPr>
          <a:xfrm>
            <a:off x="5257800" y="1676400"/>
            <a:ext cx="762000" cy="38100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1" name="Right Arrow 20"/>
          <p:cNvSpPr/>
          <p:nvPr/>
        </p:nvSpPr>
        <p:spPr>
          <a:xfrm>
            <a:off x="5257800" y="2667000"/>
            <a:ext cx="762000" cy="38100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2" name="Right Arrow 21"/>
          <p:cNvSpPr/>
          <p:nvPr/>
        </p:nvSpPr>
        <p:spPr>
          <a:xfrm>
            <a:off x="5257800" y="3657600"/>
            <a:ext cx="762000" cy="38100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7" name="Rounded Rectangle 26"/>
          <p:cNvSpPr/>
          <p:nvPr/>
        </p:nvSpPr>
        <p:spPr>
          <a:xfrm rot="16200000">
            <a:off x="-152400" y="2590800"/>
            <a:ext cx="2362200" cy="5334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b="1" dirty="0" smtClean="0"/>
              <a:t>Psychosocial aspects</a:t>
            </a:r>
            <a:endParaRPr lang="en-US" b="1" dirty="0"/>
          </a:p>
        </p:txBody>
      </p:sp>
      <p:sp>
        <p:nvSpPr>
          <p:cNvPr id="18" name="Rectangle 17"/>
          <p:cNvSpPr/>
          <p:nvPr/>
        </p:nvSpPr>
        <p:spPr>
          <a:xfrm>
            <a:off x="734433" y="4754021"/>
            <a:ext cx="7467600" cy="954107"/>
          </a:xfrm>
          <a:prstGeom prst="rect">
            <a:avLst/>
          </a:prstGeom>
        </p:spPr>
        <p:txBody>
          <a:bodyPr wrap="square">
            <a:spAutoFit/>
          </a:bodyPr>
          <a:lstStyle/>
          <a:p>
            <a:r>
              <a:rPr lang="en-US" sz="2800" b="1" dirty="0" smtClean="0">
                <a:solidFill>
                  <a:srgbClr val="AD0000"/>
                </a:solidFill>
              </a:rPr>
              <a:t>Potential confounders: </a:t>
            </a:r>
          </a:p>
          <a:p>
            <a:r>
              <a:rPr lang="en-US" sz="2800" dirty="0" smtClean="0"/>
              <a:t>Age, Education, Monthly income, Employment</a:t>
            </a:r>
          </a:p>
        </p:txBody>
      </p:sp>
      <p:sp>
        <p:nvSpPr>
          <p:cNvPr id="24" name="Title 1"/>
          <p:cNvSpPr>
            <a:spLocks noGrp="1"/>
          </p:cNvSpPr>
          <p:nvPr>
            <p:ph type="title"/>
          </p:nvPr>
        </p:nvSpPr>
        <p:spPr>
          <a:xfrm>
            <a:off x="762000" y="106394"/>
            <a:ext cx="6781800" cy="1234411"/>
          </a:xfrm>
        </p:spPr>
        <p:txBody>
          <a:bodyPr/>
          <a:lstStyle/>
          <a:p>
            <a:r>
              <a:rPr lang="en-US" dirty="0" smtClean="0"/>
              <a:t>Results</a:t>
            </a:r>
            <a:endParaRPr lang="en-US" dirty="0"/>
          </a:p>
        </p:txBody>
      </p:sp>
    </p:spTree>
    <p:extLst>
      <p:ext uri="{BB962C8B-B14F-4D97-AF65-F5344CB8AC3E}">
        <p14:creationId xmlns:p14="http://schemas.microsoft.com/office/powerpoint/2010/main" val="229413041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49156"/>
            <a:ext cx="6781800" cy="1234411"/>
          </a:xfrm>
        </p:spPr>
        <p:txBody>
          <a:bodyPr/>
          <a:lstStyle/>
          <a:p>
            <a:r>
              <a:rPr lang="en-US" dirty="0" smtClean="0"/>
              <a:t>Results</a:t>
            </a:r>
            <a:endParaRPr 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462309303"/>
              </p:ext>
            </p:extLst>
          </p:nvPr>
        </p:nvGraphicFramePr>
        <p:xfrm>
          <a:off x="747021" y="2296894"/>
          <a:ext cx="7482579" cy="3708351"/>
        </p:xfrm>
        <a:graphic>
          <a:graphicData uri="http://schemas.openxmlformats.org/drawingml/2006/table">
            <a:tbl>
              <a:tblPr firstRow="1" bandRow="1">
                <a:tableStyleId>{F5AB1C69-6EDB-4FF4-983F-18BD219EF322}</a:tableStyleId>
              </a:tblPr>
              <a:tblGrid>
                <a:gridCol w="1584423"/>
                <a:gridCol w="765696"/>
                <a:gridCol w="1008478"/>
                <a:gridCol w="1097753"/>
                <a:gridCol w="1121229"/>
                <a:gridCol w="1099457"/>
                <a:gridCol w="805543"/>
              </a:tblGrid>
              <a:tr h="477471">
                <a:tc rowSpan="2">
                  <a:txBody>
                    <a:bodyPr/>
                    <a:lstStyle/>
                    <a:p>
                      <a:r>
                        <a:rPr lang="en-US" dirty="0" smtClean="0"/>
                        <a:t>Cold Episodes</a:t>
                      </a:r>
                      <a:endParaRPr lang="en-US" dirty="0"/>
                    </a:p>
                  </a:txBody>
                  <a:tcPr anchor="b"/>
                </a:tc>
                <a:tc gridSpan="6">
                  <a:txBody>
                    <a:bodyPr/>
                    <a:lstStyle/>
                    <a:p>
                      <a:pPr algn="ctr"/>
                      <a:r>
                        <a:rPr lang="en-US" sz="2000" dirty="0" smtClean="0">
                          <a:solidFill>
                            <a:srgbClr val="FFFFFF"/>
                          </a:solidFill>
                        </a:rPr>
                        <a:t>Antibiotics use</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FFFFFF"/>
                        </a:solidFill>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FFFFFF"/>
                        </a:solidFill>
                      </a:endParaRPr>
                    </a:p>
                  </a:txBody>
                  <a:tcPr/>
                </a:tc>
                <a:tc hMerge="1">
                  <a:txBody>
                    <a:bodyPr/>
                    <a:lstStyle/>
                    <a:p>
                      <a:endParaRPr lang="en-US" dirty="0">
                        <a:solidFill>
                          <a:srgbClr val="FFFFFF"/>
                        </a:solidFill>
                      </a:endParaRPr>
                    </a:p>
                  </a:txBody>
                  <a:tcPr/>
                </a:tc>
                <a:tc hMerge="1">
                  <a:txBody>
                    <a:bodyPr/>
                    <a:lstStyle/>
                    <a:p>
                      <a:endParaRPr lang="en-US" dirty="0">
                        <a:solidFill>
                          <a:srgbClr val="FFFFFF"/>
                        </a:solidFill>
                      </a:endParaRPr>
                    </a:p>
                  </a:txBody>
                  <a:tcPr/>
                </a:tc>
                <a:tc hMerge="1">
                  <a:txBody>
                    <a:bodyPr/>
                    <a:lstStyle/>
                    <a:p>
                      <a:endParaRPr lang="en-US" dirty="0">
                        <a:solidFill>
                          <a:srgbClr val="FFFFFF"/>
                        </a:solidFill>
                      </a:endParaRPr>
                    </a:p>
                  </a:txBody>
                  <a:tcPr/>
                </a:tc>
              </a:tr>
              <a:tr h="370840">
                <a:tc vMerge="1">
                  <a:txBody>
                    <a:bodyPr/>
                    <a:lstStyle/>
                    <a:p>
                      <a:endParaRPr lang="en-US" dirty="0"/>
                    </a:p>
                  </a:txBody>
                  <a:tcPr>
                    <a:solidFill>
                      <a:srgbClr val="FFB700"/>
                    </a:solidFill>
                  </a:tcPr>
                </a:tc>
                <a:tc>
                  <a:txBody>
                    <a:bodyPr/>
                    <a:lstStyle/>
                    <a:p>
                      <a:r>
                        <a:rPr lang="en-US" dirty="0" smtClean="0"/>
                        <a:t>Never</a:t>
                      </a:r>
                      <a:endParaRPr lang="en-US" dirty="0" smtClean="0">
                        <a:solidFill>
                          <a:srgbClr val="FFFFFF"/>
                        </a:solidFill>
                      </a:endParaRPr>
                    </a:p>
                  </a:txBody>
                  <a:tcPr>
                    <a:solidFill>
                      <a:srgbClr val="FFB7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a:t>
                      </a:r>
                      <a:r>
                        <a:rPr lang="en-US" dirty="0" err="1" smtClean="0"/>
                        <a:t>yr</a:t>
                      </a:r>
                      <a:endParaRPr lang="en-US" dirty="0" smtClean="0">
                        <a:solidFill>
                          <a:srgbClr val="FFFFFF"/>
                        </a:solidFill>
                      </a:endParaRPr>
                    </a:p>
                  </a:txBody>
                  <a:tcPr>
                    <a:solidFill>
                      <a:srgbClr val="FFB7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2–3 times/</a:t>
                      </a:r>
                      <a:r>
                        <a:rPr lang="en-US" dirty="0" err="1" smtClean="0"/>
                        <a:t>yr</a:t>
                      </a:r>
                      <a:endParaRPr lang="en-US" dirty="0" smtClean="0">
                        <a:solidFill>
                          <a:srgbClr val="FFFFFF"/>
                        </a:solidFill>
                      </a:endParaRPr>
                    </a:p>
                  </a:txBody>
                  <a:tcPr>
                    <a:solidFill>
                      <a:srgbClr val="FFB700"/>
                    </a:solidFill>
                  </a:tcPr>
                </a:tc>
                <a:tc>
                  <a:txBody>
                    <a:bodyPr/>
                    <a:lstStyle/>
                    <a:p>
                      <a:r>
                        <a:rPr lang="en-US" dirty="0" smtClean="0"/>
                        <a:t>4–6 times/</a:t>
                      </a:r>
                      <a:r>
                        <a:rPr lang="en-US" dirty="0" err="1" smtClean="0"/>
                        <a:t>yr</a:t>
                      </a:r>
                      <a:endParaRPr lang="en-US" dirty="0" smtClean="0">
                        <a:solidFill>
                          <a:srgbClr val="FFFFFF"/>
                        </a:solidFill>
                      </a:endParaRPr>
                    </a:p>
                  </a:txBody>
                  <a:tcPr>
                    <a:solidFill>
                      <a:srgbClr val="FFB700"/>
                    </a:solidFill>
                  </a:tcPr>
                </a:tc>
                <a:tc>
                  <a:txBody>
                    <a:bodyPr/>
                    <a:lstStyle/>
                    <a:p>
                      <a:r>
                        <a:rPr lang="en-US" dirty="0" smtClean="0"/>
                        <a:t>&gt; 6 times</a:t>
                      </a:r>
                      <a:endParaRPr lang="en-US" dirty="0" smtClean="0">
                        <a:solidFill>
                          <a:srgbClr val="FFFFFF"/>
                        </a:solidFill>
                      </a:endParaRPr>
                    </a:p>
                  </a:txBody>
                  <a:tcPr>
                    <a:solidFill>
                      <a:srgbClr val="FFB700"/>
                    </a:solidFill>
                  </a:tcPr>
                </a:tc>
                <a:tc>
                  <a:txBody>
                    <a:bodyPr/>
                    <a:lstStyle/>
                    <a:p>
                      <a:r>
                        <a:rPr lang="en-US" dirty="0" smtClean="0"/>
                        <a:t>Total</a:t>
                      </a:r>
                      <a:endParaRPr lang="en-US" dirty="0">
                        <a:solidFill>
                          <a:srgbClr val="FFFFFF"/>
                        </a:solidFill>
                      </a:endParaRPr>
                    </a:p>
                  </a:txBody>
                  <a:tcPr>
                    <a:solidFill>
                      <a:srgbClr val="FFB700"/>
                    </a:solidFill>
                  </a:tcPr>
                </a:tc>
              </a:tr>
              <a:tr h="370840">
                <a:tc>
                  <a:txBody>
                    <a:bodyPr/>
                    <a:lstStyle/>
                    <a:p>
                      <a:r>
                        <a:rPr lang="en-US" dirty="0" smtClean="0">
                          <a:solidFill>
                            <a:srgbClr val="FFFFFF"/>
                          </a:solidFill>
                        </a:rPr>
                        <a:t>Never</a:t>
                      </a:r>
                      <a:endParaRPr lang="en-US" b="1" dirty="0">
                        <a:solidFill>
                          <a:srgbClr val="FFFFFF"/>
                        </a:solidFill>
                      </a:endParaRPr>
                    </a:p>
                  </a:txBody>
                  <a:tcPr>
                    <a:solidFill>
                      <a:srgbClr val="FFB700"/>
                    </a:solidFill>
                  </a:tcPr>
                </a:tc>
                <a:tc>
                  <a:txBody>
                    <a:bodyPr/>
                    <a:lstStyle/>
                    <a:p>
                      <a:r>
                        <a:rPr lang="en-US" dirty="0" smtClean="0"/>
                        <a:t>46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61</a:t>
                      </a:r>
                      <a:endParaRPr lang="en-US" dirty="0"/>
                    </a:p>
                  </a:txBody>
                  <a:tcPr/>
                </a:tc>
              </a:tr>
              <a:tr h="370840">
                <a:tc>
                  <a:txBody>
                    <a:bodyPr/>
                    <a:lstStyle/>
                    <a:p>
                      <a:r>
                        <a:rPr lang="en-US" dirty="0" smtClean="0">
                          <a:solidFill>
                            <a:srgbClr val="FFFFFF"/>
                          </a:solidFill>
                        </a:rPr>
                        <a:t>Once/yr</a:t>
                      </a:r>
                      <a:endParaRPr lang="en-US" b="1" dirty="0">
                        <a:solidFill>
                          <a:srgbClr val="FFFFFF"/>
                        </a:solidFill>
                      </a:endParaRPr>
                    </a:p>
                  </a:txBody>
                  <a:tcPr>
                    <a:solidFill>
                      <a:srgbClr val="FFB700"/>
                    </a:solidFill>
                  </a:tcPr>
                </a:tc>
                <a:tc>
                  <a:txBody>
                    <a:bodyPr/>
                    <a:lstStyle/>
                    <a:p>
                      <a:r>
                        <a:rPr lang="en-US" dirty="0" smtClean="0"/>
                        <a:t>47</a:t>
                      </a:r>
                      <a:endParaRPr lang="en-US" dirty="0"/>
                    </a:p>
                  </a:txBody>
                  <a:tcPr/>
                </a:tc>
                <a:tc>
                  <a:txBody>
                    <a:bodyPr/>
                    <a:lstStyle/>
                    <a:p>
                      <a:r>
                        <a:rPr lang="en-US" dirty="0" smtClean="0"/>
                        <a:t>156</a:t>
                      </a:r>
                      <a:endParaRPr lang="en-US" dirty="0"/>
                    </a:p>
                  </a:txBody>
                  <a:tcPr/>
                </a:tc>
                <a:tc>
                  <a:txBody>
                    <a:bodyPr/>
                    <a:lstStyle/>
                    <a:p>
                      <a:r>
                        <a:rPr lang="en-US" dirty="0" smtClean="0"/>
                        <a:t>43</a:t>
                      </a:r>
                      <a:endParaRPr lang="en-US" dirty="0"/>
                    </a:p>
                  </a:txBody>
                  <a:tcPr/>
                </a:tc>
                <a:tc>
                  <a:txBody>
                    <a:bodyPr/>
                    <a:lstStyle/>
                    <a:p>
                      <a:r>
                        <a:rPr lang="en-US" dirty="0" smtClean="0"/>
                        <a:t>8</a:t>
                      </a:r>
                      <a:endParaRPr lang="en-US" dirty="0"/>
                    </a:p>
                  </a:txBody>
                  <a:tcPr/>
                </a:tc>
                <a:tc>
                  <a:txBody>
                    <a:bodyPr/>
                    <a:lstStyle/>
                    <a:p>
                      <a:r>
                        <a:rPr lang="en-US" dirty="0" smtClean="0"/>
                        <a:t>3</a:t>
                      </a:r>
                      <a:endParaRPr lang="en-US" dirty="0"/>
                    </a:p>
                  </a:txBody>
                  <a:tcPr/>
                </a:tc>
                <a:tc>
                  <a:txBody>
                    <a:bodyPr/>
                    <a:lstStyle/>
                    <a:p>
                      <a:r>
                        <a:rPr lang="en-US" dirty="0" smtClean="0"/>
                        <a:t>257</a:t>
                      </a:r>
                      <a:endParaRPr lang="en-US" dirty="0"/>
                    </a:p>
                  </a:txBody>
                  <a:tcPr/>
                </a:tc>
              </a:tr>
              <a:tr h="370840">
                <a:tc>
                  <a:txBody>
                    <a:bodyPr/>
                    <a:lstStyle/>
                    <a:p>
                      <a:r>
                        <a:rPr lang="en-US" dirty="0" smtClean="0">
                          <a:solidFill>
                            <a:srgbClr val="FFFFFF"/>
                          </a:solidFill>
                        </a:rPr>
                        <a:t>2 – 3 times/yr</a:t>
                      </a:r>
                      <a:endParaRPr lang="en-US" b="1" dirty="0">
                        <a:solidFill>
                          <a:srgbClr val="FFFFFF"/>
                        </a:solidFill>
                      </a:endParaRPr>
                    </a:p>
                  </a:txBody>
                  <a:tcPr>
                    <a:solidFill>
                      <a:srgbClr val="FFB700"/>
                    </a:solidFill>
                  </a:tcPr>
                </a:tc>
                <a:tc>
                  <a:txBody>
                    <a:bodyPr/>
                    <a:lstStyle/>
                    <a:p>
                      <a:r>
                        <a:rPr lang="en-US" dirty="0" smtClean="0"/>
                        <a:t>38</a:t>
                      </a:r>
                      <a:endParaRPr lang="en-US" dirty="0"/>
                    </a:p>
                  </a:txBody>
                  <a:tcPr/>
                </a:tc>
                <a:tc>
                  <a:txBody>
                    <a:bodyPr/>
                    <a:lstStyle/>
                    <a:p>
                      <a:r>
                        <a:rPr lang="en-US" dirty="0" smtClean="0"/>
                        <a:t>122</a:t>
                      </a:r>
                      <a:endParaRPr lang="en-US" dirty="0"/>
                    </a:p>
                  </a:txBody>
                  <a:tcPr/>
                </a:tc>
                <a:tc>
                  <a:txBody>
                    <a:bodyPr/>
                    <a:lstStyle/>
                    <a:p>
                      <a:r>
                        <a:rPr lang="en-US" dirty="0" smtClean="0"/>
                        <a:t>364</a:t>
                      </a:r>
                      <a:endParaRPr lang="en-US" dirty="0"/>
                    </a:p>
                  </a:txBody>
                  <a:tcPr/>
                </a:tc>
                <a:tc>
                  <a:txBody>
                    <a:bodyPr/>
                    <a:lstStyle/>
                    <a:p>
                      <a:r>
                        <a:rPr lang="en-US" dirty="0" smtClean="0"/>
                        <a:t>44</a:t>
                      </a:r>
                      <a:endParaRPr lang="en-US" dirty="0"/>
                    </a:p>
                  </a:txBody>
                  <a:tcPr/>
                </a:tc>
                <a:tc>
                  <a:txBody>
                    <a:bodyPr/>
                    <a:lstStyle/>
                    <a:p>
                      <a:r>
                        <a:rPr lang="en-US" dirty="0" smtClean="0"/>
                        <a:t>7</a:t>
                      </a:r>
                      <a:endParaRPr lang="en-US" dirty="0"/>
                    </a:p>
                  </a:txBody>
                  <a:tcPr/>
                </a:tc>
                <a:tc>
                  <a:txBody>
                    <a:bodyPr/>
                    <a:lstStyle/>
                    <a:p>
                      <a:r>
                        <a:rPr lang="en-US" dirty="0" smtClean="0"/>
                        <a:t>575</a:t>
                      </a:r>
                      <a:endParaRPr lang="en-US" dirty="0"/>
                    </a:p>
                  </a:txBody>
                  <a:tcPr/>
                </a:tc>
              </a:tr>
              <a:tr h="370840">
                <a:tc>
                  <a:txBody>
                    <a:bodyPr/>
                    <a:lstStyle/>
                    <a:p>
                      <a:r>
                        <a:rPr lang="en-US" dirty="0" smtClean="0">
                          <a:solidFill>
                            <a:srgbClr val="FFFFFF"/>
                          </a:solidFill>
                        </a:rPr>
                        <a:t>4 – 6 times/yr</a:t>
                      </a:r>
                      <a:endParaRPr lang="en-US" b="1" dirty="0">
                        <a:solidFill>
                          <a:srgbClr val="FFFFFF"/>
                        </a:solidFill>
                      </a:endParaRPr>
                    </a:p>
                  </a:txBody>
                  <a:tcPr>
                    <a:solidFill>
                      <a:srgbClr val="FFB700"/>
                    </a:solidFill>
                  </a:tcPr>
                </a:tc>
                <a:tc>
                  <a:txBody>
                    <a:bodyPr/>
                    <a:lstStyle/>
                    <a:p>
                      <a:r>
                        <a:rPr lang="en-US" dirty="0" smtClean="0"/>
                        <a:t>2</a:t>
                      </a:r>
                      <a:endParaRPr lang="en-US" dirty="0"/>
                    </a:p>
                  </a:txBody>
                  <a:tcPr/>
                </a:tc>
                <a:tc>
                  <a:txBody>
                    <a:bodyPr/>
                    <a:lstStyle/>
                    <a:p>
                      <a:r>
                        <a:rPr lang="en-US" dirty="0" smtClean="0"/>
                        <a:t>6</a:t>
                      </a:r>
                      <a:endParaRPr lang="en-US" dirty="0"/>
                    </a:p>
                  </a:txBody>
                  <a:tcPr/>
                </a:tc>
                <a:tc>
                  <a:txBody>
                    <a:bodyPr/>
                    <a:lstStyle/>
                    <a:p>
                      <a:r>
                        <a:rPr lang="en-US" dirty="0" smtClean="0"/>
                        <a:t>54</a:t>
                      </a:r>
                      <a:endParaRPr lang="en-US" dirty="0"/>
                    </a:p>
                  </a:txBody>
                  <a:tcPr/>
                </a:tc>
                <a:tc>
                  <a:txBody>
                    <a:bodyPr/>
                    <a:lstStyle/>
                    <a:p>
                      <a:r>
                        <a:rPr lang="en-US" dirty="0" smtClean="0"/>
                        <a:t>64</a:t>
                      </a:r>
                      <a:endParaRPr lang="en-US" dirty="0"/>
                    </a:p>
                  </a:txBody>
                  <a:tcPr/>
                </a:tc>
                <a:tc>
                  <a:txBody>
                    <a:bodyPr/>
                    <a:lstStyle/>
                    <a:p>
                      <a:r>
                        <a:rPr lang="en-US" dirty="0" smtClean="0"/>
                        <a:t>13</a:t>
                      </a:r>
                      <a:endParaRPr lang="en-US" dirty="0"/>
                    </a:p>
                  </a:txBody>
                  <a:tcPr/>
                </a:tc>
                <a:tc>
                  <a:txBody>
                    <a:bodyPr/>
                    <a:lstStyle/>
                    <a:p>
                      <a:r>
                        <a:rPr lang="en-US" dirty="0" smtClean="0"/>
                        <a:t>139</a:t>
                      </a:r>
                      <a:endParaRPr lang="en-US" dirty="0"/>
                    </a:p>
                  </a:txBody>
                  <a:tcPr/>
                </a:tc>
              </a:tr>
              <a:tr h="370840">
                <a:tc>
                  <a:txBody>
                    <a:bodyPr/>
                    <a:lstStyle/>
                    <a:p>
                      <a:r>
                        <a:rPr lang="en-US" dirty="0" smtClean="0">
                          <a:solidFill>
                            <a:srgbClr val="FFFFFF"/>
                          </a:solidFill>
                        </a:rPr>
                        <a:t>&gt; 6 times/yr</a:t>
                      </a:r>
                      <a:endParaRPr lang="en-US" b="1" dirty="0">
                        <a:solidFill>
                          <a:srgbClr val="FFFFFF"/>
                        </a:solidFill>
                      </a:endParaRPr>
                    </a:p>
                  </a:txBody>
                  <a:tcPr>
                    <a:solidFill>
                      <a:srgbClr val="FFB700"/>
                    </a:solidFill>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5</a:t>
                      </a:r>
                      <a:endParaRPr lang="en-US" dirty="0"/>
                    </a:p>
                  </a:txBody>
                  <a:tcPr/>
                </a:tc>
                <a:tc>
                  <a:txBody>
                    <a:bodyPr/>
                    <a:lstStyle/>
                    <a:p>
                      <a:r>
                        <a:rPr lang="en-US" dirty="0" smtClean="0"/>
                        <a:t>12</a:t>
                      </a:r>
                      <a:endParaRPr lang="en-US" dirty="0"/>
                    </a:p>
                  </a:txBody>
                  <a:tcPr/>
                </a:tc>
                <a:tc>
                  <a:txBody>
                    <a:bodyPr/>
                    <a:lstStyle/>
                    <a:p>
                      <a:r>
                        <a:rPr lang="en-US" dirty="0" smtClean="0"/>
                        <a:t>30</a:t>
                      </a:r>
                      <a:endParaRPr lang="en-US" dirty="0"/>
                    </a:p>
                  </a:txBody>
                  <a:tcPr/>
                </a:tc>
                <a:tc>
                  <a:txBody>
                    <a:bodyPr/>
                    <a:lstStyle/>
                    <a:p>
                      <a:r>
                        <a:rPr lang="en-US" dirty="0" smtClean="0"/>
                        <a:t>48</a:t>
                      </a:r>
                      <a:endParaRPr lang="en-US" dirty="0"/>
                    </a:p>
                  </a:txBody>
                  <a:tcPr/>
                </a:tc>
              </a:tr>
              <a:tr h="370840">
                <a:tc>
                  <a:txBody>
                    <a:bodyPr/>
                    <a:lstStyle/>
                    <a:p>
                      <a:r>
                        <a:rPr lang="en-US" dirty="0" smtClean="0">
                          <a:solidFill>
                            <a:srgbClr val="FFFFFF"/>
                          </a:solidFill>
                        </a:rPr>
                        <a:t>Total</a:t>
                      </a:r>
                      <a:endParaRPr lang="en-US" b="1" dirty="0">
                        <a:solidFill>
                          <a:srgbClr val="FFFFFF"/>
                        </a:solidFill>
                      </a:endParaRPr>
                    </a:p>
                  </a:txBody>
                  <a:tcPr>
                    <a:solidFill>
                      <a:srgbClr val="FFB700"/>
                    </a:solidFill>
                  </a:tcPr>
                </a:tc>
                <a:tc>
                  <a:txBody>
                    <a:bodyPr/>
                    <a:lstStyle/>
                    <a:p>
                      <a:r>
                        <a:rPr lang="en-US" dirty="0" smtClean="0"/>
                        <a:t>133</a:t>
                      </a:r>
                      <a:endParaRPr lang="en-US" dirty="0"/>
                    </a:p>
                  </a:txBody>
                  <a:tcPr/>
                </a:tc>
                <a:tc>
                  <a:txBody>
                    <a:bodyPr/>
                    <a:lstStyle/>
                    <a:p>
                      <a:r>
                        <a:rPr lang="en-US" dirty="0" smtClean="0"/>
                        <a:t>292</a:t>
                      </a:r>
                      <a:endParaRPr lang="en-US" dirty="0"/>
                    </a:p>
                  </a:txBody>
                  <a:tcPr/>
                </a:tc>
                <a:tc>
                  <a:txBody>
                    <a:bodyPr/>
                    <a:lstStyle/>
                    <a:p>
                      <a:r>
                        <a:rPr lang="en-US" dirty="0" smtClean="0"/>
                        <a:t>474</a:t>
                      </a:r>
                      <a:endParaRPr lang="en-US" dirty="0"/>
                    </a:p>
                  </a:txBody>
                  <a:tcPr/>
                </a:tc>
                <a:tc>
                  <a:txBody>
                    <a:bodyPr/>
                    <a:lstStyle/>
                    <a:p>
                      <a:r>
                        <a:rPr lang="en-US" dirty="0" smtClean="0"/>
                        <a:t>128</a:t>
                      </a:r>
                      <a:endParaRPr lang="en-US" dirty="0"/>
                    </a:p>
                  </a:txBody>
                  <a:tcPr/>
                </a:tc>
                <a:tc>
                  <a:txBody>
                    <a:bodyPr/>
                    <a:lstStyle/>
                    <a:p>
                      <a:r>
                        <a:rPr lang="en-US" dirty="0" smtClean="0"/>
                        <a:t>53</a:t>
                      </a:r>
                      <a:endParaRPr lang="en-US" dirty="0"/>
                    </a:p>
                  </a:txBody>
                  <a:tcPr/>
                </a:tc>
                <a:tc>
                  <a:txBody>
                    <a:bodyPr/>
                    <a:lstStyle/>
                    <a:p>
                      <a:r>
                        <a:rPr lang="en-US" dirty="0" smtClean="0"/>
                        <a:t>1080</a:t>
                      </a:r>
                      <a:endParaRPr lang="en-US" dirty="0"/>
                    </a:p>
                  </a:txBody>
                  <a:tcPr/>
                </a:tc>
              </a:tr>
              <a:tr h="181610">
                <a:tc>
                  <a:txBody>
                    <a:bodyPr/>
                    <a:lstStyle/>
                    <a:p>
                      <a:endParaRPr lang="en-US" dirty="0"/>
                    </a:p>
                  </a:txBody>
                  <a:tcPr>
                    <a:solidFill>
                      <a:srgbClr val="FFB700"/>
                    </a:solidFill>
                  </a:tcPr>
                </a:tc>
                <a:tc gridSpan="6">
                  <a:txBody>
                    <a:bodyPr/>
                    <a:lstStyle/>
                    <a:p>
                      <a:r>
                        <a:rPr kumimoji="0" lang="en-AU" sz="1800" kern="1200" dirty="0" smtClean="0"/>
                        <a:t>Pearson chi2(16) =  1.0e+03   Pr = 0.000</a:t>
                      </a:r>
                      <a:r>
                        <a:rPr lang="en-AU" dirty="0" smtClean="0"/>
                        <a:t> </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lnT w="12700" cap="flat" cmpd="sng" algn="ctr">
                      <a:solidFill>
                        <a:srgbClr val="7F7F7F"/>
                      </a:solidFill>
                      <a:prstDash val="solid"/>
                      <a:round/>
                      <a:headEnd type="none" w="med" len="med"/>
                      <a:tailEnd type="none" w="med" len="med"/>
                    </a:lnT>
                  </a:tcPr>
                </a:tc>
              </a:tr>
            </a:tbl>
          </a:graphicData>
        </a:graphic>
      </p:graphicFrame>
      <p:sp>
        <p:nvSpPr>
          <p:cNvPr id="3" name="TextBox 2"/>
          <p:cNvSpPr txBox="1"/>
          <p:nvPr/>
        </p:nvSpPr>
        <p:spPr>
          <a:xfrm>
            <a:off x="762000" y="1689791"/>
            <a:ext cx="7467600" cy="523220"/>
          </a:xfrm>
          <a:prstGeom prst="rect">
            <a:avLst/>
          </a:prstGeom>
          <a:noFill/>
        </p:spPr>
        <p:txBody>
          <a:bodyPr wrap="square" rtlCol="0">
            <a:spAutoFit/>
          </a:bodyPr>
          <a:lstStyle/>
          <a:p>
            <a:pPr algn="ctr"/>
            <a:r>
              <a:rPr lang="en-AU" sz="2800" b="1" dirty="0">
                <a:solidFill>
                  <a:srgbClr val="AD0000"/>
                </a:solidFill>
                <a:sym typeface="Symbol"/>
              </a:rPr>
              <a:t></a:t>
            </a:r>
            <a:r>
              <a:rPr lang="en-AU" sz="2800" b="1" baseline="30000" dirty="0">
                <a:solidFill>
                  <a:srgbClr val="AD0000"/>
                </a:solidFill>
              </a:rPr>
              <a:t>2</a:t>
            </a:r>
            <a:r>
              <a:rPr lang="en-AU" sz="2800" b="1" dirty="0">
                <a:solidFill>
                  <a:srgbClr val="AD0000"/>
                </a:solidFill>
              </a:rPr>
              <a:t> test of independence </a:t>
            </a:r>
            <a:endParaRPr lang="en-US" sz="2800" b="1" dirty="0">
              <a:solidFill>
                <a:srgbClr val="AD0000"/>
              </a:solidFill>
            </a:endParaRPr>
          </a:p>
        </p:txBody>
      </p:sp>
    </p:spTree>
    <p:extLst>
      <p:ext uri="{BB962C8B-B14F-4D97-AF65-F5344CB8AC3E}">
        <p14:creationId xmlns:p14="http://schemas.microsoft.com/office/powerpoint/2010/main" val="153079458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49156"/>
            <a:ext cx="6781800" cy="1234411"/>
          </a:xfrm>
        </p:spPr>
        <p:txBody>
          <a:bodyPr/>
          <a:lstStyle/>
          <a:p>
            <a:r>
              <a:rPr lang="en-US" dirty="0" smtClean="0"/>
              <a:t>Results</a:t>
            </a:r>
            <a:endParaRPr lang="en-US"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192597011"/>
              </p:ext>
            </p:extLst>
          </p:nvPr>
        </p:nvGraphicFramePr>
        <p:xfrm>
          <a:off x="615594" y="1784350"/>
          <a:ext cx="7769715" cy="2776536"/>
        </p:xfrm>
        <a:graphic>
          <a:graphicData uri="http://schemas.openxmlformats.org/drawingml/2006/table">
            <a:tbl>
              <a:tblPr firstRow="1" bandRow="1">
                <a:tableStyleId>{5C22544A-7EE6-4342-B048-85BDC9FD1C3A}</a:tableStyleId>
              </a:tblPr>
              <a:tblGrid>
                <a:gridCol w="2508972"/>
                <a:gridCol w="2115857"/>
                <a:gridCol w="3144886"/>
              </a:tblGrid>
              <a:tr h="462756">
                <a:tc>
                  <a:txBody>
                    <a:bodyPr/>
                    <a:lstStyle/>
                    <a:p>
                      <a:r>
                        <a:rPr lang="en-US" sz="2400" b="1" dirty="0" smtClean="0"/>
                        <a:t>Cold Episodes</a:t>
                      </a:r>
                      <a:endParaRPr lang="en-US" sz="2400" b="1" dirty="0"/>
                    </a:p>
                  </a:txBody>
                  <a:tcPr/>
                </a:tc>
                <a:tc>
                  <a:txBody>
                    <a:bodyPr/>
                    <a:lstStyle/>
                    <a:p>
                      <a:r>
                        <a:rPr lang="en-US" sz="2400" dirty="0" smtClean="0"/>
                        <a:t>OR</a:t>
                      </a:r>
                      <a:endParaRPr lang="en-US" sz="2400" b="1" dirty="0"/>
                    </a:p>
                  </a:txBody>
                  <a:tcPr/>
                </a:tc>
                <a:tc>
                  <a:txBody>
                    <a:bodyPr/>
                    <a:lstStyle/>
                    <a:p>
                      <a:r>
                        <a:rPr lang="en-US" sz="2400" dirty="0" smtClean="0"/>
                        <a:t>95% CI </a:t>
                      </a:r>
                      <a:endParaRPr lang="en-US" sz="2400" b="1" dirty="0"/>
                    </a:p>
                  </a:txBody>
                  <a:tcPr/>
                </a:tc>
              </a:tr>
              <a:tr h="462756">
                <a:tc>
                  <a:txBody>
                    <a:bodyPr/>
                    <a:lstStyle/>
                    <a:p>
                      <a:r>
                        <a:rPr kumimoji="0" lang="en-AU" sz="2400" kern="1200" dirty="0" smtClean="0"/>
                        <a:t>Never</a:t>
                      </a:r>
                      <a:endParaRPr kumimoji="0" lang="en-AU" sz="24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AU" sz="2400" kern="1200" dirty="0" smtClean="0"/>
                        <a:t>1</a:t>
                      </a:r>
                      <a:endParaRPr kumimoji="0" lang="en-AU" sz="2400" kern="1200" dirty="0" smtClean="0">
                        <a:solidFill>
                          <a:schemeClr val="dk1"/>
                        </a:solidFill>
                        <a:latin typeface="+mn-lt"/>
                        <a:ea typeface="+mn-ea"/>
                        <a:cs typeface="+mn-cs"/>
                      </a:endParaRPr>
                    </a:p>
                  </a:txBody>
                  <a:tcPr/>
                </a:tc>
                <a:tc>
                  <a:txBody>
                    <a:bodyPr/>
                    <a:lstStyle/>
                    <a:p>
                      <a:endParaRPr lang="en-US" sz="2400" dirty="0"/>
                    </a:p>
                  </a:txBody>
                  <a:tcPr/>
                </a:tc>
              </a:tr>
              <a:tr h="462756">
                <a:tc>
                  <a:txBody>
                    <a:bodyPr/>
                    <a:lstStyle/>
                    <a:p>
                      <a:r>
                        <a:rPr kumimoji="0" lang="en-AU" sz="2400" kern="1200" dirty="0" smtClean="0"/>
                        <a:t>Once a year </a:t>
                      </a:r>
                      <a:endParaRPr lang="en-US" sz="2400" dirty="0"/>
                    </a:p>
                  </a:txBody>
                  <a:tcPr/>
                </a:tc>
                <a:tc>
                  <a:txBody>
                    <a:bodyPr/>
                    <a:lstStyle/>
                    <a:p>
                      <a:r>
                        <a:rPr kumimoji="0" lang="en-AU" sz="2400" kern="1200" dirty="0" smtClean="0"/>
                        <a:t>10.31325***</a:t>
                      </a:r>
                      <a:endParaRPr kumimoji="0" lang="en-AU" sz="2400" kern="1200" dirty="0" smtClean="0">
                        <a:solidFill>
                          <a:schemeClr val="dk1"/>
                        </a:solidFill>
                        <a:latin typeface="+mn-lt"/>
                        <a:ea typeface="+mn-ea"/>
                        <a:cs typeface="+mn-cs"/>
                      </a:endParaRPr>
                    </a:p>
                  </a:txBody>
                  <a:tcPr/>
                </a:tc>
                <a:tc>
                  <a:txBody>
                    <a:bodyPr/>
                    <a:lstStyle/>
                    <a:p>
                      <a:r>
                        <a:rPr kumimoji="0" lang="en-AU" sz="2400" kern="1200" dirty="0" smtClean="0"/>
                        <a:t>5.028              21.155</a:t>
                      </a:r>
                      <a:endParaRPr kumimoji="0" lang="en-AU" sz="2400" kern="1200" dirty="0" smtClean="0">
                        <a:solidFill>
                          <a:schemeClr val="dk1"/>
                        </a:solidFill>
                        <a:latin typeface="+mn-lt"/>
                        <a:ea typeface="+mn-ea"/>
                        <a:cs typeface="+mn-cs"/>
                      </a:endParaRPr>
                    </a:p>
                  </a:txBody>
                  <a:tcPr/>
                </a:tc>
              </a:tr>
              <a:tr h="462756">
                <a:tc>
                  <a:txBody>
                    <a:bodyPr/>
                    <a:lstStyle/>
                    <a:p>
                      <a:r>
                        <a:rPr kumimoji="0" lang="en-AU" sz="2400" kern="1200" dirty="0" smtClean="0"/>
                        <a:t>2 – 3 times a year</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AU" sz="2400" kern="1200" dirty="0" smtClean="0"/>
                        <a:t>70.49894***</a:t>
                      </a:r>
                      <a:endParaRPr kumimoji="0" lang="en-AU" sz="24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AU" sz="2400" kern="1200" dirty="0" smtClean="0"/>
                        <a:t>33.875            146.717</a:t>
                      </a:r>
                      <a:endParaRPr kumimoji="0" lang="en-AU" sz="2400" kern="1200" dirty="0" smtClean="0">
                        <a:solidFill>
                          <a:schemeClr val="dk1"/>
                        </a:solidFill>
                        <a:latin typeface="+mn-lt"/>
                        <a:ea typeface="+mn-ea"/>
                        <a:cs typeface="+mn-cs"/>
                      </a:endParaRPr>
                    </a:p>
                  </a:txBody>
                  <a:tcPr/>
                </a:tc>
              </a:tr>
              <a:tr h="462756">
                <a:tc>
                  <a:txBody>
                    <a:bodyPr/>
                    <a:lstStyle/>
                    <a:p>
                      <a:r>
                        <a:rPr kumimoji="0" lang="en-AU" sz="2400" kern="1200" dirty="0" smtClean="0"/>
                        <a:t>4 – 6 times a year</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AU" sz="2400" kern="1200" dirty="0" smtClean="0"/>
                        <a:t>766.5721***</a:t>
                      </a:r>
                      <a:endParaRPr kumimoji="0" lang="en-AU" sz="24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AU" sz="2400" kern="1200" dirty="0" smtClean="0"/>
                        <a:t>329.001          1786.113</a:t>
                      </a:r>
                      <a:endParaRPr kumimoji="0" lang="en-AU" sz="2400" kern="1200" dirty="0" smtClean="0">
                        <a:solidFill>
                          <a:schemeClr val="dk1"/>
                        </a:solidFill>
                        <a:latin typeface="+mn-lt"/>
                        <a:ea typeface="+mn-ea"/>
                        <a:cs typeface="+mn-cs"/>
                      </a:endParaRPr>
                    </a:p>
                  </a:txBody>
                  <a:tcPr/>
                </a:tc>
              </a:tr>
              <a:tr h="462756">
                <a:tc>
                  <a:txBody>
                    <a:bodyPr/>
                    <a:lstStyle/>
                    <a:p>
                      <a:r>
                        <a:rPr kumimoji="0" lang="en-AU" sz="2400" kern="1200" dirty="0" smtClean="0"/>
                        <a:t>&gt; 6 times a year</a:t>
                      </a:r>
                      <a:r>
                        <a:rPr lang="en-AU" sz="2400" dirty="0" smtClean="0"/>
                        <a:t> </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AU" sz="2400" kern="1200" dirty="0" smtClean="0"/>
                        <a:t>6233.587***</a:t>
                      </a:r>
                      <a:r>
                        <a:rPr lang="en-AU" sz="2400" dirty="0" smtClean="0"/>
                        <a:t> </a:t>
                      </a:r>
                      <a:endParaRPr lang="en-US" sz="2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AU" sz="2400" kern="1200" dirty="0" smtClean="0"/>
                        <a:t>2179.287        17830.42</a:t>
                      </a:r>
                      <a:r>
                        <a:rPr lang="en-AU" sz="2400" dirty="0" smtClean="0"/>
                        <a:t> </a:t>
                      </a:r>
                      <a:endParaRPr lang="en-US" sz="2400" dirty="0" smtClean="0"/>
                    </a:p>
                  </a:txBody>
                  <a:tcPr/>
                </a:tc>
              </a:tr>
            </a:tbl>
          </a:graphicData>
        </a:graphic>
      </p:graphicFrame>
    </p:spTree>
    <p:extLst>
      <p:ext uri="{BB962C8B-B14F-4D97-AF65-F5344CB8AC3E}">
        <p14:creationId xmlns:p14="http://schemas.microsoft.com/office/powerpoint/2010/main" val="153079458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75" y="21364"/>
            <a:ext cx="7759768" cy="1234411"/>
          </a:xfrm>
        </p:spPr>
        <p:txBody>
          <a:bodyPr>
            <a:noAutofit/>
          </a:bodyPr>
          <a:lstStyle/>
          <a:p>
            <a:r>
              <a:rPr lang="en-US" sz="4000" dirty="0"/>
              <a:t>Conclusions and Recommendations</a:t>
            </a:r>
          </a:p>
        </p:txBody>
      </p:sp>
      <p:sp>
        <p:nvSpPr>
          <p:cNvPr id="3" name="Content Placeholder 2"/>
          <p:cNvSpPr>
            <a:spLocks noGrp="1"/>
          </p:cNvSpPr>
          <p:nvPr>
            <p:ph idx="1"/>
          </p:nvPr>
        </p:nvSpPr>
        <p:spPr>
          <a:xfrm>
            <a:off x="762000" y="1583567"/>
            <a:ext cx="7514076" cy="4536260"/>
          </a:xfrm>
        </p:spPr>
        <p:txBody>
          <a:bodyPr/>
          <a:lstStyle/>
          <a:p>
            <a:pPr marL="320040" lvl="1" indent="0">
              <a:buNone/>
            </a:pPr>
            <a:r>
              <a:rPr lang="en-US" sz="2400" b="1" dirty="0">
                <a:solidFill>
                  <a:srgbClr val="AD0000"/>
                </a:solidFill>
              </a:rPr>
              <a:t>Conclusion</a:t>
            </a:r>
            <a:r>
              <a:rPr lang="en-US" sz="2400" b="1" dirty="0" smtClean="0">
                <a:solidFill>
                  <a:srgbClr val="AD0000"/>
                </a:solidFill>
              </a:rPr>
              <a:t>:</a:t>
            </a:r>
            <a:endParaRPr lang="en-US" dirty="0" smtClean="0"/>
          </a:p>
          <a:p>
            <a:pPr lvl="1"/>
            <a:r>
              <a:rPr lang="en-US" dirty="0" smtClean="0"/>
              <a:t>First </a:t>
            </a:r>
            <a:r>
              <a:rPr lang="en-US" dirty="0"/>
              <a:t>study to our knowledge that produces a reliable and fully validated instrument that measures the psychosocial factors influencing the parental use of antibiotics in children</a:t>
            </a:r>
          </a:p>
          <a:p>
            <a:pPr lvl="1"/>
            <a:r>
              <a:rPr lang="en-US" dirty="0"/>
              <a:t>High utility for future research targeted to measure the factors influencing the use of antibiotics in other communities around the world</a:t>
            </a:r>
          </a:p>
          <a:p>
            <a:pPr lvl="1"/>
            <a:r>
              <a:rPr lang="en-US" dirty="0"/>
              <a:t>Assisting researchers and policy makers to reduce the use of antibiotics in a community.</a:t>
            </a:r>
          </a:p>
          <a:p>
            <a:endParaRPr lang="en-US" dirty="0"/>
          </a:p>
        </p:txBody>
      </p:sp>
    </p:spTree>
    <p:extLst>
      <p:ext uri="{BB962C8B-B14F-4D97-AF65-F5344CB8AC3E}">
        <p14:creationId xmlns:p14="http://schemas.microsoft.com/office/powerpoint/2010/main" val="153079458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944" y="1583567"/>
            <a:ext cx="7514076" cy="4536260"/>
          </a:xfrm>
        </p:spPr>
        <p:txBody>
          <a:bodyPr>
            <a:normAutofit/>
          </a:bodyPr>
          <a:lstStyle/>
          <a:p>
            <a:pPr marL="320040" lvl="1" indent="0">
              <a:buNone/>
            </a:pPr>
            <a:r>
              <a:rPr lang="en-US" sz="2800" b="1" dirty="0" smtClean="0">
                <a:solidFill>
                  <a:srgbClr val="AD0000"/>
                </a:solidFill>
              </a:rPr>
              <a:t>Conclusion:</a:t>
            </a:r>
          </a:p>
          <a:p>
            <a:pPr lvl="1"/>
            <a:r>
              <a:rPr lang="en-US" sz="2800" dirty="0" smtClean="0"/>
              <a:t>The first population-based study in Saudi Arabia that measures the parental use of antibiotics in children</a:t>
            </a:r>
          </a:p>
          <a:p>
            <a:pPr lvl="1"/>
            <a:r>
              <a:rPr lang="en-US" sz="2800" dirty="0" smtClean="0"/>
              <a:t>High association between the prevalence of antibiotic use and the number of cold episodes in the study population </a:t>
            </a:r>
            <a:r>
              <a:rPr lang="en-US" sz="2800" dirty="0" smtClean="0">
                <a:sym typeface="Wingdings"/>
              </a:rPr>
              <a:t> </a:t>
            </a:r>
            <a:r>
              <a:rPr lang="en-US" sz="2800" dirty="0" smtClean="0"/>
              <a:t>potential inappropriate use of antibiotics in Saudi Arabia.</a:t>
            </a:r>
          </a:p>
          <a:p>
            <a:endParaRPr lang="en-US" dirty="0"/>
          </a:p>
        </p:txBody>
      </p:sp>
      <p:sp>
        <p:nvSpPr>
          <p:cNvPr id="5" name="Title 1"/>
          <p:cNvSpPr>
            <a:spLocks noGrp="1"/>
          </p:cNvSpPr>
          <p:nvPr>
            <p:ph type="title"/>
          </p:nvPr>
        </p:nvSpPr>
        <p:spPr>
          <a:xfrm>
            <a:off x="659575" y="21364"/>
            <a:ext cx="7759768" cy="1234411"/>
          </a:xfrm>
        </p:spPr>
        <p:txBody>
          <a:bodyPr>
            <a:noAutofit/>
          </a:bodyPr>
          <a:lstStyle/>
          <a:p>
            <a:r>
              <a:rPr lang="en-US" sz="4000" dirty="0"/>
              <a:t>Conclusions and Recommendations</a:t>
            </a:r>
          </a:p>
        </p:txBody>
      </p:sp>
    </p:spTree>
    <p:extLst>
      <p:ext uri="{BB962C8B-B14F-4D97-AF65-F5344CB8AC3E}">
        <p14:creationId xmlns:p14="http://schemas.microsoft.com/office/powerpoint/2010/main" val="153079458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83567"/>
            <a:ext cx="7514076" cy="4536260"/>
          </a:xfrm>
        </p:spPr>
        <p:txBody>
          <a:bodyPr>
            <a:normAutofit fontScale="85000" lnSpcReduction="20000"/>
          </a:bodyPr>
          <a:lstStyle/>
          <a:p>
            <a:r>
              <a:rPr lang="en-US" sz="2800" b="1" dirty="0" smtClean="0">
                <a:solidFill>
                  <a:srgbClr val="AD0000"/>
                </a:solidFill>
              </a:rPr>
              <a:t>Recommendations:</a:t>
            </a:r>
          </a:p>
          <a:p>
            <a:pPr lvl="1"/>
            <a:r>
              <a:rPr lang="en-AU" sz="2600" dirty="0">
                <a:solidFill>
                  <a:schemeClr val="tx1"/>
                </a:solidFill>
              </a:rPr>
              <a:t>P</a:t>
            </a:r>
            <a:r>
              <a:rPr lang="en-AU" sz="2600" dirty="0" smtClean="0">
                <a:solidFill>
                  <a:schemeClr val="tx1"/>
                </a:solidFill>
              </a:rPr>
              <a:t>olicy change: </a:t>
            </a:r>
          </a:p>
          <a:p>
            <a:pPr marL="1108710" lvl="2" indent="-514350">
              <a:buFont typeface="+mj-lt"/>
              <a:buAutoNum type="arabicPeriod"/>
            </a:pPr>
            <a:r>
              <a:rPr lang="en-AU" sz="2600" dirty="0" smtClean="0">
                <a:solidFill>
                  <a:schemeClr val="tx1"/>
                </a:solidFill>
              </a:rPr>
              <a:t>Regulations relating to dispensing antibiotics should be strengthened in Saudi Arabia. </a:t>
            </a:r>
          </a:p>
          <a:p>
            <a:pPr marL="1097280" lvl="2" indent="-457200">
              <a:buFont typeface="+mj-lt"/>
              <a:buAutoNum type="arabicPeriod"/>
            </a:pPr>
            <a:r>
              <a:rPr lang="en-AU" sz="2600" dirty="0" smtClean="0">
                <a:solidFill>
                  <a:schemeClr val="tx1"/>
                </a:solidFill>
              </a:rPr>
              <a:t>Advocating the appropriate use of antibiotics, and the potential dangers in their misuse in Saudi Arabia and around the world.</a:t>
            </a:r>
            <a:endParaRPr lang="en-US" sz="2600" dirty="0" smtClean="0"/>
          </a:p>
          <a:p>
            <a:pPr lvl="1"/>
            <a:r>
              <a:rPr lang="en-US" sz="2600" dirty="0" smtClean="0"/>
              <a:t>Interventions can be directed to:</a:t>
            </a:r>
          </a:p>
          <a:p>
            <a:pPr marL="1051560" lvl="2" indent="-457200">
              <a:buFont typeface="+mj-lt"/>
              <a:buAutoNum type="arabicPeriod"/>
            </a:pPr>
            <a:r>
              <a:rPr lang="en-US" sz="2600" dirty="0" smtClean="0"/>
              <a:t>Enhance the parent’s knowledge and beliefs about antibiotics and its appropriate use, </a:t>
            </a:r>
          </a:p>
          <a:p>
            <a:pPr marL="1051560" lvl="2" indent="-457200">
              <a:buFont typeface="+mj-lt"/>
              <a:buAutoNum type="arabicPeriod"/>
            </a:pPr>
            <a:r>
              <a:rPr lang="en-US" sz="2600" dirty="0" smtClean="0"/>
              <a:t>Promote better behavior regarding the judicious use of antibiotics, and </a:t>
            </a:r>
          </a:p>
          <a:p>
            <a:pPr marL="1051560" lvl="2" indent="-457200">
              <a:buFont typeface="+mj-lt"/>
              <a:buAutoNum type="arabicPeriod"/>
            </a:pPr>
            <a:r>
              <a:rPr lang="en-US" sz="2600" dirty="0" smtClean="0"/>
              <a:t>Increase people’s eagerness to seek more health-related information to expand their health awareness.</a:t>
            </a:r>
          </a:p>
          <a:p>
            <a:endParaRPr lang="en-US" dirty="0"/>
          </a:p>
        </p:txBody>
      </p:sp>
      <p:sp>
        <p:nvSpPr>
          <p:cNvPr id="4" name="Title 1"/>
          <p:cNvSpPr>
            <a:spLocks noGrp="1"/>
          </p:cNvSpPr>
          <p:nvPr>
            <p:ph type="title"/>
          </p:nvPr>
        </p:nvSpPr>
        <p:spPr>
          <a:xfrm>
            <a:off x="659575" y="21364"/>
            <a:ext cx="7759768" cy="1234411"/>
          </a:xfrm>
        </p:spPr>
        <p:txBody>
          <a:bodyPr>
            <a:noAutofit/>
          </a:bodyPr>
          <a:lstStyle/>
          <a:p>
            <a:r>
              <a:rPr lang="en-US" sz="4000" dirty="0"/>
              <a:t>Conclusions and Recommendations</a:t>
            </a:r>
          </a:p>
        </p:txBody>
      </p:sp>
    </p:spTree>
    <p:extLst>
      <p:ext uri="{BB962C8B-B14F-4D97-AF65-F5344CB8AC3E}">
        <p14:creationId xmlns:p14="http://schemas.microsoft.com/office/powerpoint/2010/main" val="153079458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00193"/>
            <a:ext cx="7514076" cy="4536260"/>
          </a:xfrm>
        </p:spPr>
        <p:txBody>
          <a:bodyPr>
            <a:normAutofit/>
          </a:bodyPr>
          <a:lstStyle/>
          <a:p>
            <a:pPr marL="0" indent="0" algn="ctr">
              <a:buNone/>
            </a:pPr>
            <a:r>
              <a:rPr lang="en-US" sz="10000" b="1" dirty="0" smtClean="0">
                <a:solidFill>
                  <a:srgbClr val="AD0000"/>
                </a:solidFill>
              </a:rPr>
              <a:t>Thank you</a:t>
            </a:r>
            <a:endParaRPr lang="en-US" sz="10000" b="1" dirty="0">
              <a:solidFill>
                <a:srgbClr val="AD0000"/>
              </a:solidFill>
            </a:endParaRPr>
          </a:p>
        </p:txBody>
      </p:sp>
      <p:sp>
        <p:nvSpPr>
          <p:cNvPr id="2" name="TextBox 1"/>
          <p:cNvSpPr txBox="1"/>
          <p:nvPr/>
        </p:nvSpPr>
        <p:spPr>
          <a:xfrm>
            <a:off x="762000" y="4804468"/>
            <a:ext cx="7514076" cy="461665"/>
          </a:xfrm>
          <a:prstGeom prst="rect">
            <a:avLst/>
          </a:prstGeom>
          <a:noFill/>
        </p:spPr>
        <p:txBody>
          <a:bodyPr wrap="square" rtlCol="0">
            <a:spAutoFit/>
          </a:bodyPr>
          <a:lstStyle/>
          <a:p>
            <a:pPr algn="ctr"/>
            <a:r>
              <a:rPr lang="en-US" sz="2400" dirty="0" smtClean="0">
                <a:hlinkClick r:id="rId2"/>
              </a:rPr>
              <a:t>Arwa.alumran@gmail.com</a:t>
            </a:r>
            <a:endParaRPr lang="en-US" sz="2400" dirty="0" smtClean="0"/>
          </a:p>
        </p:txBody>
      </p:sp>
    </p:spTree>
    <p:extLst>
      <p:ext uri="{BB962C8B-B14F-4D97-AF65-F5344CB8AC3E}">
        <p14:creationId xmlns:p14="http://schemas.microsoft.com/office/powerpoint/2010/main" val="15307945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462380"/>
            <a:ext cx="7514076" cy="4536260"/>
          </a:xfrm>
        </p:spPr>
        <p:txBody>
          <a:bodyPr/>
          <a:lstStyle/>
          <a:p>
            <a:pPr lvl="1"/>
            <a:r>
              <a:rPr lang="en-US" sz="2800" dirty="0"/>
              <a:t>The most common infectious diseases worldwide (Common cold, Influenza, </a:t>
            </a:r>
            <a:r>
              <a:rPr lang="en-US" sz="2800" dirty="0" err="1"/>
              <a:t>Rhinorria</a:t>
            </a:r>
            <a:r>
              <a:rPr lang="en-US" sz="2800" dirty="0"/>
              <a:t>, and Bronchitis</a:t>
            </a:r>
            <a:r>
              <a:rPr lang="en-US" sz="2800" dirty="0" smtClean="0"/>
              <a:t>)</a:t>
            </a:r>
            <a:endParaRPr lang="en-US" sz="2800" baseline="30000" dirty="0"/>
          </a:p>
          <a:p>
            <a:pPr lvl="1"/>
            <a:r>
              <a:rPr lang="en-AU" sz="2800" dirty="0"/>
              <a:t>Usually caused by respiratory viruses, most commonly </a:t>
            </a:r>
            <a:r>
              <a:rPr lang="en-AU" sz="2800" dirty="0" smtClean="0"/>
              <a:t>rhinovirus</a:t>
            </a:r>
            <a:endParaRPr lang="en-AU" sz="2800" baseline="30000" dirty="0"/>
          </a:p>
          <a:p>
            <a:pPr lvl="1"/>
            <a:r>
              <a:rPr lang="en-US" sz="2800" dirty="0"/>
              <a:t>The average number of common cold episodes in each child annually is 3 to 8 </a:t>
            </a:r>
            <a:r>
              <a:rPr lang="en-US" sz="2800" dirty="0" smtClean="0"/>
              <a:t>times</a:t>
            </a:r>
            <a:endParaRPr lang="en-US" dirty="0"/>
          </a:p>
        </p:txBody>
      </p:sp>
      <p:sp>
        <p:nvSpPr>
          <p:cNvPr id="4" name="Title 1"/>
          <p:cNvSpPr>
            <a:spLocks noGrp="1"/>
          </p:cNvSpPr>
          <p:nvPr>
            <p:ph type="title"/>
          </p:nvPr>
        </p:nvSpPr>
        <p:spPr>
          <a:xfrm>
            <a:off x="762000" y="362857"/>
            <a:ext cx="7514076" cy="1330326"/>
          </a:xfrm>
        </p:spPr>
        <p:txBody>
          <a:bodyPr>
            <a:noAutofit/>
          </a:bodyPr>
          <a:lstStyle/>
          <a:p>
            <a:pPr algn="ctr"/>
            <a:r>
              <a:rPr lang="en-US" sz="4000" dirty="0" smtClean="0"/>
              <a:t>Upper Respiratory Tract Infections (URTIs)</a:t>
            </a:r>
            <a:endParaRPr lang="en-US" sz="4000" dirty="0"/>
          </a:p>
        </p:txBody>
      </p:sp>
    </p:spTree>
    <p:extLst>
      <p:ext uri="{BB962C8B-B14F-4D97-AF65-F5344CB8AC3E}">
        <p14:creationId xmlns:p14="http://schemas.microsoft.com/office/powerpoint/2010/main" val="19742558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3297"/>
            <a:ext cx="6781800" cy="1234411"/>
          </a:xfrm>
        </p:spPr>
        <p:txBody>
          <a:bodyPr/>
          <a:lstStyle/>
          <a:p>
            <a:pPr algn="ctr"/>
            <a:r>
              <a:rPr lang="en-US" dirty="0" smtClean="0"/>
              <a:t>Antibiotics</a:t>
            </a:r>
            <a:endParaRPr lang="en-US" dirty="0"/>
          </a:p>
        </p:txBody>
      </p:sp>
      <p:sp>
        <p:nvSpPr>
          <p:cNvPr id="3" name="Content Placeholder 2"/>
          <p:cNvSpPr>
            <a:spLocks noGrp="1"/>
          </p:cNvSpPr>
          <p:nvPr>
            <p:ph idx="1"/>
          </p:nvPr>
        </p:nvSpPr>
        <p:spPr>
          <a:xfrm>
            <a:off x="761999" y="1583567"/>
            <a:ext cx="7514077" cy="4536260"/>
          </a:xfrm>
        </p:spPr>
        <p:txBody>
          <a:bodyPr>
            <a:noAutofit/>
          </a:bodyPr>
          <a:lstStyle/>
          <a:p>
            <a:r>
              <a:rPr lang="en-US" sz="2800" dirty="0"/>
              <a:t>Antibiotics treat bacterial infections</a:t>
            </a:r>
          </a:p>
          <a:p>
            <a:r>
              <a:rPr lang="en-US" sz="2800" dirty="0"/>
              <a:t>Often used inappropriately, such as: treatment of viral upper respiratory tract </a:t>
            </a:r>
            <a:r>
              <a:rPr lang="en-US" sz="2800" dirty="0" smtClean="0"/>
              <a:t>infections</a:t>
            </a:r>
            <a:endParaRPr lang="en-US" sz="2800" baseline="30000" dirty="0"/>
          </a:p>
          <a:p>
            <a:r>
              <a:rPr lang="en-US" sz="2800" dirty="0"/>
              <a:t>This misuse is one of the major public health issues </a:t>
            </a:r>
            <a:r>
              <a:rPr lang="en-US" sz="2800" dirty="0" smtClean="0"/>
              <a:t>worldwide</a:t>
            </a:r>
          </a:p>
          <a:p>
            <a:pPr lvl="1"/>
            <a:r>
              <a:rPr lang="en-US" sz="2600" dirty="0"/>
              <a:t>antibacterial resistance </a:t>
            </a:r>
            <a:r>
              <a:rPr lang="en-US" sz="2600" dirty="0">
                <a:sym typeface="Wingdings"/>
              </a:rPr>
              <a:t>(sometimes fatal</a:t>
            </a:r>
            <a:r>
              <a:rPr lang="en-US" sz="2600" dirty="0" smtClean="0">
                <a:sym typeface="Wingdings"/>
              </a:rPr>
              <a:t>)</a:t>
            </a:r>
          </a:p>
          <a:p>
            <a:pPr lvl="1"/>
            <a:r>
              <a:rPr lang="en-US" sz="2600" dirty="0">
                <a:sym typeface="Wingdings"/>
              </a:rPr>
              <a:t>more frequent in </a:t>
            </a:r>
            <a:r>
              <a:rPr lang="en-US" sz="2600" dirty="0" smtClean="0">
                <a:sym typeface="Wingdings"/>
              </a:rPr>
              <a:t>children</a:t>
            </a:r>
            <a:endParaRPr lang="en-US" sz="2600" dirty="0" smtClean="0"/>
          </a:p>
          <a:p>
            <a:pPr marL="274320" lvl="1"/>
            <a:r>
              <a:rPr lang="en-AU" sz="2800" dirty="0"/>
              <a:t>N</a:t>
            </a:r>
            <a:r>
              <a:rPr lang="en-AU" sz="2800" dirty="0" smtClean="0"/>
              <a:t>o evidence to support the use of antibiotic treatment for acute bronchitis</a:t>
            </a:r>
            <a:endParaRPr lang="en-US" sz="2800" baseline="30000" dirty="0" smtClean="0"/>
          </a:p>
        </p:txBody>
      </p:sp>
    </p:spTree>
    <p:extLst>
      <p:ext uri="{BB962C8B-B14F-4D97-AF65-F5344CB8AC3E}">
        <p14:creationId xmlns:p14="http://schemas.microsoft.com/office/powerpoint/2010/main" val="5271613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8861"/>
            <a:ext cx="7675270" cy="1234411"/>
          </a:xfrm>
        </p:spPr>
        <p:txBody>
          <a:bodyPr>
            <a:noAutofit/>
          </a:bodyPr>
          <a:lstStyle/>
          <a:p>
            <a:pPr algn="ctr"/>
            <a:r>
              <a:rPr lang="en-US" sz="3000" dirty="0"/>
              <a:t>Prevalence of </a:t>
            </a:r>
            <a:r>
              <a:rPr lang="en-US" sz="3000" dirty="0" smtClean="0"/>
              <a:t>Antibiotic Use </a:t>
            </a:r>
            <a:r>
              <a:rPr lang="en-US" sz="3000" dirty="0"/>
              <a:t>for </a:t>
            </a:r>
            <a:r>
              <a:rPr lang="en-US" sz="3000" dirty="0" smtClean="0"/>
              <a:t>Upper Respiratory Tract Infections Around the World </a:t>
            </a:r>
            <a:endParaRPr lang="en-US" sz="3000" dirty="0"/>
          </a:p>
        </p:txBody>
      </p:sp>
      <p:sp>
        <p:nvSpPr>
          <p:cNvPr id="6" name="Footer Placeholder 3"/>
          <p:cNvSpPr>
            <a:spLocks noGrp="1"/>
          </p:cNvSpPr>
          <p:nvPr>
            <p:ph type="ftr" sz="quarter" idx="11"/>
          </p:nvPr>
        </p:nvSpPr>
        <p:spPr>
          <a:xfrm>
            <a:off x="914400" y="6128126"/>
            <a:ext cx="4968388" cy="730403"/>
          </a:xfrm>
        </p:spPr>
        <p:txBody>
          <a:bodyPr/>
          <a:lstStyle/>
          <a:p>
            <a:r>
              <a:rPr lang="en-US" kern="100" dirty="0" smtClean="0"/>
              <a:t>1 (</a:t>
            </a:r>
            <a:r>
              <a:rPr lang="en-US" kern="0" dirty="0" smtClean="0"/>
              <a:t>El-</a:t>
            </a:r>
            <a:r>
              <a:rPr lang="en-US" kern="0" dirty="0" err="1" smtClean="0"/>
              <a:t>Gilany</a:t>
            </a:r>
            <a:r>
              <a:rPr lang="en-US" kern="0" dirty="0" smtClean="0"/>
              <a:t>, 2000), </a:t>
            </a:r>
            <a:r>
              <a:rPr lang="en-US" kern="100" dirty="0" smtClean="0"/>
              <a:t>2 (</a:t>
            </a:r>
            <a:r>
              <a:rPr lang="en-US" kern="100" dirty="0" err="1" smtClean="0"/>
              <a:t>Hoa</a:t>
            </a:r>
            <a:r>
              <a:rPr lang="en-US" kern="100" dirty="0" smtClean="0"/>
              <a:t> et al., 2009)</a:t>
            </a:r>
            <a:r>
              <a:rPr lang="en-AU" kern="100" dirty="0" smtClean="0"/>
              <a:t>, </a:t>
            </a:r>
            <a:r>
              <a:rPr lang="en-US" kern="100" dirty="0" smtClean="0"/>
              <a:t>3 (</a:t>
            </a:r>
            <a:r>
              <a:rPr lang="en-US" kern="100" dirty="0"/>
              <a:t>Nguyen et al., 2011</a:t>
            </a:r>
            <a:r>
              <a:rPr lang="en-US" kern="100" dirty="0" smtClean="0"/>
              <a:t>),</a:t>
            </a:r>
            <a:r>
              <a:rPr lang="en-AU" kern="100" dirty="0" smtClean="0"/>
              <a:t> </a:t>
            </a:r>
            <a:r>
              <a:rPr lang="en-US" kern="100" dirty="0"/>
              <a:t>4</a:t>
            </a:r>
            <a:r>
              <a:rPr lang="en-US" kern="100" dirty="0" smtClean="0"/>
              <a:t> (</a:t>
            </a:r>
            <a:r>
              <a:rPr lang="en-US" kern="100" dirty="0" err="1" smtClean="0"/>
              <a:t>Teng</a:t>
            </a:r>
            <a:r>
              <a:rPr lang="en-US" kern="100" dirty="0" smtClean="0"/>
              <a:t> et al., 2004),</a:t>
            </a:r>
            <a:r>
              <a:rPr lang="en-US" kern="100" dirty="0"/>
              <a:t> </a:t>
            </a:r>
            <a:r>
              <a:rPr lang="en-US" kern="0" dirty="0" smtClean="0"/>
              <a:t>5 (</a:t>
            </a:r>
            <a:r>
              <a:rPr lang="en-US" kern="100" dirty="0" err="1" smtClean="0"/>
              <a:t>Belongia</a:t>
            </a:r>
            <a:r>
              <a:rPr lang="en-US" kern="100" dirty="0" smtClean="0"/>
              <a:t> et al., 2002)</a:t>
            </a:r>
            <a:endParaRPr lang="en-AU" kern="100" dirty="0" smtClean="0">
              <a:latin typeface="Times New Roman"/>
              <a:ea typeface="宋体"/>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43157037"/>
              </p:ext>
            </p:extLst>
          </p:nvPr>
        </p:nvGraphicFramePr>
        <p:xfrm>
          <a:off x="914400" y="1752600"/>
          <a:ext cx="6527800" cy="34967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64330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83567"/>
            <a:ext cx="7514076" cy="4536260"/>
          </a:xfrm>
        </p:spPr>
        <p:txBody>
          <a:bodyPr>
            <a:normAutofit fontScale="92500"/>
          </a:bodyPr>
          <a:lstStyle/>
          <a:p>
            <a:r>
              <a:rPr lang="en-US" sz="2800" dirty="0" smtClean="0"/>
              <a:t>Development </a:t>
            </a:r>
            <a:r>
              <a:rPr lang="en-US" sz="2800" dirty="0"/>
              <a:t>of antibacterial resistance</a:t>
            </a:r>
          </a:p>
          <a:p>
            <a:r>
              <a:rPr lang="en-US" sz="2800" dirty="0"/>
              <a:t>The development of side effects:</a:t>
            </a:r>
          </a:p>
          <a:p>
            <a:pPr lvl="1"/>
            <a:r>
              <a:rPr lang="en-US" sz="2800" dirty="0"/>
              <a:t>adverse gastrointestinal </a:t>
            </a:r>
            <a:r>
              <a:rPr lang="en-US" sz="2800" dirty="0" smtClean="0"/>
              <a:t>effects: </a:t>
            </a:r>
            <a:r>
              <a:rPr lang="en-AU" sz="2800" dirty="0" smtClean="0"/>
              <a:t>drowsiness</a:t>
            </a:r>
            <a:r>
              <a:rPr lang="en-AU" sz="2800" dirty="0"/>
              <a:t>, </a:t>
            </a:r>
            <a:r>
              <a:rPr lang="en-AU" sz="2800" dirty="0" smtClean="0"/>
              <a:t>diarrhoea </a:t>
            </a:r>
            <a:r>
              <a:rPr lang="en-AU" sz="2800" dirty="0"/>
              <a:t>and </a:t>
            </a:r>
            <a:r>
              <a:rPr lang="en-AU" sz="2800" dirty="0" smtClean="0"/>
              <a:t>hyperactivity, </a:t>
            </a:r>
          </a:p>
          <a:p>
            <a:pPr lvl="1"/>
            <a:r>
              <a:rPr lang="en-US" sz="2800" dirty="0" smtClean="0"/>
              <a:t>I</a:t>
            </a:r>
            <a:r>
              <a:rPr lang="en-AU" sz="2800" dirty="0" smtClean="0"/>
              <a:t>n </a:t>
            </a:r>
            <a:r>
              <a:rPr lang="en-AU" sz="2800" dirty="0"/>
              <a:t>some sever cases: </a:t>
            </a:r>
            <a:r>
              <a:rPr lang="en-US" sz="2800" dirty="0"/>
              <a:t>Anaphylaxis or Anaphylactic shock, or Kidney </a:t>
            </a:r>
            <a:r>
              <a:rPr lang="en-US" sz="2800" dirty="0" smtClean="0"/>
              <a:t>poisoning</a:t>
            </a:r>
          </a:p>
          <a:p>
            <a:pPr lvl="1"/>
            <a:r>
              <a:rPr lang="en-US" sz="2800" dirty="0"/>
              <a:t>False sense of security - </a:t>
            </a:r>
            <a:r>
              <a:rPr lang="en-US" sz="2800" dirty="0" smtClean="0"/>
              <a:t>Meningitis</a:t>
            </a:r>
            <a:endParaRPr lang="en-AU" sz="3000" baseline="30000" dirty="0"/>
          </a:p>
          <a:p>
            <a:r>
              <a:rPr lang="en-US" sz="2800" dirty="0"/>
              <a:t>Rising costs of health services</a:t>
            </a:r>
          </a:p>
          <a:p>
            <a:pPr lvl="1"/>
            <a:r>
              <a:rPr lang="en-US" sz="2800" dirty="0"/>
              <a:t>$2 billion / year in USA </a:t>
            </a:r>
            <a:r>
              <a:rPr lang="en-US" sz="2800" dirty="0">
                <a:sym typeface="Wingdings" pitchFamily="2" charset="2"/>
              </a:rPr>
              <a:t></a:t>
            </a:r>
            <a:r>
              <a:rPr lang="en-US" sz="2800" dirty="0"/>
              <a:t> over-the-counter medication for cold symptoms, mainly in </a:t>
            </a:r>
            <a:r>
              <a:rPr lang="en-US" sz="2800" dirty="0" smtClean="0"/>
              <a:t>children</a:t>
            </a:r>
            <a:endParaRPr lang="en-US" dirty="0"/>
          </a:p>
        </p:txBody>
      </p:sp>
      <p:sp>
        <p:nvSpPr>
          <p:cNvPr id="4" name="Title 1"/>
          <p:cNvSpPr>
            <a:spLocks noGrp="1"/>
          </p:cNvSpPr>
          <p:nvPr>
            <p:ph type="title"/>
          </p:nvPr>
        </p:nvSpPr>
        <p:spPr>
          <a:xfrm>
            <a:off x="762000" y="476251"/>
            <a:ext cx="7514076" cy="1235075"/>
          </a:xfrm>
        </p:spPr>
        <p:txBody>
          <a:bodyPr>
            <a:noAutofit/>
          </a:bodyPr>
          <a:lstStyle/>
          <a:p>
            <a:pPr algn="ctr"/>
            <a:r>
              <a:rPr lang="en-US" sz="4000" dirty="0">
                <a:solidFill>
                  <a:schemeClr val="tx1"/>
                </a:solidFill>
              </a:rPr>
              <a:t>Problems </a:t>
            </a:r>
            <a:r>
              <a:rPr lang="en-US" sz="4000" dirty="0" smtClean="0">
                <a:solidFill>
                  <a:schemeClr val="tx1"/>
                </a:solidFill>
              </a:rPr>
              <a:t>Associated </a:t>
            </a:r>
            <a:r>
              <a:rPr lang="en-US" sz="4000" dirty="0">
                <a:solidFill>
                  <a:schemeClr val="tx1"/>
                </a:solidFill>
              </a:rPr>
              <a:t>with </a:t>
            </a:r>
            <a:r>
              <a:rPr lang="en-US" sz="4000" dirty="0" smtClean="0">
                <a:solidFill>
                  <a:schemeClr val="tx1"/>
                </a:solidFill>
              </a:rPr>
              <a:t>Antibiotics </a:t>
            </a:r>
            <a:r>
              <a:rPr lang="en-US" sz="4000" dirty="0">
                <a:solidFill>
                  <a:schemeClr val="tx1"/>
                </a:solidFill>
              </a:rPr>
              <a:t>O</a:t>
            </a:r>
            <a:r>
              <a:rPr lang="en-US" sz="4000" dirty="0" smtClean="0">
                <a:solidFill>
                  <a:schemeClr val="tx1"/>
                </a:solidFill>
              </a:rPr>
              <a:t>veruse</a:t>
            </a:r>
            <a:endParaRPr lang="en-US" sz="4000" dirty="0">
              <a:solidFill>
                <a:schemeClr val="tx1"/>
              </a:solidFill>
            </a:endParaRPr>
          </a:p>
        </p:txBody>
      </p:sp>
      <p:sp>
        <p:nvSpPr>
          <p:cNvPr id="2" name="TextBox 1"/>
          <p:cNvSpPr txBox="1"/>
          <p:nvPr/>
        </p:nvSpPr>
        <p:spPr>
          <a:xfrm>
            <a:off x="1225513" y="6239612"/>
            <a:ext cx="1428997" cy="369332"/>
          </a:xfrm>
          <a:prstGeom prst="rect">
            <a:avLst/>
          </a:prstGeom>
          <a:noFill/>
        </p:spPr>
        <p:txBody>
          <a:bodyPr wrap="none" rtlCol="0">
            <a:spAutoFit/>
          </a:bodyPr>
          <a:lstStyle/>
          <a:p>
            <a:r>
              <a:rPr lang="en-US" dirty="0"/>
              <a:t> </a:t>
            </a:r>
            <a:r>
              <a:rPr lang="en-US" dirty="0" smtClean="0"/>
              <a:t>(West, 2002)</a:t>
            </a:r>
            <a:endParaRPr lang="en-US" dirty="0"/>
          </a:p>
        </p:txBody>
      </p:sp>
    </p:spTree>
    <p:extLst>
      <p:ext uri="{BB962C8B-B14F-4D97-AF65-F5344CB8AC3E}">
        <p14:creationId xmlns:p14="http://schemas.microsoft.com/office/powerpoint/2010/main" val="33928381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76157"/>
            <a:ext cx="7514076" cy="1234411"/>
          </a:xfrm>
        </p:spPr>
        <p:txBody>
          <a:bodyPr>
            <a:noAutofit/>
          </a:bodyPr>
          <a:lstStyle/>
          <a:p>
            <a:pPr algn="ctr"/>
            <a:r>
              <a:rPr lang="en-US" sz="4000" dirty="0">
                <a:solidFill>
                  <a:srgbClr val="000000"/>
                </a:solidFill>
              </a:rPr>
              <a:t>Factors Influencing the Overuse of </a:t>
            </a:r>
            <a:r>
              <a:rPr lang="en-US" sz="4000" dirty="0" smtClean="0">
                <a:solidFill>
                  <a:srgbClr val="000000"/>
                </a:solidFill>
              </a:rPr>
              <a:t>Antibiotics</a:t>
            </a:r>
            <a:endParaRPr lang="en-US" sz="4000" dirty="0">
              <a:solidFill>
                <a:srgbClr val="000000"/>
              </a:solidFill>
            </a:endParaRPr>
          </a:p>
        </p:txBody>
      </p:sp>
      <p:sp>
        <p:nvSpPr>
          <p:cNvPr id="3" name="Content Placeholder 2"/>
          <p:cNvSpPr>
            <a:spLocks noGrp="1"/>
          </p:cNvSpPr>
          <p:nvPr>
            <p:ph idx="1"/>
          </p:nvPr>
        </p:nvSpPr>
        <p:spPr>
          <a:xfrm>
            <a:off x="762000" y="1855712"/>
            <a:ext cx="7514076" cy="4536260"/>
          </a:xfrm>
        </p:spPr>
        <p:txBody>
          <a:bodyPr>
            <a:normAutofit/>
          </a:bodyPr>
          <a:lstStyle/>
          <a:p>
            <a:pPr>
              <a:buNone/>
            </a:pPr>
            <a:r>
              <a:rPr lang="en-US" sz="2800" b="1" dirty="0" smtClean="0">
                <a:solidFill>
                  <a:srgbClr val="AD0000"/>
                </a:solidFill>
              </a:rPr>
              <a:t>1</a:t>
            </a:r>
            <a:r>
              <a:rPr lang="en-US" sz="2800" b="1" dirty="0">
                <a:solidFill>
                  <a:srgbClr val="AD0000"/>
                </a:solidFill>
              </a:rPr>
              <a:t>-  Parents’ Pressure</a:t>
            </a:r>
          </a:p>
          <a:p>
            <a:pPr>
              <a:buNone/>
            </a:pPr>
            <a:r>
              <a:rPr lang="en-US" sz="2800" b="1" dirty="0">
                <a:solidFill>
                  <a:schemeClr val="accent2">
                    <a:lumMod val="40000"/>
                    <a:lumOff val="60000"/>
                  </a:schemeClr>
                </a:solidFill>
              </a:rPr>
              <a:t>	</a:t>
            </a:r>
            <a:r>
              <a:rPr lang="en-US" sz="2600" dirty="0"/>
              <a:t>Physicians irrational prescription to foster good relationship with patients’ </a:t>
            </a:r>
            <a:r>
              <a:rPr lang="en-US" sz="2600" dirty="0" smtClean="0"/>
              <a:t>guardians</a:t>
            </a:r>
            <a:endParaRPr lang="en-US" sz="2600" baseline="30000" dirty="0"/>
          </a:p>
          <a:p>
            <a:pPr>
              <a:buNone/>
            </a:pPr>
            <a:r>
              <a:rPr lang="en-US" sz="2800" b="1" dirty="0">
                <a:solidFill>
                  <a:srgbClr val="AD0000"/>
                </a:solidFill>
              </a:rPr>
              <a:t>2- Lack of Health Education</a:t>
            </a:r>
          </a:p>
          <a:p>
            <a:pPr>
              <a:buNone/>
            </a:pPr>
            <a:r>
              <a:rPr lang="en-US" sz="2600" b="1" dirty="0">
                <a:solidFill>
                  <a:schemeClr val="accent2">
                    <a:lumMod val="40000"/>
                    <a:lumOff val="60000"/>
                  </a:schemeClr>
                </a:solidFill>
              </a:rPr>
              <a:t>	</a:t>
            </a:r>
            <a:r>
              <a:rPr lang="en-US" sz="2600" dirty="0" smtClean="0"/>
              <a:t>Due</a:t>
            </a:r>
            <a:r>
              <a:rPr lang="en-AU" sz="2600" dirty="0" smtClean="0"/>
              <a:t> to </a:t>
            </a:r>
            <a:r>
              <a:rPr lang="en-AU" sz="2600" dirty="0"/>
              <a:t>the lack of time</a:t>
            </a:r>
          </a:p>
          <a:p>
            <a:pPr>
              <a:buNone/>
            </a:pPr>
            <a:r>
              <a:rPr lang="en-US" sz="2800" b="1" dirty="0">
                <a:solidFill>
                  <a:srgbClr val="AD0000"/>
                </a:solidFill>
              </a:rPr>
              <a:t>3- Socio-Economic Status (SES)</a:t>
            </a:r>
            <a:endParaRPr lang="en-US" sz="2800" dirty="0">
              <a:solidFill>
                <a:srgbClr val="AD0000"/>
              </a:solidFill>
            </a:endParaRPr>
          </a:p>
          <a:p>
            <a:pPr lvl="1"/>
            <a:r>
              <a:rPr lang="en-US" sz="2595" dirty="0"/>
              <a:t>Low SES</a:t>
            </a:r>
            <a:r>
              <a:rPr lang="en-US" sz="2595" dirty="0">
                <a:sym typeface="Wingdings" pitchFamily="2" charset="2"/>
              </a:rPr>
              <a:t> </a:t>
            </a:r>
            <a:r>
              <a:rPr lang="en-US" sz="2595" dirty="0"/>
              <a:t>low education </a:t>
            </a:r>
            <a:r>
              <a:rPr lang="en-US" sz="2595" dirty="0" smtClean="0"/>
              <a:t>levels</a:t>
            </a:r>
            <a:endParaRPr lang="en-US" sz="2595" baseline="30000" dirty="0"/>
          </a:p>
          <a:p>
            <a:pPr lvl="1"/>
            <a:r>
              <a:rPr lang="en-US" sz="2595" dirty="0" smtClean="0"/>
              <a:t>High SES </a:t>
            </a:r>
            <a:r>
              <a:rPr lang="en-US" sz="2595" dirty="0" smtClean="0">
                <a:sym typeface="Wingdings"/>
              </a:rPr>
              <a:t> f</a:t>
            </a:r>
            <a:r>
              <a:rPr lang="en-US" sz="2595" dirty="0" smtClean="0"/>
              <a:t>aster treatment </a:t>
            </a:r>
            <a:r>
              <a:rPr lang="en-US" sz="2595" dirty="0" smtClean="0">
                <a:sym typeface="Wingdings" pitchFamily="2" charset="2"/>
              </a:rPr>
              <a:t> </a:t>
            </a:r>
            <a:r>
              <a:rPr lang="en-US" sz="2595" dirty="0" smtClean="0"/>
              <a:t>less time off work</a:t>
            </a:r>
            <a:endParaRPr lang="en-US" sz="2595" baseline="30000" dirty="0" smtClean="0"/>
          </a:p>
          <a:p>
            <a:endParaRPr lang="en-US" dirty="0"/>
          </a:p>
        </p:txBody>
      </p:sp>
    </p:spTree>
    <p:extLst>
      <p:ext uri="{BB962C8B-B14F-4D97-AF65-F5344CB8AC3E}">
        <p14:creationId xmlns:p14="http://schemas.microsoft.com/office/powerpoint/2010/main" val="23608300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2443"/>
            <a:ext cx="7514076" cy="1234411"/>
          </a:xfrm>
        </p:spPr>
        <p:txBody>
          <a:bodyPr>
            <a:noAutofit/>
          </a:bodyPr>
          <a:lstStyle/>
          <a:p>
            <a:pPr algn="ctr"/>
            <a:r>
              <a:rPr lang="en-US" sz="4000" dirty="0">
                <a:solidFill>
                  <a:srgbClr val="000000"/>
                </a:solidFill>
              </a:rPr>
              <a:t>Factors Influencing the Overuse of Antibiotics</a:t>
            </a:r>
            <a:endParaRPr lang="en-US" sz="4000" dirty="0"/>
          </a:p>
        </p:txBody>
      </p:sp>
      <p:sp>
        <p:nvSpPr>
          <p:cNvPr id="3" name="Content Placeholder 2"/>
          <p:cNvSpPr>
            <a:spLocks noGrp="1"/>
          </p:cNvSpPr>
          <p:nvPr>
            <p:ph idx="1"/>
          </p:nvPr>
        </p:nvSpPr>
        <p:spPr>
          <a:xfrm>
            <a:off x="762000" y="1801283"/>
            <a:ext cx="7514076" cy="4536260"/>
          </a:xfrm>
        </p:spPr>
        <p:txBody>
          <a:bodyPr>
            <a:normAutofit/>
          </a:bodyPr>
          <a:lstStyle/>
          <a:p>
            <a:pPr marL="0" lvl="1" indent="0">
              <a:buNone/>
            </a:pPr>
            <a:r>
              <a:rPr lang="en-US" sz="3000" b="1" dirty="0">
                <a:solidFill>
                  <a:srgbClr val="AD0000"/>
                </a:solidFill>
              </a:rPr>
              <a:t>4- Self-Medication</a:t>
            </a:r>
          </a:p>
          <a:p>
            <a:pPr lvl="1"/>
            <a:r>
              <a:rPr lang="en-US" dirty="0" smtClean="0"/>
              <a:t>Turkey</a:t>
            </a:r>
            <a:r>
              <a:rPr lang="en-US" baseline="30000" dirty="0" smtClean="0"/>
              <a:t> </a:t>
            </a:r>
            <a:r>
              <a:rPr lang="en-US" dirty="0"/>
              <a:t>and </a:t>
            </a:r>
            <a:r>
              <a:rPr lang="en-US" dirty="0" smtClean="0">
                <a:sym typeface="Wingdings" pitchFamily="2" charset="2"/>
              </a:rPr>
              <a:t>China </a:t>
            </a:r>
            <a:r>
              <a:rPr lang="en-US" dirty="0">
                <a:sym typeface="Wingdings" pitchFamily="2" charset="2"/>
              </a:rPr>
              <a:t>almost 60% of Children</a:t>
            </a:r>
          </a:p>
          <a:p>
            <a:pPr lvl="1"/>
            <a:r>
              <a:rPr lang="en-US" dirty="0">
                <a:sym typeface="Wingdings" pitchFamily="2" charset="2"/>
              </a:rPr>
              <a:t>USA  54% of </a:t>
            </a:r>
            <a:r>
              <a:rPr lang="en-US" dirty="0" smtClean="0">
                <a:sym typeface="Wingdings" pitchFamily="2" charset="2"/>
              </a:rPr>
              <a:t>children</a:t>
            </a:r>
            <a:endParaRPr lang="en-US" dirty="0">
              <a:sym typeface="Wingdings" pitchFamily="2" charset="2"/>
            </a:endParaRPr>
          </a:p>
          <a:p>
            <a:pPr lvl="1"/>
            <a:r>
              <a:rPr lang="en-US" dirty="0">
                <a:sym typeface="Wingdings" pitchFamily="2" charset="2"/>
              </a:rPr>
              <a:t>Europe URTIs most common reason for self-</a:t>
            </a:r>
            <a:r>
              <a:rPr lang="en-US" dirty="0" smtClean="0">
                <a:sym typeface="Wingdings" pitchFamily="2" charset="2"/>
              </a:rPr>
              <a:t>medication</a:t>
            </a:r>
            <a:endParaRPr lang="en-US" dirty="0">
              <a:sym typeface="Wingdings" pitchFamily="2" charset="2"/>
            </a:endParaRPr>
          </a:p>
          <a:p>
            <a:r>
              <a:rPr lang="en-US" dirty="0">
                <a:solidFill>
                  <a:schemeClr val="accent1">
                    <a:lumMod val="60000"/>
                    <a:lumOff val="40000"/>
                  </a:schemeClr>
                </a:solidFill>
              </a:rPr>
              <a:t>Factors associated with self-medication: </a:t>
            </a:r>
          </a:p>
          <a:p>
            <a:pPr lvl="1"/>
            <a:r>
              <a:rPr lang="en-US" dirty="0"/>
              <a:t>Parents education, age of the child, severity of </a:t>
            </a:r>
            <a:r>
              <a:rPr lang="en-US" dirty="0" smtClean="0"/>
              <a:t>disease,</a:t>
            </a:r>
            <a:r>
              <a:rPr lang="en-US" baseline="30000" dirty="0" smtClean="0"/>
              <a:t> </a:t>
            </a:r>
            <a:r>
              <a:rPr lang="en-US" dirty="0"/>
              <a:t>past </a:t>
            </a:r>
            <a:r>
              <a:rPr lang="en-US" dirty="0" smtClean="0"/>
              <a:t>experience</a:t>
            </a:r>
            <a:endParaRPr lang="en-US" baseline="30000" dirty="0"/>
          </a:p>
          <a:p>
            <a:r>
              <a:rPr lang="en-US" dirty="0">
                <a:solidFill>
                  <a:schemeClr val="accent1">
                    <a:lumMod val="60000"/>
                    <a:lumOff val="40000"/>
                  </a:schemeClr>
                </a:solidFill>
              </a:rPr>
              <a:t>More common in developing </a:t>
            </a:r>
            <a:r>
              <a:rPr lang="en-US" dirty="0" smtClean="0">
                <a:solidFill>
                  <a:schemeClr val="accent1">
                    <a:lumMod val="60000"/>
                    <a:lumOff val="40000"/>
                  </a:schemeClr>
                </a:solidFill>
              </a:rPr>
              <a:t>countries:</a:t>
            </a:r>
            <a:endParaRPr lang="en-US" dirty="0">
              <a:solidFill>
                <a:schemeClr val="accent1">
                  <a:lumMod val="60000"/>
                  <a:lumOff val="40000"/>
                </a:schemeClr>
              </a:solidFill>
            </a:endParaRPr>
          </a:p>
          <a:p>
            <a:pPr lvl="1"/>
            <a:r>
              <a:rPr lang="en-US" dirty="0"/>
              <a:t>Availability,  unrestricted access,</a:t>
            </a:r>
            <a:r>
              <a:rPr lang="en-US" b="1" dirty="0"/>
              <a:t>  </a:t>
            </a:r>
            <a:r>
              <a:rPr lang="en-US" dirty="0"/>
              <a:t>lack of regulation, and physicians prescribing </a:t>
            </a:r>
            <a:r>
              <a:rPr lang="en-US" dirty="0" smtClean="0"/>
              <a:t>behavior</a:t>
            </a:r>
            <a:endParaRPr lang="en-US" dirty="0"/>
          </a:p>
          <a:p>
            <a:endParaRPr lang="en-US" dirty="0"/>
          </a:p>
        </p:txBody>
      </p:sp>
    </p:spTree>
    <p:extLst>
      <p:ext uri="{BB962C8B-B14F-4D97-AF65-F5344CB8AC3E}">
        <p14:creationId xmlns:p14="http://schemas.microsoft.com/office/powerpoint/2010/main" val="37697676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348466"/>
            <a:ext cx="7514076" cy="3668552"/>
          </a:xfrm>
        </p:spPr>
        <p:txBody>
          <a:bodyPr>
            <a:normAutofit lnSpcReduction="10000"/>
          </a:bodyPr>
          <a:lstStyle/>
          <a:p>
            <a:r>
              <a:rPr lang="en-US" sz="3200" dirty="0"/>
              <a:t>Antibiotics in Saudi Arabia should only be dispensed with a </a:t>
            </a:r>
            <a:r>
              <a:rPr lang="en-US" sz="3200" dirty="0" smtClean="0"/>
              <a:t>prescription</a:t>
            </a:r>
            <a:endParaRPr lang="en-US" sz="3200" baseline="30000" dirty="0"/>
          </a:p>
          <a:p>
            <a:r>
              <a:rPr lang="en-US" sz="3200" dirty="0"/>
              <a:t>P</a:t>
            </a:r>
            <a:r>
              <a:rPr lang="en-US" sz="3200" dirty="0" smtClean="0"/>
              <a:t>harmacies </a:t>
            </a:r>
            <a:r>
              <a:rPr lang="en-US" sz="3200" dirty="0"/>
              <a:t>do not follow </a:t>
            </a:r>
            <a:r>
              <a:rPr lang="en-US" sz="3200" dirty="0" smtClean="0"/>
              <a:t>regulation strictly</a:t>
            </a:r>
            <a:endParaRPr lang="en-US" sz="3200" baseline="30000" dirty="0"/>
          </a:p>
          <a:p>
            <a:r>
              <a:rPr lang="en-US" sz="3200" dirty="0"/>
              <a:t>Data </a:t>
            </a:r>
            <a:r>
              <a:rPr lang="en-US" sz="3200" dirty="0" smtClean="0"/>
              <a:t>about antibiotics is minimal in Saudi Arabia and none was found in relation to children</a:t>
            </a:r>
          </a:p>
        </p:txBody>
      </p:sp>
      <p:sp>
        <p:nvSpPr>
          <p:cNvPr id="4" name="Title 1"/>
          <p:cNvSpPr>
            <a:spLocks noGrp="1"/>
          </p:cNvSpPr>
          <p:nvPr>
            <p:ph type="title"/>
          </p:nvPr>
        </p:nvSpPr>
        <p:spPr>
          <a:xfrm>
            <a:off x="762000" y="113391"/>
            <a:ext cx="6781800" cy="1235075"/>
          </a:xfrm>
        </p:spPr>
        <p:txBody>
          <a:bodyPr/>
          <a:lstStyle/>
          <a:p>
            <a:pPr algn="ctr"/>
            <a:r>
              <a:rPr lang="en-US" dirty="0" smtClean="0"/>
              <a:t>Significance</a:t>
            </a:r>
            <a:endParaRPr lang="en-US" dirty="0"/>
          </a:p>
        </p:txBody>
      </p:sp>
      <p:sp>
        <p:nvSpPr>
          <p:cNvPr id="2" name="TextBox 1"/>
          <p:cNvSpPr txBox="1"/>
          <p:nvPr/>
        </p:nvSpPr>
        <p:spPr>
          <a:xfrm>
            <a:off x="762000" y="6167101"/>
            <a:ext cx="7514076" cy="646331"/>
          </a:xfrm>
          <a:prstGeom prst="rect">
            <a:avLst/>
          </a:prstGeom>
          <a:noFill/>
        </p:spPr>
        <p:txBody>
          <a:bodyPr wrap="square" rtlCol="0">
            <a:spAutoFit/>
          </a:bodyPr>
          <a:lstStyle/>
          <a:p>
            <a:pPr defTabSz="457200">
              <a:defRPr/>
            </a:pPr>
            <a:r>
              <a:rPr lang="en-US" dirty="0" smtClean="0"/>
              <a:t>(</a:t>
            </a:r>
            <a:r>
              <a:rPr lang="en-US" dirty="0"/>
              <a:t>Saudi Food and Drug Authority, 2013), </a:t>
            </a:r>
            <a:r>
              <a:rPr lang="en-US" dirty="0" smtClean="0"/>
              <a:t>(</a:t>
            </a:r>
            <a:r>
              <a:rPr lang="en-US" dirty="0" err="1"/>
              <a:t>Bawazir</a:t>
            </a:r>
            <a:r>
              <a:rPr lang="en-US" dirty="0"/>
              <a:t>, 1992)</a:t>
            </a:r>
            <a:r>
              <a:rPr lang="en-US" dirty="0" smtClean="0"/>
              <a:t>, </a:t>
            </a:r>
            <a:endParaRPr lang="en-US" dirty="0" smtClean="0"/>
          </a:p>
          <a:p>
            <a:pPr defTabSz="457200">
              <a:defRPr/>
            </a:pPr>
            <a:r>
              <a:rPr lang="en-US" dirty="0" smtClean="0"/>
              <a:t>(</a:t>
            </a:r>
            <a:r>
              <a:rPr lang="en-US" dirty="0"/>
              <a:t>Bin </a:t>
            </a:r>
            <a:r>
              <a:rPr lang="en-US" dirty="0" err="1"/>
              <a:t>Abdulhak</a:t>
            </a:r>
            <a:r>
              <a:rPr lang="en-US" dirty="0"/>
              <a:t> et al., 2011</a:t>
            </a:r>
            <a:r>
              <a:rPr lang="en-US" dirty="0" smtClean="0"/>
              <a:t>), </a:t>
            </a:r>
            <a:r>
              <a:rPr lang="en-AU" dirty="0" smtClean="0"/>
              <a:t>(</a:t>
            </a:r>
            <a:r>
              <a:rPr lang="en-AU" dirty="0"/>
              <a:t>Al-Hassan, 2011)</a:t>
            </a:r>
            <a:endParaRPr lang="en-US" dirty="0"/>
          </a:p>
        </p:txBody>
      </p:sp>
    </p:spTree>
    <p:extLst>
      <p:ext uri="{BB962C8B-B14F-4D97-AF65-F5344CB8AC3E}">
        <p14:creationId xmlns:p14="http://schemas.microsoft.com/office/powerpoint/2010/main" val="7104044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382</TotalTime>
  <Words>1698</Words>
  <Application>Microsoft Macintosh PowerPoint</Application>
  <PresentationFormat>On-screen Show (4:3)</PresentationFormat>
  <Paragraphs>267</Paragraphs>
  <Slides>29</Slides>
  <Notes>14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Newsprint</vt:lpstr>
      <vt:lpstr>Antibiotics use in Children</vt:lpstr>
      <vt:lpstr>Outline</vt:lpstr>
      <vt:lpstr>Upper Respiratory Tract Infections (URTIs)</vt:lpstr>
      <vt:lpstr>Antibiotics</vt:lpstr>
      <vt:lpstr>Prevalence of Antibiotic Use for Upper Respiratory Tract Infections Around the World </vt:lpstr>
      <vt:lpstr>Problems Associated with Antibiotics Overuse</vt:lpstr>
      <vt:lpstr>Factors Influencing the Overuse of Antibiotics</vt:lpstr>
      <vt:lpstr>Factors Influencing the Overuse of Antibiotics</vt:lpstr>
      <vt:lpstr>Significance</vt:lpstr>
      <vt:lpstr>Saudi Arabia</vt:lpstr>
      <vt:lpstr>Antibiotics in Saudi Arabia</vt:lpstr>
      <vt:lpstr>Antibiotics in Saudi Arabia</vt:lpstr>
      <vt:lpstr>Aims</vt:lpstr>
      <vt:lpstr>Materials and Methods</vt:lpstr>
      <vt:lpstr>Materials and Methods</vt:lpstr>
      <vt:lpstr>Materials and Methods</vt:lpstr>
      <vt:lpstr>Materials and Methods</vt:lpstr>
      <vt:lpstr>The PAPA Instrument</vt:lpstr>
      <vt:lpstr>Work up of the PAPA instrument</vt:lpstr>
      <vt:lpstr>The PAPA instrument</vt:lpstr>
      <vt:lpstr>The PAPA instrument</vt:lpstr>
      <vt:lpstr>Results</vt:lpstr>
      <vt:lpstr>Results</vt:lpstr>
      <vt:lpstr>Results</vt:lpstr>
      <vt:lpstr>Results</vt:lpstr>
      <vt:lpstr>Conclusions and Recommendations</vt:lpstr>
      <vt:lpstr>Conclusions and Recommendations</vt:lpstr>
      <vt:lpstr>Conclusions and Recommendations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Antibiotics use in Children</dc:title>
  <dc:creator>Arwa Al-Umran</dc:creator>
  <cp:lastModifiedBy>Arwa Al-Umran</cp:lastModifiedBy>
  <cp:revision>44</cp:revision>
  <dcterms:created xsi:type="dcterms:W3CDTF">2015-07-09T14:18:26Z</dcterms:created>
  <dcterms:modified xsi:type="dcterms:W3CDTF">2015-08-04T21:27:54Z</dcterms:modified>
</cp:coreProperties>
</file>