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5" r:id="rId3"/>
    <p:sldId id="264" r:id="rId4"/>
    <p:sldId id="257" r:id="rId5"/>
    <p:sldId id="258" r:id="rId6"/>
    <p:sldId id="259" r:id="rId7"/>
    <p:sldId id="260"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E79E8F4-C2F9-43B3-BD31-1CA04B00CCE3}" type="datetimeFigureOut">
              <a:rPr lang="en-IN" smtClean="0"/>
              <a:t>29-10-2014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AD17806-BC82-4381-BFC3-1623E081E600}"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E79E8F4-C2F9-43B3-BD31-1CA04B00CCE3}" type="datetimeFigureOut">
              <a:rPr lang="en-IN" smtClean="0"/>
              <a:t>29-10-2014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AD17806-BC82-4381-BFC3-1623E081E600}"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E79E8F4-C2F9-43B3-BD31-1CA04B00CCE3}" type="datetimeFigureOut">
              <a:rPr lang="en-IN" smtClean="0"/>
              <a:t>29-10-2014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AD17806-BC82-4381-BFC3-1623E081E600}"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E79E8F4-C2F9-43B3-BD31-1CA04B00CCE3}" type="datetimeFigureOut">
              <a:rPr lang="en-IN" smtClean="0"/>
              <a:t>29-10-2014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AD17806-BC82-4381-BFC3-1623E081E600}"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79E8F4-C2F9-43B3-BD31-1CA04B00CCE3}" type="datetimeFigureOut">
              <a:rPr lang="en-IN" smtClean="0"/>
              <a:t>29-10-2014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AD17806-BC82-4381-BFC3-1623E081E600}"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E79E8F4-C2F9-43B3-BD31-1CA04B00CCE3}" type="datetimeFigureOut">
              <a:rPr lang="en-IN" smtClean="0"/>
              <a:t>29-10-2014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AD17806-BC82-4381-BFC3-1623E081E600}"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E79E8F4-C2F9-43B3-BD31-1CA04B00CCE3}" type="datetimeFigureOut">
              <a:rPr lang="en-IN" smtClean="0"/>
              <a:t>29-10-2014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AD17806-BC82-4381-BFC3-1623E081E600}"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E79E8F4-C2F9-43B3-BD31-1CA04B00CCE3}" type="datetimeFigureOut">
              <a:rPr lang="en-IN" smtClean="0"/>
              <a:t>29-10-2014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AD17806-BC82-4381-BFC3-1623E081E600}"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79E8F4-C2F9-43B3-BD31-1CA04B00CCE3}" type="datetimeFigureOut">
              <a:rPr lang="en-IN" smtClean="0"/>
              <a:t>29-10-2014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AD17806-BC82-4381-BFC3-1623E081E600}"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79E8F4-C2F9-43B3-BD31-1CA04B00CCE3}" type="datetimeFigureOut">
              <a:rPr lang="en-IN" smtClean="0"/>
              <a:t>29-10-2014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AD17806-BC82-4381-BFC3-1623E081E600}"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79E8F4-C2F9-43B3-BD31-1CA04B00CCE3}" type="datetimeFigureOut">
              <a:rPr lang="en-IN" smtClean="0"/>
              <a:t>29-10-2014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AD17806-BC82-4381-BFC3-1623E081E600}"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79E8F4-C2F9-43B3-BD31-1CA04B00CCE3}" type="datetimeFigureOut">
              <a:rPr lang="en-IN" smtClean="0"/>
              <a:t>29-10-2014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D17806-BC82-4381-BFC3-1623E081E600}"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omicsonline.org/scholarly-journals.php" TargetMode="External"/><Relationship Id="rId2" Type="http://schemas.openxmlformats.org/officeDocument/2006/relationships/hyperlink" Target="http://www.omicsonline.org/open-access-publication.php" TargetMode="External"/><Relationship Id="rId1" Type="http://schemas.openxmlformats.org/officeDocument/2006/relationships/slideLayout" Target="../slideLayouts/slideLayout2.xml"/><Relationship Id="rId4" Type="http://schemas.openxmlformats.org/officeDocument/2006/relationships/hyperlink" Target="http://www.omicsonline.org/international-scientific-conferenc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hyperlink" Target="http://www.omicsgroup.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428625"/>
            <a:ext cx="8186737" cy="1143000"/>
          </a:xfrm>
          <a:ln w="3175"/>
        </p:spPr>
        <p:txBody>
          <a:bodyPr/>
          <a:lstStyle/>
          <a:p>
            <a:pPr>
              <a:defRPr/>
            </a:pPr>
            <a:r>
              <a:rPr lang="en-US" sz="3600" b="1" dirty="0" smtClean="0">
                <a:solidFill>
                  <a:srgbClr val="FF6600"/>
                </a:solidFill>
                <a:effectLst>
                  <a:outerShdw blurRad="38100" dist="38100" dir="2700000" algn="tl">
                    <a:srgbClr val="000000">
                      <a:alpha val="43137"/>
                    </a:srgbClr>
                  </a:outerShdw>
                </a:effectLst>
                <a:latin typeface="Baskerville Old Face" pitchFamily="18" charset="0"/>
              </a:rPr>
              <a:t>About OMICS Group</a:t>
            </a:r>
            <a:endParaRPr lang="en-US" sz="3600" b="1" dirty="0">
              <a:solidFill>
                <a:srgbClr val="FF6600"/>
              </a:solidFill>
              <a:effectLst>
                <a:outerShdw blurRad="38100" dist="38100" dir="2700000" algn="tl">
                  <a:srgbClr val="000000">
                    <a:alpha val="43137"/>
                  </a:srgbClr>
                </a:outerShdw>
              </a:effectLst>
              <a:latin typeface="Baskerville Old Face" pitchFamily="18" charset="0"/>
            </a:endParaRPr>
          </a:p>
        </p:txBody>
      </p:sp>
      <p:sp>
        <p:nvSpPr>
          <p:cNvPr id="4" name="Content Placeholder 3"/>
          <p:cNvSpPr>
            <a:spLocks noGrp="1"/>
          </p:cNvSpPr>
          <p:nvPr>
            <p:ph idx="1"/>
          </p:nvPr>
        </p:nvSpPr>
        <p:spPr>
          <a:xfrm>
            <a:off x="457200" y="1600200"/>
            <a:ext cx="8218488" cy="4924425"/>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just">
              <a:buFont typeface="Arial" charset="0"/>
              <a:buNone/>
              <a:defRPr/>
            </a:pPr>
            <a:r>
              <a:rPr lang="en-US" sz="2000" dirty="0" smtClean="0">
                <a:latin typeface="+mj-lt"/>
              </a:rPr>
              <a:t>      OMICS Group International is an amalgamation of </a:t>
            </a:r>
            <a:r>
              <a:rPr lang="en-US" sz="2000" dirty="0" smtClean="0">
                <a:latin typeface="+mj-lt"/>
                <a:hlinkClick r:id="rId2" tooltip="Open Access publications"/>
              </a:rPr>
              <a:t>Open Access publications</a:t>
            </a:r>
            <a:r>
              <a:rPr lang="en-US" sz="2000" dirty="0" smtClean="0">
                <a:latin typeface="+mj-lt"/>
              </a:rPr>
              <a:t> and worldwide international science conferences and events. Established in the year 2007 with the sole aim of making the information on Sciences and technology ‘Open Access’, OMICS Group publishes 400 online open access </a:t>
            </a:r>
            <a:r>
              <a:rPr lang="en-US" sz="2000" dirty="0" smtClean="0">
                <a:latin typeface="+mj-lt"/>
                <a:hlinkClick r:id="rId3" tooltip="scholarly journals"/>
              </a:rPr>
              <a:t>scholarly journals</a:t>
            </a:r>
            <a:r>
              <a:rPr lang="en-US" sz="2000" dirty="0" smtClean="0">
                <a:latin typeface="+mj-lt"/>
              </a:rPr>
              <a:t> in all aspects of Science, Engineering, Management and Technology journals. OMICS Group has been instrumental in taking the knowledge on Science &amp; technology to the doorsteps of ordinary men and women. Research Scholars, Students, Libraries, Educational Institutions, Research centers and the industry are main stakeholders that benefitted greatly from this knowledge dissemination. OMICS Group also organizes 300 </a:t>
            </a:r>
            <a:r>
              <a:rPr lang="en-US" sz="2000" dirty="0" smtClean="0">
                <a:latin typeface="+mj-lt"/>
                <a:hlinkClick r:id="rId4" tooltip="International conferences"/>
              </a:rPr>
              <a:t>International conferences</a:t>
            </a:r>
            <a:r>
              <a:rPr lang="en-US" sz="2000" dirty="0" smtClean="0">
                <a:latin typeface="+mj-lt"/>
              </a:rPr>
              <a:t> annually across the globe, where knowledge transfer takes place through debates, round table discussions, poster presentations, workshops, symposia and exhibitions</a:t>
            </a:r>
            <a:r>
              <a:rPr lang="en-US" sz="1800" dirty="0" smtClean="0">
                <a:latin typeface="+mj-lt"/>
              </a:rPr>
              <a:t>.</a:t>
            </a:r>
            <a:endParaRPr lang="en-US" sz="1800" dirty="0">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85750"/>
            <a:ext cx="8229600" cy="1143000"/>
          </a:xfrm>
        </p:spPr>
        <p:txBody>
          <a:bodyPr/>
          <a:lstStyle/>
          <a:p>
            <a:pPr>
              <a:defRPr/>
            </a:pPr>
            <a:r>
              <a:rPr lang="en-US" sz="3600" b="1" dirty="0" smtClean="0">
                <a:solidFill>
                  <a:srgbClr val="FF6600"/>
                </a:solidFill>
                <a:effectLst>
                  <a:outerShdw blurRad="38100" dist="38100" dir="2700000" algn="tl">
                    <a:srgbClr val="000000">
                      <a:alpha val="43137"/>
                    </a:srgbClr>
                  </a:outerShdw>
                </a:effectLst>
                <a:latin typeface="Baskerville Old Face" pitchFamily="18" charset="0"/>
              </a:rPr>
              <a:t>About OMICS Group Conferences</a:t>
            </a:r>
          </a:p>
        </p:txBody>
      </p:sp>
      <p:sp>
        <p:nvSpPr>
          <p:cNvPr id="3" name="Content Placeholder 2"/>
          <p:cNvSpPr>
            <a:spLocks noGrp="1"/>
          </p:cNvSpPr>
          <p:nvPr>
            <p:ph idx="1"/>
          </p:nvPr>
        </p:nvSpPr>
        <p:spPr>
          <a:xfrm>
            <a:off x="571500" y="1571625"/>
            <a:ext cx="7972425" cy="44831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just">
              <a:buFont typeface="Arial" charset="0"/>
              <a:buNone/>
              <a:defRPr/>
            </a:pPr>
            <a:r>
              <a:rPr lang="en-US" sz="2000" dirty="0" smtClean="0">
                <a:latin typeface="+mj-lt"/>
              </a:rPr>
              <a:t>     OMICS Group International is a pioneer and leading science event organizer, which publishes around 400 open access journals and conducts over 300 Medical, Clinical, Engineering, Life Sciences, </a:t>
            </a:r>
            <a:r>
              <a:rPr lang="en-US" sz="2000" dirty="0" err="1" smtClean="0">
                <a:latin typeface="+mj-lt"/>
              </a:rPr>
              <a:t>Phrama</a:t>
            </a:r>
            <a:r>
              <a:rPr lang="en-US" sz="2000" dirty="0" smtClean="0">
                <a:latin typeface="+mj-lt"/>
              </a:rPr>
              <a:t> scientific conferences all over the globe annually with the support of more than 1000 scientific associations and 30,000 editorial board members and 3.5 million followers to its credit.</a:t>
            </a:r>
            <a:br>
              <a:rPr lang="en-US" sz="2000" dirty="0" smtClean="0">
                <a:latin typeface="+mj-lt"/>
              </a:rPr>
            </a:br>
            <a:endParaRPr lang="en-US" sz="2000" dirty="0" smtClean="0">
              <a:latin typeface="+mj-lt"/>
            </a:endParaRPr>
          </a:p>
          <a:p>
            <a:pPr algn="just">
              <a:buFont typeface="Arial" charset="0"/>
              <a:buNone/>
              <a:defRPr/>
            </a:pPr>
            <a:r>
              <a:rPr lang="en-US" sz="2000" dirty="0" smtClean="0">
                <a:latin typeface="+mj-lt"/>
              </a:rPr>
              <a:t>    OMICS Group has organized 500 conferences, workshops and national symposiums across the major cities including San Francisco, Las Vegas, San Antonio, Omaha, Orlando, Raleigh, Santa Clara, Chicago, Philadelphia, Baltimore, United Kingdom, Valencia, Dubai, Beijing, Hyderabad, </a:t>
            </a:r>
            <a:r>
              <a:rPr lang="en-US" sz="2000" dirty="0" err="1" smtClean="0">
                <a:latin typeface="+mj-lt"/>
              </a:rPr>
              <a:t>Bengaluru</a:t>
            </a:r>
            <a:r>
              <a:rPr lang="en-US" sz="2000" dirty="0" smtClean="0">
                <a:latin typeface="+mj-lt"/>
              </a:rPr>
              <a:t> and Mumbai.</a:t>
            </a:r>
          </a:p>
          <a:p>
            <a:pPr>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7664" y="2060848"/>
            <a:ext cx="5976664" cy="1754326"/>
          </a:xfrm>
          <a:prstGeom prst="rect">
            <a:avLst/>
          </a:prstGeom>
          <a:noFill/>
        </p:spPr>
        <p:txBody>
          <a:bodyPr wrap="square" rtlCol="0">
            <a:spAutoFit/>
          </a:bodyPr>
          <a:lstStyle/>
          <a:p>
            <a:r>
              <a:rPr lang="en-IN" b="1" dirty="0"/>
              <a:t>Past, present and future methods for assessment of </a:t>
            </a:r>
            <a:r>
              <a:rPr lang="en-IN" b="1" dirty="0" err="1"/>
              <a:t>chondrocytes</a:t>
            </a:r>
            <a:r>
              <a:rPr lang="en-IN" b="1" dirty="0"/>
              <a:t>’ viability:</a:t>
            </a:r>
          </a:p>
          <a:p>
            <a:r>
              <a:rPr lang="en-IN" b="1" dirty="0"/>
              <a:t>A new parameter for determination of the </a:t>
            </a:r>
            <a:r>
              <a:rPr lang="en-IN" b="1" dirty="0" err="1"/>
              <a:t>postmortem</a:t>
            </a:r>
            <a:r>
              <a:rPr lang="en-IN" b="1" dirty="0"/>
              <a:t> interval?</a:t>
            </a:r>
          </a:p>
          <a:p>
            <a:r>
              <a:rPr lang="en-IN" dirty="0"/>
              <a:t>Armin </a:t>
            </a:r>
            <a:r>
              <a:rPr lang="en-IN" dirty="0" err="1"/>
              <a:t>Alibegović</a:t>
            </a:r>
            <a:endParaRPr lang="en-IN" dirty="0"/>
          </a:p>
          <a:p>
            <a:r>
              <a:rPr lang="en-IN" dirty="0"/>
              <a:t>Institute of forensic med</a:t>
            </a:r>
          </a:p>
        </p:txBody>
      </p:sp>
      <p:pic>
        <p:nvPicPr>
          <p:cNvPr id="1026" name="Picture 2"/>
          <p:cNvPicPr>
            <a:picLocks noChangeAspect="1" noChangeArrowheads="1"/>
          </p:cNvPicPr>
          <p:nvPr/>
        </p:nvPicPr>
        <p:blipFill>
          <a:blip r:embed="rId2" cstate="print"/>
          <a:srcRect/>
          <a:stretch>
            <a:fillRect/>
          </a:stretch>
        </p:blipFill>
        <p:spPr bwMode="auto">
          <a:xfrm>
            <a:off x="3275856" y="4149080"/>
            <a:ext cx="1944216" cy="213974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91680" y="1484784"/>
            <a:ext cx="5832648" cy="2585323"/>
          </a:xfrm>
          <a:prstGeom prst="rect">
            <a:avLst/>
          </a:prstGeom>
          <a:noFill/>
        </p:spPr>
        <p:txBody>
          <a:bodyPr wrap="square" rtlCol="0">
            <a:spAutoFit/>
          </a:bodyPr>
          <a:lstStyle/>
          <a:p>
            <a:r>
              <a:rPr lang="en-IN" dirty="0"/>
              <a:t>Past, present and future methods for assessment of </a:t>
            </a:r>
            <a:r>
              <a:rPr lang="en-IN" dirty="0" err="1"/>
              <a:t>chondrocytes</a:t>
            </a:r>
            <a:r>
              <a:rPr lang="en-IN" dirty="0"/>
              <a:t>’ viability: A new parameter for determination of the </a:t>
            </a:r>
            <a:r>
              <a:rPr lang="en-IN" dirty="0" err="1"/>
              <a:t>postmortem</a:t>
            </a:r>
            <a:r>
              <a:rPr lang="en-IN" dirty="0"/>
              <a:t> interval?</a:t>
            </a:r>
          </a:p>
          <a:p>
            <a:r>
              <a:rPr lang="en-IN" dirty="0"/>
              <a:t>University </a:t>
            </a:r>
            <a:r>
              <a:rPr lang="en-IN" i="1" dirty="0"/>
              <a:t>of Ljubljana Faculty of Medicine Institute of forensic medicine</a:t>
            </a:r>
          </a:p>
          <a:p>
            <a:r>
              <a:rPr lang="en-IN" dirty="0"/>
              <a:t>- viability of </a:t>
            </a:r>
            <a:r>
              <a:rPr lang="en-IN" dirty="0" err="1"/>
              <a:t>chondrocytes</a:t>
            </a:r>
            <a:r>
              <a:rPr lang="en-IN" dirty="0"/>
              <a:t> in different conditions which were not ideal for </a:t>
            </a:r>
            <a:r>
              <a:rPr lang="en-IN" dirty="0" err="1"/>
              <a:t>chondrocytes</a:t>
            </a:r>
            <a:endParaRPr lang="en-IN" dirty="0"/>
          </a:p>
          <a:p>
            <a:r>
              <a:rPr lang="en-IN" dirty="0"/>
              <a:t>- studies longer then expected</a:t>
            </a:r>
          </a:p>
          <a:p>
            <a:r>
              <a:rPr lang="en-IN" dirty="0"/>
              <a:t>- </a:t>
            </a:r>
            <a:r>
              <a:rPr lang="en-IN" dirty="0" err="1"/>
              <a:t>chondrocytes</a:t>
            </a:r>
            <a:r>
              <a:rPr lang="en-IN" dirty="0"/>
              <a:t> lived several weeks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1052736"/>
            <a:ext cx="5688632" cy="3139321"/>
          </a:xfrm>
          <a:prstGeom prst="rect">
            <a:avLst/>
          </a:prstGeom>
          <a:noFill/>
        </p:spPr>
        <p:txBody>
          <a:bodyPr wrap="square" rtlCol="0">
            <a:spAutoFit/>
          </a:bodyPr>
          <a:lstStyle/>
          <a:p>
            <a:pPr>
              <a:buFont typeface="Wingdings" pitchFamily="2" charset="2"/>
              <a:buChar char="§"/>
            </a:pPr>
            <a:r>
              <a:rPr lang="en-IN" dirty="0"/>
              <a:t>- viability of </a:t>
            </a:r>
            <a:r>
              <a:rPr lang="en-IN" dirty="0" err="1"/>
              <a:t>chondrocytes</a:t>
            </a:r>
            <a:r>
              <a:rPr lang="en-IN" dirty="0"/>
              <a:t> in different conditions which were not ideal for </a:t>
            </a:r>
            <a:r>
              <a:rPr lang="en-IN" dirty="0" err="1"/>
              <a:t>chondrocytes</a:t>
            </a:r>
            <a:endParaRPr lang="en-IN" dirty="0"/>
          </a:p>
          <a:p>
            <a:pPr>
              <a:buFont typeface="Wingdings" pitchFamily="2" charset="2"/>
              <a:buChar char="§"/>
            </a:pPr>
            <a:r>
              <a:rPr lang="en-IN" dirty="0"/>
              <a:t>- studies longer then expected</a:t>
            </a:r>
          </a:p>
          <a:p>
            <a:pPr>
              <a:buFont typeface="Wingdings" pitchFamily="2" charset="2"/>
              <a:buChar char="§"/>
            </a:pPr>
            <a:r>
              <a:rPr lang="en-IN" dirty="0"/>
              <a:t>- </a:t>
            </a:r>
            <a:r>
              <a:rPr lang="en-IN" dirty="0" err="1"/>
              <a:t>chondrocytes</a:t>
            </a:r>
            <a:r>
              <a:rPr lang="en-IN" dirty="0"/>
              <a:t> lived several weeks</a:t>
            </a:r>
          </a:p>
          <a:p>
            <a:pPr>
              <a:buFont typeface="Wingdings" pitchFamily="2" charset="2"/>
              <a:buChar char="§"/>
            </a:pPr>
            <a:r>
              <a:rPr lang="en-IN" dirty="0"/>
              <a:t>- revelation</a:t>
            </a:r>
          </a:p>
          <a:p>
            <a:pPr>
              <a:buFont typeface="Wingdings" pitchFamily="2" charset="2"/>
              <a:buChar char="§"/>
            </a:pPr>
            <a:r>
              <a:rPr lang="en-IN" dirty="0"/>
              <a:t>- sensitive cells - several minutes to several hours</a:t>
            </a:r>
          </a:p>
          <a:p>
            <a:pPr>
              <a:buFont typeface="Wingdings" pitchFamily="2" charset="2"/>
              <a:buChar char="§"/>
            </a:pPr>
            <a:r>
              <a:rPr lang="en-IN" dirty="0"/>
              <a:t>- more resistant - several hours to approximately one day</a:t>
            </a:r>
          </a:p>
          <a:p>
            <a:pPr>
              <a:buFont typeface="Wingdings" pitchFamily="2" charset="2"/>
              <a:buChar char="§"/>
            </a:pPr>
            <a:r>
              <a:rPr lang="en-IN" dirty="0"/>
              <a:t>- most resistant - several days</a:t>
            </a:r>
          </a:p>
          <a:p>
            <a:pPr>
              <a:buFont typeface="Wingdings" pitchFamily="2" charset="2"/>
              <a:buChar char="§"/>
            </a:pPr>
            <a:r>
              <a:rPr lang="en-IN" dirty="0"/>
              <a:t>- no information - cells could live so long</a:t>
            </a:r>
          </a:p>
          <a:p>
            <a:pPr>
              <a:buFont typeface="Wingdings" pitchFamily="2" charset="2"/>
              <a:buChar char="§"/>
            </a:pPr>
            <a:r>
              <a:rPr lang="en-IN" dirty="0"/>
              <a:t>- how long they could live exactly</a:t>
            </a:r>
          </a:p>
          <a:p>
            <a:pPr>
              <a:buFont typeface="Wingdings" pitchFamily="2" charset="2"/>
              <a:buChar char="§"/>
            </a:pPr>
            <a:r>
              <a:rPr lang="en-IN" dirty="0"/>
              <a:t>- determination of the time of individual's death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836712"/>
            <a:ext cx="6264696" cy="4524315"/>
          </a:xfrm>
          <a:prstGeom prst="rect">
            <a:avLst/>
          </a:prstGeom>
          <a:noFill/>
        </p:spPr>
        <p:txBody>
          <a:bodyPr wrap="square" rtlCol="0">
            <a:spAutoFit/>
          </a:bodyPr>
          <a:lstStyle/>
          <a:p>
            <a:pPr>
              <a:buFont typeface="Wingdings" pitchFamily="2" charset="2"/>
              <a:buChar char="§"/>
            </a:pPr>
            <a:r>
              <a:rPr lang="en-IN" dirty="0"/>
              <a:t>- viability of </a:t>
            </a:r>
            <a:r>
              <a:rPr lang="en-IN" dirty="0" err="1"/>
              <a:t>chondrocytes</a:t>
            </a:r>
            <a:r>
              <a:rPr lang="en-IN" dirty="0"/>
              <a:t> in different conditions which were not ideal for </a:t>
            </a:r>
            <a:r>
              <a:rPr lang="en-IN" dirty="0" err="1"/>
              <a:t>chondrocytes</a:t>
            </a:r>
            <a:endParaRPr lang="en-IN" dirty="0"/>
          </a:p>
          <a:p>
            <a:pPr>
              <a:buFont typeface="Wingdings" pitchFamily="2" charset="2"/>
              <a:buChar char="§"/>
            </a:pPr>
            <a:r>
              <a:rPr lang="en-IN" dirty="0"/>
              <a:t>- studies longer then expected</a:t>
            </a:r>
          </a:p>
          <a:p>
            <a:pPr>
              <a:buFont typeface="Wingdings" pitchFamily="2" charset="2"/>
              <a:buChar char="§"/>
            </a:pPr>
            <a:r>
              <a:rPr lang="en-IN" dirty="0"/>
              <a:t>- </a:t>
            </a:r>
            <a:r>
              <a:rPr lang="en-IN" dirty="0" err="1"/>
              <a:t>chondrocytes</a:t>
            </a:r>
            <a:r>
              <a:rPr lang="en-IN" dirty="0"/>
              <a:t> lived several weeks</a:t>
            </a:r>
          </a:p>
          <a:p>
            <a:pPr>
              <a:buFont typeface="Wingdings" pitchFamily="2" charset="2"/>
              <a:buChar char="§"/>
            </a:pPr>
            <a:r>
              <a:rPr lang="en-IN" dirty="0"/>
              <a:t>- revelation</a:t>
            </a:r>
          </a:p>
          <a:p>
            <a:pPr>
              <a:buFont typeface="Wingdings" pitchFamily="2" charset="2"/>
              <a:buChar char="§"/>
            </a:pPr>
            <a:r>
              <a:rPr lang="en-IN" dirty="0"/>
              <a:t>- sensitive cells - several minutes to several hours</a:t>
            </a:r>
          </a:p>
          <a:p>
            <a:pPr>
              <a:buFont typeface="Wingdings" pitchFamily="2" charset="2"/>
              <a:buChar char="§"/>
            </a:pPr>
            <a:r>
              <a:rPr lang="en-IN" dirty="0"/>
              <a:t>- more resistant - several hours to approximately one day</a:t>
            </a:r>
          </a:p>
          <a:p>
            <a:pPr>
              <a:buFont typeface="Wingdings" pitchFamily="2" charset="2"/>
              <a:buChar char="§"/>
            </a:pPr>
            <a:r>
              <a:rPr lang="en-IN" dirty="0"/>
              <a:t>- most resistant - several days</a:t>
            </a:r>
          </a:p>
          <a:p>
            <a:pPr>
              <a:buFont typeface="Wingdings" pitchFamily="2" charset="2"/>
              <a:buChar char="§"/>
            </a:pPr>
            <a:r>
              <a:rPr lang="en-IN" dirty="0"/>
              <a:t>- no information - cells could live so long</a:t>
            </a:r>
          </a:p>
          <a:p>
            <a:pPr>
              <a:buFont typeface="Wingdings" pitchFamily="2" charset="2"/>
              <a:buChar char="§"/>
            </a:pPr>
            <a:r>
              <a:rPr lang="en-IN" dirty="0"/>
              <a:t>- how long they could live exactly</a:t>
            </a:r>
          </a:p>
          <a:p>
            <a:pPr>
              <a:buFont typeface="Wingdings" pitchFamily="2" charset="2"/>
              <a:buChar char="§"/>
            </a:pPr>
            <a:r>
              <a:rPr lang="en-IN" dirty="0"/>
              <a:t>- determination of the time of individual's </a:t>
            </a:r>
            <a:r>
              <a:rPr lang="en-IN" dirty="0" smtClean="0"/>
              <a:t>death</a:t>
            </a:r>
          </a:p>
          <a:p>
            <a:pPr>
              <a:buFont typeface="Wingdings" pitchFamily="2" charset="2"/>
              <a:buChar char="§"/>
            </a:pPr>
            <a:endParaRPr lang="en-IN" dirty="0"/>
          </a:p>
          <a:p>
            <a:pPr>
              <a:buFont typeface="Wingdings" pitchFamily="2" charset="2"/>
              <a:buChar char="§"/>
            </a:pPr>
            <a:endParaRPr lang="en-IN" dirty="0" smtClean="0"/>
          </a:p>
          <a:p>
            <a:pPr>
              <a:buFont typeface="Wingdings" pitchFamily="2" charset="2"/>
              <a:buChar char="§"/>
            </a:pPr>
            <a:endParaRPr lang="en-IN" dirty="0"/>
          </a:p>
          <a:p>
            <a:r>
              <a:rPr lang="en-IN" dirty="0"/>
              <a:t>determination of the </a:t>
            </a:r>
            <a:r>
              <a:rPr lang="en-IN" dirty="0" err="1"/>
              <a:t>postmortem</a:t>
            </a:r>
            <a:r>
              <a:rPr lang="en-IN" dirty="0"/>
              <a:t> interval (PMI)</a:t>
            </a:r>
          </a:p>
          <a:p>
            <a:r>
              <a:rPr lang="en-IN" dirty="0"/>
              <a:t>one of the most important questions in the forensic medicine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3568" y="836712"/>
            <a:ext cx="7272808" cy="1200329"/>
          </a:xfrm>
          <a:prstGeom prst="rect">
            <a:avLst/>
          </a:prstGeom>
          <a:noFill/>
        </p:spPr>
        <p:txBody>
          <a:bodyPr wrap="square" rtlCol="0">
            <a:spAutoFit/>
          </a:bodyPr>
          <a:lstStyle/>
          <a:p>
            <a:r>
              <a:rPr lang="en-IN" dirty="0"/>
              <a:t>- doubts and conclusions</a:t>
            </a:r>
          </a:p>
          <a:p>
            <a:r>
              <a:rPr lang="en-IN" dirty="0"/>
              <a:t>- cartilage as a compartment</a:t>
            </a:r>
          </a:p>
          <a:p>
            <a:r>
              <a:rPr lang="en-IN" dirty="0"/>
              <a:t>- determination of PMI</a:t>
            </a:r>
          </a:p>
          <a:p>
            <a:r>
              <a:rPr lang="en-IN" dirty="0"/>
              <a:t>- particular attributes of cartilage - support this idea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500063" y="428625"/>
            <a:ext cx="8186737" cy="1143000"/>
          </a:xfrm>
        </p:spPr>
        <p:txBody>
          <a:bodyPr/>
          <a:lstStyle/>
          <a:p>
            <a:r>
              <a:rPr lang="en-US" sz="3600" b="1" smtClean="0">
                <a:solidFill>
                  <a:srgbClr val="FF6600"/>
                </a:solidFill>
                <a:latin typeface="Baskerville Old Face" pitchFamily="18" charset="0"/>
                <a:ea typeface="ＭＳ Ｐゴシック" pitchFamily="50" charset="-128"/>
              </a:rPr>
              <a:t>Let Us Meet Again</a:t>
            </a:r>
          </a:p>
        </p:txBody>
      </p:sp>
      <p:sp>
        <p:nvSpPr>
          <p:cNvPr id="3" name="Content Placeholder 2"/>
          <p:cNvSpPr>
            <a:spLocks noGrp="1"/>
          </p:cNvSpPr>
          <p:nvPr>
            <p:ph idx="1"/>
          </p:nvPr>
        </p:nvSpPr>
        <p:spPr>
          <a:xfrm>
            <a:off x="642938" y="1714500"/>
            <a:ext cx="8001000" cy="40005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solidFill>
              <a:srgbClr val="002060"/>
            </a:solidFill>
          </a:ln>
        </p:spPr>
        <p:txBody>
          <a:bodyPr/>
          <a:lstStyle/>
          <a:p>
            <a:pPr algn="ctr">
              <a:buFont typeface="Arial" charset="0"/>
              <a:buNone/>
              <a:defRPr/>
            </a:pPr>
            <a:r>
              <a:rPr lang="en-US" dirty="0" smtClean="0">
                <a:effectLst>
                  <a:outerShdw blurRad="38100" dist="38100" dir="2700000" algn="tl">
                    <a:srgbClr val="000000">
                      <a:alpha val="43137"/>
                    </a:srgbClr>
                  </a:outerShdw>
                </a:effectLst>
                <a:latin typeface="Georgia" pitchFamily="18" charset="0"/>
              </a:rPr>
              <a:t>We welcome you all to our future conferences of OMICS Group International  </a:t>
            </a:r>
          </a:p>
          <a:p>
            <a:pPr algn="ctr">
              <a:buFont typeface="Arial" charset="0"/>
              <a:buNone/>
              <a:defRPr/>
            </a:pPr>
            <a:endParaRPr lang="en-US" sz="2400" dirty="0" smtClean="0">
              <a:effectLst>
                <a:outerShdw blurRad="38100" dist="38100" dir="2700000" algn="tl">
                  <a:srgbClr val="000000">
                    <a:alpha val="43137"/>
                  </a:srgbClr>
                </a:outerShdw>
              </a:effectLst>
              <a:latin typeface="Georgia" pitchFamily="18" charset="0"/>
            </a:endParaRPr>
          </a:p>
          <a:p>
            <a:pPr algn="ctr">
              <a:buFont typeface="Arial" charset="0"/>
              <a:buNone/>
              <a:defRPr/>
            </a:pPr>
            <a:r>
              <a:rPr lang="en-US" sz="1800" dirty="0" smtClean="0">
                <a:effectLst>
                  <a:outerShdw blurRad="38100" dist="38100" dir="2700000" algn="tl">
                    <a:srgbClr val="000000">
                      <a:alpha val="43137"/>
                    </a:srgbClr>
                  </a:outerShdw>
                </a:effectLst>
                <a:latin typeface="Georgia" pitchFamily="18" charset="0"/>
              </a:rPr>
              <a:t>Please Visit:</a:t>
            </a:r>
            <a:r>
              <a:rPr lang="en-US" sz="2400" dirty="0" smtClean="0">
                <a:effectLst>
                  <a:outerShdw blurRad="38100" dist="38100" dir="2700000" algn="tl">
                    <a:srgbClr val="000000">
                      <a:alpha val="43137"/>
                    </a:srgbClr>
                  </a:outerShdw>
                </a:effectLst>
                <a:latin typeface="Georgia" pitchFamily="18" charset="0"/>
              </a:rPr>
              <a:t/>
            </a:r>
            <a:br>
              <a:rPr lang="en-US" sz="2400" dirty="0" smtClean="0">
                <a:effectLst>
                  <a:outerShdw blurRad="38100" dist="38100" dir="2700000" algn="tl">
                    <a:srgbClr val="000000">
                      <a:alpha val="43137"/>
                    </a:srgbClr>
                  </a:outerShdw>
                </a:effectLst>
                <a:latin typeface="Georgia" pitchFamily="18" charset="0"/>
              </a:rPr>
            </a:br>
            <a:r>
              <a:rPr lang="en-US" sz="2400" dirty="0" smtClean="0">
                <a:effectLst>
                  <a:outerShdw blurRad="38100" dist="38100" dir="2700000" algn="tl">
                    <a:srgbClr val="000000">
                      <a:alpha val="43137"/>
                    </a:srgbClr>
                  </a:outerShdw>
                </a:effectLst>
                <a:latin typeface="Georgia" pitchFamily="18" charset="0"/>
                <a:hlinkClick r:id="rId2"/>
              </a:rPr>
              <a:t>www.omicsgroup.com</a:t>
            </a:r>
            <a:endParaRPr lang="en-US" sz="2400" dirty="0" smtClean="0">
              <a:effectLst>
                <a:outerShdw blurRad="38100" dist="38100" dir="2700000" algn="tl">
                  <a:srgbClr val="000000">
                    <a:alpha val="43137"/>
                  </a:srgbClr>
                </a:outerShdw>
              </a:effectLst>
              <a:latin typeface="Georgia" pitchFamily="18" charset="0"/>
            </a:endParaRPr>
          </a:p>
          <a:p>
            <a:pPr algn="ctr">
              <a:buFont typeface="Arial" charset="0"/>
              <a:buNone/>
              <a:defRPr/>
            </a:pPr>
            <a:r>
              <a:rPr lang="en-US" sz="2400" dirty="0" smtClean="0">
                <a:effectLst>
                  <a:outerShdw blurRad="38100" dist="38100" dir="2700000" algn="tl">
                    <a:srgbClr val="000000">
                      <a:alpha val="43137"/>
                    </a:srgbClr>
                  </a:outerShdw>
                </a:effectLst>
                <a:latin typeface="Georgia" pitchFamily="18" charset="0"/>
                <a:hlinkClick r:id="rId3"/>
              </a:rPr>
              <a:t>www.conferenceseries.com</a:t>
            </a:r>
            <a:endParaRPr lang="en-US" sz="2400" dirty="0" smtClean="0">
              <a:effectLst>
                <a:outerShdw blurRad="38100" dist="38100" dir="2700000" algn="tl">
                  <a:srgbClr val="000000">
                    <a:alpha val="43137"/>
                  </a:srgbClr>
                </a:outerShdw>
              </a:effectLst>
              <a:latin typeface="Georgia" pitchFamily="18" charset="0"/>
            </a:endParaRPr>
          </a:p>
          <a:p>
            <a:pPr algn="ctr">
              <a:buFont typeface="Arial" charset="0"/>
              <a:buNone/>
              <a:defRPr/>
            </a:pPr>
            <a:endParaRPr lang="en-US" sz="2400" dirty="0" smtClean="0">
              <a:effectLst>
                <a:outerShdw blurRad="38100" dist="38100" dir="2700000" algn="tl">
                  <a:srgbClr val="000000">
                    <a:alpha val="43137"/>
                  </a:srgbClr>
                </a:outerShdw>
              </a:effectLst>
              <a:latin typeface="Georgia" pitchFamily="18" charset="0"/>
            </a:endParaRPr>
          </a:p>
          <a:p>
            <a:pPr algn="just">
              <a:buFont typeface="Arial" charset="0"/>
              <a:buNone/>
              <a:defRPr/>
            </a:pPr>
            <a:endParaRPr lang="en-US" sz="2400" dirty="0" smtClean="0">
              <a:effectLst>
                <a:outerShdw blurRad="38100" dist="38100" dir="2700000" algn="tl">
                  <a:srgbClr val="000000">
                    <a:alpha val="43137"/>
                  </a:srgbClr>
                </a:outerShdw>
              </a:effectLst>
            </a:endParaRPr>
          </a:p>
          <a:p>
            <a:pPr algn="just">
              <a:buFont typeface="Arial" charset="0"/>
              <a:buNone/>
              <a:defRPr/>
            </a:pPr>
            <a:endParaRPr lang="en-US" sz="2400" dirty="0" smtClean="0">
              <a:effectLst>
                <a:outerShdw blurRad="38100" dist="38100" dir="2700000" algn="tl">
                  <a:srgbClr val="000000">
                    <a:alpha val="43137"/>
                  </a:srgbClr>
                </a:outerShdw>
              </a:effectLst>
            </a:endParaRPr>
          </a:p>
          <a:p>
            <a:pPr algn="just">
              <a:buFont typeface="Arial" charset="0"/>
              <a:buNone/>
              <a:defRPr/>
            </a:pPr>
            <a:endParaRPr lang="en-US" sz="2400" dirty="0">
              <a:effectLst>
                <a:outerShdw blurRad="38100" dist="38100" dir="2700000" algn="tl">
                  <a:srgbClr val="000000">
                    <a:alpha val="43137"/>
                  </a:srgbClr>
                </a:outerShdw>
              </a:effectLs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TotalTime>
  <Words>324</Words>
  <Application>Microsoft Office PowerPoint</Application>
  <PresentationFormat>On-screen Show (4:3)</PresentationFormat>
  <Paragraphs>50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About OMICS Group</vt:lpstr>
      <vt:lpstr>About OMICS Group Conferences</vt:lpstr>
      <vt:lpstr>Slide 3</vt:lpstr>
      <vt:lpstr>Slide 4</vt:lpstr>
      <vt:lpstr>Slide 5</vt:lpstr>
      <vt:lpstr>Slide 6</vt:lpstr>
      <vt:lpstr>Slide 7</vt:lpstr>
      <vt:lpstr>Let Us Meet Again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OMICS Group</dc:title>
  <dc:creator>Shivani dhyani</dc:creator>
  <cp:lastModifiedBy>Shivani dhyani</cp:lastModifiedBy>
  <cp:revision>1</cp:revision>
  <dcterms:created xsi:type="dcterms:W3CDTF">2014-10-29T12:03:50Z</dcterms:created>
  <dcterms:modified xsi:type="dcterms:W3CDTF">2014-10-29T12:08:19Z</dcterms:modified>
</cp:coreProperties>
</file>