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48"/>
  </p:notesMasterIdLst>
  <p:sldIdLst>
    <p:sldId id="339" r:id="rId2"/>
    <p:sldId id="575" r:id="rId3"/>
    <p:sldId id="582" r:id="rId4"/>
    <p:sldId id="583" r:id="rId5"/>
    <p:sldId id="584" r:id="rId6"/>
    <p:sldId id="598" r:id="rId7"/>
    <p:sldId id="610" r:id="rId8"/>
    <p:sldId id="597" r:id="rId9"/>
    <p:sldId id="588" r:id="rId10"/>
    <p:sldId id="596" r:id="rId11"/>
    <p:sldId id="585" r:id="rId12"/>
    <p:sldId id="577" r:id="rId13"/>
    <p:sldId id="600" r:id="rId14"/>
    <p:sldId id="601" r:id="rId15"/>
    <p:sldId id="603" r:id="rId16"/>
    <p:sldId id="602" r:id="rId17"/>
    <p:sldId id="599" r:id="rId18"/>
    <p:sldId id="578" r:id="rId19"/>
    <p:sldId id="605" r:id="rId20"/>
    <p:sldId id="613" r:id="rId21"/>
    <p:sldId id="611" r:id="rId22"/>
    <p:sldId id="580" r:id="rId23"/>
    <p:sldId id="608" r:id="rId24"/>
    <p:sldId id="614" r:id="rId25"/>
    <p:sldId id="586" r:id="rId26"/>
    <p:sldId id="622" r:id="rId27"/>
    <p:sldId id="623" r:id="rId28"/>
    <p:sldId id="621" r:id="rId29"/>
    <p:sldId id="624" r:id="rId30"/>
    <p:sldId id="625" r:id="rId31"/>
    <p:sldId id="618" r:id="rId32"/>
    <p:sldId id="626" r:id="rId33"/>
    <p:sldId id="627" r:id="rId34"/>
    <p:sldId id="628" r:id="rId35"/>
    <p:sldId id="591" r:id="rId36"/>
    <p:sldId id="629" r:id="rId37"/>
    <p:sldId id="630" r:id="rId38"/>
    <p:sldId id="587" r:id="rId39"/>
    <p:sldId id="592" r:id="rId40"/>
    <p:sldId id="593" r:id="rId41"/>
    <p:sldId id="594" r:id="rId42"/>
    <p:sldId id="631" r:id="rId43"/>
    <p:sldId id="620" r:id="rId44"/>
    <p:sldId id="589" r:id="rId45"/>
    <p:sldId id="590" r:id="rId46"/>
    <p:sldId id="574" r:id="rId47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Old English Text MT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Old English Text MT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Old English Text MT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Old English Text MT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Old English Text MT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Old English Text MT" pitchFamily="66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Old English Text MT" pitchFamily="66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Old English Text MT" pitchFamily="66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Old English Text MT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99CCFF"/>
    <a:srgbClr val="FFFFCC"/>
    <a:srgbClr val="FFCC99"/>
    <a:srgbClr val="000099"/>
    <a:srgbClr val="FFCC00"/>
    <a:srgbClr val="FFFF00"/>
    <a:srgbClr val="FF00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C4B1156A-380E-4F78-BDF5-A606A8083BF9}" styleName="Estilo medio 4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37" autoAdjust="0"/>
    <p:restoredTop sz="94010" autoAdjust="0"/>
  </p:normalViewPr>
  <p:slideViewPr>
    <p:cSldViewPr snapToGrid="0">
      <p:cViewPr varScale="1">
        <p:scale>
          <a:sx n="69" d="100"/>
          <a:sy n="69" d="100"/>
        </p:scale>
        <p:origin x="-1530" y="-102"/>
      </p:cViewPr>
      <p:guideLst>
        <p:guide orient="horz" pos="947"/>
        <p:guide pos="179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Times New Roman" pitchFamily="18" charset="0"/>
              </a:defRPr>
            </a:lvl1pPr>
          </a:lstStyle>
          <a:p>
            <a:endParaRPr lang="es-ES_tradnl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latin typeface="Times New Roman" pitchFamily="18" charset="0"/>
              </a:defRPr>
            </a:lvl1pPr>
          </a:lstStyle>
          <a:p>
            <a:endParaRPr lang="es-ES_tradnl"/>
          </a:p>
        </p:txBody>
      </p:sp>
      <p:sp>
        <p:nvSpPr>
          <p:cNvPr id="440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40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latin typeface="Times New Roman" pitchFamily="18" charset="0"/>
              </a:defRPr>
            </a:lvl1pPr>
          </a:lstStyle>
          <a:p>
            <a:endParaRPr lang="es-ES_tradnl"/>
          </a:p>
        </p:txBody>
      </p:sp>
      <p:sp>
        <p:nvSpPr>
          <p:cNvPr id="440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latin typeface="Times New Roman" pitchFamily="18" charset="0"/>
              </a:defRPr>
            </a:lvl1pPr>
          </a:lstStyle>
          <a:p>
            <a:fld id="{02E6D7F5-8CC7-4549-BD77-4DE5F6222004}" type="slidenum">
              <a:rPr lang="es-ES_tradnl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4099296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Electric field distribution (E) inside an electroporator, showing the charge difference and the dipolar moments (</a:t>
            </a:r>
            <a:r>
              <a:rPr lang="en-US" i="1" dirty="0" smtClean="0"/>
              <a:t>μ</a:t>
            </a:r>
            <a:r>
              <a:rPr lang="en-US" dirty="0" smtClean="0"/>
              <a:t>) for a cell exposed to a low frequency (lf) and a high frequency (</a:t>
            </a:r>
            <a:r>
              <a:rPr lang="en-US" dirty="0" err="1" smtClean="0"/>
              <a:t>hf</a:t>
            </a:r>
            <a:r>
              <a:rPr lang="en-US" dirty="0" smtClean="0"/>
              <a:t>) electric field.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If the cell is exposed to a high frequency field, its cellular membrane suffers a short circuit and its dipolar moment grows and rotates towards the direction of the field, producing a cellular stretching along this direction, leading to a temporal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permeabilization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of the membrane. </a:t>
            </a:r>
            <a:endParaRPr lang="en-US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E6D7F5-8CC7-4549-BD77-4DE5F6222004}" type="slidenum">
              <a:rPr lang="es-ES_tradnl" smtClean="0"/>
              <a:pPr/>
              <a:t>18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842759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E6D7F5-8CC7-4549-BD77-4DE5F6222004}" type="slidenum">
              <a:rPr lang="es-ES_tradnl" smtClean="0"/>
              <a:pPr/>
              <a:t>19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84275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4" name="Group 2"/>
          <p:cNvGrpSpPr>
            <a:grpSpLocks/>
          </p:cNvGrpSpPr>
          <p:nvPr/>
        </p:nvGrpSpPr>
        <p:grpSpPr bwMode="auto">
          <a:xfrm>
            <a:off x="290513" y="2546350"/>
            <a:ext cx="711200" cy="474663"/>
            <a:chOff x="720" y="336"/>
            <a:chExt cx="624" cy="432"/>
          </a:xfrm>
        </p:grpSpPr>
        <p:sp>
          <p:nvSpPr>
            <p:cNvPr id="33795" name="Rectangle 3"/>
            <p:cNvSpPr>
              <a:spLocks noChangeArrowheads="1"/>
            </p:cNvSpPr>
            <p:nvPr/>
          </p:nvSpPr>
          <p:spPr bwMode="auto">
            <a:xfrm>
              <a:off x="720" y="336"/>
              <a:ext cx="384" cy="432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33796" name="Rectangle 4"/>
            <p:cNvSpPr>
              <a:spLocks noChangeArrowheads="1"/>
            </p:cNvSpPr>
            <p:nvPr/>
          </p:nvSpPr>
          <p:spPr bwMode="auto">
            <a:xfrm>
              <a:off x="1056" y="336"/>
              <a:ext cx="288" cy="432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33797" name="Group 5"/>
          <p:cNvGrpSpPr>
            <a:grpSpLocks/>
          </p:cNvGrpSpPr>
          <p:nvPr/>
        </p:nvGrpSpPr>
        <p:grpSpPr bwMode="auto">
          <a:xfrm>
            <a:off x="414338" y="2968625"/>
            <a:ext cx="738187" cy="474663"/>
            <a:chOff x="912" y="2640"/>
            <a:chExt cx="672" cy="432"/>
          </a:xfrm>
        </p:grpSpPr>
        <p:sp>
          <p:nvSpPr>
            <p:cNvPr id="33798" name="Rectangle 6"/>
            <p:cNvSpPr>
              <a:spLocks noChangeArrowheads="1"/>
            </p:cNvSpPr>
            <p:nvPr/>
          </p:nvSpPr>
          <p:spPr bwMode="auto">
            <a:xfrm>
              <a:off x="912" y="2640"/>
              <a:ext cx="384" cy="432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33799" name="Rectangle 7"/>
            <p:cNvSpPr>
              <a:spLocks noChangeArrowheads="1"/>
            </p:cNvSpPr>
            <p:nvPr/>
          </p:nvSpPr>
          <p:spPr bwMode="auto">
            <a:xfrm>
              <a:off x="1248" y="2640"/>
              <a:ext cx="336" cy="432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sp>
        <p:nvSpPr>
          <p:cNvPr id="33800" name="Rectangle 8"/>
          <p:cNvSpPr>
            <a:spLocks noChangeArrowheads="1"/>
          </p:cNvSpPr>
          <p:nvPr/>
        </p:nvSpPr>
        <p:spPr bwMode="auto">
          <a:xfrm>
            <a:off x="0" y="28956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33801" name="Rectangle 9"/>
          <p:cNvSpPr>
            <a:spLocks noChangeArrowheads="1"/>
          </p:cNvSpPr>
          <p:nvPr/>
        </p:nvSpPr>
        <p:spPr bwMode="auto">
          <a:xfrm>
            <a:off x="635000" y="24384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33802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990600" y="18288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 para editar estilo título patrón</a:t>
            </a:r>
          </a:p>
        </p:txBody>
      </p:sp>
      <p:sp>
        <p:nvSpPr>
          <p:cNvPr id="33803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Haga clic para modificar el estilo de subtítulo del patrón</a:t>
            </a:r>
          </a:p>
        </p:txBody>
      </p:sp>
      <p:sp>
        <p:nvSpPr>
          <p:cNvPr id="33807" name="Rectangle 15"/>
          <p:cNvSpPr>
            <a:spLocks noChangeArrowheads="1"/>
          </p:cNvSpPr>
          <p:nvPr/>
        </p:nvSpPr>
        <p:spPr bwMode="gray">
          <a:xfrm flipV="1">
            <a:off x="315913" y="3265488"/>
            <a:ext cx="8683625" cy="46037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ctr"/>
            <a:endParaRPr kumimoji="1" lang="es-ES_tradnl" sz="2400">
              <a:latin typeface="Arial" charset="0"/>
            </a:endParaRPr>
          </a:p>
        </p:txBody>
      </p:sp>
      <p:pic>
        <p:nvPicPr>
          <p:cNvPr id="33808" name="Picture 16" descr="Imagen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8750" y="246063"/>
            <a:ext cx="1204913" cy="1354137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0" y="6400800"/>
            <a:ext cx="2555875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UNAM 8/2014</a:t>
            </a:r>
            <a:endParaRPr lang="en-U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Ana Leonor Rivera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996113" y="188913"/>
            <a:ext cx="1958975" cy="59436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116013" y="188913"/>
            <a:ext cx="5727700" cy="59436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0" y="6400800"/>
            <a:ext cx="2555875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UNAM 8o/2014</a:t>
            </a:r>
            <a:endParaRPr lang="en-U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Ana Leonor Rivera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16013" y="188913"/>
            <a:ext cx="7793037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1182688" y="1557338"/>
            <a:ext cx="3810000" cy="45751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145088" y="1557338"/>
            <a:ext cx="3810000" cy="45751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0" y="6400800"/>
            <a:ext cx="2555875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UNAM 8/2014</a:t>
            </a:r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72390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Ana Leonor Rivera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000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 typeface="Wingdings" panose="05000000000000000000" pitchFamily="2" charset="2"/>
              <a:buChar char="Ø"/>
              <a:defRPr/>
            </a:lvl1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Ana Leonor Rivera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26275" y="2696853"/>
            <a:ext cx="7509062" cy="1362075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Ana Leonor Rivera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182688" y="1557338"/>
            <a:ext cx="3810000" cy="4575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145088" y="1557338"/>
            <a:ext cx="3810000" cy="4575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Ana Leonor Rivera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00100" y="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Ana Leonor Rivera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>
          <a:xfrm>
            <a:off x="1095375" y="-1"/>
            <a:ext cx="7793037" cy="1104405"/>
          </a:xfrm>
        </p:spPr>
        <p:txBody>
          <a:bodyPr anchor="ctr"/>
          <a:lstStyle>
            <a:lvl1pPr>
              <a:defRPr sz="3000"/>
            </a:lvl1pPr>
          </a:lstStyle>
          <a:p>
            <a:r>
              <a:rPr lang="es-ES" dirty="0" smtClean="0"/>
              <a:t>clic para modificar el estilo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Ana Leonor Rivera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Ana Leonor Rivera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Ana Leonor Rivera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0" y="6400800"/>
            <a:ext cx="2555875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UNAM 8/2014</a:t>
            </a:r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Ana Leonor Rivera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ltGray">
          <a:xfrm>
            <a:off x="417513" y="55880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es-ES_tradnl" sz="2400">
              <a:latin typeface="Arial" charset="0"/>
            </a:endParaRP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ltGray">
          <a:xfrm>
            <a:off x="800100" y="55880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es-ES_tradnl" sz="2400">
              <a:latin typeface="Arial" charset="0"/>
            </a:endParaRP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ltGray">
          <a:xfrm>
            <a:off x="541338" y="98107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es-ES_tradnl" sz="2400">
              <a:latin typeface="Arial" charset="0"/>
            </a:endParaRP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ltGray">
          <a:xfrm>
            <a:off x="911225" y="98107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es-ES_tradnl" sz="2400">
              <a:latin typeface="Arial" charset="0"/>
            </a:endParaRPr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ltGray">
          <a:xfrm>
            <a:off x="127000" y="90805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es-ES_tradnl" sz="2400">
              <a:latin typeface="Arial" charset="0"/>
            </a:endParaRPr>
          </a:p>
        </p:txBody>
      </p:sp>
      <p:sp>
        <p:nvSpPr>
          <p:cNvPr id="32775" name="Rectangle 7"/>
          <p:cNvSpPr>
            <a:spLocks noChangeArrowheads="1"/>
          </p:cNvSpPr>
          <p:nvPr/>
        </p:nvSpPr>
        <p:spPr bwMode="gray">
          <a:xfrm>
            <a:off x="774268" y="318685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es-ES_tradnl" sz="2400">
              <a:latin typeface="Arial" charset="0"/>
            </a:endParaRPr>
          </a:p>
        </p:txBody>
      </p:sp>
      <p:sp>
        <p:nvSpPr>
          <p:cNvPr id="32776" name="Rectangle 8"/>
          <p:cNvSpPr>
            <a:spLocks noChangeArrowheads="1"/>
          </p:cNvSpPr>
          <p:nvPr/>
        </p:nvSpPr>
        <p:spPr bwMode="gray">
          <a:xfrm flipV="1">
            <a:off x="460375" y="1119187"/>
            <a:ext cx="8683625" cy="10795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33000">
                <a:srgbClr val="0A128C"/>
              </a:gs>
              <a:gs pos="57000">
                <a:srgbClr val="181CC7"/>
              </a:gs>
              <a:gs pos="76000">
                <a:srgbClr val="7005D4"/>
              </a:gs>
              <a:gs pos="83000">
                <a:srgbClr val="7E21B3"/>
              </a:gs>
              <a:gs pos="90000">
                <a:srgbClr val="8C3D91"/>
              </a:gs>
            </a:gsLst>
            <a:lin ang="0" scaled="0"/>
          </a:gradFill>
          <a:ln w="9525">
            <a:noFill/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ctr"/>
            <a:endParaRPr kumimoji="1" lang="es-ES_tradnl" sz="2400">
              <a:latin typeface="Arial" charset="0"/>
            </a:endParaRPr>
          </a:p>
        </p:txBody>
      </p:sp>
      <p:sp>
        <p:nvSpPr>
          <p:cNvPr id="32777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095375" y="0"/>
            <a:ext cx="77930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 smtClean="0"/>
              <a:t>Clic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editar</a:t>
            </a:r>
            <a:r>
              <a:rPr lang="en-US" dirty="0" smtClean="0"/>
              <a:t> </a:t>
            </a:r>
            <a:r>
              <a:rPr lang="en-US" dirty="0" err="1" smtClean="0"/>
              <a:t>estilo</a:t>
            </a:r>
            <a:r>
              <a:rPr lang="en-US" dirty="0" smtClean="0"/>
              <a:t> </a:t>
            </a:r>
            <a:r>
              <a:rPr lang="en-US" dirty="0" err="1" smtClean="0"/>
              <a:t>título</a:t>
            </a:r>
            <a:r>
              <a:rPr lang="en-US" dirty="0" smtClean="0"/>
              <a:t> </a:t>
            </a:r>
            <a:r>
              <a:rPr lang="en-US" dirty="0" err="1" smtClean="0"/>
              <a:t>patrón</a:t>
            </a:r>
            <a:endParaRPr lang="en-US" dirty="0" smtClean="0"/>
          </a:p>
        </p:txBody>
      </p:sp>
      <p:sp>
        <p:nvSpPr>
          <p:cNvPr id="32778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855663" y="1455737"/>
            <a:ext cx="8099425" cy="4921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 smtClean="0"/>
              <a:t>Haga</a:t>
            </a:r>
            <a:r>
              <a:rPr lang="en-US" dirty="0" smtClean="0"/>
              <a:t> </a:t>
            </a:r>
            <a:r>
              <a:rPr lang="en-US" dirty="0" err="1" smtClean="0"/>
              <a:t>clic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modificar</a:t>
            </a:r>
            <a:r>
              <a:rPr lang="en-US" dirty="0" smtClean="0"/>
              <a:t> el </a:t>
            </a:r>
            <a:r>
              <a:rPr lang="en-US" dirty="0" err="1" smtClean="0"/>
              <a:t>estilo</a:t>
            </a:r>
            <a:r>
              <a:rPr lang="en-US" dirty="0" smtClean="0"/>
              <a:t> de </a:t>
            </a:r>
            <a:r>
              <a:rPr lang="en-US" dirty="0" err="1" smtClean="0"/>
              <a:t>texto</a:t>
            </a:r>
            <a:r>
              <a:rPr lang="en-US" dirty="0" smtClean="0"/>
              <a:t> del </a:t>
            </a:r>
            <a:r>
              <a:rPr lang="en-US" dirty="0" err="1" smtClean="0"/>
              <a:t>patrón</a:t>
            </a:r>
            <a:endParaRPr lang="en-US" dirty="0" smtClean="0"/>
          </a:p>
          <a:p>
            <a:pPr lvl="1"/>
            <a:r>
              <a:rPr lang="en-US" dirty="0" smtClean="0"/>
              <a:t>Segundo </a:t>
            </a:r>
            <a:r>
              <a:rPr lang="en-US" dirty="0" err="1" smtClean="0"/>
              <a:t>nivel</a:t>
            </a:r>
            <a:endParaRPr lang="en-US" dirty="0" smtClean="0"/>
          </a:p>
          <a:p>
            <a:pPr lvl="2"/>
            <a:r>
              <a:rPr lang="en-US" dirty="0" err="1" smtClean="0"/>
              <a:t>Tercer</a:t>
            </a:r>
            <a:r>
              <a:rPr lang="en-US" dirty="0" smtClean="0"/>
              <a:t> </a:t>
            </a:r>
            <a:r>
              <a:rPr lang="en-US" dirty="0" err="1" smtClean="0"/>
              <a:t>nivel</a:t>
            </a:r>
            <a:endParaRPr lang="en-US" dirty="0" smtClean="0"/>
          </a:p>
          <a:p>
            <a:pPr lvl="3"/>
            <a:r>
              <a:rPr lang="en-US" dirty="0" smtClean="0"/>
              <a:t>Cuarto </a:t>
            </a:r>
            <a:r>
              <a:rPr lang="en-US" dirty="0" err="1" smtClean="0"/>
              <a:t>nivel</a:t>
            </a:r>
            <a:endParaRPr lang="en-US" dirty="0" smtClean="0"/>
          </a:p>
          <a:p>
            <a:pPr lvl="4"/>
            <a:r>
              <a:rPr lang="en-US" dirty="0" err="1" smtClean="0"/>
              <a:t>Quinto</a:t>
            </a:r>
            <a:r>
              <a:rPr lang="en-US" dirty="0" smtClean="0"/>
              <a:t> </a:t>
            </a:r>
            <a:r>
              <a:rPr lang="en-US" dirty="0" err="1" smtClean="0"/>
              <a:t>nivel</a:t>
            </a:r>
            <a:endParaRPr lang="en-US" dirty="0" smtClean="0"/>
          </a:p>
        </p:txBody>
      </p:sp>
      <p:sp>
        <p:nvSpPr>
          <p:cNvPr id="32781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r>
              <a:rPr lang="en-US" dirty="0"/>
              <a:t>Ana Leonor Rivera</a:t>
            </a:r>
          </a:p>
        </p:txBody>
      </p:sp>
      <p:pic>
        <p:nvPicPr>
          <p:cNvPr id="32782" name="Picture 14" descr="Imagen1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744538" cy="836613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hf hdr="0" ftr="0"/>
  <p:txStyles>
    <p:titleStyle>
      <a:lvl1pPr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Ø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v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52" name="Picture 228" descr="http://www.paginaspersonales.unam.mx/files/1142/general/foto.jpe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429" name="Rectangle 5"/>
          <p:cNvSpPr>
            <a:spLocks noChangeArrowheads="1"/>
          </p:cNvSpPr>
          <p:nvPr/>
        </p:nvSpPr>
        <p:spPr bwMode="auto">
          <a:xfrm>
            <a:off x="0" y="1596592"/>
            <a:ext cx="9144000" cy="1527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/>
            <a:r>
              <a:rPr lang="en-US" sz="4000" b="1" dirty="0" smtClean="0">
                <a:solidFill>
                  <a:srgbClr val="0000FF"/>
                </a:solidFill>
                <a:latin typeface="+mn-lt"/>
              </a:rPr>
              <a:t>Genetic transformation</a:t>
            </a:r>
          </a:p>
          <a:p>
            <a:pPr algn="ctr"/>
            <a:r>
              <a:rPr lang="en-US" sz="4000" b="1" dirty="0" smtClean="0">
                <a:solidFill>
                  <a:srgbClr val="0000FF"/>
                </a:solidFill>
                <a:latin typeface="+mn-lt"/>
              </a:rPr>
              <a:t>of cells </a:t>
            </a:r>
          </a:p>
          <a:p>
            <a:pPr algn="ctr"/>
            <a:r>
              <a:rPr lang="en-US" sz="4000" b="1" dirty="0" smtClean="0">
                <a:solidFill>
                  <a:srgbClr val="0000FF"/>
                </a:solidFill>
                <a:latin typeface="+mn-lt"/>
              </a:rPr>
              <a:t>using physical methods</a:t>
            </a:r>
            <a:endParaRPr lang="en-US" sz="400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103430" name="Rectangle 6"/>
          <p:cNvSpPr>
            <a:spLocks noChangeArrowheads="1"/>
          </p:cNvSpPr>
          <p:nvPr/>
        </p:nvSpPr>
        <p:spPr bwMode="auto">
          <a:xfrm>
            <a:off x="684213" y="3886200"/>
            <a:ext cx="8208962" cy="220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s-ES" sz="3200" dirty="0" smtClean="0">
                <a:latin typeface="Cooper Black" pitchFamily="18" charset="0"/>
              </a:rPr>
              <a:t>Ana </a:t>
            </a:r>
            <a:r>
              <a:rPr lang="es-ES" sz="3200" dirty="0">
                <a:latin typeface="Cooper Black" pitchFamily="18" charset="0"/>
              </a:rPr>
              <a:t>Leonor </a:t>
            </a:r>
            <a:r>
              <a:rPr lang="es-ES" sz="3200" dirty="0" smtClean="0">
                <a:latin typeface="Cooper Black" pitchFamily="18" charset="0"/>
              </a:rPr>
              <a:t>Rivera</a:t>
            </a:r>
          </a:p>
          <a:p>
            <a:pPr marL="342900" indent="-342900" algn="ctr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endParaRPr lang="es-ES" sz="3200" dirty="0">
              <a:latin typeface="Cooper Black" pitchFamily="18" charset="0"/>
            </a:endParaRPr>
          </a:p>
          <a:p>
            <a:pPr marL="342900" indent="-342900" algn="ctr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s-ES" sz="2800" dirty="0" smtClean="0">
                <a:latin typeface="Cooper Black" pitchFamily="18" charset="0"/>
              </a:rPr>
              <a:t>Universidad Nacional Autónoma de México</a:t>
            </a:r>
          </a:p>
        </p:txBody>
      </p:sp>
      <p:pic>
        <p:nvPicPr>
          <p:cNvPr id="103657" name="Picture 233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9856" y="194669"/>
            <a:ext cx="1313319" cy="1283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</a:t>
            </a:r>
            <a:r>
              <a:rPr lang="en-US" dirty="0"/>
              <a:t>genetically </a:t>
            </a:r>
            <a:r>
              <a:rPr lang="en-US" dirty="0" smtClean="0"/>
              <a:t>transformation of cells</a:t>
            </a:r>
            <a:br>
              <a:rPr lang="en-US" dirty="0" smtClean="0"/>
            </a:br>
            <a:r>
              <a:rPr lang="en-US" dirty="0" smtClean="0"/>
              <a:t>it is necessary:</a:t>
            </a:r>
            <a:endParaRPr lang="en-US" dirty="0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 </a:t>
            </a:r>
            <a:r>
              <a:rPr lang="en-GB" dirty="0"/>
              <a:t>vitro culture for multiplication of clones, </a:t>
            </a:r>
            <a:endParaRPr lang="en-GB" dirty="0" smtClean="0"/>
          </a:p>
          <a:p>
            <a:r>
              <a:rPr lang="en-GB" dirty="0" smtClean="0"/>
              <a:t>to </a:t>
            </a:r>
            <a:r>
              <a:rPr lang="en-GB" dirty="0"/>
              <a:t>select suitable promoters for a specific gene, </a:t>
            </a:r>
            <a:endParaRPr lang="en-GB" dirty="0" smtClean="0"/>
          </a:p>
          <a:p>
            <a:r>
              <a:rPr lang="en-GB" dirty="0" smtClean="0"/>
              <a:t>over-expressing </a:t>
            </a:r>
            <a:r>
              <a:rPr lang="en-GB" dirty="0"/>
              <a:t>activator genes, </a:t>
            </a:r>
            <a:endParaRPr lang="en-GB" dirty="0" smtClean="0"/>
          </a:p>
          <a:p>
            <a:r>
              <a:rPr lang="en-GB" dirty="0" smtClean="0"/>
              <a:t>removing </a:t>
            </a:r>
            <a:r>
              <a:rPr lang="en-GB" dirty="0"/>
              <a:t>epigenetic silencing, </a:t>
            </a:r>
            <a:endParaRPr lang="en-GB" dirty="0" smtClean="0"/>
          </a:p>
          <a:p>
            <a:r>
              <a:rPr lang="en-GB" dirty="0" smtClean="0"/>
              <a:t>introducing </a:t>
            </a:r>
            <a:r>
              <a:rPr lang="en-GB" dirty="0"/>
              <a:t>heterologous genes, </a:t>
            </a:r>
            <a:endParaRPr lang="en-GB" dirty="0" smtClean="0"/>
          </a:p>
          <a:p>
            <a:r>
              <a:rPr lang="en-GB" dirty="0" smtClean="0"/>
              <a:t>improving bioinformatics </a:t>
            </a:r>
            <a:r>
              <a:rPr lang="en-GB" dirty="0"/>
              <a:t>programs of random </a:t>
            </a:r>
            <a:r>
              <a:rPr lang="en-GB" dirty="0" smtClean="0"/>
              <a:t>mutagenesis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Ana Leonor Rivera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095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Physical transformation</a:t>
            </a:r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7239000" y="6400800"/>
            <a:ext cx="1905000" cy="457200"/>
          </a:xfrm>
        </p:spPr>
        <p:txBody>
          <a:bodyPr/>
          <a:lstStyle/>
          <a:p>
            <a:r>
              <a:rPr lang="en-US" smtClean="0"/>
              <a:t>Ana Leonor Rivera</a:t>
            </a:r>
            <a:endParaRPr lang="en-US"/>
          </a:p>
        </p:txBody>
      </p:sp>
      <p:sp>
        <p:nvSpPr>
          <p:cNvPr id="3" name="AutoShape 2" descr="https://encrypted-tbn0.gstatic.com/images?q=tbn:ANd9GcTrDTzBcDyrZI_1CsdN361Mo88h9WNThAp4H9h-9J0NQwGNfi4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https://encrypted-tbn0.gstatic.com/images?q=tbn:ANd9GcTrDTzBcDyrZI_1CsdN361Mo88h9WNThAp4H9h-9J0NQwGNfi4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6" descr="https://encrypted-tbn0.gstatic.com/images?q=tbn:ANd9GcTrDTzBcDyrZI_1CsdN361Mo88h9WNThAp4H9h-9J0NQwGNfi4p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200" name="Picture 8" descr="http://www.wired.com/images_blogs/wiredscience/2012/08/cancer-stem-cell-scien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9853" y="3405607"/>
            <a:ext cx="5223165" cy="325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2791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AnaLeonor\Papers\TransformacionesGeneticas\Plantas\Fi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6208" y="1543138"/>
            <a:ext cx="4847792" cy="4372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Genetic transformation 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89709" y="1455737"/>
            <a:ext cx="4405745" cy="4921311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  It requires </a:t>
            </a:r>
            <a:r>
              <a:rPr lang="en-GB" dirty="0"/>
              <a:t>penetration of the transgene through the cell </a:t>
            </a:r>
            <a:r>
              <a:rPr lang="en-GB" dirty="0" smtClean="0"/>
              <a:t>membrane (</a:t>
            </a:r>
            <a:r>
              <a:rPr lang="en-GB" dirty="0" err="1" smtClean="0"/>
              <a:t>hydropho-bic</a:t>
            </a:r>
            <a:r>
              <a:rPr lang="en-GB" dirty="0" smtClean="0"/>
              <a:t> </a:t>
            </a:r>
            <a:r>
              <a:rPr lang="en-GB" dirty="0"/>
              <a:t>layer </a:t>
            </a:r>
            <a:r>
              <a:rPr lang="en-GB" dirty="0" smtClean="0">
                <a:sym typeface="Mathematica1"/>
              </a:rPr>
              <a:t></a:t>
            </a:r>
            <a:r>
              <a:rPr lang="en-GB" dirty="0" smtClean="0"/>
              <a:t>10nm). </a:t>
            </a:r>
          </a:p>
          <a:p>
            <a:pPr marL="0" indent="0">
              <a:buNone/>
            </a:pPr>
            <a:endParaRPr lang="en-GB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Ana Leonor Rivera</a:t>
            </a:r>
            <a:endParaRPr lang="en-US"/>
          </a:p>
        </p:txBody>
      </p:sp>
      <p:sp>
        <p:nvSpPr>
          <p:cNvPr id="6" name="3 Marcador de número de diapositiva"/>
          <p:cNvSpPr txBox="1">
            <a:spLocks/>
          </p:cNvSpPr>
          <p:nvPr/>
        </p:nvSpPr>
        <p:spPr bwMode="auto">
          <a:xfrm>
            <a:off x="976746" y="5888182"/>
            <a:ext cx="6366164" cy="969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Old English Text MT" pitchFamily="66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Old English Text MT" pitchFamily="66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Old English Text MT" pitchFamily="66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Old English Text MT" pitchFamily="66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Old English Text MT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Old English Text MT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Old English Text MT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Old English Text MT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Old English Text MT" pitchFamily="66" charset="0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 smtClean="0">
                <a:latin typeface="+mn-lt"/>
              </a:rPr>
              <a:t>M </a:t>
            </a:r>
            <a:r>
              <a:rPr lang="en-US" sz="1800" dirty="0" err="1" smtClean="0">
                <a:latin typeface="+mn-lt"/>
              </a:rPr>
              <a:t>Meselson</a:t>
            </a:r>
            <a:r>
              <a:rPr lang="en-US" sz="1800" dirty="0" smtClean="0">
                <a:latin typeface="+mn-lt"/>
              </a:rPr>
              <a:t> &amp; R Yuan (1968) </a:t>
            </a:r>
            <a:r>
              <a:rPr lang="en-US" sz="1800" i="1" dirty="0" smtClean="0">
                <a:latin typeface="+mn-lt"/>
              </a:rPr>
              <a:t>Nature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b="1" dirty="0" smtClean="0">
                <a:latin typeface="+mn-lt"/>
              </a:rPr>
              <a:t>217</a:t>
            </a:r>
            <a:r>
              <a:rPr lang="en-US" sz="1800" dirty="0" smtClean="0">
                <a:latin typeface="+mn-lt"/>
              </a:rPr>
              <a:t>:1110.</a:t>
            </a:r>
          </a:p>
          <a:p>
            <a:pPr algn="l"/>
            <a:r>
              <a:rPr lang="es-MX" sz="1800" dirty="0" smtClean="0">
                <a:latin typeface="+mn-lt"/>
              </a:rPr>
              <a:t>AL Rivera et al. (2012) </a:t>
            </a:r>
            <a:r>
              <a:rPr lang="es-MX" sz="1800" i="1" dirty="0" err="1" smtClean="0">
                <a:latin typeface="+mn-lt"/>
              </a:rPr>
              <a:t>Phys</a:t>
            </a:r>
            <a:r>
              <a:rPr lang="es-MX" sz="1800" i="1" dirty="0" smtClean="0">
                <a:latin typeface="+mn-lt"/>
              </a:rPr>
              <a:t> </a:t>
            </a:r>
            <a:r>
              <a:rPr lang="es-MX" sz="1800" i="1" dirty="0" err="1" smtClean="0">
                <a:latin typeface="+mn-lt"/>
              </a:rPr>
              <a:t>Life</a:t>
            </a:r>
            <a:r>
              <a:rPr lang="es-MX" sz="1800" i="1" dirty="0" smtClean="0">
                <a:latin typeface="+mn-lt"/>
              </a:rPr>
              <a:t> </a:t>
            </a:r>
            <a:r>
              <a:rPr lang="es-MX" sz="1800" i="1" dirty="0" err="1" smtClean="0">
                <a:latin typeface="+mn-lt"/>
              </a:rPr>
              <a:t>Rev</a:t>
            </a:r>
            <a:r>
              <a:rPr lang="es-MX" sz="1800" i="1" dirty="0" smtClean="0">
                <a:latin typeface="+mn-lt"/>
              </a:rPr>
              <a:t> </a:t>
            </a:r>
            <a:r>
              <a:rPr lang="es-MX" sz="1800" b="1" dirty="0" smtClean="0">
                <a:latin typeface="+mn-lt"/>
              </a:rPr>
              <a:t>9</a:t>
            </a:r>
            <a:r>
              <a:rPr lang="es-MX" sz="1800" dirty="0" smtClean="0">
                <a:latin typeface="+mn-lt"/>
              </a:rPr>
              <a:t>:308.</a:t>
            </a:r>
          </a:p>
          <a:p>
            <a:pPr algn="l"/>
            <a:r>
              <a:rPr lang="es-MX" sz="1800" dirty="0">
                <a:latin typeface="Arial" panose="020B0604020202020204" pitchFamily="34" charset="0"/>
                <a:cs typeface="Arial" panose="020B0604020202020204" pitchFamily="34" charset="0"/>
              </a:rPr>
              <a:t>AL Rivera et al. (</a:t>
            </a:r>
            <a:r>
              <a:rPr lang="es-MX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2014) </a:t>
            </a:r>
            <a:r>
              <a:rPr lang="es-MX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Phys</a:t>
            </a:r>
            <a:r>
              <a:rPr lang="es-MX" sz="1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Life</a:t>
            </a:r>
            <a:r>
              <a:rPr lang="es-MX" sz="1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Rev</a:t>
            </a:r>
            <a:r>
              <a:rPr lang="es-MX" sz="1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es-MX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:184.</a:t>
            </a:r>
            <a:endParaRPr lang="es-MX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4263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Genetic transformation </a:t>
            </a:r>
            <a:r>
              <a:rPr lang="en-GB" dirty="0" smtClean="0"/>
              <a:t>obstacles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89709" y="1455737"/>
            <a:ext cx="4391891" cy="4921311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DNA </a:t>
            </a:r>
            <a:r>
              <a:rPr lang="en-GB" dirty="0"/>
              <a:t>is a highly charged macromolecule, difficult to manipulate, that cannot diffuse through the cell membrane.</a:t>
            </a:r>
            <a:r>
              <a:rPr lang="en-GB" dirty="0" smtClean="0"/>
              <a:t> </a:t>
            </a:r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Ana Leonor Rivera</a:t>
            </a:r>
            <a:endParaRPr lang="en-US"/>
          </a:p>
        </p:txBody>
      </p:sp>
      <p:sp>
        <p:nvSpPr>
          <p:cNvPr id="7" name="3 Marcador de número de diapositiva"/>
          <p:cNvSpPr txBox="1">
            <a:spLocks/>
          </p:cNvSpPr>
          <p:nvPr/>
        </p:nvSpPr>
        <p:spPr bwMode="auto">
          <a:xfrm>
            <a:off x="803565" y="6276108"/>
            <a:ext cx="6954980" cy="581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Old English Text MT" pitchFamily="66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Old English Text MT" pitchFamily="66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Old English Text MT" pitchFamily="66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Old English Text MT" pitchFamily="66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Old English Text MT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Old English Text MT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Old English Text MT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Old English Text MT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Old English Text MT" pitchFamily="66" charset="0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 smtClean="0">
                <a:latin typeface="+mn-lt"/>
              </a:rPr>
              <a:t>Electron microscope false colored DNA image from</a:t>
            </a:r>
          </a:p>
          <a:p>
            <a:pPr algn="l"/>
            <a:r>
              <a:rPr lang="en-US" sz="1800" dirty="0" smtClean="0">
                <a:latin typeface="+mn-lt"/>
              </a:rPr>
              <a:t>https://www.flickr.com/photos/13338351@N07/2244645930.</a:t>
            </a:r>
            <a:endParaRPr lang="en-US" sz="2000" dirty="0">
              <a:latin typeface="+mn-lt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1861" y="1410998"/>
            <a:ext cx="3307339" cy="454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2340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Genetic transformation techniques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32509" y="1455737"/>
            <a:ext cx="8622580" cy="5402263"/>
          </a:xfrm>
        </p:spPr>
        <p:txBody>
          <a:bodyPr/>
          <a:lstStyle/>
          <a:p>
            <a:r>
              <a:rPr lang="en-US" dirty="0" smtClean="0"/>
              <a:t>Biological</a:t>
            </a:r>
          </a:p>
          <a:p>
            <a:pPr lvl="1"/>
            <a:r>
              <a:rPr lang="en-GB" sz="2400" i="1" dirty="0" smtClean="0"/>
              <a:t>Agrobacterium </a:t>
            </a:r>
            <a:r>
              <a:rPr lang="en-GB" sz="2400" i="1" dirty="0"/>
              <a:t>tumefaciens</a:t>
            </a:r>
            <a:r>
              <a:rPr lang="en-GB" sz="2400" dirty="0"/>
              <a:t>-mediated </a:t>
            </a:r>
            <a:r>
              <a:rPr lang="en-GB" sz="2400" dirty="0" smtClean="0"/>
              <a:t>transformation</a:t>
            </a:r>
          </a:p>
          <a:p>
            <a:pPr lvl="1"/>
            <a:r>
              <a:rPr lang="en-GB" sz="2400" dirty="0"/>
              <a:t>protoplast transformation using cell wall degrading </a:t>
            </a:r>
            <a:r>
              <a:rPr lang="en-GB" sz="2400" dirty="0" smtClean="0"/>
              <a:t>enzymes</a:t>
            </a:r>
          </a:p>
          <a:p>
            <a:pPr lvl="1"/>
            <a:endParaRPr lang="es-MX" sz="1200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Ana Leonor Rivera</a:t>
            </a:r>
            <a:endParaRPr lang="en-US"/>
          </a:p>
        </p:txBody>
      </p:sp>
      <p:pic>
        <p:nvPicPr>
          <p:cNvPr id="2050" name="Picture 2" descr="http://2010.igem.org/wiki/images/b/be/Up_close_Agro.png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0473" y="3221938"/>
            <a:ext cx="4156364" cy="287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540326" y="6488668"/>
            <a:ext cx="68718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SB Gelvin (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2009) </a:t>
            </a:r>
            <a:r>
              <a:rPr lang="en-GB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Plant </a:t>
            </a:r>
            <a:r>
              <a:rPr lang="en-GB" sz="1800" i="1" dirty="0">
                <a:latin typeface="Arial" panose="020B0604020202020204" pitchFamily="34" charset="0"/>
                <a:cs typeface="Arial" panose="020B0604020202020204" pitchFamily="34" charset="0"/>
              </a:rPr>
              <a:t>Physiol </a:t>
            </a:r>
            <a:r>
              <a:rPr lang="en-GB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150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:1665.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226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Genetic transformation techniques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32509" y="1455737"/>
            <a:ext cx="8622580" cy="5402263"/>
          </a:xfrm>
        </p:spPr>
        <p:txBody>
          <a:bodyPr/>
          <a:lstStyle/>
          <a:p>
            <a:r>
              <a:rPr lang="en-US" dirty="0" smtClean="0"/>
              <a:t>Chemical</a:t>
            </a:r>
          </a:p>
          <a:p>
            <a:pPr lvl="1"/>
            <a:r>
              <a:rPr lang="en-US" dirty="0" smtClean="0"/>
              <a:t>calcium phosphate coprecipitation</a:t>
            </a:r>
          </a:p>
          <a:p>
            <a:pPr lvl="1"/>
            <a:r>
              <a:rPr lang="en-US" dirty="0" smtClean="0"/>
              <a:t>lipofection</a:t>
            </a:r>
          </a:p>
          <a:p>
            <a:endParaRPr lang="es-MX" sz="1200" dirty="0"/>
          </a:p>
          <a:p>
            <a:pPr marL="0" indent="0">
              <a:buNone/>
            </a:pPr>
            <a:endParaRPr lang="en-US" sz="2000" dirty="0"/>
          </a:p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Ana Leonor Rivera</a:t>
            </a:r>
            <a:endParaRPr lang="en-US"/>
          </a:p>
        </p:txBody>
      </p:sp>
      <p:pic>
        <p:nvPicPr>
          <p:cNvPr id="3074" name="Picture 2" descr="http://physrev.physiology.org/content/physrev/88/4/1567/F2.lar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055" y="3199023"/>
            <a:ext cx="5135249" cy="2924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401781" y="6211669"/>
            <a:ext cx="70796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EH Chowdhury et al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. (2004) 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Gene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341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:77.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en-GB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Kawata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et al. (2003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GB" sz="1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Biosci</a:t>
            </a:r>
            <a:r>
              <a:rPr lang="en-GB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Biotechnol</a:t>
            </a:r>
            <a:r>
              <a:rPr lang="en-GB" sz="1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Biochem</a:t>
            </a:r>
            <a:r>
              <a:rPr lang="en-GB" sz="1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67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:1179.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926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Genetic transformation techniques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32509" y="1455737"/>
            <a:ext cx="8622580" cy="4756377"/>
          </a:xfrm>
        </p:spPr>
        <p:txBody>
          <a:bodyPr/>
          <a:lstStyle/>
          <a:p>
            <a:r>
              <a:rPr lang="en-US" dirty="0" smtClean="0"/>
              <a:t>Physical</a:t>
            </a:r>
          </a:p>
          <a:p>
            <a:pPr lvl="1"/>
            <a:r>
              <a:rPr lang="en-US" sz="2400" dirty="0" smtClean="0"/>
              <a:t>Electroporation</a:t>
            </a:r>
            <a:endParaRPr lang="en-US" sz="2400" dirty="0"/>
          </a:p>
          <a:p>
            <a:pPr lvl="1"/>
            <a:r>
              <a:rPr lang="en-US" sz="2400" dirty="0"/>
              <a:t>Biolistics</a:t>
            </a:r>
          </a:p>
          <a:p>
            <a:pPr lvl="1"/>
            <a:r>
              <a:rPr lang="en-US" sz="2400" dirty="0" smtClean="0"/>
              <a:t>Agitation </a:t>
            </a:r>
            <a:r>
              <a:rPr lang="en-US" sz="2400" dirty="0"/>
              <a:t>with glass beads</a:t>
            </a:r>
          </a:p>
          <a:p>
            <a:pPr lvl="1"/>
            <a:r>
              <a:rPr lang="en-US" sz="2400" dirty="0"/>
              <a:t>Vacuum infiltration</a:t>
            </a:r>
          </a:p>
          <a:p>
            <a:pPr lvl="1"/>
            <a:r>
              <a:rPr lang="en-US" sz="2400" dirty="0"/>
              <a:t>Silicon carbide </a:t>
            </a:r>
            <a:r>
              <a:rPr lang="en-US" sz="2400" dirty="0" smtClean="0"/>
              <a:t>whisker</a:t>
            </a:r>
          </a:p>
          <a:p>
            <a:pPr lvl="1"/>
            <a:r>
              <a:rPr lang="en-US" sz="2400" dirty="0" smtClean="0"/>
              <a:t>Laser manipulation</a:t>
            </a:r>
            <a:endParaRPr lang="en-US" sz="2400" dirty="0"/>
          </a:p>
          <a:p>
            <a:pPr lvl="1"/>
            <a:r>
              <a:rPr lang="en-US" sz="2400" dirty="0"/>
              <a:t>Ultrasound</a:t>
            </a:r>
          </a:p>
          <a:p>
            <a:pPr lvl="1"/>
            <a:r>
              <a:rPr lang="en-US" sz="2400" dirty="0"/>
              <a:t>Shock waves</a:t>
            </a:r>
          </a:p>
          <a:p>
            <a:pPr marL="0" indent="0">
              <a:buNone/>
            </a:pPr>
            <a:endParaRPr lang="es-MX" sz="2000" dirty="0" smtClean="0"/>
          </a:p>
          <a:p>
            <a:pPr marL="0" indent="0">
              <a:buNone/>
            </a:pP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AL Rivera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et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al.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(2014) </a:t>
            </a:r>
            <a:r>
              <a:rPr lang="en-US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Gen </a:t>
            </a:r>
            <a:r>
              <a:rPr lang="en-US" sz="1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Syndr</a:t>
            </a:r>
            <a:r>
              <a:rPr lang="en-US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Gene </a:t>
            </a:r>
            <a:r>
              <a:rPr lang="en-US" sz="1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Ther</a:t>
            </a:r>
            <a:r>
              <a:rPr lang="en-US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:237.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Ana Leonor Rivera</a:t>
            </a:r>
            <a:endParaRPr lang="en-US"/>
          </a:p>
        </p:txBody>
      </p:sp>
      <p:sp>
        <p:nvSpPr>
          <p:cNvPr id="5" name="AutoShape 2" descr="data:image/jpeg;base64,/9j/4AAQSkZJRgABAQAAAQABAAD/2wCEAAkGBhQSEBUUEhMVFRUWFRgUFBYVGBcYFxoUFBUXFRQXGBwYHCYeGBkjGhQUHy8gIycpLCwsFx4xNTAqNSYrLCkBCQoKDgwOGg8PGi0kHyQqKikpLCksKiwsLCksKSwsKS8sLSwpKS0sKSwsKSkpLywsKSkpKSksLCksLCkpLCwsLP/AABEIALQA8AMBIgACEQEDEQH/xAAcAAABBQEBAQAAAAAAAAAAAAAAAgMEBQYBBwj/xABBEAABAwIDBQUEBwYGAwEAAAABAAIRAyEEEjEFQVFhcQYTIoGRMqGx0RRCUpLB4fAHM1NicqIjQ3OCsvEVF5MW/8QAGQEAAwEBAQAAAAAAAAAAAAAAAAIDAQQF/8QALxEAAgIBAwQABQIGAwAAAAAAAAECAxEEEiETMUFRFCIyYXGR8AUjUqGx4UJDgf/aAAwDAQACEQMRAD8A9wKijGkkhtNzgDEy0CRrEmbKWomA0f8A6j/igDv0l/8ACd95nzSKuMe0E9y8wCYBYSYEwBNzyT2LxbaTHPe4Na0FzidABqVmMX+0vBtaSHkuEw2CCTwvdK5KPceNcp/SskrYnbWliwDRY8zudlabagy6xVyMS/8AhO+8z5rx7CGvQDcYwAszONRrRfLJe+tAsGtLgI1jcvStn9r2PYHup1G07TVgGncTMtJIF9SAFOuzdwzp1GmVfMOV5/Jb/SX/AMJ33mfNOYfE5pEFpaYIMbxIuLJxjwRIUSg6KtYnQZD/AGqxxk0lZjavacGs7D0XAGmM+JrH2aLOHA1TuG7fojb23vqUyeoMeYKoOz2w2PqCm4tFBh70Ubk1axu6rXJ/eQYhunHSE+x4yYbHY+ONZoc1hbSj/DL/AG3j7cH2WndNyrYJDGpaU0EIQsAEIQgAQhCABCEIAEIQgAQhCABCEIAEIQgAQhCABRMEbP8A9R/xUtQ8Jo//AFH/ABQBS7aBr1m0SWd22K1aTo1rhlBE3Jg62id8KsftWjh4LYq1HZu4piHPFRzzYTdgcCHE20KVjWU20+7fRpZme3VqAuzEnUBnjeXHQEgc7JezNiUvoprPpjvjL3lje7dTcwEhjYuyB1JJkyoNN9jsjhL5s4KSkK+CpBj2sqUmw6rAI7ovcWESbPaQXNJbYAm1lzsczEYYsw/gYzEM7ykXy6A2z2gAjxeJpAO53JXO3cYTh+4Ac6rWa2gwOBAyw11V1xoJMnoq3ZdUVKeH74ZxQe9lTQwHBzCQRcgjK8Ea5SeCk0t3B0b3KttpZf7T/U9AoUhTptaPZY0NHGGiBooNIkvqlsPacsjQkFugIt5LuFqObSYM8mBL7Oafsl3W2iTh3EVXu08TGvbuuIn1IvwKu5Z7Hm9jKbS2W+i4ubL6DrsfvYdMj/wd5FTNg7Nc94fcNBseJ3gcuK11KjDnfZMHzuHfAHzT7aYGgXRGx7cMTAUxZKQhIaCEIQAIQhAAhC4gDqFxdQAIQhAAhCEACEIQAIQhAAhCEACg0HQyoRue/wCKnKJgRZ/+o/4oAhOw2VzC6YmYmZfADC4nUxPKwTRruDnNYBnc9znk6Na3wjqSGhXeRVgpjv6n8wb/AGhwI962KWQlJ4K/E7PgseHT4e7lwFmvAIHhgtBIAkJk0W1Aag8L6TWMLWxENdLmkCzhYERpAiLq9NERlcAWkR14Aqq2S4ZqxAzU+8DQRwYwMLuBE2JCySWDYyaLDDbLyzuBcTl4NcPE3pmkjqncI2KtQcMn/FSqLIEKPhv31X/Z/wAUqikDZMQhCYwEISSUAKlJc+Ew+vNmobhydSoO3PEFk3Ap2I4fJI71x0+HzT7aQG5KhZ05vvI3KI0P5+o+SMr+fqPkpUIW9Be2Zki+Pn7ijvyNffIUpchZ0Wu0mGRluJG+3w9yeBTbsOP+ktrVSG9fUHApCEKhgIQhAAhCEACEIQBwqvpYruy4Oa+7y4ENLgQ64uFYrkIAhVNrMbch4HNjt9hu4qlqYw1q4jO1rNXU2kmTo0EAjmfzCuNq4A1GiCAQTrMXEXj9XKkYLBtpsDR5neSdSeaZNJGdyoq084h9XEObvaKeWRwJa2fep1LGU2tDWseABAApugDgLWCsULDSGNpN+zU/+b/kk4JxL6j8pAcWgZhBOVsEwbxKnLkLAOoQuFACX1ITF38h+vUpRpkm+ieaFBqU3z2N7HGUwNEqELqskl2MOQhErmYIykApCSHLsoTTA6hCFoAuQuoQAIXJXUACExWxjGe09rf6nAfEqG/tHhxrWYehzfCUAWS6qOp2voDQvd0Y74mAolbts0ezSef6ixv4krcM3Bp0LHv7aVT7NKmP6nud7mtCS/tDiD/mUm6ezTJ15vet2sMGyQhCUwEIQgAQhCABCEIAEIQgAXEFyjvrSYb+vl1STmohgcfWATfeE6frzUavjqNK9WoxvIuAPpqVWYjtzQHsBz+gyj1d8lPbOffj7DF2KBOp+JXRhRx9w+SxuJ7eVCfAxjesuP4BVtbtTiXm9UgfyhrfwlMtPHyg5PRDhufuCiV8ZTp61WDlmAPpJXntXGl3tOc7+pzj7iYTArwbW6CEfDQ/H4N5PRsPt2m4wKgPUEeh0KMZt7u/8p55+EN9ZXnrHk75i+qtMLth7ARmkRob6/Dql6dkfpeV9w4LrEdsHj2aTBzLy73NaPiq9/a3Ek2LG9GfN34KAx+b3/rmnaTLcJB137hEarrSQo3ie0eI+tWdfQNhvwCgvxtR853vcLe09x184Vm6myPqm/n5WSm0m2gDcBEkcTugkowaU3dwbAX5DWOiTSzA67oFzrvVnUoiDEWsZjjG4aqPkA9PNawIbqhG/wBdSU7Tqz+K7VpzceSaY2D5rAJJf080ptXnHz6b026pb5Jrvup6j87IA9bQhNVsQ1glzg0cXED4qYo6hUuK7YYSn7WIp9GnMf7ZVTiP2m4YTkbVf/tDR/cQg3DNguSvO6/7U3kf4dBrf63l3uaB8VVV+3+LfpUawfyMHxdKDdrPWMyi4va1Kl+8q02f1OaD6ErxmvtqtUnvK1V19C90egMJkkTaEDbD1ev28wjZioXn+Rrj+EKsxP7SWf5dFx5vcG+4SvN31OqU2pbitDabT/2FVJJLaeUfVbM+ZJ+SqcR2iq1Cc9VwB+qDA5aKhZVvHuSwwzKXbHO43BLqVxJhdpYj9fkmsHhXPMNBcTwV5S7MFt61RlIcCfF6XKWV0I92GCpLzKKZN1eHBYMWNZxP8rfmU43C4NwgVXjq2fgUnxMfT/Q3Bn+8XWFXruzIcJo1mP5EwfeqzE7MqUrPYQmjfCXkzDOMfwHmSnWEkxv3C90zSZyPoSpAY+BDXTya/wBDb3yrZRm1+iVQfy6zeJ0tuninq1WNCLm9rdLX5WUHu6hPsPH+0i0XAkaKXSbUgf4b5tB7s+8j5XW7kGyXoS2sRBnS0gTHkBE62mVx+KIEcJl0OBHAXsQeidcypNm1Bvh0ag+1AgJqrgKjhHduJNru43LhwJ0Wbkb05ejn0y0gDdc2iNbceeijvq8P1f3pQ2DWm1M/22gaaqVh9iVd7DpNshk7hrojcg6cvRFptJuU88CNw/XxU9uy6gIJp773br6qO/ZdU/VbpbxN4o3IOnL0VFd+vD8ExRaJ/DX/ALVu/YVV32fvD5JA7NVQdWDq6/uCXejelL0Z6r21xdT2sRU6NIYP7QPioNXFF5lxJPMkn3qTQ2Cd7uRhpTv/AIMAmXu8mj8Sou+Hs7FpLPRC7yRZIw1XVW1PZNMaudbm0JTdnUAZnrLws+Igb8HYU7TE9UMcQVdCnhgD7Ezvf+aUcVhoH7qR0PxS/ERHWin5ZUN485RnO5XFPbFBuhp+TR8kpvaWkNHnyB/BY9QvCN+Cf9RUswzyLMcejSlM2fV/huHW3xVjU7T0j9Zx8imj2ipzMOPklepfhG/Bx8sRR2LVP1QOrgrvZnZZzr1HNawamZ8ha5VN/wDqGjSm4+iH9tHRAp21gut8FOd85LCGejjjg19QtptyUD3Y3uDZefMmw5BVbtm0zdxqPPN0D0AWdd2qqHRjP7j+Kaf2kxG4tHRoPxlTjLaikdPBLsa+jhaLRHdt85PxKkilTGlNn3QsIdqYl313jo0D4BMVsRWnxVHnqXJus/ZvSj4PSW1o0DR0a0fBPU9rOFneIbwV5Z37/tu+875rpLvtO9SkliXdA6Ys9YqPa9pdTfBAu0ndyKrzjf5r9T6arzYNd9p3qUk0XfaPqfmiO5eQjVjjJ6M/Fc78eHDzXW42N55/NebOou4n1KR3Z4n1KfcxtiPThj73PmYtyTgx19Rf9c/ReWFp4n1KUKbuJ9T80bmHSTPWG44aSPX0G5L+mCNRPU/Oy8jg8T6n5pQzcXep+a3qC9Fez1o4oTII/Pp5pp1QcRw69eAXlIc/7TvvH5pQrP8Atu+8UdQOivZ6xSeLmeikd5msDfdbjrK8hGKqfbf953zTgxNT+I/7zkKz7CuhewqUHSZc4+ZSPo19VZVGa/rektEi/kp4LuazgrvonH1Q7CRrHmrJzbdE1isJnAuQOWnmqVxi5Ym8ISyySi9iy/XYiNwoIQMKPNTKGHyWT1SlvSOPoZS45K8YSVwUIN0/VxJa8Na2Z1tu5H19FMqUwqTplBJvz9ydd8ZtqPjvwQW4cFc+igclMbT4JPd30/RU8BKySl2IowvBK+hzuuo7sW/PoRFiNZvqrjAYggh4AkGRIkeitfp3TjlPKyR0+q66bSaw8ck7Adk2taKmJeKbDo36x6BSxtbDUrUcOHfzVL+5VuOxL6ri55JJVZicY1h43gwbiNbeajTprLm0ln8CXWwrW62WMmlb2ufupUo4ZGpQ7R0n/vsNTPNoyn3KlZBCHsSdFdim2OMly7YOFxH7ip3b/sP/AAPzVPj9hVKBh7SOe7ySWDh5QrzZ/aGG93XHeU9L+0Oh3JdsoduQzKPK7Ga7pHdKdiWsznJ7M2B1jdKbyKyXspvyRxSC4MOFK7tda1aDkyGcIEl2FRT2rTLiJiN7rA9FNyytlW4/UhI2qX0vJA+irhwyn90g00rKbiuOGSTQVkaKT3SzAKZXiiuiip3cIFBGDdxd1dhETcc+qpjsOs1+YkFp9kD3GN34rQfTnbxI5QR57ynKeNBMkgE6TZNC5RTS8/vgezTubTl4Katsl+XTdCQNnuaBIK1DMS3SZ3nrzUPG1XOdAsI8JG7iTxhHDJy/l5eDN4nClwIBym0H9bkvDbO7unlJnW50v+Ctdo7IfXonuyGumerYiCdyVgdknuAx5u0WLpg39k74uun/AKMbvPb/AGcrz13LZ/x7/wCinpNnSD0TO0sSabBAu7Q6jdqtJs/s9cudvuUjb2Fp0aWd5sTAFpJAmL20CXTx/mL5d32N1E/5Uvm2/cz+CqZ2gkQYuPNS20k5sbZPeN71h8J42MixCnHZrg0mNP0Uk4ve+MfYpCS6alnPHf2Utau0ENcdbCdJmNU8yjCh4rs691V0GWa7zEnlYlXdLCON4Vr66oqPTeeOTl0t11jl1YpLPGPJEdSVfW7PvqPzU2uJOoFx5LTYbB0m5qlcZg2AxmgJMkklKq9pKtm0wKbdwZw66lc0Lra2+nwPYo3PZKOceyupdnqzWiabrclDx2ELblu6II0vr1V23a9cf5jvVSXdoQW5cQxtQaXsfVRTmnl8jzjJxxj+5kqFSHZTYm8eW5TQ1P7R7GtrH6RhnudBDnMd7YjWOI6KDQxJL8pEcvNdNjreOn/cjpJWbWrF2KrajnNrg9I5jerDB4vOrCrgg7Ueaawuz8l09t3UjFY7D00dOUnnuAalZU86mEZFA6TNYjY/dvzABzZnKeG4FScBinTEWknpyV2+jKQzCAHRdFl87IqMvBy1aaFUnKPn7iIRlT3dLvdqGDpMxtDFFxLcviDje8xoByEK12S4mkM1zJE8QNF3aeEZ7RYCeN9BxjVNYXaIMCI4L0tTq4W0xrjHDR5el0VlN0rHLKf5JxCAE6GrmRebg9QoqW1HjUg3m6mHbp+sLeo9CoGP2XVw7g2vTdTM/WFj0cPCfXyTDwuqVEZeDnhq7I+c/nkvsPtKmYGnHVv5Ka3HWgON91jMcYWWY42MIFXxWJHmovS+mdMdfniSNiNrVBABAH63lKp7TJeC4+bvksoMc8jLMjmn27agw5t+XBRlVZE6Y6iifk2ztrtPsx5pG2cOzEUgx5Bg5gZiDyhZLDbSY72nDNJ1gW3KYzFAGBJnTKR75lLG2cHlcMaWnrtWO6LqgRh6IDAHDNvMRNyRxN1NobfZ3T3hpJY1xy8con3rPurlwg6Dd/0pOEqhl2gGeBB5GRM+SpG7nMv/AE55aSSfyvCx2/wQtk9qTUxDg9oLHZiCBBBGmm7W62dEB7BkAAssjQoU2v8AZDJN4EK+w22WMs3RdF+orslmEcI59PpLaoYnLcyp7d7OrEM7phfTylrsrcxa+ZmBpIIvyXezeCFOg0Vgc5cSGnUMMZQRu3q9/wDMgtOW8+aiV8FTY7PiaxbNxTZqB/MdJTWa6LqVWFwcb0vQudzby/BYjY7IB48FQ7VwDTVyNc0u+zmGb0V7gtoUKjfC+pG4mLgehhUe0+woe7vaeIcWtvoCW3zSCIIvvMqNVtMm1NtevyUsstik4Rz7zx+2Wez9kPpgFhIcPjrHNN4rYhqVDVLWgnUN0neeqn7HxDW0WSXaSc13Ak/PgqrFdr8xJp5QBIGYEkkGNBpJCFXDJs7lH5n5HTsd0aLMdr31aAphstDplw1kaNnctie1DGUmuLfG4WZMXABdJPstH4qvwnaCjtEOw76WV8FzQ4hzXZdYMCHCZ5wV206aWOrtykcturhJ9FSxJlFsGu6rTGceIWn7Q4wrQ4Mq32H2YFI3EAWAV6dmsK55wUpNxR11zcIpS5MLiIYLkAmzc28/JRMM/I2DfxGOHOOS2m1tnUGM7yqAQDDbS4udubzMe5ZjZZo4yqWscQ5onI4QYBglsSCJ9FZVS6D2x8rLOV2p6lOU8YTxH2dyAhJNJXp2KRoqPbGxa4l1NwdezCMkN/qBOnS6566oyeJPB123SjHMI7vsN1MOHCCFAq4BlMF53flZOYDHvBLKrSCNCRumPNWOMwPeUyOKyyvpy25yEbXbXuSw/T9lIdouF8ojhvhWFFwc0Eb7+qr34Co0ZYMdFZYDDFrADuU2hKHZu+Y9ZxGFa9pa9oc06hwBB6grH7Z/Zbh6smiXUHcG+Kn9wm3kQtshd5wLg8R2t2FxmHmafes3uo+K3Et9oehVA9wNhu+PPgV9GFqp9s9kcNipNWkM38RvheP9wufOUDqR4Y+BEFMuzAzr7lvts/soqMvhqgqD7D4a/wAnDwn3LFbR2bVoPy1WOpng8ETxg6OHRA+8jVHyQd29PNMCWkjokUq8WIt0m3FcZRBJ3cErin3HU2uzJWE2jViQZ6/MJ+ntMNkObc33HVVTszTrN044mcx6eqjKiDOuGtuj5z+TQYbawMBjjmtAOh4gh1lLdi87nWZZxAAbFhobLMy1w/U+iKDSfFmuovT/ANLOmP8AEE3mcf0NM14iSSBr4Tu4gH5q2qbABgioTIBAe0zBEjRZHBY2HtD2yJANyRrvG8ea32Epufm8DQWvDhU0Abwk6CLRKlKnYsyMu1kHhwITdmVQLFh5B0H3wuMxFWi5ri2q0jhOU9YstHSqUnGA+mTwDh7pWT23TNOu/PmbJBYZIERu4KL2MpVYrvleMFpi9o0nND2mHH2mDTqOHRU9QsnMBE3KjMqF182bk4B3W+qiYyg6o2W5qet2lxacogxy9VfT1OyTjux+RNTt01ae3dzhCdrCjWyg1spbIER9aNfRSezfZnua9Ov3+YMnwhsA5m5dZ5qE7YlMjwvFwLlpbJi8Fwgq4wVN1OmAASB9acw8yLK3xVkI7Iy4OWGiVlnUtgkzUPx5O9Lp7RdOs3vKzVLGlODGmd3p+dlz9Zne9OsEjtyHVsMGtMOa4PbOhgFpE7rFZ7sFgzSxIqVPCQ1zWgGZLhE2sAB6laQEObBhIwuFYx0iF3V66ca3WuzPOs/h1crFbjlGwzCEnu28FWUNpKT9KJ5JVYgdTTG8RsSm/cAnKeymgIFbmumvzRuibtkR6+yhwUJ2yp0Su0G1H0qDn0ozBzRcSIJg2T2C20Hhhi7gDHA7/gmcPk3+OxNWve688pZNkhCFY4QQhCAOQmMXg2VGltRjXtP1XAEehQhAHm/bzsfh8NTFagHMJMFmaWeQMkeRWDa3Mb2tNrIQgdEZ9nG5MXEqZTqSfKUIQMIZRDpJ3OskVCQ6xN7GUIWMYkYJ5c5oOheBbqt/2ithqkE6T6Fp/FCEr5GXkwveFsEa9TyW87J412IpOZVhwa2Wki/TouoXNqUsJkoN5MhtnFZcTUDWtADsoAEWHQytjsrF58MW5WtGRwhoI+r1QhLYkkj0YScly/JncLVJYP6U7ECR4XRYtsQhC4z3cZQUNquqAOeGOJsZaB7xB96n47ANbTD2kgndMj3396EKj5RyPiXBX06pI1Tjax1lCFFFSRRxLpVpQrlCFaDOe1cDz6hG9dp1jxQhVRHBA22Z7tm6o6HcYABtOiZpCK7QLAAADkhC6JN7Io4oRXXsf2X+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0" name="Picture 4" descr="http://cdn.medgadget.com/img/265645gtre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  <a14:imgEffect>
                      <a14:brightnessContrast bright="-3000" contrast="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341096" y="2292469"/>
            <a:ext cx="3712825" cy="2784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426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Traditional popular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methods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6" name="5 Subtítulo"/>
          <p:cNvSpPr>
            <a:spLocks noGrp="1"/>
          </p:cNvSpPr>
          <p:nvPr>
            <p:ph type="subTitle" idx="1"/>
          </p:nvPr>
        </p:nvSpPr>
        <p:spPr>
          <a:xfrm>
            <a:off x="2701636" y="3872345"/>
            <a:ext cx="5070764" cy="1752600"/>
          </a:xfrm>
        </p:spPr>
        <p:txBody>
          <a:bodyPr/>
          <a:lstStyle/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en-US" dirty="0" smtClean="0"/>
              <a:t>Electroporation</a:t>
            </a:r>
          </a:p>
          <a:p>
            <a:pPr marL="285750" indent="-285750" algn="l">
              <a:buFont typeface="Wingdings" panose="05000000000000000000" pitchFamily="2" charset="2"/>
              <a:buChar char="v"/>
            </a:pPr>
            <a:endParaRPr lang="en-US" sz="1800" dirty="0" smtClean="0"/>
          </a:p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es-MX" dirty="0" smtClean="0"/>
              <a:t>Biolistics</a:t>
            </a:r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7239000" y="6400800"/>
            <a:ext cx="1905000" cy="457200"/>
          </a:xfrm>
        </p:spPr>
        <p:txBody>
          <a:bodyPr/>
          <a:lstStyle/>
          <a:p>
            <a:r>
              <a:rPr lang="en-US" smtClean="0"/>
              <a:t>Ana Leonor Rivera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255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Electroporation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49382" y="1455737"/>
            <a:ext cx="8797635" cy="4921311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DNA </a:t>
            </a:r>
            <a:r>
              <a:rPr lang="en-GB" dirty="0"/>
              <a:t>is inserted through pores due </a:t>
            </a:r>
            <a:r>
              <a:rPr lang="en-GB" dirty="0" smtClean="0"/>
              <a:t>to permeabilization </a:t>
            </a:r>
            <a:r>
              <a:rPr lang="en-GB" dirty="0"/>
              <a:t>of the cell membrane induced by </a:t>
            </a:r>
            <a:r>
              <a:rPr lang="en-GB" dirty="0" smtClean="0"/>
              <a:t>a strong </a:t>
            </a:r>
            <a:r>
              <a:rPr lang="en-GB" dirty="0"/>
              <a:t>electrical pulses.</a:t>
            </a:r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Rivera</a:t>
            </a:r>
            <a:endParaRPr lang="en-US" dirty="0"/>
          </a:p>
        </p:txBody>
      </p:sp>
      <p:sp>
        <p:nvSpPr>
          <p:cNvPr id="7" name="AutoShape 2" descr="data:image/jpeg;base64,/9j/4AAQSkZJRgABAQAAAQABAAD/2wCEAAkGBxQSEhMTExIWExIXFxwZFxcVGBgaHRkYGRkYHxwZHSAiHiggHBolHRsdITIjKCotLi4uGB8zODMvNygtLysBCgoKDg0OGxAQGy8kICYsMC8tMC03NCwsMjAsLC8sNDQsLywsLCwsLTAwLywsNCwsLCw0LC8sLCwvLCwsLCwsLP/AABEIAKABPAMBEQACEQEDEQH/xAAbAAEAAgMBAQAAAAAAAAAAAAAABAUCAwYBB//EAEcQAAICAQMCBAQCBQkFBgcAAAECAxEABBIhBTETIkFRBjJhcRSBByNCUpEVM2JygqGxwfBDU5Ky0SRjc8LS4RYXJjR0k8P/xAAaAQEAAwEBAQAAAAAAAAAAAAAAAQIDBAUG/8QANxEAAgIABAMGBAYCAgIDAAAAAAECEQMSITEEQVETImFxkfAUgaGxMkJSwdHhgtIj8TNiJHKi/9oADAMBAAIRAxEAPwD7jgDAGAMAYAwBgDAGAMAYAwBgDAGAMAYAwBgDAGAMAYAwBgDAGAMAYAwBgDAGAMAYAwBgDAGAMAYAwBgDAGAMAYAwBgDAGAMAYAwBgDAGAMAYAwBgDAGAMAYAwBgDAGAMAYAwBgDAGAMAYAwBgDAGAMAYB8+T4i1LaqxJIunOr8Fd8KeBsV/DIEg8/iFlYD03EDtnsPhcJYVUs2W9G811e21VV+BnmdkvUfGzvp5pIIRfhB4HZiVYM4jG/wAtK9sGCWbBHI5rOPARjiRjiS51JfK9NduV1p0ZObTQkdP+KHj8NJ03DxHgebepJmjjaR6UIo8IbWXdwbX5a5ymJwkZXKD5JpVybpa29dU618wpdTCX41dYonbSfrJIDOIhJbeGoSxwnMhLUq+tcle2SuAi5yip6J5brnr47aavl4jMS/jPq8kUenETSI0stExw+K4QRuzVHtJJsKO3FnM+DwIzlLOk6XN0rtLfQmTIfT/iWaKJ/wASjMY4Z5yzgRv4UbARb0AIV383tW3tZIGmJwkJyXZPdxjpqre9PotPUhSfM8n+K5YzPI0W6NZUiAJpIiIFkkZ3CMQu5tlkVYFlcmPBQnlinrTfi+9SpWul9fMZiePioHULCsRYbkSRg1lHkQOKABDIARbbhW4VeY/B1h52+rXik69eionNqdJnEWGAMAYBE6vrRBBNMe0cbv8A8Kk/5Zpg4bxMSMFzaXqQ3SORi63qtIQuolGqZtKJSpVIykpeJEjtRW12kIFi/Ie+ei+HwcZXhrL3q5u1TbevRL6lba3LWf4nbxzBFAJH8cwgmTaPLpxKznymlBZU9fm/I88eEXZ55SpVe3/tlrfzfuyc2tFafjN0WZ/BMqomomNyKoWOCXwwopLO8q5W+eKJ543XARk4xzVbituclfXlasjMWJ+KiZkjWC0bUDThi4B3iMySHbR8qqCLvkgigOTj8Gsjk5aqObbldLXx+3oTmIPxL1LVnV+DpvG2JErP4CadyHkZwN3isKG1D2vvmvDYWD2OfFq23VuS2S/T58yG3ehK6915xCY9I6yaoSxwMz+Xa7mi3yFSeCeAQOTRrac8Dh4uebFVRpy66L537+ZLemhB0vxkyKAUed/M7Wy7hEJmiUoEjG9mKMwWhxfPYZrPgU3adLRfOlLW3pV1f0IzGZ+LXQ6k7fFCtqJByqCODTbI29POxlDUD9eRQyPgoyyK6vKutuVv5Kq/gZjpuhtIdNAZm3TGJDIaAtyo3cDgc3nDj5e1lk2t15FlsTsyJGAMAYBxHWPi2uoRaeKdFVJY45Y/IXkaW+ADyFQbSSPV69DnqYPBXwzxJReqbT5Kv519PEo5a0aoPiXV/iCWER07TyoBv+SLTX4sn83uLWCOWqyBQ+Y2lwmD2dK8ySe27lst/wBvHwIzOydpvjRnUEaVtztAIxv4YTlu7baEiKpZlFgcc85lLgFF1n2zX/j+zuk/oTmM/i7q80Q0qKzxSSsxk/DxHUsqIhsKuy2G9kG7aO+RwmBhzc26aW1vLu+evS+Yk2R9H8UTQwSnURl5YoHnN1GzKZXWBWUAhXdVJPsR2y8+Ew54i7N0m0uq2TlT5pWMzrUaj4qlhM7tHvj/ABBjQk7EiWOKPfvcIaJk3gFqXjllxHg4TyxTp5bfNu26pWuVba+DGaixj+KA2qECwkqJPCZwbKyeF4llQCPDql3bvmIFVzmD4SsLtHLWrrwuvXnVbE5taOizjLDAGAMAYAwAcA5bSfB6xSCVBpxIGLBjDI1MbtgDOQDyefrnfPjXKOV3Xmv9SuUkL8OEKVDQbSyuV8GStyNuWh49ABhdDi/TKfFK71vbdc1X6egynkvw2WZ3J05aQMHPgPyHXa3+24JXgkUSPXC4qkkr08Vy/wARlNuo6G7+GWeAmMUh8FwQOPLxNypocHg0PbKx4iMbpPXfVf6ijdJ06ZnSQywl0DBT4L8Bq3f7auaGVWLBRcUnT8Vy/wASaZG6j8OmclpTA5K7CTDJyt3RqbmjyPazmmHxKw1ULWt7r/Uhxsw1Hwx4gIcwMCzsbhk5Mlbwf1/KtQtexocZMeLy7Xy5rlt+Xl1GUlQdGZZhMWh3cA7YnWwBX+9K3t4BIJA4zOWOnDJT9f6Jouc5iRgDAGAROraITwvEdu1xtIcFgQe4IDKeRx3zTCxOzmprl78SGrKOH4SVI3iUacI5Uv8AqJLYobUlvG3Wp5HPHpnU+NbkpPNa21XPf8vMjKSNL8PtGwdGgVgXIIhfgybd5/nvXav8MpLiVJVK+XNctvy+Io1r8MUrJcG1kEZHgycorMwX+f7bmY/Wzk/F63rve632/T4DKak+FXGoXU+PGZQzsP1FDc6hSxAkHO3j/GzzlnxkXh9nldac+mvTqMutmWs+FBLL40hhaXy+bwpR8vbgT1xiHGZIZI3Xmv8AUZSfqOnTSFC8sLFG3p+pfhqIv+e9mP8AHMY4sI3Seuj1X+pNMix/DpXw9rQDwhSVDJwAbAP6/wAwvmjfPOaPiU7u9d9V/qRlNU/wmHUI34cqA4H6mTtK25xfj2Qzebn15y0eMcXavlzXLRfl5IZTpIwQADRNc0KH5CzQzie5YyyAMAYAwCh/kBgoQNBtEnij9S9+Jv37ifGstu5zr+JV3rdVutqr9PQrRjH8OlTGQ0AMZkKHwZODMSZP9tyGJsg+te2S+KTTTvWr1XLb8vIZTzT/AA6U2BWhAjfeg8GTyttZARc/ACsQB2APAxLilK7vVU9V1v8AT1GUlP02YyLKZYTIqsqt4L8K5UsP56uSq/wzNYsFFxp09d1y/wAfEmmRtb8OmZy8hgZyFBJhfkI25bqbmmsj7n3zSHFKCyxuvNc9H+UjKapfhYMKb8ORbnmGTkytukB/X+ZWbkqbB9slcZW18ua5aL8vLqMpN0vR2Wbxi0W4/NtidS3FX/Old1ADdRNADM5Y6cMmvhr/AF+5NFxnMSMAYAwBgDAGAMAYAwBgDAGAMAYAwBgDAGAMAYAwBgDAGAMAYAwBgDAGAMAYAwBgDAGAMAYAwBgDAGAMAYAwBgHOto5fxUjmJ3JbdFKJdsaJ4SjYyhwT5wxraQdwN8cdmeHZJJpdVWrd7p108SvMppdLrZdolJaQI4oGNSLbSGiFeiLWSj7fcX0LE4eLeXqur/V1XiiKZea9NWdQdjssFxjyiL5SsviN5gWsHw/+h5zmw3grD7y72vXwrb5ku7KyBuqFLelcwrwoioSeHHu5J+fxN/FFdoGbyXBqXd2t9drf0qvGyO8Y9T02vbYoMjp424kGFWCxazTmMj5RZh8UkHg7QCB2M4U+GVt0nXjzhK+v5q9Q7JMP8oVKW3cJGIwPABNzzb2bijIsPhkrYUmwO9ikvhtEurvf9Kr5Zr8a3Go0f8o8FydwaMbSIdrLbh2arI42twe/a+2RP4bZePXwr91qie8Wvw3+J8NvxRt9wqwgIG1bHlJBG/dR4NVmHE9lm/4tv78fCiVfMts5yRgDAGAMAYAwBgDAGAMAYAwBgDAGAMAYAwBgDAGAMAYAwBgDAGAMAYAwBgDAPlXRh/8AVmt//EX/AJdNgH1XAGAMAYAwBgFX1xGJ020Ma1Cltt8Lsfk16XXf6ZvgNJSv9P7ohnLI2veKLxJJwSuilYrEqsrNKyzx8JyqqFcrVj18prO9rhoyeVL8636LR789r/fUpqTZdVrAgLPMoaXUcxwq7rsm2wR7dh/VOgJLnnt5gDeZqGA3SS2ju6Wq7zu90+X0ZOpi82rfUwCQSLtlUlEjuIKdK9t4lcnxSVon0XjsSUcGOFLLW27ev4ly8tduuvIa2aNJ1TWtGN4nSoNMJWEHnWU+ONQ8amM7zuWMUARRsCu954XDqXdp96Va6V3ctu9OfNPkxbLLS6vVnVRK24QlFJuMgMDHbMxCkJIHobd/b9k3YwlDBWE2t76+PLXVVzr5k62dPnCWGAMAYAwBgDAGAMAYAwDlIdLqEM5WKT8T+t2zNKDG4Z7QKnidwlAblAUgiyDZ73PCeVNrLppWq011rr0bspqadPotY2ojkkDEfqbNqvCPrbtQ1btrxXXexxxQvLEwFhuMfH6qHOuqdCnZadW6QS8Tw7w5nVnYN2Wms01r3rij9s58LGVNTqq09ologxSdRtSRYEZtf1Y3MFkq2/ZcuI+QCtE8d61a4Wn5+PVeqq/HxHeI/g69nVzvBRJlDVFZDPo2W1Dbd20TKD6V2J4OmbhlFrTVrryU1vV/p8/tGp0HTNFYjmlVln2+YF75qudtITXsBnHi4m8I/h99dSyRSdRHUD+IRV3JsmEf815iEcxjn98yovNAfhmv5uerD+GWVt62r36q/Sm/8vAq7Ncui1viM6tLarqTGbiIsrpzEgBFbSVYcixTci7MrEwMqTS/Le//ALW/sKZ18RJUWKNCx9fXPOdXoXM8gDAGAMAYAwDGV6BNFqBNCrNegvi8A+J9I+KNN/8AEmp1Ik3Ry6dI4wqnc8rfh1EQUgEPuBBBqqN0AcA+za3XRQqGlkSJSQoMjKoLHsoJIsn2wCRgDAGAMAYByPWOt6pdQ0UIR38RlSPg7lGkeRWZrtCZgFo+m394E+jg8PgvDzTtKtX/AJpade7r530KNu9DYuu120nZ8qFgNhO8iQAKbCkEpfoD2PGV7Ph7q+fXbT58ybZ6ddrqlJjC7XFAKzErukBC+U3wIze1hyeRfkdnw9rXl/H981/K2auuS6wwy+GsimSKWto86yCJBGgAby7nMp3g8FU55y2AsBTjma0a8qt2/GlWnmQ7o9k1+uWNm8Ms23VhFEdkOj1pvXsyAkk8HjteQsPh3JK/0Xrya73oxbNR63qmlMaFNwWYsoXcF8OSFU5FncyMxIo03FHbRt8PgqGZ3+Xw3Tv0dc9vOxbOo6XK7RI0ilXI5BAB7n0+o59O/Ydhw4qiptR2LIlZmSMAYAwBgDAGAMAYAwDioOpayQusblioXftEJCMZJAwTj90Lw/NEnvnpywsCKTkvLfXRb/XbmUtm9n6mAzCmfeVCMIwm38EGDceb/wC6BX5jwx9KIrXCaJ7V43ef0/BrsO8bwutMYY7vEXi6jDFHlXcQPk8RY0arFeccdxlP+BSrk/PdL1pt/QnUidNi16K/85tWRWVD4RLI2rlaXnk34O2hYAuhz20xHw0mttn13UFX/wCr/chWapOqa1XRHYo7TptQCEsYm1zhtw5NDTBKK9rYk3yLLC4dxbirVO3rvkVV/le/hQt+/Ml9SGuE2pMO4R7JGioRHfIsWn8NTuF0X8UenryODmeH8Pkhn3tXvorlf0r3YdmzVfjSXFFh4sJU1EFCfiIy6gcniLcdxYnjgKaGRD4dU/B9d8rr61pXqidSvVOpB2emDNFArn9UQHU6oyCJflK72iFsLKnvY41b4XKo+Mq327tX8r25kd47SDdtXfW6hurtdc19LzzJVbrYubMgDAGAMAYB4TgHuAfP+m/o6ji61L1Hy+Eybo0441D2JGr2rn7yn2wDvmUHuAfvgGWAVvSOspqDIEVx4bbTvjdL4BvzKPft3H5jM4Yindcjr4rg58OouTTzK9Gn9m/Xb0LLNDkGAfMfiL481Gp1qdP6OEkkRwZ53G6NFUjct/u+hI55peeQB9MC+vF13wDLAGAMAYB4F9a5wD3AMZJAotiAPcmsA9VgeQbH0wD3AGAMA0w6lHLBWDFTTAG6Psf9emVjOMrSZSOJGTaT2N2WLjAGAMAYAwBgDAPLwD3AI/UNYIY2kYMQoulVmP8ABQT/ANO+VlLKrZrgYLxsRYcat9Wl96Mema5Z4klUMAwumVlI/IgH8+x7jEJKStE8RgSwMR4cqtdNft7RKyxiMAYAwDGQGjtIDVwSLF+lixYwyY1euxXdBi1CxsNS6u+9yu1SKUu22/MfSqHoKBsi8zw1NLvnXxsuHlNPh00qV31pXyXPfq9dNiVrdBHKAJF3Vdd/KT6j2b2PcemMTCjP8SPOxMGGJ+JX7+/iV/WNZ4KpDGSGI+YncVQcXzdsewv2J5qjb8KpHZwnDqby8kc8nTjL5107TA/tnYb+tyMCw+vIyKbO94+Bh91L0Mxv0/8AvNP/AMg/xi/zxqiv/wAbF8H6FtpPiBhQlXcP34wf715P8CftkqRhi8FKOsNS5006MpeLawNny1y3sfZvTnJ22OObls+RjoppGsSR7CK5BBU37evHbkDKQlN6SVfYxw5zek419v5+h8P65+kbUdQmm6dppY9OkuodfxEkioBp1CrSk/vEM3HJ3ADNDU+t/Bfwpp+m6cQwCyaMkh+aRv3j9PYdgPzJAv8AAGAMAYAwCJrOopEQHsA92o7Rd1Z9LIofXM54sYOmZYmNHDdS/ox6trvBj3AWxO1AfVj/AJAAk/QHLtnThYbxJKKOWTSvMxYIZnHBdttA+1nt9lHHsMpTZ6TxMHA7qWv1PW6bLEdwhdPdoT/6DuP8Mmminb8PifiXv5EvRdekXuROo4PZXH8KUn6EL98ZupSfBqSvDZf6HqMc3yN5h3U8MPuPb69j6HLnFOEoOpI80fUVkJXa6sOadSLXim+xvseeDxxmUMVSdU15nNh4ym6pp+JuGkQMHCKHAoNQsAmyP4n+/L5I3mrUv2cM2atTdli4wBgDAK7r8c7QSDTMFmKnaSL9DwORRuuTYHsczxFJxeXc6+ClgRx4vHVxvX3TteH1JunDBRvIZ65KgqCfoCSQPzOXV1qc03FyeRUuV6v7L7GzJKnLda6kZGZFJEanb5bt3BojjkgHy7R3IPfjKt8kehw2BDL2mJsQB0Z+40Z+9Qj/AM+4fwyKZq+JwNq08jbBr5YiFDup9I5gxB+26mr+qaxbRDwMDF/A6fvkXOl6+jeWZfDJ4s8of7Vcf2gB9Tlk0zkxOGxMPX6osdQzKg8JFY8AAnaoFf6HHuMrNyS7qOPFlOrirfibNNKWUMUKE/stVj70SMmEm1bVCEnKNtV4f9G3LFxgDAGARena9J0Eke7aSR50eM8Gj5XUN/dgEjeLqxdXXrXv9si1dEWro5adPH1jKeV3bT/4ca2R9jISp+jHI3Z3Rl2fD2t2y21Wq1C6mKNIVaAqxd9xBBBSv2aFAnj9r6VzVynnSS0GHhcO+HlOU6mmqVefj5a8vGy1zQ4ip1fQI2sx/qm/o/KT9V7fcij9chqzfC4ieHs9Ckmgl07hj5GPAkXlX9lYf+U+/lPrlaaO1TwuJVS0Zd6LXjUI8TExyFSDtPoeN6H8/wAjX0JsnZw42BLCdMhdC+BtBox/2fSxq47SMN7g++5rP5A5Jiy50WndLDSmRfTcoDfWyOD9OBWZwjKO7syw4Tj+KV/f38iVmhqMAYAwBgDAOa+J2ZpY0XuF44sbpWCqfy2n8jlZHZwrUFKfRHQaaBY0VFFKoof+/ufrljkbbds0R6iTxNrQkIb2uGU0BfLDgi+Kq+/NUcyU55qcdOv8+2YKc89OOnX+f6sa3pkUvLr5uwccMPzHNfTtmp0QnKDuLo5/X9Iki8wJkVeQ68On1Nd/qV9+1XlHGtjvhxUMRZcVe/2LDpnWTwk5AP7Mh4B+jegP17H6cAynZhxHD9n3ou0TehNcKkG1LPsPoY/EbYR9Cm2vpWWOUn4AwBgDAI3UdckEbSybti1exHkPJAFKgLHk+g+uASFNi8A0arVBI5JO4RWY1/RBJH92RaYWuxQ/Cmksl25MdICf3yoLt9yGAv6t75Eep28XKqw1skTunyaibxknj8FQ4CFHNlaUkXtHHcbh7kcEXmazzTUtPIpx2Bw6hBYM27WvLn5uvL53rpNi0Q2GOU+Mv/eBTx6A8c/c5eEXFU3ZxYcXBU3ZWaz4f9YWr+g5JU/Y8sv94+mS4ndhcZOGktUVuj1UmnbaAVrkxN2r3Q8gfccd7F8iLa3OiWDh46zYej97nU6PVrKodTx7HuCO4P1y550ouLpnurhLrSuYzfzLV/3gjKzi5Kk6MsSLkqTryPdMrBQHYM3qQu0fws/44iml3nbJgpJd52/Q25Ysa55lRSzsFUdyTQyJSUVbKylGKuTpGasDyDY+mSWTsjS9OjZxIV84IO4Egmq4NHleBweOMzeFByzVr790ZSwISlma19/TwKL4a82omb23V9pZnP8A/MZZbnoY+mHBeB0+WOQgdRg0+ovTTIkoIDGN1DAgHg0eO4yMyujTsp5O0rS6snE0MkzWpWdK6mmrWQeG4VWZGEkbqGAJH7Si+3I7j1zPDxFO6OviuElwzjbTtJ6NPlfJv5PnyOfIMM4ANmOdFBP7smzg+/kkr7i8nZnQ5drw1vdfsdplzzCNpY5Q0hkkV0J/VhUKlF9mO87z9aX7YBxXxX+ljR9P1L6WaLUNIgUkxrGV8yhhRMgPY+2AfKPj39KbT6yHU9Okn05SLY28INx3MRahmVl59cA674P/AE6Rvtj6hF4TdvGiBKfdk5ZfuN3fsMA+vdP6hFPGssMqSxN2dGDKa78j2PB9qwDLTapJRaMGH0P+jlIzjNd1lIYkMRXF2V2s00Onhk8s3hsNpWETuw3cEqsduGPcsOb5v1yIYUYfhK4eDHD/AA/0aok8OVI11FRpS+GzM7kCNm5LWzNyG5N0MvzOyKXZ7a3uU/R+tb9c5V9RJHJaBWjCqhjdhfyAlRu97A+azVcmHiXiaXr+3y98z2+K4LJwSUlCMo07TtvMk/1PXTpT/LSu+1zsPnSG3TU8TxRuD+pDEbhxSn+iKuvv7m8uyjmz8zHsI58/P39PfNlUeiQaWE7NNLqvOW2Flkcl2JY3K4BFm+Wv75qbEHrelSGQrEkcYaPcu2OMbWFgkeX+qfveVk6O3hMOGIpKSLbqWr1PhQPp40csUL7mK0pK3VI3FE2fSro5XEc1WVEcHDh5OXbya0dUr1p+K8KXPqi3ifcAQQbF8Gx+R9Rl0ckllbRlkkHzD4b/AEzaWWRoNWPwsqsV394mo1d90/Pge+AfS4JldQ6MHRhaspBBHuCOCMA8k1KKyozKGa9qkizXeh65Vzimk3qyjxIpqLer2NuWLlH1jQRxQSlF27lVCATVMVXtdXVc9zQzKOFCGsURw2BCGKsqrY3/AAyv6gH1LyE/lIwH9wGaLY34h3iy8y1yTEgQQaeaQahUR5U3RCXaNyhWIZAe9bgfpkKSexpiYU8N1NVon8mrX0MusdRGnhkmZWYIpalBJNAn0BofU8DucrOeSLkacLw74jGjhJpW6196+W75GnUxrqoAyqVYgshdWVlb6ggEA+vuMlPMrIkpcPitWrXRpr1Voq/hae5DXyyRh6+qkC/uQwH9kYidPHxVxkdFqVYowRgrkHazLuAauCVsbgD6WL9xljzxpVcIokYO4A3Mq7QT6kLZ2j6WfvgG3AMXjB7gHm+RfI7H75DSe5DSe5hptOsa7UUKvsBQ5yIwjFVFURCEYKoqkYaPXRS7/ClSTYxR9jK2117o1Hhh6g85Yscj02adFmOnRZJKhsMxHG+WyKU3/dxZ9KOU3JLuo9SEMCc4LHk1HLy615r3odTqdK8qxXK8DKyuwiKENQ5jJZDaE+oCngcjNFtqebJRUnl1XLl9Nfuzz+R4fH/EeEnjVW/aL9ruruuL9uMr2cc2atTf4zH7HsMzydL0/wCudddSdlzmIsOthLyRJJGZI6MiKy7k3CwXANrY5574Jbb3OZ0o8fUhh2aTxT/Uj27D+ZWPj+kfbK7s75/8fDqL3Z15OWPPNHT9asyCRA4U3QkjeNuCRyrqGHb1GAc3179HHT9bO2o1EBeVqDN4kq/KABwGAHAGAfLfj79ErHWQw9M0xSIxbpHd2KK29hyzEm6HyrZ+mAdZ8H/oV0mmqTVn8XL32kVED/V7v/a4PtgH0+KJVUKqhVAoKAAAPYDtWAeJAoJYKoY1ZAAJrtZ9ayqik7SKqEU7S1Kf4gnEB/EfiViKoS6ys5TwltnYRqwJkA/a5+2WLFb0fXw6mRdTEXDyMWRJF2i/BpbIugVG735rKvc6Yt9ik/w38y4+GxN4beOsav4sn83XYyN3oAX2+p7nm8phZq73V/c14/se0XYttZY7/wD1Xi/4Wy0ona15AB4SqzXyGNcAHt9SaH0u/TLTc0u6jzcRzS7is2QOSoLKUJ7qSCR9OOP4ZaLbVtUWi21bVFb8Q67w1RVmEcrt+rSkLTEAkxJvZVDN7kisksQdJp5QirARp0KgLHI6yOjksXs24Yi+wYjy5DOjDyKDck75dDDr3UpIpH8UD8HsCnw2cSbj/VAKt+YFet8ZhiTcW7/D9T0OC4bDxcOPZ/8Alu9UstfPRr5N34akiPpAHTn08DM27TsiNIzclo9oPNlB24HA9s0woqMUkcXHY88bHlOaSdvRV18N/PmfDv8A5MdW/wB7D/8Auf8A9OaHIfN4emyyTeBHG0su4rtjBYkg80BycA+7fon/AEf9S0hWWbVtpYibOmUrJu/rXaIT7i2+2AfW9TpEkBDorA1dgHgGwP45SUIy0krKTw4TVSVmU8yRozuypGoJZmIVVUDkkngADLlyr6/Osmk3xsHRmiZWUghlMsZBBHBBHrkPY2wP/JHzIXQ9RqA0CLEh05WTe5YghxIB22VfLUL55NiqOdzzJJaUdc8Ph3hYkpSefNoq0rXx8ta02p3pazhEmJknapF2iF9nhiu7Dy7rNgG2rntzlpTinUnueW8aOHJW6fIx0vQ4okKQjwVZi7GKlJsk1YHYXx7AAdsr2MUqjp5HRxnEY3F08WbdVz6L231e5NhiITbI3iGjuJAAN/TtVcZeKaVN2YYeaKVu312IGq6vE2mMsEqSqwKxtGyupflRRBINHv7bT7ZOxrCDnJRXMhfCumou4HlAEa/2eW/L5R91ORE6uNmnNRXIueoa1YUMjhyoqxHG8jcmuFRWY/kMscRIBwD3AMJb2nbW6jV9r9L+mQ7rQiV063NWj8WiJdljsUvzD3IPy/azlYZ/zV8ven1KYfafnr5fxy9WblQC6AF8mvfLmhzHRn8HVSIeAzMn5hy8Y+lo5/u98qtzsxVmwYSXLQ6B9SwlWMQuUKkmUFNqkfskFt9n6KR9cscZE69qdRGqHTxLIS6h9zFaUst9lPFXZ/Zq+e2Z4jmqyqzt4LD4ebl28nHR1SvWn4r057aGjqnVlpRHqFVw4LqieMSou04I2E/vHtWXs5o4Upvuqyu1fUn1DGOOOgfmUUWYe0hHlRfpZv37gxd7HVDBhg97FevQu+laEQDzMDI/c/bsq/Qc/wASfXJ0Ry4+P2krfyLHJMzASqWK2NwAJHqAxIB+xKn+ByLV0WySUVKtNvSv5XqZ5JUYAwBgEOBJg53OjRmzVEFeTQHuKqyfUH34yisRS1aoxisVS1aa9+/enxX9Num1Wr1+l0KPHI7hmjgRaKAA0zyE2xba5qgAF9e+amx2/TCUj0UrKyk6aCQrRDA+HslFd9wUjjvZGVe524Cz4MordO/fodV8P9MjgRvDkaRZHZ7aRnHmYni2Pvye57nK4eGobEcZxkuJknJJUktElskuSXTblsizdwBZIA9zxmhxldN16Be0niH/ALsF+fYkcD8yMizSODOWyKTq3UjqlaDw/I4pk+aRh9a4QfWz9xkXex0x4aOH3sV/Isuk9OTTJ4kpVCBtFkBY14G2+1njn7Ae5huMFcnRhxXFJq26ijdo+gxpJPIWeTxiCVd2ZRQX0JIPK8GuBwOMrHCSbfU6MXj8TEw4QSSy80knz5pJ8/nu9S2zU4RgFV0L4d02jDDTwrGWNswFsxJu2Y8nn68YBa4BH1vi0PC2XdnffI9hXazxfp7HKTz13K+ZnidpXcr5+/qbIrKjeACRyAbH2sgX/DLRutS0brvbkPrkN6eUKOQu5QPdPMB/EZLNcOWWSfiRPhbUAxtHfKsWH1VyWDfayR/ZyI7G3FQy4jfUnQN4wkEunKAMUAl8NhIoqnG1m8p9A1HjkDIlFSVNHJKEZKpKyI2tmXUsrxxppAgPiF65839Gr4A23wOb5rKJzz1Wh3vC4ZcKpKT7S9q05eP1rwrmR5uuBZWZZfGj20I0SgG/f8Umiv0F5paMYcPiT2XqQYEk1bAgBYx2KjyID328edz79h9Oxjc6FLD4dd3WR0+ljRFEaVSgCrsj6n1s97PfJtbHA5W3rqb8kGEMyuAykMp9RyODX+OQmnsWnCUHUlTM8kqMAwlkCqWY0oFk/QZDdaloxcmordkTpHVI9TH4kZNWQbFEEH/R/PKwmpq0b8VwuJw08mJuRes9F8U70KhiKYMLVwO1+x+tHj07VZqyMHiHh6VaKiXpOoQElwij1/FTqoH/AA0BlX3VbZeXE8OlcoUbI/hySQAu8ZHcEl57+oLFa+/OSlfMLioVcIIstP8ADkY+dnk+hO1R+S1Y+hvJpFJ8Viy515EuaB0CjTrGqr3QjaDyOAQKXizdHmspPP8Akr39jixe13hXz5/Pl9TbqNEkoHiKCargniyCdp4I5A54PAxLDjNd5CeFHEXfXvwN6IAAB2AofYZdKlRolSpECHosS6h9QF/WsoBPpwW5H1O6j/VGUWHFSzczrnxuLLAWA33U7+32r6ssc0OUYAwBgGEsoVSzEBVBJJ7ADknAPlP6KIz1DX6/rEgO1m8HTg+iCrP5KEFj1Z8A+m9S6esygElWHKsO4/6g+o/zAIhqzTDxJYcs0Sgb4Ykux4LE92pkJ/5v8cjKdL4uL/FBP35HqfCjE2WiB/8ACLH/AIiw/wAMZSPi0vwwSJ+k6FCRZkaYX+8AtjuPJV/Y3iOV7GT4yeItJaeBYNo9qbIdsPP7KD+4dr/98TUmqi6OXEUpLuun6myOIso8UIzd+BxfPa/oayFFtd+gotxWerMtNp1jUIihVHYDJjFRVRJhCMFliqRtyxYYAwBgDAIHWOrx6ZA8hNFlUUL5ZgL+wuz9AcpPEUFbOrheExOJm44fJN+iv+ibG4YBhyCLH2OXTs5pRcW0zndb8OsDcJXb+yrFkKf1WUE17ChXvla6HVDiu7lnG0RH6XqAVVpQC3YHVz+au9DbzkN00m9yJcTw6aWXV7EiH4WJO55EB/opuYf22Jv/AIcnKT8XX4Ipe/kWen6DCtFlMje8h3c++35AfqAMmkYzxsSf4mWmSZEb8BHvD7acEmxYsmrv37euU7OObNWpn2MM2atTdNEHUqwtSCCPcHuMs1apm0ZOMlKO6InSOlR6aPw4hS2Sb7kn/VfllYQUFSN+K4rE4mefEepOy5zDAGAYQxKg2qoVfYChybP9+QklsWlOU3cnbE7kKxVS7AEhQQCxA4FngX25ySprguRFMkewmiUba20g2OQSCQfUZDSe5DSe57ptMkY2ooUXdD3/ANf4ZEYRiqiqKww4wVRVG7LFyu65+I8P/s23xNy3u/d3DdXp2v8AK65rM8TPXdOvg/h+0/57qnt1rT366E+K9o3VuoXXa/Wvpl14nNKreXYyySowBgDAGAMA4H9NXU5YunNDCjtJqXWC1BICuebPYbuEF99+AdL8H9CXQ6ODSrX6tAGI/ac8u35sScAucAYB4RgGjTaGOMkogUkAcdqAAHHYcAfwykcOMXcVRnDChB3FUSMuaDAGAMAYAwBgDAMJoVcUyhhYNEXypBB+4IB+4yGk9y0Zyg7i6/vT7GeSVI2rndSmyIyBmAYhlGxT3c7iLA9hZwDLU6RJBTorcVyPSwa/iAfyykoRl+JWUnhwnpJWbgK4y5c9wCr1X4n8TFs2fhtreJfe7Svrdbqrjvfpmbz51Wx24fw3w88957VeWv8AV/TmWmaHEMAYAwBgDAGAMAYAwBgDAGAMAYAwBgEXquuEEEszAssUbSEL3IRSxA+vGaYWG8TEjBc2l6kN0im0HxfFIV3DYrLIwYSRSr+raBSLjdvMWmUBe9jtyL6cTgZxutduTW9vml+l6kKSJ2p+IdOiFzJaiMyeVWbygM3oPmpWO3udrccHMY8NiydJc69+q1JtD+X4TVN+2EbcGXazR+JRsCjsokegPOPhsTpyv619xaMtX1yJIHnG50TghUbdZqhtIsXYPPoQe2IcPOWIobN+gvSxB1yFiFLhXLMoXnurFaJqhbAgX3IIGRLh5pXWn9WLRG0nxRFINNtDbtQVAFfIWheUBj2vavYEnzA1XOaT4Scc9/l+tNLT5sjMSH6/ArujPtZCQeGNAbLY0KUDetk8C8ouHxGk0t/7/gm0efy/D4wi3Hmxuo7dwdU2g+p3GrHFqRfGPhp5M3va/sLRtTrcBIAlHqexAG0uDZqh8j9++xq7ZDwMRK696fyvUWjGPrunYqBJbMSAoVr8u2yRVqBvXk0POvuMPh8RJtrb3+z9GLRIn6hGkiRs1O/ygg0TzxdVfB4u+MpHDlKLklohZKyhIwBgDAGAMAYAwBgDAGAMAYAwBgDAGAMAYAwBgDAGAMAYAwBgDAI/UNGs0UkMgtJEZGANWrAg8+nBy+HN4c1OO6dr5Bqyn1vw/plTfMZHVAfNI7PtDPC1/YNCjewo+l50w4nFbywpX005NfZtFaRokh0Q8hZ9rAwuAZdrAF4j4hHHzOy7jwT/AFRVlLiPxaaarbwenonp+40IOj1milhkeRJQodJJd4dgXfThKsCmHhVdcWfrms4cRCaUWrppVWylf3ItFlLrdH4TQtM7RkWWYyMPKqvQeq4UDgH19ycwWHj5lNJX8utbE2jGLT6LaNYtlQ7HeN5O7xXYggC/LIW49Mlyx77J9F9l91Q03IukXp8SxyRu/hwqkoK+Iy2INis1Ci/guODzW01mk3xMm4yWrtcr/FfpaI0NurGh3ahpGdS6P4pIkAAKRu63VBwiK235gL475WHxFRUVs1W3VpfK21exOhkum0bPGAZQ720a1KNv60OWAryL4g7nij7ZGbHUXtS326V89PdjQzbSaOEyIzOAqN4tmTYVIkciQ/KTtkc0TdEGuFqFPHmk0uem18lpz5L3Y0RXpLo2bTwxqzoXBDBiKfcRRBFgjwh2o/xN7OOOlKcnTr6e2RodLqejRPMszBvEXbVMa8hYrx9N7fx+grijjzjDIttfr/0i1FhmJIwBgDAGAMAYAwBgDAGAMAYAwBgDAGAMAYAwBgDAGAMAYAwBgDAGAYTRBlKsLVgQQfUEURkptO0CvHQIAIl2Go1VVG9+QpDKH589MN3mvm/c3t8TiW3e/lz6dPkRSIWr6No9PGC6siB4wCGlJ3keClbTush9h9wee2awx8fElSdun02/E/tZFJFVHDodxYynwQtCMpMPmHhHv8zDYVO0BgQbN5u5cRVVr108/wB+bqtiNCc/U9AY/D8RmRGDhl8c+bYs24OBbHY4fg9ifY1l2PEKWatXpy65dvNV5k2iJp26eI5EKvGguLbcxDqjJCGFcM3yCxbAFbzSXxLkmnb35aWnL5c/AjQm6vU6FZmLllmaiVqYG5PDh3Ko/bO9ELKLG7uOcyhDiHBZdvlyuWr6aN0ydDHTfyeTBGreYOWRS0oqTxGveD2fxEYU3NqR6Vky+JSlJrlrttXLwprbrY0LjU9HhkZ2dL8RSrjc21gV28re0nbxdXWc0cecUkntt167k0jWnQIAyPtYshtSXcm7Y2bPPLHv/kMs+IxGmr38hSLPMCRgDAGAMAYAwBgDAGAMAYAwBgDAGAMAYAwBgDAGAMAYAwBgDAGAMAYAwBgEfW6NJlCOLUOj9yPNG6up49mUH8svDElB3Ho16qn9BRCPw7B+4fUg7msEyNISDfB3MfyNduM0+JxOvuq+xFI8Pw5p/MNhpiSfM3doVhPr/u1A/K+/OT8Vi6a+7zfcZUYj4Z0/7jHncLdzRMiyEjni2RSa9q9Tk/FYvX6LpX2Yyo9m+G9O0nilDv3bx53oN4kUl1dcvEhPvtyI8VixjlT02+jX2bGVGcHQIEfxFSn3MxO5uS0kkhvnkB5XIB7bjWRLicSUcren8JL7JegpFpmBIwBgDAGAMAYAwBgDAGAMAYAwBgDAGAM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493" y="2865236"/>
            <a:ext cx="7778521" cy="3048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9 Rectángulo"/>
          <p:cNvSpPr/>
          <p:nvPr/>
        </p:nvSpPr>
        <p:spPr>
          <a:xfrm>
            <a:off x="401781" y="6501171"/>
            <a:ext cx="70796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MX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H Potter (1984) </a:t>
            </a:r>
            <a:r>
              <a:rPr lang="en-GB" sz="1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</a:t>
            </a:r>
            <a:r>
              <a:rPr lang="en-GB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Natl</a:t>
            </a:r>
            <a:r>
              <a:rPr lang="en-GB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Acad</a:t>
            </a:r>
            <a:r>
              <a:rPr lang="en-GB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Sci</a:t>
            </a:r>
            <a:r>
              <a:rPr lang="en-GB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USA </a:t>
            </a:r>
            <a:r>
              <a:rPr lang="en-GB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81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:7161.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3793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Electroporation parameters</a:t>
            </a:r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Ana Leonor Rivera</a:t>
            </a:r>
            <a:endParaRPr lang="en-US"/>
          </a:p>
        </p:txBody>
      </p:sp>
      <p:sp>
        <p:nvSpPr>
          <p:cNvPr id="7" name="6 Marcador de contenido"/>
          <p:cNvSpPr>
            <a:spLocks noGrp="1"/>
          </p:cNvSpPr>
          <p:nvPr>
            <p:ph idx="1"/>
          </p:nvPr>
        </p:nvSpPr>
        <p:spPr>
          <a:xfrm>
            <a:off x="692727" y="1455737"/>
            <a:ext cx="4752109" cy="4921311"/>
          </a:xfrm>
        </p:spPr>
        <p:txBody>
          <a:bodyPr/>
          <a:lstStyle/>
          <a:p>
            <a:r>
              <a:rPr lang="en-GB" dirty="0"/>
              <a:t>Pulse length, </a:t>
            </a:r>
            <a:r>
              <a:rPr lang="en-GB" dirty="0" smtClean="0"/>
              <a:t>energy and duration </a:t>
            </a:r>
            <a:r>
              <a:rPr lang="en-GB" dirty="0"/>
              <a:t>of the electrical field, </a:t>
            </a:r>
            <a:endParaRPr lang="en-GB" dirty="0" smtClean="0"/>
          </a:p>
          <a:p>
            <a:r>
              <a:rPr lang="en-GB" dirty="0" smtClean="0"/>
              <a:t>extent and duration of </a:t>
            </a:r>
            <a:r>
              <a:rPr lang="en-GB" dirty="0"/>
              <a:t>membrane permeation, </a:t>
            </a:r>
            <a:endParaRPr lang="en-GB" dirty="0" smtClean="0"/>
          </a:p>
          <a:p>
            <a:r>
              <a:rPr lang="en-GB" dirty="0" smtClean="0"/>
              <a:t>mode </a:t>
            </a:r>
            <a:r>
              <a:rPr lang="en-GB" dirty="0"/>
              <a:t>and duration of molecular flow, </a:t>
            </a:r>
            <a:endParaRPr lang="en-GB" dirty="0" smtClean="0"/>
          </a:p>
          <a:p>
            <a:r>
              <a:rPr lang="en-GB" dirty="0" smtClean="0"/>
              <a:t>DNA </a:t>
            </a:r>
            <a:r>
              <a:rPr lang="en-GB" dirty="0"/>
              <a:t>concentration</a:t>
            </a:r>
            <a:r>
              <a:rPr lang="en-GB" dirty="0" smtClean="0"/>
              <a:t>, </a:t>
            </a:r>
          </a:p>
          <a:p>
            <a:r>
              <a:rPr lang="en-GB" dirty="0" smtClean="0"/>
              <a:t>tolerance </a:t>
            </a:r>
            <a:r>
              <a:rPr lang="en-GB" dirty="0"/>
              <a:t>of cells to membrane permeation.</a:t>
            </a:r>
            <a:endParaRPr lang="en-US" dirty="0"/>
          </a:p>
        </p:txBody>
      </p:sp>
      <p:sp>
        <p:nvSpPr>
          <p:cNvPr id="8" name="AutoShape 2" descr="data:image/jpeg;base64,/9j/4AAQSkZJRgABAQAAAQABAAD/2wCEAAkGBxQSEhMTExIWExIXFxwZFxcVGBgaHRkYGRkYHxwZHSAiHiggHBolHRsdITIjKCotLi4uGB8zODMvNygtLysBCgoKDg0OGxAQGy8kICYsMC8tMC03NCwsMjAsLC8sNDQsLywsLCwsLTAwLywsNCwsLCw0LC8sLCwvLCwsLCwsLP/AABEIAKABPAMBEQACEQEDEQH/xAAbAAEAAgMBAQAAAAAAAAAAAAAABAUCAwYBB//EAEcQAAICAQMCBAQCBQkFBgcAAAECAxEABBIhBTETIkFRBjJhcRSBByNCUpEVM2JygqGxwfBDU5Ky0SRjc8LS4RYXJjR0k8P/xAAaAQEAAwEBAQAAAAAAAAAAAAAAAQIDBAUG/8QANxEAAgIABAMGBAYCAgIDAAAAAAECEQMSITEEQVETImFxkfAUgaGxMkJSwdHhgtIj8TNiJHKi/9oADAMBAAIRAxEAPwD7jgDAGAMAYAwBgDAGAMAYAwBgDAGAMAYAwBgDAGAMAYAwBgDAGAMAYAwBgDAGAMAYAwBgDAGAMAYAwBgDAGAMAYAwBgDAGAMAYAwBgDAGAMAYAwBgDAGAMAYAwBgDAGAMAYAwBgDAGAMAYAwBgDAGAMAYB8+T4i1LaqxJIunOr8Fd8KeBsV/DIEg8/iFlYD03EDtnsPhcJYVUs2W9G811e21VV+BnmdkvUfGzvp5pIIRfhB4HZiVYM4jG/wAtK9sGCWbBHI5rOPARjiRjiS51JfK9NduV1p0ZObTQkdP+KHj8NJ03DxHgebepJmjjaR6UIo8IbWXdwbX5a5ymJwkZXKD5JpVybpa29dU618wpdTCX41dYonbSfrJIDOIhJbeGoSxwnMhLUq+tcle2SuAi5yip6J5brnr47aavl4jMS/jPq8kUenETSI0stExw+K4QRuzVHtJJsKO3FnM+DwIzlLOk6XN0rtLfQmTIfT/iWaKJ/wASjMY4Z5yzgRv4UbARb0AIV383tW3tZIGmJwkJyXZPdxjpqre9PotPUhSfM8n+K5YzPI0W6NZUiAJpIiIFkkZ3CMQu5tlkVYFlcmPBQnlinrTfi+9SpWul9fMZiePioHULCsRYbkSRg1lHkQOKABDIARbbhW4VeY/B1h52+rXik69eionNqdJnEWGAMAYBE6vrRBBNMe0cbv8A8Kk/5Zpg4bxMSMFzaXqQ3SORi63qtIQuolGqZtKJSpVIykpeJEjtRW12kIFi/Ie+ei+HwcZXhrL3q5u1TbevRL6lba3LWf4nbxzBFAJH8cwgmTaPLpxKznymlBZU9fm/I88eEXZ55SpVe3/tlrfzfuyc2tFafjN0WZ/BMqomomNyKoWOCXwwopLO8q5W+eKJ543XARk4xzVbituclfXlasjMWJ+KiZkjWC0bUDThi4B3iMySHbR8qqCLvkgigOTj8Gsjk5aqObbldLXx+3oTmIPxL1LVnV+DpvG2JErP4CadyHkZwN3isKG1D2vvmvDYWD2OfFq23VuS2S/T58yG3ehK6915xCY9I6yaoSxwMz+Xa7mi3yFSeCeAQOTRrac8Dh4uebFVRpy66L537+ZLemhB0vxkyKAUed/M7Wy7hEJmiUoEjG9mKMwWhxfPYZrPgU3adLRfOlLW3pV1f0IzGZ+LXQ6k7fFCtqJByqCODTbI29POxlDUD9eRQyPgoyyK6vKutuVv5Kq/gZjpuhtIdNAZm3TGJDIaAtyo3cDgc3nDj5e1lk2t15FlsTsyJGAMAYBxHWPi2uoRaeKdFVJY45Y/IXkaW+ADyFQbSSPV69DnqYPBXwzxJReqbT5Kv519PEo5a0aoPiXV/iCWER07TyoBv+SLTX4sn83uLWCOWqyBQ+Y2lwmD2dK8ySe27lst/wBvHwIzOydpvjRnUEaVtztAIxv4YTlu7baEiKpZlFgcc85lLgFF1n2zX/j+zuk/oTmM/i7q80Q0qKzxSSsxk/DxHUsqIhsKuy2G9kG7aO+RwmBhzc26aW1vLu+evS+Yk2R9H8UTQwSnURl5YoHnN1GzKZXWBWUAhXdVJPsR2y8+Ew54i7N0m0uq2TlT5pWMzrUaj4qlhM7tHvj/ABBjQk7EiWOKPfvcIaJk3gFqXjllxHg4TyxTp5bfNu26pWuVba+DGaixj+KA2qECwkqJPCZwbKyeF4llQCPDql3bvmIFVzmD4SsLtHLWrrwuvXnVbE5taOizjLDAGAMAYAwAcA5bSfB6xSCVBpxIGLBjDI1MbtgDOQDyefrnfPjXKOV3Xmv9SuUkL8OEKVDQbSyuV8GStyNuWh49ABhdDi/TKfFK71vbdc1X6egynkvw2WZ3J05aQMHPgPyHXa3+24JXgkUSPXC4qkkr08Vy/wARlNuo6G7+GWeAmMUh8FwQOPLxNypocHg0PbKx4iMbpPXfVf6ijdJ06ZnSQywl0DBT4L8Bq3f7auaGVWLBRcUnT8Vy/wASaZG6j8OmclpTA5K7CTDJyt3RqbmjyPazmmHxKw1ULWt7r/Uhxsw1Hwx4gIcwMCzsbhk5Mlbwf1/KtQtexocZMeLy7Xy5rlt+Xl1GUlQdGZZhMWh3cA7YnWwBX+9K3t4BIJA4zOWOnDJT9f6Jouc5iRgDAGAROraITwvEdu1xtIcFgQe4IDKeRx3zTCxOzmprl78SGrKOH4SVI3iUacI5Uv8AqJLYobUlvG3Wp5HPHpnU+NbkpPNa21XPf8vMjKSNL8PtGwdGgVgXIIhfgybd5/nvXav8MpLiVJVK+XNctvy+Io1r8MUrJcG1kEZHgycorMwX+f7bmY/Wzk/F63rve632/T4DKak+FXGoXU+PGZQzsP1FDc6hSxAkHO3j/GzzlnxkXh9nldac+mvTqMutmWs+FBLL40hhaXy+bwpR8vbgT1xiHGZIZI3Xmv8AUZSfqOnTSFC8sLFG3p+pfhqIv+e9mP8AHMY4sI3Seuj1X+pNMix/DpXw9rQDwhSVDJwAbAP6/wAwvmjfPOaPiU7u9d9V/qRlNU/wmHUI34cqA4H6mTtK25xfj2Qzebn15y0eMcXavlzXLRfl5IZTpIwQADRNc0KH5CzQzie5YyyAMAYAwCh/kBgoQNBtEnij9S9+Jv37ifGstu5zr+JV3rdVutqr9PQrRjH8OlTGQ0AMZkKHwZODMSZP9tyGJsg+te2S+KTTTvWr1XLb8vIZTzT/AA6U2BWhAjfeg8GTyttZARc/ACsQB2APAxLilK7vVU9V1v8AT1GUlP02YyLKZYTIqsqt4L8K5UsP56uSq/wzNYsFFxp09d1y/wAfEmmRtb8OmZy8hgZyFBJhfkI25bqbmmsj7n3zSHFKCyxuvNc9H+UjKapfhYMKb8ORbnmGTkytukB/X+ZWbkqbB9slcZW18ua5aL8vLqMpN0vR2Wbxi0W4/NtidS3FX/Old1ADdRNADM5Y6cMmvhr/AF+5NFxnMSMAYAwBgDAGAMAYAwBgDAGAMAYAwBgDAGAMAYAwBgDAGAMAYAwBgDAGAMAYAwBgDAGAMAYAwBgDAGAMAYAwBgHOto5fxUjmJ3JbdFKJdsaJ4SjYyhwT5wxraQdwN8cdmeHZJJpdVWrd7p108SvMppdLrZdolJaQI4oGNSLbSGiFeiLWSj7fcX0LE4eLeXqur/V1XiiKZea9NWdQdjssFxjyiL5SsviN5gWsHw/+h5zmw3grD7y72vXwrb5ku7KyBuqFLelcwrwoioSeHHu5J+fxN/FFdoGbyXBqXd2t9drf0qvGyO8Y9T02vbYoMjp424kGFWCxazTmMj5RZh8UkHg7QCB2M4U+GVt0nXjzhK+v5q9Q7JMP8oVKW3cJGIwPABNzzb2bijIsPhkrYUmwO9ikvhtEurvf9Kr5Zr8a3Go0f8o8FydwaMbSIdrLbh2arI42twe/a+2RP4bZePXwr91qie8Wvw3+J8NvxRt9wqwgIG1bHlJBG/dR4NVmHE9lm/4tv78fCiVfMts5yRgDAGAMAYAwBgDAGAMAYAwBgDAGAMAYAwBgDAGAMAYAwBgDAGAMAYAwBgDAPlXRh/8AVmt//EX/AJdNgH1XAGAMAYAwBgFX1xGJ020Ma1Cltt8Lsfk16XXf6ZvgNJSv9P7ohnLI2veKLxJJwSuilYrEqsrNKyzx8JyqqFcrVj18prO9rhoyeVL8636LR789r/fUpqTZdVrAgLPMoaXUcxwq7rsm2wR7dh/VOgJLnnt5gDeZqGA3SS2ju6Wq7zu90+X0ZOpi82rfUwCQSLtlUlEjuIKdK9t4lcnxSVon0XjsSUcGOFLLW27ev4ly8tduuvIa2aNJ1TWtGN4nSoNMJWEHnWU+ONQ8amM7zuWMUARRsCu954XDqXdp96Va6V3ctu9OfNPkxbLLS6vVnVRK24QlFJuMgMDHbMxCkJIHobd/b9k3YwlDBWE2t76+PLXVVzr5k62dPnCWGAMAYAwBgDAGAMAYAwDlIdLqEM5WKT8T+t2zNKDG4Z7QKnidwlAblAUgiyDZ73PCeVNrLppWq011rr0bspqadPotY2ojkkDEfqbNqvCPrbtQ1btrxXXexxxQvLEwFhuMfH6qHOuqdCnZadW6QS8Tw7w5nVnYN2Wms01r3rij9s58LGVNTqq09ologxSdRtSRYEZtf1Y3MFkq2/ZcuI+QCtE8d61a4Wn5+PVeqq/HxHeI/g69nVzvBRJlDVFZDPo2W1Dbd20TKD6V2J4OmbhlFrTVrryU1vV/p8/tGp0HTNFYjmlVln2+YF75qudtITXsBnHi4m8I/h99dSyRSdRHUD+IRV3JsmEf815iEcxjn98yovNAfhmv5uerD+GWVt62r36q/Sm/8vAq7Ncui1viM6tLarqTGbiIsrpzEgBFbSVYcixTci7MrEwMqTS/Le//ALW/sKZ18RJUWKNCx9fXPOdXoXM8gDAGAMAYAwDGV6BNFqBNCrNegvi8A+J9I+KNN/8AEmp1Ik3Ry6dI4wqnc8rfh1EQUgEPuBBBqqN0AcA+za3XRQqGlkSJSQoMjKoLHsoJIsn2wCRgDAGAMAYByPWOt6pdQ0UIR38RlSPg7lGkeRWZrtCZgFo+m394E+jg8PgvDzTtKtX/AJpade7r530KNu9DYuu120nZ8qFgNhO8iQAKbCkEpfoD2PGV7Ph7q+fXbT58ybZ6ddrqlJjC7XFAKzErukBC+U3wIze1hyeRfkdnw9rXl/H981/K2auuS6wwy+GsimSKWto86yCJBGgAby7nMp3g8FU55y2AsBTjma0a8qt2/GlWnmQ7o9k1+uWNm8Ms23VhFEdkOj1pvXsyAkk8HjteQsPh3JK/0Xrya73oxbNR63qmlMaFNwWYsoXcF8OSFU5FncyMxIo03FHbRt8PgqGZ3+Xw3Tv0dc9vOxbOo6XK7RI0ilXI5BAB7n0+o59O/Ydhw4qiptR2LIlZmSMAYAwBgDAGAMAYAwDioOpayQusblioXftEJCMZJAwTj90Lw/NEnvnpywsCKTkvLfXRb/XbmUtm9n6mAzCmfeVCMIwm38EGDceb/wC6BX5jwx9KIrXCaJ7V43ef0/BrsO8bwutMYY7vEXi6jDFHlXcQPk8RY0arFeccdxlP+BSrk/PdL1pt/QnUidNi16K/85tWRWVD4RLI2rlaXnk34O2hYAuhz20xHw0mttn13UFX/wCr/chWapOqa1XRHYo7TptQCEsYm1zhtw5NDTBKK9rYk3yLLC4dxbirVO3rvkVV/le/hQt+/Ml9SGuE2pMO4R7JGioRHfIsWn8NTuF0X8UenryODmeH8Pkhn3tXvorlf0r3YdmzVfjSXFFh4sJU1EFCfiIy6gcniLcdxYnjgKaGRD4dU/B9d8rr61pXqidSvVOpB2emDNFArn9UQHU6oyCJflK72iFsLKnvY41b4XKo+Mq327tX8r25kd47SDdtXfW6hurtdc19LzzJVbrYubMgDAGAMAYB4TgHuAfP+m/o6ji61L1Hy+Eybo0441D2JGr2rn7yn2wDvmUHuAfvgGWAVvSOspqDIEVx4bbTvjdL4BvzKPft3H5jM4Yindcjr4rg58OouTTzK9Gn9m/Xb0LLNDkGAfMfiL481Gp1qdP6OEkkRwZ53G6NFUjct/u+hI55peeQB9MC+vF13wDLAGAMAYB4F9a5wD3AMZJAotiAPcmsA9VgeQbH0wD3AGAMA0w6lHLBWDFTTAG6Psf9emVjOMrSZSOJGTaT2N2WLjAGAMAYAwBgDAPLwD3AI/UNYIY2kYMQoulVmP8ABQT/ANO+VlLKrZrgYLxsRYcat9Wl96Mema5Z4klUMAwumVlI/IgH8+x7jEJKStE8RgSwMR4cqtdNft7RKyxiMAYAwDGQGjtIDVwSLF+lixYwyY1euxXdBi1CxsNS6u+9yu1SKUu22/MfSqHoKBsi8zw1NLvnXxsuHlNPh00qV31pXyXPfq9dNiVrdBHKAJF3Vdd/KT6j2b2PcemMTCjP8SPOxMGGJ+JX7+/iV/WNZ4KpDGSGI+YncVQcXzdsewv2J5qjb8KpHZwnDqby8kc8nTjL5107TA/tnYb+tyMCw+vIyKbO94+Bh91L0Mxv0/8AvNP/AMg/xi/zxqiv/wAbF8H6FtpPiBhQlXcP34wf715P8CftkqRhi8FKOsNS5006MpeLawNny1y3sfZvTnJ22OObls+RjoppGsSR7CK5BBU37evHbkDKQlN6SVfYxw5zek419v5+h8P65+kbUdQmm6dppY9OkuodfxEkioBp1CrSk/vEM3HJ3ADNDU+t/Bfwpp+m6cQwCyaMkh+aRv3j9PYdgPzJAv8AAGAMAYAwCJrOopEQHsA92o7Rd1Z9LIofXM54sYOmZYmNHDdS/ox6trvBj3AWxO1AfVj/AJAAk/QHLtnThYbxJKKOWTSvMxYIZnHBdttA+1nt9lHHsMpTZ6TxMHA7qWv1PW6bLEdwhdPdoT/6DuP8Mmminb8PifiXv5EvRdekXuROo4PZXH8KUn6EL98ZupSfBqSvDZf6HqMc3yN5h3U8MPuPb69j6HLnFOEoOpI80fUVkJXa6sOadSLXim+xvseeDxxmUMVSdU15nNh4ym6pp+JuGkQMHCKHAoNQsAmyP4n+/L5I3mrUv2cM2atTdli4wBgDAK7r8c7QSDTMFmKnaSL9DwORRuuTYHsczxFJxeXc6+ClgRx4vHVxvX3TteH1JunDBRvIZ65KgqCfoCSQPzOXV1qc03FyeRUuV6v7L7GzJKnLda6kZGZFJEanb5bt3BojjkgHy7R3IPfjKt8kehw2BDL2mJsQB0Z+40Z+9Qj/AM+4fwyKZq+JwNq08jbBr5YiFDup9I5gxB+26mr+qaxbRDwMDF/A6fvkXOl6+jeWZfDJ4s8of7Vcf2gB9Tlk0zkxOGxMPX6osdQzKg8JFY8AAnaoFf6HHuMrNyS7qOPFlOrirfibNNKWUMUKE/stVj70SMmEm1bVCEnKNtV4f9G3LFxgDAGARena9J0Eke7aSR50eM8Gj5XUN/dgEjeLqxdXXrXv9si1dEWro5adPH1jKeV3bT/4ca2R9jISp+jHI3Z3Rl2fD2t2y21Wq1C6mKNIVaAqxd9xBBBSv2aFAnj9r6VzVynnSS0GHhcO+HlOU6mmqVefj5a8vGy1zQ4ip1fQI2sx/qm/o/KT9V7fcij9chqzfC4ieHs9Ckmgl07hj5GPAkXlX9lYf+U+/lPrlaaO1TwuJVS0Zd6LXjUI8TExyFSDtPoeN6H8/wAjX0JsnZw42BLCdMhdC+BtBox/2fSxq47SMN7g++5rP5A5Jiy50WndLDSmRfTcoDfWyOD9OBWZwjKO7syw4Tj+KV/f38iVmhqMAYAwBgDAOa+J2ZpY0XuF44sbpWCqfy2n8jlZHZwrUFKfRHQaaBY0VFFKoof+/ufrljkbbds0R6iTxNrQkIb2uGU0BfLDgi+Kq+/NUcyU55qcdOv8+2YKc89OOnX+f6sa3pkUvLr5uwccMPzHNfTtmp0QnKDuLo5/X9Iki8wJkVeQ68On1Nd/qV9+1XlHGtjvhxUMRZcVe/2LDpnWTwk5AP7Mh4B+jegP17H6cAynZhxHD9n3ou0TehNcKkG1LPsPoY/EbYR9Cm2vpWWOUn4AwBgDAI3UdckEbSybti1exHkPJAFKgLHk+g+uASFNi8A0arVBI5JO4RWY1/RBJH92RaYWuxQ/Cmksl25MdICf3yoLt9yGAv6t75Eep28XKqw1skTunyaibxknj8FQ4CFHNlaUkXtHHcbh7kcEXmazzTUtPIpx2Bw6hBYM27WvLn5uvL53rpNi0Q2GOU+Mv/eBTx6A8c/c5eEXFU3ZxYcXBU3ZWaz4f9YWr+g5JU/Y8sv94+mS4ndhcZOGktUVuj1UmnbaAVrkxN2r3Q8gfccd7F8iLa3OiWDh46zYej97nU6PVrKodTx7HuCO4P1y550ouLpnurhLrSuYzfzLV/3gjKzi5Kk6MsSLkqTryPdMrBQHYM3qQu0fws/44iml3nbJgpJd52/Q25Ysa55lRSzsFUdyTQyJSUVbKylGKuTpGasDyDY+mSWTsjS9OjZxIV84IO4Egmq4NHleBweOMzeFByzVr790ZSwISlma19/TwKL4a82omb23V9pZnP8A/MZZbnoY+mHBeB0+WOQgdRg0+ovTTIkoIDGN1DAgHg0eO4yMyujTsp5O0rS6snE0MkzWpWdK6mmrWQeG4VWZGEkbqGAJH7Si+3I7j1zPDxFO6OviuElwzjbTtJ6NPlfJv5PnyOfIMM4ANmOdFBP7smzg+/kkr7i8nZnQ5drw1vdfsdplzzCNpY5Q0hkkV0J/VhUKlF9mO87z9aX7YBxXxX+ljR9P1L6WaLUNIgUkxrGV8yhhRMgPY+2AfKPj39KbT6yHU9Okn05SLY28INx3MRahmVl59cA674P/AE6Rvtj6hF4TdvGiBKfdk5ZfuN3fsMA+vdP6hFPGssMqSxN2dGDKa78j2PB9qwDLTapJRaMGH0P+jlIzjNd1lIYkMRXF2V2s00Onhk8s3hsNpWETuw3cEqsduGPcsOb5v1yIYUYfhK4eDHD/AA/0aok8OVI11FRpS+GzM7kCNm5LWzNyG5N0MvzOyKXZ7a3uU/R+tb9c5V9RJHJaBWjCqhjdhfyAlRu97A+azVcmHiXiaXr+3y98z2+K4LJwSUlCMo07TtvMk/1PXTpT/LSu+1zsPnSG3TU8TxRuD+pDEbhxSn+iKuvv7m8uyjmz8zHsI58/P39PfNlUeiQaWE7NNLqvOW2Flkcl2JY3K4BFm+Wv75qbEHrelSGQrEkcYaPcu2OMbWFgkeX+qfveVk6O3hMOGIpKSLbqWr1PhQPp40csUL7mK0pK3VI3FE2fSro5XEc1WVEcHDh5OXbya0dUr1p+K8KXPqi3ifcAQQbF8Gx+R9Rl0ckllbRlkkHzD4b/AEzaWWRoNWPwsqsV394mo1d90/Pge+AfS4JldQ6MHRhaspBBHuCOCMA8k1KKyozKGa9qkizXeh65Vzimk3qyjxIpqLer2NuWLlH1jQRxQSlF27lVCATVMVXtdXVc9zQzKOFCGsURw2BCGKsqrY3/AAyv6gH1LyE/lIwH9wGaLY34h3iy8y1yTEgQQaeaQahUR5U3RCXaNyhWIZAe9bgfpkKSexpiYU8N1NVon8mrX0MusdRGnhkmZWYIpalBJNAn0BofU8DucrOeSLkacLw74jGjhJpW6196+W75GnUxrqoAyqVYgshdWVlb6ggEA+vuMlPMrIkpcPitWrXRpr1Voq/hae5DXyyRh6+qkC/uQwH9kYidPHxVxkdFqVYowRgrkHazLuAauCVsbgD6WL9xljzxpVcIokYO4A3Mq7QT6kLZ2j6WfvgG3AMXjB7gHm+RfI7H75DSe5DSe5hptOsa7UUKvsBQ5yIwjFVFURCEYKoqkYaPXRS7/ClSTYxR9jK2117o1Hhh6g85Yscj02adFmOnRZJKhsMxHG+WyKU3/dxZ9KOU3JLuo9SEMCc4LHk1HLy615r3odTqdK8qxXK8DKyuwiKENQ5jJZDaE+oCngcjNFtqebJRUnl1XLl9Nfuzz+R4fH/EeEnjVW/aL9ruruuL9uMr2cc2atTf4zH7HsMzydL0/wCudddSdlzmIsOthLyRJJGZI6MiKy7k3CwXANrY5574Jbb3OZ0o8fUhh2aTxT/Uj27D+ZWPj+kfbK7s75/8fDqL3Z15OWPPNHT9asyCRA4U3QkjeNuCRyrqGHb1GAc3179HHT9bO2o1EBeVqDN4kq/KABwGAHAGAfLfj79ErHWQw9M0xSIxbpHd2KK29hyzEm6HyrZ+mAdZ8H/oV0mmqTVn8XL32kVED/V7v/a4PtgH0+KJVUKqhVAoKAAAPYDtWAeJAoJYKoY1ZAAJrtZ9ayqik7SKqEU7S1Kf4gnEB/EfiViKoS6ys5TwltnYRqwJkA/a5+2WLFb0fXw6mRdTEXDyMWRJF2i/BpbIugVG735rKvc6Yt9ik/w38y4+GxN4beOsav4sn83XYyN3oAX2+p7nm8phZq73V/c14/se0XYttZY7/wD1Xi/4Wy0ona15AB4SqzXyGNcAHt9SaH0u/TLTc0u6jzcRzS7is2QOSoLKUJ7qSCR9OOP4ZaLbVtUWi21bVFb8Q67w1RVmEcrt+rSkLTEAkxJvZVDN7kisksQdJp5QirARp0KgLHI6yOjksXs24Yi+wYjy5DOjDyKDck75dDDr3UpIpH8UD8HsCnw2cSbj/VAKt+YFet8ZhiTcW7/D9T0OC4bDxcOPZ/8Alu9UstfPRr5N34akiPpAHTn08DM27TsiNIzclo9oPNlB24HA9s0woqMUkcXHY88bHlOaSdvRV18N/PmfDv8A5MdW/wB7D/8Auf8A9OaHIfN4emyyTeBHG0su4rtjBYkg80BycA+7fon/AEf9S0hWWbVtpYibOmUrJu/rXaIT7i2+2AfW9TpEkBDorA1dgHgGwP45SUIy0krKTw4TVSVmU8yRozuypGoJZmIVVUDkkngADLlyr6/Osmk3xsHRmiZWUghlMsZBBHBBHrkPY2wP/JHzIXQ9RqA0CLEh05WTe5YghxIB22VfLUL55NiqOdzzJJaUdc8Ph3hYkpSefNoq0rXx8ta02p3pazhEmJknapF2iF9nhiu7Dy7rNgG2rntzlpTinUnueW8aOHJW6fIx0vQ4okKQjwVZi7GKlJsk1YHYXx7AAdsr2MUqjp5HRxnEY3F08WbdVz6L231e5NhiITbI3iGjuJAAN/TtVcZeKaVN2YYeaKVu312IGq6vE2mMsEqSqwKxtGyupflRRBINHv7bT7ZOxrCDnJRXMhfCumou4HlAEa/2eW/L5R91ORE6uNmnNRXIueoa1YUMjhyoqxHG8jcmuFRWY/kMscRIBwD3AMJb2nbW6jV9r9L+mQ7rQiV063NWj8WiJdljsUvzD3IPy/azlYZ/zV8ven1KYfafnr5fxy9WblQC6AF8mvfLmhzHRn8HVSIeAzMn5hy8Y+lo5/u98qtzsxVmwYSXLQ6B9SwlWMQuUKkmUFNqkfskFt9n6KR9cscZE69qdRGqHTxLIS6h9zFaUst9lPFXZ/Zq+e2Z4jmqyqzt4LD4ebl28nHR1SvWn4r057aGjqnVlpRHqFVw4LqieMSou04I2E/vHtWXs5o4Upvuqyu1fUn1DGOOOgfmUUWYe0hHlRfpZv37gxd7HVDBhg97FevQu+laEQDzMDI/c/bsq/Qc/wASfXJ0Ry4+P2krfyLHJMzASqWK2NwAJHqAxIB+xKn+ByLV0WySUVKtNvSv5XqZ5JUYAwBgEOBJg53OjRmzVEFeTQHuKqyfUH34yisRS1aoxisVS1aa9+/enxX9Num1Wr1+l0KPHI7hmjgRaKAA0zyE2xba5qgAF9e+amx2/TCUj0UrKyk6aCQrRDA+HslFd9wUjjvZGVe524Cz4MordO/fodV8P9MjgRvDkaRZHZ7aRnHmYni2Pvye57nK4eGobEcZxkuJknJJUktElskuSXTblsizdwBZIA9zxmhxldN16Be0niH/ALsF+fYkcD8yMizSODOWyKTq3UjqlaDw/I4pk+aRh9a4QfWz9xkXex0x4aOH3sV/Isuk9OTTJ4kpVCBtFkBY14G2+1njn7Ae5huMFcnRhxXFJq26ijdo+gxpJPIWeTxiCVd2ZRQX0JIPK8GuBwOMrHCSbfU6MXj8TEw4QSSy80knz5pJ8/nu9S2zU4RgFV0L4d02jDDTwrGWNswFsxJu2Y8nn68YBa4BH1vi0PC2XdnffI9hXazxfp7HKTz13K+ZnidpXcr5+/qbIrKjeACRyAbH2sgX/DLRutS0brvbkPrkN6eUKOQu5QPdPMB/EZLNcOWWSfiRPhbUAxtHfKsWH1VyWDfayR/ZyI7G3FQy4jfUnQN4wkEunKAMUAl8NhIoqnG1m8p9A1HjkDIlFSVNHJKEZKpKyI2tmXUsrxxppAgPiF65839Gr4A23wOb5rKJzz1Wh3vC4ZcKpKT7S9q05eP1rwrmR5uuBZWZZfGj20I0SgG/f8Umiv0F5paMYcPiT2XqQYEk1bAgBYx2KjyID328edz79h9Oxjc6FLD4dd3WR0+ljRFEaVSgCrsj6n1s97PfJtbHA5W3rqb8kGEMyuAykMp9RyODX+OQmnsWnCUHUlTM8kqMAwlkCqWY0oFk/QZDdaloxcmordkTpHVI9TH4kZNWQbFEEH/R/PKwmpq0b8VwuJw08mJuRes9F8U70KhiKYMLVwO1+x+tHj07VZqyMHiHh6VaKiXpOoQElwij1/FTqoH/AA0BlX3VbZeXE8OlcoUbI/hySQAu8ZHcEl57+oLFa+/OSlfMLioVcIIstP8ADkY+dnk+hO1R+S1Y+hvJpFJ8Viy515EuaB0CjTrGqr3QjaDyOAQKXizdHmspPP8Akr39jixe13hXz5/Pl9TbqNEkoHiKCargniyCdp4I5A54PAxLDjNd5CeFHEXfXvwN6IAAB2AofYZdKlRolSpECHosS6h9QF/WsoBPpwW5H1O6j/VGUWHFSzczrnxuLLAWA33U7+32r6ssc0OUYAwBgGEsoVSzEBVBJJ7ADknAPlP6KIz1DX6/rEgO1m8HTg+iCrP5KEFj1Z8A+m9S6esygElWHKsO4/6g+o/zAIhqzTDxJYcs0Sgb4Ykux4LE92pkJ/5v8cjKdL4uL/FBP35HqfCjE2WiB/8ACLH/AIiw/wAMZSPi0vwwSJ+k6FCRZkaYX+8AtjuPJV/Y3iOV7GT4yeItJaeBYNo9qbIdsPP7KD+4dr/98TUmqi6OXEUpLuun6myOIso8UIzd+BxfPa/oayFFtd+gotxWerMtNp1jUIihVHYDJjFRVRJhCMFliqRtyxYYAwBgDAIHWOrx6ZA8hNFlUUL5ZgL+wuz9AcpPEUFbOrheExOJm44fJN+iv+ibG4YBhyCLH2OXTs5pRcW0zndb8OsDcJXb+yrFkKf1WUE17ChXvla6HVDiu7lnG0RH6XqAVVpQC3YHVz+au9DbzkN00m9yJcTw6aWXV7EiH4WJO55EB/opuYf22Jv/AIcnKT8XX4Ipe/kWen6DCtFlMje8h3c++35AfqAMmkYzxsSf4mWmSZEb8BHvD7acEmxYsmrv37euU7OObNWpn2MM2atTdNEHUqwtSCCPcHuMs1apm0ZOMlKO6InSOlR6aPw4hS2Sb7kn/VfllYQUFSN+K4rE4mefEepOy5zDAGAYQxKg2qoVfYChybP9+QklsWlOU3cnbE7kKxVS7AEhQQCxA4FngX25ySprguRFMkewmiUba20g2OQSCQfUZDSe5DSe57ptMkY2ooUXdD3/ANf4ZEYRiqiqKww4wVRVG7LFyu65+I8P/s23xNy3u/d3DdXp2v8AK65rM8TPXdOvg/h+0/57qnt1rT366E+K9o3VuoXXa/Wvpl14nNKreXYyySowBgDAGAMA4H9NXU5YunNDCjtJqXWC1BICuebPYbuEF99+AdL8H9CXQ6ODSrX6tAGI/ac8u35sScAucAYB4RgGjTaGOMkogUkAcdqAAHHYcAfwykcOMXcVRnDChB3FUSMuaDAGAMAYAwBgDAMJoVcUyhhYNEXypBB+4IB+4yGk9y0Zyg7i6/vT7GeSVI2rndSmyIyBmAYhlGxT3c7iLA9hZwDLU6RJBTorcVyPSwa/iAfyykoRl+JWUnhwnpJWbgK4y5c9wCr1X4n8TFs2fhtreJfe7Svrdbqrjvfpmbz51Wx24fw3w88957VeWv8AV/TmWmaHEMAYAwBgDAGAMAYAwBgDAGAMAYAwBgEXquuEEEszAssUbSEL3IRSxA+vGaYWG8TEjBc2l6kN0im0HxfFIV3DYrLIwYSRSr+raBSLjdvMWmUBe9jtyL6cTgZxutduTW9vml+l6kKSJ2p+IdOiFzJaiMyeVWbygM3oPmpWO3udrccHMY8NiydJc69+q1JtD+X4TVN+2EbcGXazR+JRsCjsokegPOPhsTpyv619xaMtX1yJIHnG50TghUbdZqhtIsXYPPoQe2IcPOWIobN+gvSxB1yFiFLhXLMoXnurFaJqhbAgX3IIGRLh5pXWn9WLRG0nxRFINNtDbtQVAFfIWheUBj2vavYEnzA1XOaT4Scc9/l+tNLT5sjMSH6/ArujPtZCQeGNAbLY0KUDetk8C8ouHxGk0t/7/gm0efy/D4wi3Hmxuo7dwdU2g+p3GrHFqRfGPhp5M3va/sLRtTrcBIAlHqexAG0uDZqh8j9++xq7ZDwMRK696fyvUWjGPrunYqBJbMSAoVr8u2yRVqBvXk0POvuMPh8RJtrb3+z9GLRIn6hGkiRs1O/ygg0TzxdVfB4u+MpHDlKLklohZKyhIwBgDAGAMAYAwBgDAGAMAYAwBgDAGAMAYAwBgDAGAMAYAwBgDAI/UNGs0UkMgtJEZGANWrAg8+nBy+HN4c1OO6dr5Bqyn1vw/plTfMZHVAfNI7PtDPC1/YNCjewo+l50w4nFbywpX005NfZtFaRokh0Q8hZ9rAwuAZdrAF4j4hHHzOy7jwT/AFRVlLiPxaaarbwenonp+40IOj1milhkeRJQodJJd4dgXfThKsCmHhVdcWfrms4cRCaUWrppVWylf3ItFlLrdH4TQtM7RkWWYyMPKqvQeq4UDgH19ycwWHj5lNJX8utbE2jGLT6LaNYtlQ7HeN5O7xXYggC/LIW49Mlyx77J9F9l91Q03IukXp8SxyRu/hwqkoK+Iy2INis1Ci/guODzW01mk3xMm4yWrtcr/FfpaI0NurGh3ahpGdS6P4pIkAAKRu63VBwiK235gL475WHxFRUVs1W3VpfK21exOhkum0bPGAZQ720a1KNv60OWAryL4g7nij7ZGbHUXtS326V89PdjQzbSaOEyIzOAqN4tmTYVIkciQ/KTtkc0TdEGuFqFPHmk0uem18lpz5L3Y0RXpLo2bTwxqzoXBDBiKfcRRBFgjwh2o/xN7OOOlKcnTr6e2RodLqejRPMszBvEXbVMa8hYrx9N7fx+grijjzjDIttfr/0i1FhmJIwBgDAGAMAYAwBgDAGAMAYAwBgDAGAMAYAwBgDAGAMAYAwBgDAGAYTRBlKsLVgQQfUEURkptO0CvHQIAIl2Go1VVG9+QpDKH589MN3mvm/c3t8TiW3e/lz6dPkRSIWr6No9PGC6siB4wCGlJ3keClbTush9h9wee2awx8fElSdun02/E/tZFJFVHDodxYynwQtCMpMPmHhHv8zDYVO0BgQbN5u5cRVVr108/wB+bqtiNCc/U9AY/D8RmRGDhl8c+bYs24OBbHY4fg9ifY1l2PEKWatXpy65dvNV5k2iJp26eI5EKvGguLbcxDqjJCGFcM3yCxbAFbzSXxLkmnb35aWnL5c/AjQm6vU6FZmLllmaiVqYG5PDh3Ko/bO9ELKLG7uOcyhDiHBZdvlyuWr6aN0ydDHTfyeTBGreYOWRS0oqTxGveD2fxEYU3NqR6Vky+JSlJrlrttXLwprbrY0LjU9HhkZ2dL8RSrjc21gV28re0nbxdXWc0cecUkntt167k0jWnQIAyPtYshtSXcm7Y2bPPLHv/kMs+IxGmr38hSLPMCRgDAGAMAYAwBgDAGAMAYAwBgDAGAMAYAwBgDAGAMAYAwBgDAGAMAYAwBgEfW6NJlCOLUOj9yPNG6up49mUH8svDElB3Ho16qn9BRCPw7B+4fUg7msEyNISDfB3MfyNduM0+JxOvuq+xFI8Pw5p/MNhpiSfM3doVhPr/u1A/K+/OT8Vi6a+7zfcZUYj4Z0/7jHncLdzRMiyEjni2RSa9q9Tk/FYvX6LpX2Yyo9m+G9O0nilDv3bx53oN4kUl1dcvEhPvtyI8VixjlT02+jX2bGVGcHQIEfxFSn3MxO5uS0kkhvnkB5XIB7bjWRLicSUcren8JL7JegpFpmBIwBgDAGAMAYAwBgDAGAMAYAwBgDAGAM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4 Marcador de contenido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26182" y="1264878"/>
            <a:ext cx="4017818" cy="5268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9 Rectángulo"/>
          <p:cNvSpPr/>
          <p:nvPr/>
        </p:nvSpPr>
        <p:spPr>
          <a:xfrm>
            <a:off x="401781" y="6501171"/>
            <a:ext cx="70796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MX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JM Escoffre et al. (2009) </a:t>
            </a:r>
            <a:r>
              <a:rPr lang="en-GB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Mol</a:t>
            </a:r>
            <a:r>
              <a:rPr lang="en-GB" sz="1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Biotechnol</a:t>
            </a:r>
            <a:r>
              <a:rPr lang="en-GB" sz="1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41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286.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8954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Abstract</a:t>
            </a:r>
            <a:endParaRPr lang="en-US" dirty="0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651164" y="1455737"/>
            <a:ext cx="4225635" cy="4921311"/>
          </a:xfrm>
        </p:spPr>
        <p:txBody>
          <a:bodyPr/>
          <a:lstStyle/>
          <a:p>
            <a:pPr marL="0" indent="0" algn="just">
              <a:buNone/>
            </a:pPr>
            <a:r>
              <a:rPr lang="en-US" dirty="0" smtClean="0"/>
              <a:t>      We present a </a:t>
            </a:r>
            <a:r>
              <a:rPr lang="en-US" dirty="0"/>
              <a:t>general panorama of the </a:t>
            </a:r>
            <a:r>
              <a:rPr lang="en-US" dirty="0" smtClean="0"/>
              <a:t>physical </a:t>
            </a:r>
            <a:r>
              <a:rPr lang="en-US" dirty="0"/>
              <a:t>methods used for genetic </a:t>
            </a:r>
            <a:r>
              <a:rPr lang="en-US" dirty="0" smtClean="0"/>
              <a:t>transformation of cells, making a comparison  of their advantages and drawbacks.</a:t>
            </a:r>
            <a:endParaRPr lang="en-US" dirty="0"/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Ana Leonor Rivera</a:t>
            </a:r>
            <a:endParaRPr lang="en-US"/>
          </a:p>
        </p:txBody>
      </p:sp>
      <p:pic>
        <p:nvPicPr>
          <p:cNvPr id="1026" name="Picture 2" descr="http://bch.cbd.int/images/ra_training_manual/module1/mod1fig3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4618" y="1418418"/>
            <a:ext cx="3962400" cy="4703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030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01486" y="0"/>
            <a:ext cx="8028214" cy="1143000"/>
          </a:xfrm>
        </p:spPr>
        <p:txBody>
          <a:bodyPr/>
          <a:lstStyle/>
          <a:p>
            <a:r>
              <a:rPr lang="en-US" dirty="0"/>
              <a:t>Electroporation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Advantages</a:t>
            </a:r>
            <a:endParaRPr lang="en-US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841828" y="2174875"/>
            <a:ext cx="3655559" cy="3951288"/>
          </a:xfrm>
        </p:spPr>
        <p:txBody>
          <a:bodyPr/>
          <a:lstStyle/>
          <a:p>
            <a:r>
              <a:rPr lang="en-GB" dirty="0"/>
              <a:t>Simple, </a:t>
            </a:r>
          </a:p>
          <a:p>
            <a:r>
              <a:rPr lang="en-GB" dirty="0"/>
              <a:t>fast, </a:t>
            </a:r>
          </a:p>
          <a:p>
            <a:r>
              <a:rPr lang="en-GB" dirty="0"/>
              <a:t>low cost.</a:t>
            </a:r>
            <a:endParaRPr lang="es-MX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Drawbacks</a:t>
            </a:r>
            <a:endParaRPr lang="en-US" dirty="0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225143" y="2174875"/>
            <a:ext cx="3461657" cy="3951288"/>
          </a:xfrm>
        </p:spPr>
        <p:txBody>
          <a:bodyPr/>
          <a:lstStyle/>
          <a:p>
            <a:r>
              <a:rPr lang="en-GB" dirty="0"/>
              <a:t>Low efficiency, </a:t>
            </a:r>
          </a:p>
          <a:p>
            <a:r>
              <a:rPr lang="en-GB" dirty="0"/>
              <a:t>requires laborious protocols, </a:t>
            </a:r>
          </a:p>
          <a:p>
            <a:r>
              <a:rPr lang="en-GB" dirty="0"/>
              <a:t>transforms mainly protoplasts.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Ana Leonor Rivera</a:t>
            </a:r>
            <a:endParaRPr lang="en-US"/>
          </a:p>
        </p:txBody>
      </p:sp>
      <p:sp>
        <p:nvSpPr>
          <p:cNvPr id="8" name="7 Rectángulo"/>
          <p:cNvSpPr/>
          <p:nvPr/>
        </p:nvSpPr>
        <p:spPr>
          <a:xfrm>
            <a:off x="401781" y="6501171"/>
            <a:ext cx="70796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MX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AL Rivera et al. (2014) </a:t>
            </a:r>
            <a:r>
              <a:rPr 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Gen </a:t>
            </a:r>
            <a:r>
              <a:rPr lang="en-US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Syndr</a:t>
            </a:r>
            <a:r>
              <a:rPr 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 Gene </a:t>
            </a:r>
            <a:r>
              <a:rPr lang="en-US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Ther</a:t>
            </a:r>
            <a:r>
              <a:rPr 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:237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3607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Nucleofection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182688" y="1557338"/>
            <a:ext cx="3984398" cy="4575175"/>
          </a:xfrm>
        </p:spPr>
        <p:txBody>
          <a:bodyPr/>
          <a:lstStyle/>
          <a:p>
            <a:r>
              <a:rPr lang="en-US" dirty="0" smtClean="0"/>
              <a:t>Successful in cancer studies and tissue engineering.</a:t>
            </a:r>
          </a:p>
          <a:p>
            <a:r>
              <a:rPr lang="en-US" dirty="0" smtClean="0"/>
              <a:t>Voltage, frequency, pulse duration are not disclosed to user.</a:t>
            </a:r>
          </a:p>
          <a:p>
            <a:r>
              <a:rPr lang="en-US" dirty="0" smtClean="0"/>
              <a:t>Allows primary cells, cell lines and stem cells transfection.</a:t>
            </a:r>
            <a:endParaRPr lang="en-U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Ana Leonor Rivera</a:t>
            </a:r>
            <a:endParaRPr lang="en-US"/>
          </a:p>
        </p:txBody>
      </p:sp>
      <p:sp>
        <p:nvSpPr>
          <p:cNvPr id="6" name="5 Rectángulo"/>
          <p:cNvSpPr/>
          <p:nvPr/>
        </p:nvSpPr>
        <p:spPr>
          <a:xfrm>
            <a:off x="401780" y="6211669"/>
            <a:ext cx="70796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MX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HI </a:t>
            </a:r>
            <a:r>
              <a:rPr lang="es-MX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Trompeter</a:t>
            </a:r>
            <a:r>
              <a:rPr lang="es-MX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et al. (2003) </a:t>
            </a:r>
            <a:r>
              <a:rPr lang="es-MX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J. </a:t>
            </a:r>
            <a:r>
              <a:rPr lang="es-MX" sz="1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Immunol</a:t>
            </a:r>
            <a:r>
              <a:rPr lang="es-MX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Meth</a:t>
            </a:r>
            <a:r>
              <a:rPr lang="es-MX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274</a:t>
            </a:r>
            <a:r>
              <a:rPr lang="es-MX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:245.</a:t>
            </a:r>
          </a:p>
          <a:p>
            <a:pPr lvl="0"/>
            <a:r>
              <a:rPr lang="es-MX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 </a:t>
            </a:r>
            <a:r>
              <a:rPr lang="es-MX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Freeley</a:t>
            </a:r>
            <a:r>
              <a:rPr lang="es-MX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&amp; A Long (2013) </a:t>
            </a:r>
            <a:r>
              <a:rPr lang="en-GB" sz="1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Biochem</a:t>
            </a:r>
            <a:r>
              <a:rPr lang="en-GB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J </a:t>
            </a:r>
            <a:r>
              <a:rPr lang="en-GB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455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:133.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://drzarembinski.com/Images/clip_image002.jpg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1826" y="2354263"/>
            <a:ext cx="3448803" cy="2435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5930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Biolistics </a:t>
            </a:r>
            <a:br>
              <a:rPr lang="es-MX" dirty="0" smtClean="0"/>
            </a:br>
            <a:r>
              <a:rPr lang="es-MX" dirty="0" smtClean="0"/>
              <a:t>(</a:t>
            </a:r>
            <a:r>
              <a:rPr lang="en-US" dirty="0" smtClean="0"/>
              <a:t>particle bombardment or gene gun</a:t>
            </a:r>
            <a:r>
              <a:rPr lang="es-MX" dirty="0" smtClean="0"/>
              <a:t>)</a:t>
            </a:r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Ana Leonor Rivera</a:t>
            </a:r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6328" y="3064544"/>
            <a:ext cx="3316035" cy="301694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55663" y="1455738"/>
            <a:ext cx="8099425" cy="2021754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High density carrier particles covered with genes are accelerated through the cells leaving the DNA inside by an adsorption mechanism.</a:t>
            </a:r>
            <a:endParaRPr lang="en-US" dirty="0"/>
          </a:p>
        </p:txBody>
      </p:sp>
      <p:sp>
        <p:nvSpPr>
          <p:cNvPr id="6" name="5 Rectángulo"/>
          <p:cNvSpPr/>
          <p:nvPr/>
        </p:nvSpPr>
        <p:spPr>
          <a:xfrm>
            <a:off x="285666" y="6461096"/>
            <a:ext cx="70796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MX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JC </a:t>
            </a:r>
            <a:r>
              <a:rPr lang="es-MX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Sanford</a:t>
            </a:r>
            <a:r>
              <a:rPr lang="es-MX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(1987) </a:t>
            </a:r>
            <a:r>
              <a:rPr lang="es-MX" sz="1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Sci</a:t>
            </a:r>
            <a:r>
              <a:rPr lang="es-MX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Technol</a:t>
            </a:r>
            <a:r>
              <a:rPr lang="es-MX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s-MX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:27.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8829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Biolistics parameters</a:t>
            </a:r>
            <a:endParaRPr lang="en-U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62857" y="1537855"/>
            <a:ext cx="4746171" cy="4558145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b="0" dirty="0"/>
              <a:t>Kinetic energy of the </a:t>
            </a:r>
            <a:r>
              <a:rPr lang="en-GB" b="0" dirty="0" smtClean="0"/>
              <a:t>bombarding </a:t>
            </a:r>
            <a:r>
              <a:rPr lang="en-GB" b="0" dirty="0"/>
              <a:t>particles</a:t>
            </a:r>
            <a:r>
              <a:rPr lang="en-GB" b="0" dirty="0" smtClean="0"/>
              <a:t>,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b="0" dirty="0" smtClean="0"/>
              <a:t>temperature</a:t>
            </a:r>
            <a:r>
              <a:rPr lang="en-GB" b="0" dirty="0"/>
              <a:t>, </a:t>
            </a:r>
            <a:endParaRPr lang="en-GB" b="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b="0" dirty="0" smtClean="0"/>
              <a:t>amount </a:t>
            </a:r>
            <a:r>
              <a:rPr lang="en-GB" b="0" dirty="0"/>
              <a:t>of cells, </a:t>
            </a:r>
            <a:endParaRPr lang="en-GB" b="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b="0" dirty="0" smtClean="0"/>
              <a:t>cell‘s </a:t>
            </a:r>
            <a:r>
              <a:rPr lang="en-GB" b="0" dirty="0"/>
              <a:t>ability to regenerate,  </a:t>
            </a:r>
            <a:endParaRPr lang="en-GB" b="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b="0" dirty="0" smtClean="0"/>
              <a:t>susceptibility </a:t>
            </a:r>
            <a:r>
              <a:rPr lang="en-GB" b="0" dirty="0"/>
              <a:t>of the tissue, </a:t>
            </a:r>
            <a:endParaRPr lang="en-GB" b="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b="0" dirty="0" smtClean="0"/>
              <a:t>number </a:t>
            </a:r>
            <a:r>
              <a:rPr lang="en-GB" b="0" dirty="0"/>
              <a:t>of DNA-coated particles, </a:t>
            </a:r>
            <a:endParaRPr lang="en-GB" b="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b="0" dirty="0" smtClean="0"/>
              <a:t>amount </a:t>
            </a:r>
            <a:r>
              <a:rPr lang="en-GB" b="0" dirty="0"/>
              <a:t>of DNA that covers each particle.</a:t>
            </a:r>
            <a:endParaRPr lang="en-US" b="0" dirty="0"/>
          </a:p>
        </p:txBody>
      </p:sp>
      <p:pic>
        <p:nvPicPr>
          <p:cNvPr id="5" name="4 Marcador de contenido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928" y="1315893"/>
            <a:ext cx="4011071" cy="5168034"/>
          </a:xfrm>
        </p:spPr>
      </p:pic>
      <p:sp>
        <p:nvSpPr>
          <p:cNvPr id="4" name="3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Ana Leonor Rivera</a:t>
            </a:r>
            <a:endParaRPr lang="en-US"/>
          </a:p>
        </p:txBody>
      </p:sp>
      <p:sp>
        <p:nvSpPr>
          <p:cNvPr id="6" name="5 Rectángulo"/>
          <p:cNvSpPr/>
          <p:nvPr/>
        </p:nvSpPr>
        <p:spPr>
          <a:xfrm>
            <a:off x="285666" y="6461096"/>
            <a:ext cx="70796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MX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JC </a:t>
            </a:r>
            <a:r>
              <a:rPr lang="es-MX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Sanford</a:t>
            </a:r>
            <a:r>
              <a:rPr lang="es-MX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(2000) </a:t>
            </a:r>
            <a:r>
              <a:rPr lang="es-MX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In Vitro </a:t>
            </a:r>
            <a:r>
              <a:rPr lang="es-MX" sz="1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Cell</a:t>
            </a:r>
            <a:r>
              <a:rPr lang="es-MX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Dev</a:t>
            </a:r>
            <a:r>
              <a:rPr lang="es-MX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36</a:t>
            </a:r>
            <a:r>
              <a:rPr lang="es-MX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:303.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8696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86970" y="0"/>
            <a:ext cx="8042729" cy="1143000"/>
          </a:xfrm>
        </p:spPr>
        <p:txBody>
          <a:bodyPr/>
          <a:lstStyle/>
          <a:p>
            <a:r>
              <a:rPr lang="en-US" dirty="0" smtClean="0"/>
              <a:t>Biolistics</a:t>
            </a:r>
            <a:endParaRPr lang="en-U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68514" y="1549628"/>
            <a:ext cx="4040188" cy="639762"/>
          </a:xfrm>
        </p:spPr>
        <p:txBody>
          <a:bodyPr/>
          <a:lstStyle/>
          <a:p>
            <a:r>
              <a:rPr lang="en-US" dirty="0" smtClean="0"/>
              <a:t>Advantages</a:t>
            </a:r>
            <a:endParaRPr lang="en-US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82170" y="2160360"/>
            <a:ext cx="3612017" cy="3951288"/>
          </a:xfrm>
        </p:spPr>
        <p:txBody>
          <a:bodyPr/>
          <a:lstStyle/>
          <a:p>
            <a:r>
              <a:rPr lang="en-GB" sz="2300" dirty="0"/>
              <a:t>Simple, </a:t>
            </a:r>
          </a:p>
          <a:p>
            <a:r>
              <a:rPr lang="en-GB" sz="2300" dirty="0"/>
              <a:t>no need to treat the cell wall, </a:t>
            </a:r>
            <a:endParaRPr lang="en-GB" sz="2300" dirty="0" smtClean="0"/>
          </a:p>
          <a:p>
            <a:r>
              <a:rPr lang="en-GB" sz="2300" dirty="0" smtClean="0"/>
              <a:t>allows </a:t>
            </a:r>
            <a:r>
              <a:rPr lang="en-GB" sz="2300" dirty="0"/>
              <a:t>transformation of different cells, </a:t>
            </a:r>
            <a:endParaRPr lang="en-GB" sz="2300" dirty="0" smtClean="0"/>
          </a:p>
          <a:p>
            <a:r>
              <a:rPr lang="en-GB" sz="2300" dirty="0" smtClean="0"/>
              <a:t>independent </a:t>
            </a:r>
            <a:r>
              <a:rPr lang="en-GB" sz="2300" dirty="0"/>
              <a:t>of the physiological properties of the cell, </a:t>
            </a:r>
            <a:endParaRPr lang="en-GB" sz="2300" dirty="0" smtClean="0"/>
          </a:p>
          <a:p>
            <a:r>
              <a:rPr lang="en-GB" sz="2300" dirty="0" smtClean="0"/>
              <a:t>allows </a:t>
            </a:r>
            <a:r>
              <a:rPr lang="en-GB" sz="2300" dirty="0"/>
              <a:t>the use of multiple transgenes</a:t>
            </a:r>
            <a:r>
              <a:rPr lang="en-GB" sz="2300" dirty="0" smtClean="0"/>
              <a:t>.</a:t>
            </a:r>
            <a:endParaRPr lang="es-MX" sz="23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369254" y="1520599"/>
            <a:ext cx="4041775" cy="639762"/>
          </a:xfrm>
        </p:spPr>
        <p:txBody>
          <a:bodyPr/>
          <a:lstStyle/>
          <a:p>
            <a:r>
              <a:rPr lang="en-US" dirty="0" smtClean="0"/>
              <a:t>Drawbacks</a:t>
            </a:r>
            <a:endParaRPr lang="en-US" dirty="0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368800" y="2174875"/>
            <a:ext cx="4528457" cy="3951288"/>
          </a:xfrm>
        </p:spPr>
        <p:txBody>
          <a:bodyPr/>
          <a:lstStyle/>
          <a:p>
            <a:r>
              <a:rPr lang="en-GB" sz="2300" dirty="0" smtClean="0"/>
              <a:t>Expensive,</a:t>
            </a:r>
          </a:p>
          <a:p>
            <a:r>
              <a:rPr lang="en-GB" sz="2300" dirty="0" smtClean="0"/>
              <a:t>Low efficiency,</a:t>
            </a:r>
          </a:p>
          <a:p>
            <a:r>
              <a:rPr lang="en-GB" sz="2300" dirty="0" smtClean="0"/>
              <a:t>Transformation parameters must be optimized to each biological target.</a:t>
            </a:r>
          </a:p>
          <a:p>
            <a:r>
              <a:rPr lang="en-GB" sz="2300" dirty="0" smtClean="0"/>
              <a:t>Risk of multiple copies of the introduced genes that cause gene silencing or altered gene expression</a:t>
            </a:r>
            <a:r>
              <a:rPr lang="en-GB" sz="2300" dirty="0"/>
              <a:t>,</a:t>
            </a:r>
            <a:endParaRPr lang="en-GB" sz="2300" dirty="0" smtClean="0"/>
          </a:p>
          <a:p>
            <a:r>
              <a:rPr lang="en-GB" sz="2300" dirty="0" smtClean="0"/>
              <a:t>DNA and cells can be damage</a:t>
            </a:r>
            <a:endParaRPr lang="en-US" sz="23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Ana Leonor Rivera</a:t>
            </a:r>
            <a:endParaRPr lang="en-US"/>
          </a:p>
        </p:txBody>
      </p:sp>
      <p:sp>
        <p:nvSpPr>
          <p:cNvPr id="8" name="7 Rectángulo"/>
          <p:cNvSpPr/>
          <p:nvPr/>
        </p:nvSpPr>
        <p:spPr>
          <a:xfrm>
            <a:off x="401781" y="6501171"/>
            <a:ext cx="70796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MX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AL Rivera et al. (2014) </a:t>
            </a:r>
            <a:r>
              <a:rPr 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Gen </a:t>
            </a:r>
            <a:r>
              <a:rPr lang="en-US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Syndr</a:t>
            </a:r>
            <a:r>
              <a:rPr 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 Gene </a:t>
            </a:r>
            <a:r>
              <a:rPr lang="en-US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Ther</a:t>
            </a:r>
            <a:r>
              <a:rPr 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:237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181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Less common methodologies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6" name="5 Subtítulo"/>
          <p:cNvSpPr>
            <a:spLocks noGrp="1"/>
          </p:cNvSpPr>
          <p:nvPr>
            <p:ph type="subTitle" idx="1"/>
          </p:nvPr>
        </p:nvSpPr>
        <p:spPr>
          <a:xfrm>
            <a:off x="2272146" y="3445494"/>
            <a:ext cx="5721927" cy="1752600"/>
          </a:xfrm>
        </p:spPr>
        <p:txBody>
          <a:bodyPr/>
          <a:lstStyle/>
          <a:p>
            <a:pPr lvl="1">
              <a:lnSpc>
                <a:spcPct val="150000"/>
              </a:lnSpc>
            </a:pPr>
            <a:r>
              <a:rPr lang="en-US" dirty="0" smtClean="0"/>
              <a:t>Agitation with glass beads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Vacuum infiltration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Silicon carbide whisker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Laser manipulation</a:t>
            </a:r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7239000" y="6400800"/>
            <a:ext cx="1905000" cy="457200"/>
          </a:xfrm>
        </p:spPr>
        <p:txBody>
          <a:bodyPr/>
          <a:lstStyle/>
          <a:p>
            <a:r>
              <a:rPr lang="en-US" smtClean="0"/>
              <a:t>Ana Leonor Rivera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54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Agitation with glass beads</a:t>
            </a:r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Ana Leonor Rivera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01486" y="1455737"/>
            <a:ext cx="7953602" cy="4921311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Rapid agitation with glass beads allows the penetration of the plasmid DNA</a:t>
            </a:r>
            <a:r>
              <a:rPr lang="en-GB" dirty="0" smtClean="0"/>
              <a:t>.</a:t>
            </a:r>
          </a:p>
        </p:txBody>
      </p:sp>
      <p:sp>
        <p:nvSpPr>
          <p:cNvPr id="7" name="6 Rectángulo"/>
          <p:cNvSpPr/>
          <p:nvPr/>
        </p:nvSpPr>
        <p:spPr>
          <a:xfrm>
            <a:off x="401781" y="6501171"/>
            <a:ext cx="70796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MX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MC </a:t>
            </a:r>
            <a:r>
              <a:rPr lang="es-MX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Costanzo</a:t>
            </a:r>
            <a:r>
              <a:rPr lang="es-MX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&amp; TD Fox (1988) </a:t>
            </a:r>
            <a:r>
              <a:rPr lang="en-US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Genetics 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120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:667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AutoShape 4" descr="https://encrypted-tbn0.gstatic.com/images?q=tbn:ANd9GcSwaRnolxDTvW4VIq6CKCEc07_ctMjctu9nXpW4nrzD7lsLQ8cM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6" descr="https://encrypted-tbn0.gstatic.com/images?q=tbn:ANd9GcSwaRnolxDTvW4VIq6CKCEc07_ctMjctu9nXpW4nrzD7lsLQ8cMV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6" name="Picture 8" descr="Orbital Shaker Manufa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5" y="2750456"/>
            <a:ext cx="2921454" cy="2478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679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Agitation with glass </a:t>
            </a:r>
            <a:r>
              <a:rPr lang="en-US" dirty="0" smtClean="0"/>
              <a:t>beads parameters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DNA </a:t>
            </a:r>
            <a:r>
              <a:rPr lang="en-GB" dirty="0"/>
              <a:t>concentration, </a:t>
            </a:r>
            <a:endParaRPr lang="en-GB" dirty="0" smtClean="0"/>
          </a:p>
          <a:p>
            <a:r>
              <a:rPr lang="en-GB" dirty="0" smtClean="0"/>
              <a:t>sensitivity </a:t>
            </a:r>
            <a:r>
              <a:rPr lang="en-GB" dirty="0"/>
              <a:t>of the cells to membrane penetration, </a:t>
            </a:r>
            <a:endParaRPr lang="en-GB" dirty="0" smtClean="0"/>
          </a:p>
          <a:p>
            <a:r>
              <a:rPr lang="en-GB" dirty="0" smtClean="0"/>
              <a:t>amount </a:t>
            </a:r>
            <a:r>
              <a:rPr lang="en-GB" dirty="0"/>
              <a:t>of cells and </a:t>
            </a:r>
            <a:endParaRPr lang="en-GB" dirty="0" smtClean="0"/>
          </a:p>
          <a:p>
            <a:r>
              <a:rPr lang="en-GB" dirty="0" smtClean="0"/>
              <a:t>cellule's ability </a:t>
            </a:r>
            <a:r>
              <a:rPr lang="en-GB" dirty="0"/>
              <a:t>to regenerate.</a:t>
            </a:r>
            <a:endParaRPr lang="en-US" dirty="0"/>
          </a:p>
          <a:p>
            <a:endParaRPr lang="en-U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Ana Leonor Rivera</a:t>
            </a:r>
            <a:endParaRPr lang="en-US"/>
          </a:p>
        </p:txBody>
      </p:sp>
      <p:sp>
        <p:nvSpPr>
          <p:cNvPr id="6" name="5 Rectángulo"/>
          <p:cNvSpPr/>
          <p:nvPr/>
        </p:nvSpPr>
        <p:spPr>
          <a:xfrm>
            <a:off x="401781" y="6501171"/>
            <a:ext cx="70796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MX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 </a:t>
            </a:r>
            <a:r>
              <a:rPr lang="en-GB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Rattanachaikunsopon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et al.</a:t>
            </a:r>
            <a:r>
              <a:rPr lang="es-MX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(2009) </a:t>
            </a:r>
            <a:r>
              <a:rPr lang="en-US" sz="1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Braz</a:t>
            </a:r>
            <a:r>
              <a:rPr lang="en-US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J </a:t>
            </a:r>
            <a:r>
              <a:rPr lang="en-US" sz="1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Microbiol</a:t>
            </a:r>
            <a:r>
              <a:rPr lang="en-US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:923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 descr="http://2.imimg.com/data2/EW/RK/IMFCP-3028396/thermo-shaker-microtubes-250x25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138" y="2486025"/>
            <a:ext cx="3009900" cy="271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0096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86970" y="0"/>
            <a:ext cx="8042729" cy="1143000"/>
          </a:xfrm>
        </p:spPr>
        <p:txBody>
          <a:bodyPr/>
          <a:lstStyle/>
          <a:p>
            <a:r>
              <a:rPr lang="en-US" dirty="0"/>
              <a:t>Agitation with glass beads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68514" y="1549628"/>
            <a:ext cx="4040188" cy="639762"/>
          </a:xfrm>
        </p:spPr>
        <p:txBody>
          <a:bodyPr/>
          <a:lstStyle/>
          <a:p>
            <a:r>
              <a:rPr lang="en-US" dirty="0" smtClean="0"/>
              <a:t>Advantages</a:t>
            </a:r>
            <a:endParaRPr lang="en-US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82170" y="2160360"/>
            <a:ext cx="3976916" cy="3951288"/>
          </a:xfrm>
        </p:spPr>
        <p:txBody>
          <a:bodyPr/>
          <a:lstStyle/>
          <a:p>
            <a:r>
              <a:rPr lang="en-GB" sz="2300" dirty="0"/>
              <a:t>Simple, </a:t>
            </a:r>
          </a:p>
          <a:p>
            <a:r>
              <a:rPr lang="en-GB" sz="2300" dirty="0" smtClean="0"/>
              <a:t>cheap,</a:t>
            </a:r>
          </a:p>
          <a:p>
            <a:r>
              <a:rPr lang="en-GB" sz="2300" dirty="0" smtClean="0"/>
              <a:t>unnecessary chemical treatments, enzymatic cocktails or sophisticated devices,</a:t>
            </a:r>
          </a:p>
          <a:p>
            <a:r>
              <a:rPr lang="en-GB" sz="2300" dirty="0" smtClean="0"/>
              <a:t>fast.</a:t>
            </a:r>
            <a:endParaRPr lang="es-MX" sz="23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369254" y="1520599"/>
            <a:ext cx="4041775" cy="639762"/>
          </a:xfrm>
        </p:spPr>
        <p:txBody>
          <a:bodyPr/>
          <a:lstStyle/>
          <a:p>
            <a:r>
              <a:rPr lang="en-US" dirty="0" smtClean="0"/>
              <a:t>Drawbacks</a:t>
            </a:r>
            <a:endParaRPr lang="en-US" dirty="0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702629" y="2174875"/>
            <a:ext cx="4194628" cy="3951288"/>
          </a:xfrm>
        </p:spPr>
        <p:txBody>
          <a:bodyPr/>
          <a:lstStyle/>
          <a:p>
            <a:r>
              <a:rPr lang="en-GB" sz="2300" dirty="0" smtClean="0"/>
              <a:t>Low efficiency,</a:t>
            </a:r>
          </a:p>
          <a:p>
            <a:r>
              <a:rPr lang="en-GB" sz="2300" dirty="0" smtClean="0"/>
              <a:t>DNA can be damage.</a:t>
            </a:r>
            <a:endParaRPr lang="en-US" sz="23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Ana Leonor Rivera</a:t>
            </a:r>
            <a:endParaRPr lang="en-US"/>
          </a:p>
        </p:txBody>
      </p:sp>
      <p:sp>
        <p:nvSpPr>
          <p:cNvPr id="8" name="7 Rectángulo"/>
          <p:cNvSpPr/>
          <p:nvPr/>
        </p:nvSpPr>
        <p:spPr>
          <a:xfrm>
            <a:off x="401781" y="6501171"/>
            <a:ext cx="70796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MX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AL Rivera et al. (2014) </a:t>
            </a:r>
            <a:r>
              <a:rPr 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Gen </a:t>
            </a:r>
            <a:r>
              <a:rPr lang="en-US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Syndr</a:t>
            </a:r>
            <a:r>
              <a:rPr 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 Gene </a:t>
            </a:r>
            <a:r>
              <a:rPr lang="en-US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Ther</a:t>
            </a:r>
            <a:r>
              <a:rPr 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:237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8440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Marcador de contenido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72714" y="2991572"/>
            <a:ext cx="5110739" cy="2915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Agrobacterium</a:t>
            </a:r>
            <a:r>
              <a:rPr lang="en-US" dirty="0"/>
              <a:t> infiltration mediated by vacuum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8970" y="1354137"/>
            <a:ext cx="8490858" cy="492131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Vacuum generates a negative atmospheric pressure that increases the air spaces between cell’s membrane allowing </a:t>
            </a:r>
            <a:r>
              <a:rPr lang="en-US" i="1" dirty="0" smtClean="0"/>
              <a:t>Agrobaterium </a:t>
            </a:r>
            <a:r>
              <a:rPr lang="en-US" dirty="0" smtClean="0"/>
              <a:t>penetration</a:t>
            </a:r>
            <a:r>
              <a:rPr lang="es-MX" dirty="0" smtClean="0"/>
              <a:t>.</a:t>
            </a:r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Ana Leonor Rivera</a:t>
            </a:r>
            <a:endParaRPr lang="en-US"/>
          </a:p>
        </p:txBody>
      </p:sp>
      <p:sp>
        <p:nvSpPr>
          <p:cNvPr id="6" name="5 Rectángulo"/>
          <p:cNvSpPr/>
          <p:nvPr/>
        </p:nvSpPr>
        <p:spPr>
          <a:xfrm>
            <a:off x="401781" y="6501171"/>
            <a:ext cx="70796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MX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 </a:t>
            </a:r>
            <a:r>
              <a:rPr lang="es-MX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Bundock</a:t>
            </a:r>
            <a:r>
              <a:rPr lang="es-MX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et al. (1995) </a:t>
            </a:r>
            <a:r>
              <a:rPr lang="en-US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EMBO J 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:3206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4888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Introduction</a:t>
            </a:r>
            <a:r>
              <a:rPr lang="en-US" dirty="0" smtClean="0"/>
              <a:t>: Why to perform physical methods to genetically transform cells?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Physical transformations</a:t>
            </a:r>
          </a:p>
          <a:p>
            <a:endParaRPr lang="en-US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Traditional popular methods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Electroporation</a:t>
            </a:r>
          </a:p>
          <a:p>
            <a:pPr lvl="1"/>
            <a:r>
              <a:rPr lang="en-US" dirty="0" smtClean="0"/>
              <a:t>Biolistics</a:t>
            </a:r>
          </a:p>
          <a:p>
            <a:pPr marL="57150" indent="0">
              <a:buNone/>
            </a:pPr>
            <a:endParaRPr lang="en-US" dirty="0" smtClean="0"/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Ana Leonor Rivera</a:t>
            </a:r>
            <a:endParaRPr lang="en-US" dirty="0"/>
          </a:p>
        </p:txBody>
      </p:sp>
      <p:pic>
        <p:nvPicPr>
          <p:cNvPr id="3074" name="Picture 2" descr="http://1.bp.blogspot.com/-aT-mmbbdG5M/TcQzCTzcFWI/AAAAAAAAAAs/wteJsj1LDok/s1600/2315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999739" y="3007157"/>
            <a:ext cx="3662796" cy="2154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1345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Vacuum infiltration parameters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55663" y="1455737"/>
            <a:ext cx="4891993" cy="4921311"/>
          </a:xfrm>
        </p:spPr>
        <p:txBody>
          <a:bodyPr/>
          <a:lstStyle/>
          <a:p>
            <a:r>
              <a:rPr lang="en-US" dirty="0" smtClean="0"/>
              <a:t>Duration and type of the air pressure,</a:t>
            </a:r>
          </a:p>
          <a:p>
            <a:r>
              <a:rPr lang="en-US" dirty="0" smtClean="0"/>
              <a:t>temperature,</a:t>
            </a:r>
          </a:p>
          <a:p>
            <a:r>
              <a:rPr lang="en-US" dirty="0" smtClean="0"/>
              <a:t>pH,</a:t>
            </a:r>
          </a:p>
          <a:p>
            <a:r>
              <a:rPr lang="en-US" dirty="0" smtClean="0"/>
              <a:t>time or induction of genes.</a:t>
            </a:r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Ana Leonor Rivera</a:t>
            </a:r>
            <a:endParaRPr lang="en-US"/>
          </a:p>
        </p:txBody>
      </p:sp>
      <p:sp>
        <p:nvSpPr>
          <p:cNvPr id="5" name="4 Rectángulo"/>
          <p:cNvSpPr/>
          <p:nvPr/>
        </p:nvSpPr>
        <p:spPr>
          <a:xfrm>
            <a:off x="401781" y="6501171"/>
            <a:ext cx="70796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MX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CB </a:t>
            </a:r>
            <a:r>
              <a:rPr lang="es-MX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Michielse</a:t>
            </a:r>
            <a:r>
              <a:rPr lang="es-MX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et al. (2005) </a:t>
            </a:r>
            <a:r>
              <a:rPr lang="en-US" sz="1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Curr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Genet 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48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:1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http://www.starfiresystems.com/images/pip-st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0432" y="1551213"/>
            <a:ext cx="2984047" cy="3978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8815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86970" y="0"/>
            <a:ext cx="8042729" cy="1143000"/>
          </a:xfrm>
        </p:spPr>
        <p:txBody>
          <a:bodyPr/>
          <a:lstStyle/>
          <a:p>
            <a:r>
              <a:rPr lang="en-US" dirty="0" smtClean="0"/>
              <a:t>Vacuum infiltration</a:t>
            </a:r>
            <a:endParaRPr lang="en-U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68514" y="1549628"/>
            <a:ext cx="4040188" cy="639762"/>
          </a:xfrm>
        </p:spPr>
        <p:txBody>
          <a:bodyPr/>
          <a:lstStyle/>
          <a:p>
            <a:r>
              <a:rPr lang="en-US" dirty="0" smtClean="0"/>
              <a:t>Advantages</a:t>
            </a:r>
            <a:endParaRPr lang="en-US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82170" y="2160360"/>
            <a:ext cx="3612017" cy="3951288"/>
          </a:xfrm>
        </p:spPr>
        <p:txBody>
          <a:bodyPr/>
          <a:lstStyle/>
          <a:p>
            <a:r>
              <a:rPr lang="en-GB" sz="2300" dirty="0"/>
              <a:t>Simple, </a:t>
            </a:r>
          </a:p>
          <a:p>
            <a:r>
              <a:rPr lang="en-GB" sz="2300" dirty="0" smtClean="0"/>
              <a:t>Fast,</a:t>
            </a:r>
          </a:p>
          <a:p>
            <a:r>
              <a:rPr lang="en-GB" sz="2300" dirty="0" smtClean="0"/>
              <a:t>Low somaclonal variation,</a:t>
            </a:r>
          </a:p>
          <a:p>
            <a:r>
              <a:rPr lang="en-GB" sz="2300" dirty="0" smtClean="0"/>
              <a:t>Many independent cells can be transformed.</a:t>
            </a:r>
            <a:endParaRPr lang="es-MX" sz="23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369254" y="1520599"/>
            <a:ext cx="4041775" cy="639762"/>
          </a:xfrm>
        </p:spPr>
        <p:txBody>
          <a:bodyPr/>
          <a:lstStyle/>
          <a:p>
            <a:r>
              <a:rPr lang="en-US" dirty="0" smtClean="0"/>
              <a:t>Drawbacks</a:t>
            </a:r>
            <a:endParaRPr lang="en-US" dirty="0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368800" y="2174875"/>
            <a:ext cx="4528457" cy="3951288"/>
          </a:xfrm>
        </p:spPr>
        <p:txBody>
          <a:bodyPr/>
          <a:lstStyle/>
          <a:p>
            <a:r>
              <a:rPr lang="en-GB" sz="2300" dirty="0" smtClean="0"/>
              <a:t>Some strains of </a:t>
            </a:r>
            <a:r>
              <a:rPr lang="en-GB" sz="2300" i="1" dirty="0" smtClean="0"/>
              <a:t>Agrobacterium</a:t>
            </a:r>
            <a:r>
              <a:rPr lang="en-GB" sz="2300" dirty="0" smtClean="0"/>
              <a:t> are unable to infect certain cell types,</a:t>
            </a:r>
          </a:p>
          <a:p>
            <a:r>
              <a:rPr lang="en-GB" sz="2300" dirty="0"/>
              <a:t>r</a:t>
            </a:r>
            <a:r>
              <a:rPr lang="en-GB" sz="2300" dirty="0" smtClean="0"/>
              <a:t>isk of multiple copies of the introduced genes that cause gene silencing or altered gene expression</a:t>
            </a:r>
            <a:r>
              <a:rPr lang="es-MX" sz="2300" dirty="0"/>
              <a:t>.</a:t>
            </a:r>
            <a:endParaRPr lang="en-US" sz="23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Ana Leonor Rivera</a:t>
            </a:r>
            <a:endParaRPr lang="en-US"/>
          </a:p>
        </p:txBody>
      </p:sp>
      <p:sp>
        <p:nvSpPr>
          <p:cNvPr id="8" name="7 Rectángulo"/>
          <p:cNvSpPr/>
          <p:nvPr/>
        </p:nvSpPr>
        <p:spPr>
          <a:xfrm>
            <a:off x="401781" y="6501171"/>
            <a:ext cx="70796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MX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AL Rivera et al. (2014) </a:t>
            </a:r>
            <a:r>
              <a:rPr 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Gen </a:t>
            </a:r>
            <a:r>
              <a:rPr lang="en-US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Syndr</a:t>
            </a:r>
            <a:r>
              <a:rPr 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 Gene </a:t>
            </a:r>
            <a:r>
              <a:rPr lang="en-US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Ther</a:t>
            </a:r>
            <a:r>
              <a:rPr 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:237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50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Silicon carbide whisker</a:t>
            </a:r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Ana Leonor Rivera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01486" y="1455737"/>
            <a:ext cx="7953602" cy="4921311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Silicon carbide </a:t>
            </a:r>
            <a:r>
              <a:rPr lang="en-GB" dirty="0" smtClean="0"/>
              <a:t>fibres </a:t>
            </a:r>
            <a:r>
              <a:rPr lang="en-US" dirty="0"/>
              <a:t>are capable of puncturing cells without killing </a:t>
            </a:r>
            <a:r>
              <a:rPr lang="en-US" dirty="0" smtClean="0"/>
              <a:t>them, so they </a:t>
            </a:r>
            <a:r>
              <a:rPr lang="en-GB" dirty="0" smtClean="0"/>
              <a:t>are </a:t>
            </a:r>
            <a:r>
              <a:rPr lang="en-GB" dirty="0"/>
              <a:t>mixed in a vortex with </a:t>
            </a:r>
            <a:r>
              <a:rPr lang="en-GB" dirty="0" smtClean="0"/>
              <a:t> a </a:t>
            </a:r>
            <a:r>
              <a:rPr lang="en-GB" dirty="0"/>
              <a:t>suspension of tissue and DNA </a:t>
            </a:r>
            <a:r>
              <a:rPr lang="en-GB" dirty="0" smtClean="0"/>
              <a:t>allowing its introduction </a:t>
            </a:r>
            <a:r>
              <a:rPr lang="en-GB" dirty="0"/>
              <a:t>by abrasion.</a:t>
            </a:r>
            <a:endParaRPr lang="en-GB" dirty="0" smtClean="0"/>
          </a:p>
        </p:txBody>
      </p:sp>
      <p:sp>
        <p:nvSpPr>
          <p:cNvPr id="7" name="6 Rectángulo"/>
          <p:cNvSpPr/>
          <p:nvPr/>
        </p:nvSpPr>
        <p:spPr>
          <a:xfrm>
            <a:off x="401781" y="6501171"/>
            <a:ext cx="70796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MX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HF </a:t>
            </a:r>
            <a:r>
              <a:rPr lang="es-MX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Kaeppler</a:t>
            </a:r>
            <a:r>
              <a:rPr lang="es-MX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et al. (1990) </a:t>
            </a:r>
            <a:r>
              <a:rPr 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lant Cell Rep 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:415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AutoShape 4" descr="https://encrypted-tbn0.gstatic.com/images?q=tbn:ANd9GcSwaRnolxDTvW4VIq6CKCEc07_ctMjctu9nXpW4nrzD7lsLQ8cM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6" descr="https://encrypted-tbn0.gstatic.com/images?q=tbn:ANd9GcSwaRnolxDTvW4VIq6CKCEc07_ctMjctu9nXpW4nrzD7lsLQ8cMV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194" name="Picture 2" descr="Silicon carbide whiskers and particula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050" y="3416300"/>
            <a:ext cx="3809713" cy="2853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2950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Silicon carbide </a:t>
            </a:r>
            <a:r>
              <a:rPr lang="en-US" dirty="0" smtClean="0"/>
              <a:t>whisker parameters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Fibre </a:t>
            </a:r>
            <a:r>
              <a:rPr lang="en-GB" dirty="0"/>
              <a:t>size, </a:t>
            </a:r>
            <a:endParaRPr lang="en-GB" dirty="0" smtClean="0"/>
          </a:p>
          <a:p>
            <a:r>
              <a:rPr lang="en-GB" dirty="0" smtClean="0"/>
              <a:t>vortex </a:t>
            </a:r>
            <a:r>
              <a:rPr lang="en-GB" dirty="0"/>
              <a:t>parameters (type, duration and speed of agitation), </a:t>
            </a:r>
            <a:endParaRPr lang="en-GB" dirty="0" smtClean="0"/>
          </a:p>
          <a:p>
            <a:r>
              <a:rPr lang="en-GB" dirty="0" smtClean="0"/>
              <a:t>vessel </a:t>
            </a:r>
            <a:r>
              <a:rPr lang="en-GB" dirty="0"/>
              <a:t>shape, </a:t>
            </a:r>
            <a:endParaRPr lang="en-GB" dirty="0" smtClean="0"/>
          </a:p>
          <a:p>
            <a:r>
              <a:rPr lang="en-GB" dirty="0" smtClean="0"/>
              <a:t>thickness </a:t>
            </a:r>
            <a:r>
              <a:rPr lang="en-GB" dirty="0"/>
              <a:t>of the cell </a:t>
            </a:r>
            <a:r>
              <a:rPr lang="en-GB" dirty="0" smtClean="0"/>
              <a:t>wall, </a:t>
            </a:r>
          </a:p>
          <a:p>
            <a:r>
              <a:rPr lang="en-GB" dirty="0" smtClean="0"/>
              <a:t>cell’s </a:t>
            </a:r>
            <a:r>
              <a:rPr lang="en-GB" dirty="0"/>
              <a:t>ability to regenerate. </a:t>
            </a:r>
            <a:endParaRPr lang="en-U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Ana Leonor Rivera</a:t>
            </a:r>
            <a:endParaRPr lang="en-US"/>
          </a:p>
        </p:txBody>
      </p:sp>
      <p:sp>
        <p:nvSpPr>
          <p:cNvPr id="6" name="5 Rectángulo"/>
          <p:cNvSpPr/>
          <p:nvPr/>
        </p:nvSpPr>
        <p:spPr>
          <a:xfrm>
            <a:off x="401781" y="6501171"/>
            <a:ext cx="70796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MX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 </a:t>
            </a:r>
            <a:r>
              <a:rPr lang="en-GB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Rakoczy-Trojanowska</a:t>
            </a:r>
            <a:r>
              <a:rPr lang="es-MX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(2002) </a:t>
            </a:r>
            <a:r>
              <a:rPr lang="en-US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Cell </a:t>
            </a:r>
            <a:r>
              <a:rPr lang="en-US" sz="1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Mol</a:t>
            </a:r>
            <a:r>
              <a:rPr lang="en-US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Biol</a:t>
            </a:r>
            <a:r>
              <a:rPr lang="en-US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Lett</a:t>
            </a:r>
            <a:r>
              <a:rPr lang="en-US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:849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 descr="http://4.bp.blogspot.com/_wBKVsVlXexg/TEKQL0ZQbTI/AAAAAAAAADM/-qO-c3wa-OA/s1600/whiskers+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6743" y="2133600"/>
            <a:ext cx="3663042" cy="3363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555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86970" y="0"/>
            <a:ext cx="8042729" cy="1143000"/>
          </a:xfrm>
        </p:spPr>
        <p:txBody>
          <a:bodyPr/>
          <a:lstStyle/>
          <a:p>
            <a:r>
              <a:rPr lang="en-US" dirty="0"/>
              <a:t>Silicon carbide whisker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68514" y="1549628"/>
            <a:ext cx="4040188" cy="639762"/>
          </a:xfrm>
        </p:spPr>
        <p:txBody>
          <a:bodyPr/>
          <a:lstStyle/>
          <a:p>
            <a:r>
              <a:rPr lang="en-US" dirty="0" smtClean="0"/>
              <a:t>Advantages</a:t>
            </a:r>
            <a:endParaRPr lang="en-US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82170" y="2160360"/>
            <a:ext cx="3976916" cy="3951288"/>
          </a:xfrm>
        </p:spPr>
        <p:txBody>
          <a:bodyPr/>
          <a:lstStyle/>
          <a:p>
            <a:r>
              <a:rPr lang="en-GB" sz="2300" dirty="0"/>
              <a:t>Simple, </a:t>
            </a:r>
          </a:p>
          <a:p>
            <a:r>
              <a:rPr lang="en-GB" sz="2300" dirty="0" smtClean="0"/>
              <a:t>cheap,</a:t>
            </a:r>
          </a:p>
          <a:p>
            <a:r>
              <a:rPr lang="en-GB" sz="2300" dirty="0" smtClean="0"/>
              <a:t>can be used in different cell types,</a:t>
            </a:r>
          </a:p>
          <a:p>
            <a:r>
              <a:rPr lang="en-GB" sz="2300" dirty="0" smtClean="0"/>
              <a:t>fast.</a:t>
            </a:r>
            <a:endParaRPr lang="es-MX" sz="23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369254" y="1520599"/>
            <a:ext cx="4041775" cy="639762"/>
          </a:xfrm>
        </p:spPr>
        <p:txBody>
          <a:bodyPr/>
          <a:lstStyle/>
          <a:p>
            <a:r>
              <a:rPr lang="en-US" dirty="0" smtClean="0"/>
              <a:t>Drawbacks</a:t>
            </a:r>
            <a:endParaRPr lang="en-US" dirty="0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702629" y="2174875"/>
            <a:ext cx="4194628" cy="3951288"/>
          </a:xfrm>
        </p:spPr>
        <p:txBody>
          <a:bodyPr/>
          <a:lstStyle/>
          <a:p>
            <a:r>
              <a:rPr lang="en-US" sz="2300" dirty="0" smtClean="0"/>
              <a:t>Very low efficiency,</a:t>
            </a:r>
          </a:p>
          <a:p>
            <a:r>
              <a:rPr lang="en-US" sz="2300" dirty="0" smtClean="0"/>
              <a:t>cells can be damage affecting regeneration capacities.</a:t>
            </a:r>
          </a:p>
          <a:p>
            <a:r>
              <a:rPr lang="en-US" sz="2300" dirty="0" smtClean="0"/>
              <a:t>It could be hazardous to technicians due to fibers' inhalation.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Ana Leonor Rivera</a:t>
            </a:r>
            <a:endParaRPr lang="en-US"/>
          </a:p>
        </p:txBody>
      </p:sp>
      <p:sp>
        <p:nvSpPr>
          <p:cNvPr id="8" name="7 Rectángulo"/>
          <p:cNvSpPr/>
          <p:nvPr/>
        </p:nvSpPr>
        <p:spPr>
          <a:xfrm>
            <a:off x="401781" y="6501171"/>
            <a:ext cx="70796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MX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AL Rivera et al. (2014) </a:t>
            </a:r>
            <a:r>
              <a:rPr 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Gen </a:t>
            </a:r>
            <a:r>
              <a:rPr lang="en-US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Syndr</a:t>
            </a:r>
            <a:r>
              <a:rPr 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 Gene </a:t>
            </a:r>
            <a:r>
              <a:rPr lang="en-US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Ther</a:t>
            </a:r>
            <a:r>
              <a:rPr 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:237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921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Laser manipulation: microinjection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89374" y="1255465"/>
            <a:ext cx="8099425" cy="4921311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 laser microbeam punctures self-healing holes into the cell wall allowing DNA penetration.</a:t>
            </a:r>
            <a:endParaRPr lang="es-MX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Ana Leonor Rivera</a:t>
            </a:r>
            <a:endParaRPr lang="en-US"/>
          </a:p>
        </p:txBody>
      </p:sp>
      <p:sp>
        <p:nvSpPr>
          <p:cNvPr id="8" name="7 Rectángulo"/>
          <p:cNvSpPr/>
          <p:nvPr/>
        </p:nvSpPr>
        <p:spPr>
          <a:xfrm>
            <a:off x="401781" y="6467844"/>
            <a:ext cx="70796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MX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MW </a:t>
            </a:r>
            <a:r>
              <a:rPr lang="es-MX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Berns</a:t>
            </a:r>
            <a:r>
              <a:rPr lang="es-MX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et al. (1981) </a:t>
            </a:r>
            <a:r>
              <a:rPr lang="en-US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Science 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213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:505.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526" y="2318477"/>
            <a:ext cx="5722220" cy="3548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8065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Microinjection </a:t>
            </a:r>
            <a:r>
              <a:rPr lang="en-US" dirty="0" smtClean="0"/>
              <a:t>parameters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Laser characteristics of the optical tweezer coupled to the appropriate microscope.</a:t>
            </a:r>
            <a:endParaRPr lang="en-U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Ana Leonor Rivera</a:t>
            </a:r>
            <a:endParaRPr lang="en-US"/>
          </a:p>
        </p:txBody>
      </p:sp>
      <p:pic>
        <p:nvPicPr>
          <p:cNvPr id="7" name="Picture 2" descr="http://3.bp.blogspot.com/-UCFXfrC9NrU/T9ATY4Y7keI/AAAAAAAAAMA/DRKm96hezPM/s320/microinyeccion-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341855" y="2136424"/>
            <a:ext cx="4056206" cy="3042156"/>
          </a:xfrm>
          <a:prstGeom prst="rect">
            <a:avLst/>
          </a:prstGeom>
          <a:noFill/>
          <a:effectLst>
            <a:innerShdw blurRad="63500" dist="50800" dir="27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713979" y="6440101"/>
            <a:ext cx="41729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KO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Greulich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(2000) </a:t>
            </a:r>
            <a:r>
              <a:rPr 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J </a:t>
            </a:r>
            <a:r>
              <a:rPr lang="en-US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Microsc</a:t>
            </a:r>
            <a:r>
              <a:rPr 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198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:182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56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86970" y="0"/>
            <a:ext cx="8042729" cy="1143000"/>
          </a:xfrm>
        </p:spPr>
        <p:txBody>
          <a:bodyPr/>
          <a:lstStyle/>
          <a:p>
            <a:r>
              <a:rPr lang="es-MX" dirty="0"/>
              <a:t>Microinjection</a:t>
            </a:r>
            <a:endParaRPr lang="en-U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68514" y="1549628"/>
            <a:ext cx="4040188" cy="639762"/>
          </a:xfrm>
        </p:spPr>
        <p:txBody>
          <a:bodyPr/>
          <a:lstStyle/>
          <a:p>
            <a:r>
              <a:rPr lang="en-US" dirty="0" smtClean="0"/>
              <a:t>Advantages</a:t>
            </a:r>
            <a:endParaRPr lang="en-US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82170" y="2160360"/>
            <a:ext cx="3976916" cy="3951288"/>
          </a:xfrm>
        </p:spPr>
        <p:txBody>
          <a:bodyPr/>
          <a:lstStyle/>
          <a:p>
            <a:r>
              <a:rPr lang="en-GB" dirty="0"/>
              <a:t>Allows precise and gentle treatment of cells, subcellular structures, and even individual DNA molecules.</a:t>
            </a:r>
            <a:endParaRPr lang="en-US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369254" y="1520599"/>
            <a:ext cx="4041775" cy="639762"/>
          </a:xfrm>
        </p:spPr>
        <p:txBody>
          <a:bodyPr/>
          <a:lstStyle/>
          <a:p>
            <a:r>
              <a:rPr lang="en-US" dirty="0" smtClean="0"/>
              <a:t>Drawbacks</a:t>
            </a:r>
            <a:endParaRPr lang="en-US" dirty="0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702629" y="2174875"/>
            <a:ext cx="4194628" cy="3951288"/>
          </a:xfrm>
        </p:spPr>
        <p:txBody>
          <a:bodyPr/>
          <a:lstStyle/>
          <a:p>
            <a:r>
              <a:rPr lang="en-GB" dirty="0"/>
              <a:t>High cost (expensive equipment required), </a:t>
            </a:r>
            <a:endParaRPr lang="en-GB" dirty="0" smtClean="0"/>
          </a:p>
          <a:p>
            <a:r>
              <a:rPr lang="en-GB" dirty="0" smtClean="0"/>
              <a:t>Laborious protocols.</a:t>
            </a:r>
            <a:endParaRPr lang="en-U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Ana Leonor Rivera</a:t>
            </a:r>
            <a:endParaRPr lang="en-US"/>
          </a:p>
        </p:txBody>
      </p:sp>
      <p:sp>
        <p:nvSpPr>
          <p:cNvPr id="8" name="7 Rectángulo"/>
          <p:cNvSpPr/>
          <p:nvPr/>
        </p:nvSpPr>
        <p:spPr>
          <a:xfrm>
            <a:off x="401781" y="6501171"/>
            <a:ext cx="70796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MX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AL Rivera et al. (2014) </a:t>
            </a:r>
            <a:r>
              <a:rPr 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Gen </a:t>
            </a:r>
            <a:r>
              <a:rPr lang="en-US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Syndr</a:t>
            </a:r>
            <a:r>
              <a:rPr 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 Gene </a:t>
            </a:r>
            <a:r>
              <a:rPr lang="en-US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Ther</a:t>
            </a:r>
            <a:r>
              <a:rPr 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:237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7923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New techniques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6" name="5 Subtítulo"/>
          <p:cNvSpPr>
            <a:spLocks noGrp="1"/>
          </p:cNvSpPr>
          <p:nvPr>
            <p:ph type="subTitle" idx="1"/>
          </p:nvPr>
        </p:nvSpPr>
        <p:spPr>
          <a:xfrm>
            <a:off x="2244436" y="3484418"/>
            <a:ext cx="5721927" cy="1752600"/>
          </a:xfrm>
        </p:spPr>
        <p:txBody>
          <a:bodyPr/>
          <a:lstStyle/>
          <a:p>
            <a:pPr lvl="1">
              <a:lnSpc>
                <a:spcPct val="150000"/>
              </a:lnSpc>
            </a:pPr>
            <a:r>
              <a:rPr lang="en-US" dirty="0" smtClean="0"/>
              <a:t>Shock </a:t>
            </a:r>
            <a:r>
              <a:rPr lang="en-US" dirty="0" smtClean="0"/>
              <a:t>waves</a:t>
            </a:r>
          </a:p>
          <a:p>
            <a:pPr lvl="1"/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7239000" y="6400800"/>
            <a:ext cx="1905000" cy="457200"/>
          </a:xfrm>
        </p:spPr>
        <p:txBody>
          <a:bodyPr/>
          <a:lstStyle/>
          <a:p>
            <a:r>
              <a:rPr lang="en-US" smtClean="0"/>
              <a:t>Ana Leonor Rivera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90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Shock wave mediated transform</a:t>
            </a:r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Ana Leonor Rivera</a:t>
            </a:r>
            <a:endParaRPr lang="en-US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672" y="1405364"/>
            <a:ext cx="6317673" cy="4802145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4572000" y="1419656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Cell </a:t>
            </a:r>
            <a:r>
              <a:rPr lang="en-US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permeabilization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occurs due to shock waves induce cavitation.</a:t>
            </a:r>
          </a:p>
          <a:p>
            <a:r>
              <a:rPr lang="en-US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Shock </a:t>
            </a:r>
            <a:r>
              <a:rPr 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waves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are pressure pulses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with a peak of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30 to 150 MPa, lasting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0.5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and 3 µs, followed by a tensile pulse of up to -20 MPa with duration of 2 to 20 µs. </a:t>
            </a:r>
          </a:p>
        </p:txBody>
      </p:sp>
      <p:sp>
        <p:nvSpPr>
          <p:cNvPr id="6" name="3 Marcador de número de diapositiva"/>
          <p:cNvSpPr txBox="1">
            <a:spLocks/>
          </p:cNvSpPr>
          <p:nvPr/>
        </p:nvSpPr>
        <p:spPr bwMode="auto">
          <a:xfrm>
            <a:off x="976746" y="5888182"/>
            <a:ext cx="6366164" cy="969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Old English Text MT" pitchFamily="66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Old English Text MT" pitchFamily="66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Old English Text MT" pitchFamily="66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Old English Text MT" pitchFamily="66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Old English Text MT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Old English Text MT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Old English Text MT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Old English Text MT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Old English Text MT" pitchFamily="66" charset="0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 smtClean="0">
                <a:latin typeface="+mn-lt"/>
              </a:rPr>
              <a:t>AM </a:t>
            </a:r>
            <a:r>
              <a:rPr lang="en-US" sz="1800" dirty="0" err="1" smtClean="0">
                <a:latin typeface="+mn-lt"/>
              </a:rPr>
              <a:t>Loske</a:t>
            </a:r>
            <a:r>
              <a:rPr lang="en-US" sz="1800" dirty="0" smtClean="0">
                <a:latin typeface="+mn-lt"/>
              </a:rPr>
              <a:t> et al. (2011) </a:t>
            </a:r>
            <a:r>
              <a:rPr lang="en-US" sz="1800" i="1" dirty="0" smtClean="0">
                <a:latin typeface="+mn-lt"/>
              </a:rPr>
              <a:t>Ultrasound Med </a:t>
            </a:r>
            <a:r>
              <a:rPr lang="en-US" sz="1800" i="1" dirty="0" err="1" smtClean="0">
                <a:latin typeface="+mn-lt"/>
              </a:rPr>
              <a:t>Biol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b="1" dirty="0" smtClean="0">
                <a:latin typeface="+mn-lt"/>
              </a:rPr>
              <a:t>37</a:t>
            </a:r>
            <a:r>
              <a:rPr lang="en-US" sz="1800" dirty="0" smtClean="0">
                <a:latin typeface="+mn-lt"/>
              </a:rPr>
              <a:t>:502.</a:t>
            </a:r>
            <a:endParaRPr lang="es-MX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3599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Less common methodologies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Agitation with glass beads</a:t>
            </a:r>
          </a:p>
          <a:p>
            <a:pPr lvl="1"/>
            <a:r>
              <a:rPr lang="en-US" dirty="0"/>
              <a:t>Vacuum infiltration</a:t>
            </a:r>
          </a:p>
          <a:p>
            <a:pPr lvl="1"/>
            <a:r>
              <a:rPr lang="en-US" dirty="0"/>
              <a:t>Silicon carbide </a:t>
            </a:r>
            <a:r>
              <a:rPr lang="en-US" dirty="0" smtClean="0"/>
              <a:t>whisker</a:t>
            </a:r>
          </a:p>
          <a:p>
            <a:pPr lvl="1"/>
            <a:r>
              <a:rPr lang="es-MX" dirty="0" smtClean="0"/>
              <a:t>Laser </a:t>
            </a:r>
            <a:r>
              <a:rPr lang="en-US" dirty="0" smtClean="0"/>
              <a:t>manipulation</a:t>
            </a:r>
          </a:p>
          <a:p>
            <a:pPr lvl="1"/>
            <a:endParaRPr lang="en-US" sz="1400" dirty="0" smtClean="0"/>
          </a:p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New techniques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Shock waves</a:t>
            </a:r>
          </a:p>
          <a:p>
            <a:pPr lvl="1"/>
            <a:endParaRPr lang="en-US" sz="1400" dirty="0" smtClean="0"/>
          </a:p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Conclusion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Ana Leonor Rivera</a:t>
            </a:r>
            <a:endParaRPr lang="en-US" dirty="0"/>
          </a:p>
        </p:txBody>
      </p:sp>
      <p:sp>
        <p:nvSpPr>
          <p:cNvPr id="5" name="AutoShape 2" descr="data:image/jpeg;base64,/9j/4AAQSkZJRgABAQAAAQABAAD/2wCEAAkGBxQQEhQUEBQVFRUUGRcXFxUXGBYZFRcUFBYXFxUUFBcdHCghGBolHBQUIjEhJSkrLi4uFx8zODcsOCgtLisBCgoKDg0OGg8QGywkICQsLCwuLSwtLC0sLCwsNDQsLCwvLCwsLCwsLCwsLCwsLCwsLCwrLCwsLCw3LC8sLCwvLP/AABEIAM8A9AMBIgACEQEDEQH/xAAcAAACAwEBAQEAAAAAAAAAAAAABQMEBgECBwj/xABJEAACAQIDAgYNCAkEAwEAAAABAgMAEQQSIQUxBhNBUWFxIjIzNFJyc4GRsbLB0RQWI0KTobPSBxVUYoKSwuHwCENToiSD8WT/xAAZAQEAAwEBAAAAAAAAAAAAAAAAAQIEAwX/xAAqEQACAQMDAgYCAwEAAAAAAAAAAQIRMVEDEiET4TJBYXGBkSKhBELRFP/aAAwDAQACEQMRAD8A+40UVFioi6MoYoWUgMLXUkEBhfS430BSwO3IpsvFknM7xi4I7JFL31+qVAYHlDKeWuYjbcaOylXIRlSSQKCkbuFKq5vfc6EkAgBgSQKXPwZWEE4bjNMuWLjGtmVGizB2OZfo2UWBGka2y76lh2AStmlkCycW0yEKS7oqKey1yhhGoYXN9bEEkkB/RSzYUEqLJx19XuoZy5C5EBGY8mcORu7bcvai9iXKi4oCWil/ypuj0Vaw0hYXNRUs40JqKKKkqFFFFAFFFFAFFFQY6bi43cb1Vm/lBPuoELMZtCSWRocJYFO6TMLrGT9VR9Z+jcOWujYRPb4nEk8pEmUeZQLCpeDOHCYaLndRIx5S8nZMTznX7qaVzjHcqs6SltdIif8AUA/aMV9qfhR+oB+0Yr7U/CnFFTsjgjqSyJ/1AP2jFfan4UfqAftGK+1PwpxRTZHA6ksif9QD9oxX2p+FH6gH7RivtT8Kk23tX5LkdxeIiTMQCWDrGZEt0ERyL0sUA31THCBlCLKhDlkjZwFMZmvGJEQZ81hnaxPgHfpmbI4HUlksfqAftGK+1Pwo/UA/aMV9qfhRsXbJxLtZCicXDKhbLmZZjLZtGNhaNdN+/opxTZHA6ksif9QD9oxX2p+FH6gH7RivtT8KcUU2RwOpLIn/AFAP2jFfan4VBNx+D7PM2IhHbBgOOReVlI7cDlB1p/QabF5cDe/PkjgnWRVZCCrAEEbiDXKzmzsX8maaEC6pK2QeCrqj5R0Aua7ULUVOSXpuvBp6x+P4VTxswWFGCkje19DbdWwr59tEWlk8d/aNdUZ9STjY8Pw9n5I4h1h/zVC3DrE8giH8LfmqKfDK/bDz8vppe+zQD2x9FTQqtSoxbhtiueMfwf3qJ+F+LbfILcwRPhVMbOXnP3V0bPXnP3fClCeoWjwhnP8Au/8AVfy1XbhHiuSZwOiw9Qr2MCluX01wYJOb7z8a5acGq1NX8nXjJRSVPMjj4Q4pTcTyX6TmHoNxTfB8O517oqSDzq3pGn3UtGETwR99ehh08EeiutDJvNZg+HcDd0V4+m2Zfu1+6nmC21BN3OVGPNezfynWvnAhXwR6BXcg5h6KUJ6h9VoqDAraNBzKo+4VPVTqFVdqj6CXyb+yatVV2p3GXxH9k1DsTG6I9g97QeSj9gVeqjsLvaDyUfsCr1RHwomXiYUUUVYqFFVMftKKAXmkVOa51PUu8+asJjeFqjT5bijz8Rh8Oin7dWNKipvNoojIBJHxgzxdjlDWbjFyvY+C1mvyZbiuNsyEuZDGhc2u2UXJBUg357omv7i8wr5HhtpQwl5i+PxJeaOXipsQFiTLOslxGpCkgi9tx0FhWtw/6TYG7aKVfsz/AFCo3IiqH3yzB4JZpHMGHVWCO9wtyqhlU6DUcYbKL79N9q9LwswTaJiYnPKsbCRxfnRLkeis3h9r7Lx7SfKVgkPGdgJoFzKDHHcZspubgm9+Uc2m3wPFiNRDl4sABcpBUAaAC1SSeNnY9J1LRhwASvZxyRG4tqFkVSRrvtarVFFAFFFFAY7Fd8Yjyg/BirtcxXfGI8oPwYq7WbPya8eyNhWD2ytp5fGJ9OvvreViOES2xEnTlP8A1Fakefq2FtQS76nqCbfVjgjxRRRQsVMc+UBhvB+4fHWphikP1l9NE2FzW103ke6opcJrdLX5VI7E/A1zk5f1OsIR/vxgsK4O4g+cV6qnEkbGxQK3KpAv5ucVJ8iTwbdRI99FKTVVT77ESjFOjr9dyxQar/I15Cw6mNekwlyAHk1IHbX3+aprLBG2Gf0fV4xYAcwFeqT/AKomHa4ybzrE39Nc/V+KG7F38aFPcRVNzw/1/pq2rK/f+Dmqu1O4y+I/smqHybGDdPC3XER6nrxiIMayMpbDEMCp0lBsRbnPPRydLMlRVbovbC72g8lH7Aq9VbZmHMUMaNa6Iqm266qAbeirNWjZFJXYUn4WY98PhZJIu2AABtfLmIGe3Re9OK8yRhgQwBBBBB1BB3gjlFSQfn7ETGRizl3Zjq7NcmtvwI4O4bGK0s5Mjq1jFmIygbmcA3N+Tkpptf8AR1G5zYZzF+4RmTqU71HprPycC8dA2aEBjzxSKp9LZTXOjTKUNdwj2NHDADhdnx4lw8X0YEanKrhmbM5G4LznUi4IvV+XgxhJlBkwsSkgXAVVZSRqLpzdFYVRtlNBx/n4t/v7K9EkG2J1s/HrzkMiA9YBWrV9CaifhjsyPAYgpFJdHu5AIDQiwARuVr2JB36689eNh7blw5EkTka3y71dbjQjlvqL8m8Uzwf6O8UzZpTFGL3JZiW6+x+NXthYbZ8OL4uHEpiMUj9nCVcru/2bdirC6nMSV01ynshWjrUih9B2ftHjMqyLxUxXOYiQTlvlLKfrLe2u8ZluFJtVmfEpHbOyrmIVcxAuzblF95PNUBjXExDMrpfWxukiMDzg6EEbwSD0g0k2hwJw2MlE2OjE0kb3jbPMFCggqpiLlBuAIAs1rka2HQuMZ+EuFRivHI7rvjivLKP/AFxhm+6mWHmEiK4DAMAwDKysARcBlYAqeggEVH9HAn1I0UX+qiqBvPIAKlhlV1DIwZWFwykEEHcQRvFAZHFd8Yjyg/BirtcxXfGI8oPwYq7WbPya8eyNhSHb+xjITJHq1tV5wObp6KfUVpMckmqM+bsLaHQjkqCbfW52xsVZuyWyyc/I3Q3xrFY6Fo2yuLEbwaumZnBxZXor0kZO4E9QJqYbPlI0ik/lb4UFCISCvFWU2PMf9s+cges1cw3BydhuUdbD3XqsUkdpuUkuBNNCH38m48o6jUPGtH3TVfDHJ4w99apOCUvK8Y6ix9wqwnA/wpfQv96hpXVyI7qUaqjLg31FTYIXkjHO6+0Kc4ngYYxmgctytGbKGHLkOuVvuq3sPAYaRtOMEsZBaOQ2dSDe5AAuOndUKfk7kvRd1Y1NFFFSdAooooAooooAooooAooooAooooDEYt8D8oxEc+HEzxHjF41+PLn6N5eKSViIghnj00Fjp2pAng2wkTEphosM0rlWlYoF+gLws0xUCwDRoq9lrxqbj2NaBtiwMDmjVszs5Laks6sra82V2W3MbVcSFRuUC99wG9jdj5zvoDHy7dxLqrDNEJDljRIi7mQ4VMQikm+ZSTIpIC6JvXUibD7IxQVQSSueUvG0pVSqzNxCIVvlXi3voNTEobeTWsKA2uN2o6DYi45tCR569UBlYuDMpCiWVTYhySGds/EomUOWBsHiSTNoxI+qda0Gy8IYY1QuzkZjmYknsmLWFyTYXsLkmwFyd9WqKAx2K74xHlB+DFXa5iu+MR5QfgxV2s2fk149kbCiosTiFiUvIwVRvZjYDz1idt8N2a6YMWH/ACsNetEPrb0VpMhp9u8IMPglzYmQLfcu928VRqevdWA2n+ldSf8AxsODzPKdf5F/NWC4W4Kd3aUlpM2pY3JFhubo+6sMdpyRmzLb/OSgPsMn6QsbJ2rpH0JGv9Wau4fhFjJLl8RIf5QPQAKxWBzFVa/bAMLcxF6f7Oay6nUmqatVE7/w3GWsk/IfDauI/wCaT+Y11tt4te0nkHoPrBpYHrxNNobHXkrNBvcj1deMHptcWHkPDHHJvkV/HRf6ctNMD+kkg2xMGnhRH+hvzVgjtEjt7Ec+6qWI2gD2utbDwk6n33Y224MYubDyB7bxudfGU6iu7T2Sk9ibrIvaSJo6noPKOg1+Z9qY+aIpJhXaOVDcOpIa3KvSDYXB0Nta3fAj9N4OWLaq5Tu+UIul+eWMbutfQKhpPhlk2uUfUI9qSYchMaBlOi4hR9G3MJB/tt91PFN9RVbDYiLExBo2SWKQaMpDIw69xpWcDLhOywv0kW84djqvOYWO7xTVOY+q/ZfiXo/12H1FU9m7TjxCkxnUaMpFnQ8zLyGrlXTT5RRprhhXiaVUBZyFUbyTYDrNe6U8Ke9ZP4fbWpIPcnCDDLvmXzXPqFVpOFeGG5mbqRveBWCZKEgZu1UnqBqaFdxtJOGcI3JIf5R/VVaTht4MPpf4LWZXZ8h+ofPYe+pV2VIeYef4UoRvQ3k4Zy/VjjHXmPvFVpOFmJO4ovUvxvVZdityso9JqpisIUJG8Dl/tShCmmW5OEOJbfK3mCj1CvOG25OjZhKzdDEspHMQfdS2u0oTU+g7F4SRz2Vuwk8E7if3T7t/XTyvkNaDY3CiSGyy3kTp7dR0Hl6j6aULVN9RVXAY+Odc0TBhy846GHJVqoJMdiu+MR5QfgxV2uYrvjEeUH4MVdrNn5NePZCDhLjXxM7ZickbFUTkGU2zEcrG2+qKQVfxJDz4hQLNHK4ZegsSrDoIIPprgjrSZCssdU8XsWCXukSG/Lax9IptkrhWhBmvmnCotG0sY5FV+xF9/YkEVz5vsva4iTzrGf6a0jJUbLQLjlGdbY8n7Q38kfwqNtkt9aaQ9QRfUKfutQyJUURbc8iB9jpy5m8Ziaikwqr2oA6qdyJVSaOpKmdxeGvWY2vsq+q6H11up4aVYyActCST9Bm35sNtFMLcmHE5w0ZPYh1QssijkbsLHnB6Bb9LV+cP0T4dX2xA9tI+Nsed+Je/mHrNfo+gFm0tjrKwkjYxTDdKu8/uuNzr0GoMJthkYRYxRG50Vx3KTxWPan9006qht2FXw8wYAjI5sRfUKSD13qko05ReMq/iy/SnhT3rJ/D7a1a2Kf8Ax4fJx+wKrcKe9Zf4fbWrJ1VSklSqPntN9j9ofGPqFKKb7H7Q+N7hV0cJ2L1dFcqptDaCwrc7+br3f/KNpKrOJepXiu3brpDtDaMzBmzFQFJCr1XFz8PvpZhtoSqb5y19bMSb/DzVnX8qEnRF1FrlmriwKyNrcaclqsrsmMb8x6z8Kq7CxglvbQgajm1H3U4rQmmqhyZVXZ0Y+r6SfjUi4VBuRfQKmooVqxnwdUB2sAOx94p/SHg/27eL7xT6oZo0/CY7Fd8Yjyg/BirtcxXfGI8oPwYq7WXPyb8eyFPCLBXxUrIckgOjWuCGUNldfrDXrHIRUKYsrpMhX94XZD03Auv8QHWaa8JFtin6Qp/62/pqrGa0mM8xhHF0II51II9NBw/TXJMIjG5UX8IaN/MLGvJwtu1kkHnDfe4J++gJjs/mkj15Lt71tVWbCFbjQ9RBFemjkG51PWnwYVGwk50PmYf1GgIHhNqhkhNTvxn7n/aq8gk8JP5WP9VAQSRdIqpKoF6nljblf0KB671TlgHKWPWT6hYUJKOLmA0/+0h2ldgc1wObcf7U/wAQoXcAOrSs/tRtDQDL9CJL7YPgxQS5VG5R2C6fzV+jK/O/+nxM21MQ3Nh3Hpli+FfoigCqe2O4TeTf2TVyqe2O4TeTf2TUSsyY3RzYne8Hk4/YFV+FPesv8PtrVjYne8Hk4/YFV+FHesv8PtrSNkJ3Z89pvsftD43uFKKb7H7Q+N7hV0Z52Lc0gRSx5P8AAKx+KnMrlzqATbmJA7b3Dq6ad8IsSVSw3n1k2X0anzUlC2AtuA9Fhv6qw/zdWlIIppqrqesdh2WEMTpIDoN69jpm8YG46BSTBPcW5vf/AIac7W21lXLK+hAsmpy5QVUoPqixIpFs9tSL7x/YeussVRVR2Y72HIUlzDwdRzi40rZowIBG461jdlr2Rv4J9YrTbKkupHgn7j/e9elovgzN/lQu0UVyu4GvB/t28X3in1IOD/bt4vvFP6qzTp+Ex2K74xHlB+DFXa5iu+MR5QfgxV2sufk349keeFy2xCnnjH3M1LozTfhotpITzhh6CvxpNGa0mMsCuV0Vw0BG5A3kCvBqntjAGYw2NgkhYmyGw4qRBYOpB1cclUsRhpgSEzWBF7MArRBk7CNQRxb5Q4zWXU792UBm9VpKoSx4i2VQ4FyQS6kqvEsoS+8tnynm/eO+qnyOc2zFgMoGjkMSOPtc5id7Q/WO7edaAYS1Rmqvhnk46zFjZZM+vYXzJxYC/VIXMNwvqdd9WJqEizGGs1tdtDWixprLbceymgNf/ptjvica/NGg/ncn+ivvlfD/APTPDpj35zAo83HE+sV9woAqntjuE3k39k1cqntjuE3k39k1ErMmN0c2J3vB5OP2BUHCfvWXqX2lqfYne8Hk4/YFQcJ+9Zeoe0tI2Qndnzym+x+0Pje4UopvsbtD43uFXRnnYUbdlvKByLc+ZQB63NLMZjOLjLtzaDnN7W+8Vb2nIOPbslFgb5iANWbS/wDCKzvCTEhwiowYXJOU3AI0HrPorzNWO/Xo7DTsJ3LOcxuSTv6eYfCmexu3UHkJBB6q87ExyxZuMBNissY//RFfis37pztfqFR7LY5wd5zA9dzWjWS2HRmp2UDn/hPrFPNmGzkc49X+Gk2z1tIfFPrFN8J3RfP6jVtB8IyT8Q2ooorUSNOD/bt4vvFP6QcH+3bxfeKf1VmnS8JjsV3xiPKD8GKu1zFd8Yjyg/BirtZc/Jvx7Is8N10hPMzD0gH+ms/Ea1nC/Cl4LrqY2D+axB9d/NWQhNaTIXBQaFoNCDy1UNpyMqXQEnMmg3kZxcecXFXMQ+VWPMCfQL0i/XpyEsqq4RLqWOUSyMFUE+Acyte18poCsu1pmUkKmiyOexOvFiI8WLOQG7Nxe57XdvFT4LGNI0isB2B0sLCxLCxOY9l2IuCFOu6xBNnD7VSRYz2V5ApsFdgCdCpYDLobjfyVAMf9G0koCBGdSL3HYOUGptqbDzmhJ6lqhOalwmK46MP2Ot75WzLcMQbNy7qhxFAKMcayHCJ+watVj231jeEj9j5xQH13/TdDbCYpueYD+WNT/VX1+sF+hXYL4LZqcaCr4hmnKneocKqAjkORFNumt7QBVPbHcJvJv7Jq5VPbHcJvJv7JqJWZMbo5sTveDycfsCoOE3esvUPaFT7E73g8nH7AqDhN3tL1D2hSNkJ3Z88q3g8aYwQANTe/+dVVKKscWqmexa2mlO/M7MetmJ99dTDoe2Qejo6Omp5of/JAO58p93rFPItmxi/Y/efjWLU0qydDm57eBCNnxFhoLfxb/TXv5HEDcKBbUWv760aYVB9RfQD66lEQG4D0CufQeSOr6CfZb5nOnIfWKbYUfSL5/Ua6wr3gFu9+Yev/AA1q0o0oji3udRlRRRWkuNOD/dG8X3in9IOD/dG8X3in9VZp0vCY7Fd8Yjyg/BirtcxXfGI8oPwYq7WXPyb8eyNeRWV2vwfKEvDqu8pyrz5ecdFauitJkMAprprQbU2FclodCdSnJ/DzdVIZIypswIPMdDQgikFwQdxqqcImYPkXMAAGsL2XNlF+jO1vGNWyKia/NQFQ4VAbhFvcm9hfMSWJvz3JPWagaIDcANWPnY3Y+c1bcmqspoCq6gCwFhr95uaoYk1cnelxiklfJErO53Kouf7DpoSI9pyBQSSAByndW04B/o0WQx4vHi40eLDkEa71ecHzEJ6eYOeCn6O1R1nx4V3Uhki3ojDUM/IzDm3Dp0I+h0AUUUUAVT2x3Cbyb+yauVT2x3Cbyb+yaiVmTG6ObE73g8nH7AqHhL3tL1D1iptid7weTj9gVFwk72l8X3ikbITuz5zXa4K7VjkU8ZD9JE45GAPUd33+unSHkqrh0DMoO4kVbylCQeT/AAGuc15mfWXJ7Uc9dvauCg1yOR4Zqt7PjspJ+t6h/hqskZY2856qZKLCw5K7aa8yYrzO0UUV1LjTg/3Q+KfWKf1n+D/dD4p9YrQVVmnS8JjsV3xiPKD8GKu1zFd8Yjyg/BirtZc/Jvx7I2FFFFaTIFJuFS/QEjeCuvLqbe+nNQ4vDiVGRtzCx+I6ahqqLRaTTZ88GIPQaDP0VPtPZb4c9kLryONx6+Y9FUqz75I3dLTlykeme9QtHepKKdSQ/wCfTwV/ki8tzTzglEBiFygCwY6dVvfS6GJnOVAWJ5BvrZcHdjmAFn7dtLcijmvz8/VUxrJkamyEWkOqKKK0GAKKKKAKp7Y7hN5N/ZNXKp7Y7hN5N/ZNRKzJjdHNid7weSj9gVFwj72l8X3ipNhd7QeSj9gVHwj72l8X3ikbITuz5yK7XBXascibB90XrFOp4Q4138hpLg+3XrFPqmlTlqXKDYdgd1+kV1YGO8W66vUVTpo5bTxFEFFh6eevdFFdCQooooBnsDuh8U+ta0FZ/YHdD4p9a1oKqzTpeEx2K74xHlB+DFXa5iu+MR5QfgxV2sufk349kbCiiitJkCiiigOMt9DS3EbBgfUpbxSV+4aUsbhMY8FBiHUO7xCR1XMLAR53IAViBya2AvqRXZuFdmKCIli5SMXc58pfMxyRtpaM9pnsSA2U3AhpO5Kk1Zk54Kw+FJ6V/LUsPBqBd4Zutj7rVDBwkzQ4ifiiEgRWsXXM5OHjxBXdZQBKq3J3g8m8PCPKWWRArI8UZs91zTTJEuViBmA4xTuGtxUbI4L9WeRzh8KkYsihR0AD01NWSw/C8iNC8V2ZISMuezvLxKmwCGyhpxcAswtquovo9mYvjolkylc17qeQgkEagHeDvAPQN1WOZaooooAooooAqntjuE3k39k1cqptYXgmA/439k1ErExujxsLvaDyUfsCrrC+hqjsA3w0Fv8Aij9kVfqI+FEz8TMztjgqrXbD2VvAPanxfB9XVWSxGHaNisilWHIf81HTX1OquP2fHOuWRQeY8o6QeSrFGj5vg+3XrFP68Yzg3JDIrR/SJmG7thryjl6x91W1wMh+o3ot66sjhqJ1K9FXV2VKfq26yKlXYsnKVHnPwqalNksC2im67CPK48wv76lXYS8rnzAD41FSenIR0VoV2LGN+Y+f4CpV2XEPq+kn40qW6UhZsDuh8U+ta0FRRYZE1VQDzga1LUM7QjtVDHYrvjEeUH4MVdrsqFp8SVBI40DTnEUYNFZe5tx8GvrjGwrtQ4rDiRSjXytoQDa45V6juPQTWkyEYx6CJZXZURgpzMwC9kAR2W476U43hbBFJkvnGQyZkZGuoSWQlVzXZbQOMwFr2HPaWDZLmWTOzcTuRRI4JGWK1gpAQKyybtTm13ayT8HIXvmzlWHZIXYqxyNHmYnsicrEb+bmFALBjMMGZTg1DI68cAkP0ZOTI5P1tJs1xcgZuXQ3MfisFCZElSNbjNLeElCI0MgzsEykhEYgE37HSp/m7FfMTIWJzOxbWWxQgS2GoHFputoLbiQZdobEinziQE57k2YjfE0OnN2DtQEEWMw2KEmHAP0iuHQxyREquWN+2VbkBkHOAV5CKkVMPx6wCFc0Scap4oZI1ZyAFe1lYspNhr2N6kbZK5xIpZXBY5geR3ieRbczcQo6iaqbc2VJI6vh2KO5VZGzsoEcceI4s2G+0kynLuNhegPc0uEtKUWGVlQiRIxG0jImmRl5QNBY6CoG4SwxWTJlVYRLoYxZeLeQRol7swWM6Aeo2aps5AWIzdmCDd3Is2+wLEDzCquI2BFIArl2QLl4sucmkZjvbeDlY7iBfW1xegI5tvhI3do3DJLHA0YGYiSUxBNUv2Npka45Dz6Ve2dtGPELmiJZecq6g3Fwy5gMykHRhcGoo9kIEKnM2aRJWZj2TSRsjIzEW3cVGLcy13ZeyUw2bi73cgsSbkkCwubam31jcnlJoC/RRRQBXCK7RQGdwWI+QtxM2kJJMMp7VQxvxTnkIubE7xWhVgRcag8teZYlcFWAYHeCLgjpFKjwZw3IhXoWSRR6A1hVEpR4Vjo3GXLuOKKT/NnD+C/2sv5qPmzh/Bf7WX81KywvvsRSGX9dxxRSf5s4fwX+1l/NR82cP4L/AGsv5qVlhffYUhl/XccUUn+bOH8F/tZfzUfNnD+C/wBrL+alZYX32FIZf13HFFJ/mzh/Bf7WX81HzZw/gv8Aay/mpWWF99hSGX9dxxRSf5s4fwX+1l/NR82cP4L/AGsv5qVlhffYUhl/XccUq2ttgRfRxjjJ20SMb7+E/gqOc1H82cP4L/ay/mq9gNmxQC0SKt95G89ZOpp+b9B+C9SLY2zzBEFY5nYl5G8KRtWPVyeaimFFWSoqIq226s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8188" y="2499755"/>
            <a:ext cx="3562091" cy="302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8385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Shock wave mediated transform</a:t>
            </a:r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Ana Leonor Rivera</a:t>
            </a:r>
            <a:endParaRPr lang="en-US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0982" y="1468443"/>
            <a:ext cx="3240024" cy="2602992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55" y="1468443"/>
            <a:ext cx="4655127" cy="4926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737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Shock wave mediated transform</a:t>
            </a:r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Ana Leonor Rivera</a:t>
            </a:r>
            <a:endParaRPr lang="en-US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87" y="1260764"/>
            <a:ext cx="6502400" cy="4875499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1609" y="2878975"/>
            <a:ext cx="2062391" cy="2302625"/>
          </a:xfrm>
          <a:prstGeom prst="rect">
            <a:avLst/>
          </a:prstGeom>
        </p:spPr>
      </p:pic>
      <p:sp>
        <p:nvSpPr>
          <p:cNvPr id="6" name="3 Marcador de número de diapositiva"/>
          <p:cNvSpPr txBox="1">
            <a:spLocks/>
          </p:cNvSpPr>
          <p:nvPr/>
        </p:nvSpPr>
        <p:spPr bwMode="auto">
          <a:xfrm>
            <a:off x="976746" y="5888182"/>
            <a:ext cx="6366164" cy="969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Old English Text MT" pitchFamily="66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Old English Text MT" pitchFamily="66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Old English Text MT" pitchFamily="66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Old English Text MT" pitchFamily="66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Old English Text MT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Old English Text MT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Old English Text MT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Old English Text MT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Old English Text MT" pitchFamily="66" charset="0"/>
                <a:ea typeface="+mn-ea"/>
                <a:cs typeface="+mn-cs"/>
              </a:defRPr>
            </a:lvl9pPr>
          </a:lstStyle>
          <a:p>
            <a:pPr algn="l"/>
            <a:r>
              <a:rPr lang="es-MX" sz="1800" dirty="0" smtClean="0">
                <a:latin typeface="+mn-lt"/>
              </a:rPr>
              <a:t>AL Rivera et al. (2012) </a:t>
            </a:r>
            <a:r>
              <a:rPr lang="es-MX" sz="1800" i="1" dirty="0" err="1" smtClean="0">
                <a:latin typeface="+mn-lt"/>
              </a:rPr>
              <a:t>Phys</a:t>
            </a:r>
            <a:r>
              <a:rPr lang="es-MX" sz="1800" i="1" dirty="0" smtClean="0">
                <a:latin typeface="+mn-lt"/>
              </a:rPr>
              <a:t> </a:t>
            </a:r>
            <a:r>
              <a:rPr lang="es-MX" sz="1800" i="1" dirty="0" err="1" smtClean="0">
                <a:latin typeface="+mn-lt"/>
              </a:rPr>
              <a:t>Life</a:t>
            </a:r>
            <a:r>
              <a:rPr lang="es-MX" sz="1800" i="1" dirty="0" smtClean="0">
                <a:latin typeface="+mn-lt"/>
              </a:rPr>
              <a:t> </a:t>
            </a:r>
            <a:r>
              <a:rPr lang="es-MX" sz="1800" i="1" dirty="0" err="1" smtClean="0">
                <a:latin typeface="+mn-lt"/>
              </a:rPr>
              <a:t>Rev</a:t>
            </a:r>
            <a:r>
              <a:rPr lang="es-MX" sz="1800" i="1" dirty="0" smtClean="0">
                <a:latin typeface="+mn-lt"/>
              </a:rPr>
              <a:t> </a:t>
            </a:r>
            <a:r>
              <a:rPr lang="es-MX" sz="1800" b="1" dirty="0" smtClean="0">
                <a:latin typeface="+mn-lt"/>
              </a:rPr>
              <a:t>9</a:t>
            </a:r>
            <a:r>
              <a:rPr lang="es-MX" sz="1800" dirty="0" smtClean="0">
                <a:latin typeface="+mn-lt"/>
              </a:rPr>
              <a:t>:308.</a:t>
            </a:r>
          </a:p>
          <a:p>
            <a:pPr algn="l"/>
            <a:r>
              <a:rPr lang="es-MX" sz="1800" dirty="0">
                <a:latin typeface="Arial" panose="020B0604020202020204" pitchFamily="34" charset="0"/>
                <a:cs typeface="Arial" panose="020B0604020202020204" pitchFamily="34" charset="0"/>
              </a:rPr>
              <a:t>AL Rivera et al. (</a:t>
            </a:r>
            <a:r>
              <a:rPr lang="es-MX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2014) </a:t>
            </a:r>
            <a:r>
              <a:rPr lang="es-MX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Phys</a:t>
            </a:r>
            <a:r>
              <a:rPr lang="es-MX" sz="1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Life</a:t>
            </a:r>
            <a:r>
              <a:rPr lang="es-MX" sz="1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Rev</a:t>
            </a:r>
            <a:r>
              <a:rPr lang="es-MX" sz="1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es-MX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:184.</a:t>
            </a:r>
            <a:endParaRPr lang="es-MX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7085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95375" y="0"/>
            <a:ext cx="8048625" cy="1143000"/>
          </a:xfrm>
        </p:spPr>
        <p:txBody>
          <a:bodyPr/>
          <a:lstStyle/>
          <a:p>
            <a:r>
              <a:rPr lang="en-US" dirty="0"/>
              <a:t>Shock wave mediated </a:t>
            </a:r>
            <a:r>
              <a:rPr lang="en-US" dirty="0" smtClean="0"/>
              <a:t>transform parameters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55664" y="1455737"/>
            <a:ext cx="3556680" cy="4921311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Frequency</a:t>
            </a:r>
          </a:p>
          <a:p>
            <a:r>
              <a:rPr lang="en-US" dirty="0" smtClean="0"/>
              <a:t>Energy</a:t>
            </a:r>
          </a:p>
          <a:p>
            <a:r>
              <a:rPr lang="en-US" dirty="0" smtClean="0"/>
              <a:t>Voltage</a:t>
            </a:r>
          </a:p>
          <a:p>
            <a:r>
              <a:rPr lang="en-US" dirty="0" smtClean="0"/>
              <a:t>Shock wave profile</a:t>
            </a:r>
          </a:p>
          <a:p>
            <a:r>
              <a:rPr lang="en-US" dirty="0" smtClean="0"/>
              <a:t>Number of shock waves</a:t>
            </a:r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Ana Leonor Rivera</a:t>
            </a:r>
            <a:endParaRPr lang="en-US"/>
          </a:p>
        </p:txBody>
      </p:sp>
      <p:sp>
        <p:nvSpPr>
          <p:cNvPr id="7" name="3 Marcador de número de diapositiva"/>
          <p:cNvSpPr txBox="1">
            <a:spLocks/>
          </p:cNvSpPr>
          <p:nvPr/>
        </p:nvSpPr>
        <p:spPr bwMode="auto">
          <a:xfrm>
            <a:off x="976746" y="5888182"/>
            <a:ext cx="6366164" cy="969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Old English Text MT" pitchFamily="66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Old English Text MT" pitchFamily="66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Old English Text MT" pitchFamily="66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Old English Text MT" pitchFamily="66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Old English Text MT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Old English Text MT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Old English Text MT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Old English Text MT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Old English Text MT" pitchFamily="66" charset="0"/>
                <a:ea typeface="+mn-ea"/>
                <a:cs typeface="+mn-cs"/>
              </a:defRPr>
            </a:lvl9pPr>
          </a:lstStyle>
          <a:p>
            <a:pPr algn="l"/>
            <a:r>
              <a:rPr lang="es-MX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AL </a:t>
            </a:r>
            <a:r>
              <a:rPr lang="es-MX" sz="1800" dirty="0">
                <a:latin typeface="Arial" panose="020B0604020202020204" pitchFamily="34" charset="0"/>
                <a:cs typeface="Arial" panose="020B0604020202020204" pitchFamily="34" charset="0"/>
              </a:rPr>
              <a:t>Rivera et al. (</a:t>
            </a:r>
            <a:r>
              <a:rPr lang="es-MX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2014) </a:t>
            </a:r>
            <a:r>
              <a:rPr lang="es-MX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Phys</a:t>
            </a:r>
            <a:r>
              <a:rPr lang="es-MX" sz="1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Life</a:t>
            </a:r>
            <a:r>
              <a:rPr lang="es-MX" sz="1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Rev</a:t>
            </a:r>
            <a:r>
              <a:rPr lang="es-MX" sz="1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es-MX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:184.</a:t>
            </a:r>
            <a:endParaRPr lang="es-MX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1" descr="Fig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600" y="1308326"/>
            <a:ext cx="4470400" cy="47005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5016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86970" y="0"/>
            <a:ext cx="8042729" cy="1143000"/>
          </a:xfrm>
        </p:spPr>
        <p:txBody>
          <a:bodyPr/>
          <a:lstStyle/>
          <a:p>
            <a:r>
              <a:rPr lang="en-US" dirty="0"/>
              <a:t>Shock wave mediated transform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68514" y="1549628"/>
            <a:ext cx="4040188" cy="639762"/>
          </a:xfrm>
        </p:spPr>
        <p:txBody>
          <a:bodyPr/>
          <a:lstStyle/>
          <a:p>
            <a:r>
              <a:rPr lang="es-MX" dirty="0" err="1" smtClean="0"/>
              <a:t>Advantages</a:t>
            </a:r>
            <a:endParaRPr lang="es-MX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82170" y="2160360"/>
            <a:ext cx="3612017" cy="3951288"/>
          </a:xfrm>
        </p:spPr>
        <p:txBody>
          <a:bodyPr/>
          <a:lstStyle/>
          <a:p>
            <a:r>
              <a:rPr lang="en-GB" sz="2300" dirty="0"/>
              <a:t>Fast, </a:t>
            </a:r>
            <a:endParaRPr lang="en-GB" sz="2300" dirty="0" smtClean="0"/>
          </a:p>
          <a:p>
            <a:r>
              <a:rPr lang="en-GB" sz="2300" dirty="0" smtClean="0"/>
              <a:t>easy </a:t>
            </a:r>
            <a:r>
              <a:rPr lang="en-GB" sz="2300" dirty="0"/>
              <a:t>to perform, </a:t>
            </a:r>
            <a:endParaRPr lang="en-GB" sz="2300" dirty="0" smtClean="0"/>
          </a:p>
          <a:p>
            <a:r>
              <a:rPr lang="en-GB" sz="2300" dirty="0" smtClean="0"/>
              <a:t>reproducible </a:t>
            </a:r>
            <a:r>
              <a:rPr lang="en-GB" sz="2300" dirty="0"/>
              <a:t>with high efficiency, </a:t>
            </a:r>
            <a:endParaRPr lang="en-GB" sz="2300" dirty="0" smtClean="0"/>
          </a:p>
          <a:p>
            <a:r>
              <a:rPr lang="en-GB" sz="2300" dirty="0" smtClean="0"/>
              <a:t>no </a:t>
            </a:r>
            <a:r>
              <a:rPr lang="en-GB" sz="2300" dirty="0"/>
              <a:t>need of enzymatic cocktails, </a:t>
            </a:r>
            <a:endParaRPr lang="en-GB" sz="2300" dirty="0" smtClean="0"/>
          </a:p>
          <a:p>
            <a:r>
              <a:rPr lang="en-GB" sz="2300" dirty="0" smtClean="0"/>
              <a:t>can </a:t>
            </a:r>
            <a:r>
              <a:rPr lang="en-GB" sz="2300" dirty="0"/>
              <a:t>be used to transform several cell types</a:t>
            </a:r>
            <a:r>
              <a:rPr lang="en-GB" sz="2300" dirty="0" smtClean="0"/>
              <a:t>.</a:t>
            </a:r>
            <a:endParaRPr lang="es-MX" sz="23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369254" y="1520599"/>
            <a:ext cx="4041775" cy="639762"/>
          </a:xfrm>
        </p:spPr>
        <p:txBody>
          <a:bodyPr/>
          <a:lstStyle/>
          <a:p>
            <a:r>
              <a:rPr lang="es-MX" dirty="0" err="1" smtClean="0"/>
              <a:t>Drawbacks</a:t>
            </a:r>
            <a:endParaRPr lang="en-US" dirty="0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368800" y="2174875"/>
            <a:ext cx="4528457" cy="3951288"/>
          </a:xfrm>
        </p:spPr>
        <p:txBody>
          <a:bodyPr/>
          <a:lstStyle/>
          <a:p>
            <a:r>
              <a:rPr lang="en-GB" sz="2300" dirty="0"/>
              <a:t>Shock wave generators for this purpose are not on the market yet and experimental devices are relatively </a:t>
            </a:r>
            <a:r>
              <a:rPr lang="en-GB" sz="2300" dirty="0" smtClean="0"/>
              <a:t>expensive.</a:t>
            </a:r>
            <a:endParaRPr lang="en-US" sz="2300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Ana Leonor Rivera</a:t>
            </a:r>
            <a:endParaRPr lang="en-US"/>
          </a:p>
        </p:txBody>
      </p:sp>
      <p:sp>
        <p:nvSpPr>
          <p:cNvPr id="8" name="7 Rectángulo"/>
          <p:cNvSpPr/>
          <p:nvPr/>
        </p:nvSpPr>
        <p:spPr>
          <a:xfrm>
            <a:off x="401781" y="6501171"/>
            <a:ext cx="70796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MX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AL Rivera et al. (2014) </a:t>
            </a:r>
            <a:r>
              <a:rPr 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Gen </a:t>
            </a:r>
            <a:r>
              <a:rPr lang="en-US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Syndr</a:t>
            </a:r>
            <a:r>
              <a:rPr 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 Gene </a:t>
            </a:r>
            <a:r>
              <a:rPr lang="en-US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Ther</a:t>
            </a:r>
            <a:r>
              <a:rPr 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:237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8440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	Efficient </a:t>
            </a:r>
            <a:r>
              <a:rPr lang="en-US" dirty="0"/>
              <a:t>transformation techniques to control gene expression are needed to increase production levels and to ensure product </a:t>
            </a:r>
            <a:r>
              <a:rPr lang="en-US" dirty="0" smtClean="0"/>
              <a:t>quality.</a:t>
            </a:r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r>
              <a:rPr lang="en-US" dirty="0" smtClean="0"/>
              <a:t>Shock-wave mediated transform is a promising technique not yet employed for human cells.</a:t>
            </a:r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Ana Leonor Rivera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746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team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78873" y="2119745"/>
            <a:ext cx="8276215" cy="425730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s-MX" dirty="0"/>
              <a:t>Denis </a:t>
            </a:r>
            <a:r>
              <a:rPr lang="es-MX" dirty="0" smtClean="0"/>
              <a:t>Magaña </a:t>
            </a:r>
          </a:p>
          <a:p>
            <a:pPr>
              <a:lnSpc>
                <a:spcPct val="150000"/>
              </a:lnSpc>
            </a:pPr>
            <a:r>
              <a:rPr lang="es-MX" dirty="0" smtClean="0"/>
              <a:t>Francisco Fernández </a:t>
            </a:r>
          </a:p>
          <a:p>
            <a:pPr>
              <a:lnSpc>
                <a:spcPct val="150000"/>
              </a:lnSpc>
            </a:pPr>
            <a:r>
              <a:rPr lang="es-MX" dirty="0" smtClean="0"/>
              <a:t>Miguel </a:t>
            </a:r>
            <a:r>
              <a:rPr lang="es-MX" dirty="0"/>
              <a:t>Gómez-</a:t>
            </a:r>
            <a:r>
              <a:rPr lang="es-MX" dirty="0" err="1"/>
              <a:t>Lim</a:t>
            </a:r>
            <a:r>
              <a:rPr lang="es-MX" dirty="0"/>
              <a:t> </a:t>
            </a:r>
            <a:endParaRPr lang="es-MX" dirty="0" smtClean="0"/>
          </a:p>
          <a:p>
            <a:r>
              <a:rPr lang="es-MX" dirty="0" err="1" smtClean="0"/>
              <a:t>Achim</a:t>
            </a:r>
            <a:r>
              <a:rPr lang="es-MX" dirty="0" smtClean="0"/>
              <a:t> </a:t>
            </a:r>
            <a:r>
              <a:rPr lang="es-MX" dirty="0"/>
              <a:t>M. </a:t>
            </a:r>
            <a:r>
              <a:rPr lang="es-MX" dirty="0" err="1"/>
              <a:t>Loske</a:t>
            </a:r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Ana Leonor Rivera</a:t>
            </a:r>
            <a:endParaRPr lang="en-US"/>
          </a:p>
        </p:txBody>
      </p:sp>
      <p:pic>
        <p:nvPicPr>
          <p:cNvPr id="5" name="Picture 5" descr=" cover.jpg                                                      000288C9Macintosh HD                   BB710DE6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88873" y="1320962"/>
            <a:ext cx="4534477" cy="4775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602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s-MX" dirty="0" smtClean="0">
                <a:solidFill>
                  <a:schemeClr val="accent6">
                    <a:lumMod val="75000"/>
                  </a:schemeClr>
                </a:solidFill>
              </a:rPr>
              <a:t>T H A N K    Y O U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1 Subtítulo"/>
          <p:cNvSpPr>
            <a:spLocks noGrp="1"/>
          </p:cNvSpPr>
          <p:nvPr>
            <p:ph type="subTitle" idx="1"/>
          </p:nvPr>
        </p:nvSpPr>
        <p:spPr>
          <a:xfrm>
            <a:off x="568035" y="3463637"/>
            <a:ext cx="8298873" cy="2563090"/>
          </a:xfrm>
        </p:spPr>
        <p:txBody>
          <a:bodyPr/>
          <a:lstStyle/>
          <a:p>
            <a:r>
              <a:rPr lang="es-MX" sz="2400" b="1" dirty="0" smtClean="0">
                <a:solidFill>
                  <a:srgbClr val="0000FF"/>
                </a:solidFill>
              </a:rPr>
              <a:t>anarivera2000@yahoo.com</a:t>
            </a:r>
          </a:p>
          <a:p>
            <a:endParaRPr lang="es-MX" sz="1000" b="1" dirty="0" smtClean="0">
              <a:solidFill>
                <a:srgbClr val="0000FF"/>
              </a:solidFill>
            </a:endParaRP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sz="2000" dirty="0" smtClean="0"/>
              <a:t>Rivera et al, “Genetic transformation of cells using physical methods”</a:t>
            </a:r>
          </a:p>
          <a:p>
            <a:pPr algn="l"/>
            <a:r>
              <a:rPr lang="en-US" sz="2000" dirty="0" smtClean="0"/>
              <a:t>	</a:t>
            </a:r>
            <a:r>
              <a:rPr lang="en-US" sz="2000" i="1" dirty="0" smtClean="0"/>
              <a:t>Journal of Genetic Syndromes &amp; Gene Therapy </a:t>
            </a:r>
            <a:r>
              <a:rPr lang="en-US" sz="2000" b="1" dirty="0" smtClean="0"/>
              <a:t>5</a:t>
            </a:r>
            <a:r>
              <a:rPr lang="en-US" sz="2000" dirty="0" smtClean="0"/>
              <a:t>:237 (2014)</a:t>
            </a:r>
          </a:p>
          <a:p>
            <a:pPr algn="l"/>
            <a:endParaRPr lang="en-US" sz="1000" dirty="0" smtClean="0"/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sz="2000" dirty="0" smtClean="0"/>
              <a:t>Rivera et al, “Physical methods for genetic transformation of fungi”</a:t>
            </a:r>
          </a:p>
          <a:p>
            <a:pPr algn="l"/>
            <a:r>
              <a:rPr lang="en-US" sz="2000" i="1" dirty="0" smtClean="0"/>
              <a:t>	Physics of Life Reviews </a:t>
            </a:r>
            <a:r>
              <a:rPr lang="en-US" sz="2000" b="1" dirty="0" smtClean="0"/>
              <a:t>11</a:t>
            </a:r>
            <a:r>
              <a:rPr lang="en-US" sz="2000" dirty="0" smtClean="0"/>
              <a:t> # 2:184 (2014).</a:t>
            </a:r>
          </a:p>
          <a:p>
            <a:pPr algn="l"/>
            <a:endParaRPr lang="en-US" sz="1000" dirty="0" smtClean="0"/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sz="2000" dirty="0" smtClean="0"/>
              <a:t>Rivera et al, “Physical methods for genetic plant transformation”</a:t>
            </a:r>
          </a:p>
          <a:p>
            <a:pPr algn="l"/>
            <a:r>
              <a:rPr lang="en-US" sz="2000" i="1" dirty="0" smtClean="0"/>
              <a:t>	Physics of Life Reviews </a:t>
            </a:r>
            <a:r>
              <a:rPr lang="en-US" sz="2000" b="1" dirty="0" smtClean="0"/>
              <a:t>9</a:t>
            </a:r>
            <a:r>
              <a:rPr lang="en-US" sz="2000" i="1" dirty="0" smtClean="0"/>
              <a:t> </a:t>
            </a:r>
            <a:r>
              <a:rPr lang="en-US" sz="2000" dirty="0" smtClean="0"/>
              <a:t># 3:308 (2012).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74907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ctrTitle"/>
          </p:nvPr>
        </p:nvSpPr>
        <p:spPr>
          <a:xfrm>
            <a:off x="990600" y="1607128"/>
            <a:ext cx="7772400" cy="512617"/>
          </a:xfrm>
        </p:spPr>
        <p:txBody>
          <a:bodyPr/>
          <a:lstStyle/>
          <a:p>
            <a:pPr algn="ctr"/>
            <a:r>
              <a:rPr lang="en-US" dirty="0" smtClean="0"/>
              <a:t>Introduction:</a:t>
            </a:r>
            <a:endParaRPr lang="en-US" dirty="0"/>
          </a:p>
        </p:txBody>
      </p:sp>
      <p:sp>
        <p:nvSpPr>
          <p:cNvPr id="6" name="5 Subtítulo"/>
          <p:cNvSpPr>
            <a:spLocks noGrp="1"/>
          </p:cNvSpPr>
          <p:nvPr>
            <p:ph type="subTitle" idx="1"/>
          </p:nvPr>
        </p:nvSpPr>
        <p:spPr>
          <a:xfrm>
            <a:off x="1343891" y="2223655"/>
            <a:ext cx="6400800" cy="1752600"/>
          </a:xfrm>
        </p:spPr>
        <p:txBody>
          <a:bodyPr/>
          <a:lstStyle/>
          <a:p>
            <a:r>
              <a:rPr lang="en-US" dirty="0"/>
              <a:t>Why to perform physical methods </a:t>
            </a:r>
            <a:r>
              <a:rPr lang="en-US" dirty="0" smtClean="0"/>
              <a:t>       to genetically transform cells?</a:t>
            </a:r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7239000" y="6400800"/>
            <a:ext cx="1905000" cy="457200"/>
          </a:xfrm>
        </p:spPr>
        <p:txBody>
          <a:bodyPr/>
          <a:lstStyle/>
          <a:p>
            <a:r>
              <a:rPr lang="en-US" smtClean="0"/>
              <a:t>Ana Leonor Rivera</a:t>
            </a:r>
            <a:endParaRPr lang="en-US"/>
          </a:p>
        </p:txBody>
      </p:sp>
      <p:pic>
        <p:nvPicPr>
          <p:cNvPr id="2050" name="Picture 2" descr="http://upload.wikimedia.org/wikipedia/commons/thumb/1/1f/Artificial_Bacterial_Transformation.svg/1280px-Artificial_Bacterial_Transformation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54" y="3429427"/>
            <a:ext cx="8825346" cy="2468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631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upload.wikimedia.org/wikipedia/commons/3/32/EscherichiaColi_NIAID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1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3" y="1512598"/>
            <a:ext cx="9103578" cy="5054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to perform physical methods to genetically transform cells?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27954" y="1512598"/>
            <a:ext cx="8099425" cy="4169208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GB" dirty="0"/>
              <a:t>To insert genes from plants, fungi, viruses, bacteria and even animals into </a:t>
            </a:r>
            <a:r>
              <a:rPr lang="en-GB" dirty="0" smtClean="0"/>
              <a:t>cells,</a:t>
            </a:r>
          </a:p>
          <a:p>
            <a:pPr>
              <a:spcBef>
                <a:spcPts val="1800"/>
              </a:spcBef>
            </a:pPr>
            <a:r>
              <a:rPr lang="en-GB" dirty="0" smtClean="0"/>
              <a:t>to insert enzymes, metabolites, lipids and pharmaceutical compounds,</a:t>
            </a:r>
            <a:endParaRPr lang="en-GB" dirty="0"/>
          </a:p>
          <a:p>
            <a:pPr>
              <a:spcBef>
                <a:spcPts val="1800"/>
              </a:spcBef>
            </a:pPr>
            <a:r>
              <a:rPr lang="en-GB" dirty="0" smtClean="0"/>
              <a:t>to </a:t>
            </a:r>
            <a:r>
              <a:rPr lang="en-GB" dirty="0"/>
              <a:t>identify sequences that confer resistance to antibiotics (selective markers), </a:t>
            </a:r>
            <a:endParaRPr lang="en-GB" dirty="0" smtClean="0"/>
          </a:p>
          <a:p>
            <a:pPr>
              <a:spcBef>
                <a:spcPts val="1800"/>
              </a:spcBef>
            </a:pPr>
            <a:r>
              <a:rPr lang="en-GB" dirty="0" smtClean="0"/>
              <a:t>to elaborate DNA vaccines,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Ana Leonor Rivera</a:t>
            </a:r>
            <a:endParaRPr lang="en-US"/>
          </a:p>
        </p:txBody>
      </p:sp>
      <p:sp>
        <p:nvSpPr>
          <p:cNvPr id="6" name="3 Marcador de número de diapositiva"/>
          <p:cNvSpPr txBox="1">
            <a:spLocks/>
          </p:cNvSpPr>
          <p:nvPr/>
        </p:nvSpPr>
        <p:spPr bwMode="auto">
          <a:xfrm>
            <a:off x="976746" y="5888182"/>
            <a:ext cx="6366164" cy="969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Old English Text MT" pitchFamily="66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Old English Text MT" pitchFamily="66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Old English Text MT" pitchFamily="66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Old English Text MT" pitchFamily="66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Old English Text MT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Old English Text MT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Old English Text MT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Old English Text MT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Old English Text MT" pitchFamily="66" charset="0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 smtClean="0">
                <a:latin typeface="+mn-lt"/>
              </a:rPr>
              <a:t>PJ </a:t>
            </a:r>
            <a:r>
              <a:rPr lang="en-US" sz="1800" dirty="0" err="1" smtClean="0">
                <a:latin typeface="+mn-lt"/>
              </a:rPr>
              <a:t>Canatella</a:t>
            </a:r>
            <a:r>
              <a:rPr lang="en-US" sz="1800" dirty="0" smtClean="0">
                <a:latin typeface="+mn-lt"/>
              </a:rPr>
              <a:t> et al. </a:t>
            </a:r>
            <a:r>
              <a:rPr lang="en-US" sz="1800" dirty="0">
                <a:latin typeface="+mn-lt"/>
              </a:rPr>
              <a:t>(</a:t>
            </a:r>
            <a:r>
              <a:rPr lang="en-US" sz="1800" dirty="0" smtClean="0">
                <a:latin typeface="+mn-lt"/>
              </a:rPr>
              <a:t>2001) </a:t>
            </a:r>
            <a:r>
              <a:rPr lang="en-US" sz="1800" i="1" dirty="0" smtClean="0">
                <a:latin typeface="+mn-lt"/>
              </a:rPr>
              <a:t>Gene </a:t>
            </a:r>
            <a:r>
              <a:rPr lang="en-US" sz="1800" i="1" dirty="0" err="1" smtClean="0">
                <a:latin typeface="+mn-lt"/>
              </a:rPr>
              <a:t>Ther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b="1" dirty="0" smtClean="0">
                <a:latin typeface="+mn-lt"/>
              </a:rPr>
              <a:t>8</a:t>
            </a:r>
            <a:r>
              <a:rPr lang="en-US" sz="1800" dirty="0" smtClean="0">
                <a:latin typeface="+mn-lt"/>
              </a:rPr>
              <a:t>:1464.</a:t>
            </a:r>
          </a:p>
          <a:p>
            <a:pPr algn="l"/>
            <a:r>
              <a:rPr lang="es-MX" sz="1800" dirty="0" smtClean="0">
                <a:latin typeface="+mn-lt"/>
              </a:rPr>
              <a:t>L </a:t>
            </a:r>
            <a:r>
              <a:rPr lang="es-MX" sz="1800" dirty="0" err="1" smtClean="0">
                <a:latin typeface="+mn-lt"/>
              </a:rPr>
              <a:t>Frelin</a:t>
            </a:r>
            <a:r>
              <a:rPr lang="es-MX" sz="1800" dirty="0" smtClean="0">
                <a:latin typeface="+mn-lt"/>
              </a:rPr>
              <a:t> et al (2010) </a:t>
            </a:r>
            <a:r>
              <a:rPr lang="es-MX" sz="1800" i="1" dirty="0" err="1" smtClean="0">
                <a:latin typeface="+mn-lt"/>
              </a:rPr>
              <a:t>Drug</a:t>
            </a:r>
            <a:r>
              <a:rPr lang="es-MX" sz="1800" i="1" dirty="0" smtClean="0">
                <a:latin typeface="+mn-lt"/>
              </a:rPr>
              <a:t> News </a:t>
            </a:r>
            <a:r>
              <a:rPr lang="es-MX" sz="1800" i="1" dirty="0" err="1" smtClean="0">
                <a:latin typeface="+mn-lt"/>
              </a:rPr>
              <a:t>Perpect</a:t>
            </a:r>
            <a:r>
              <a:rPr lang="es-MX" sz="1800" i="1" dirty="0" smtClean="0">
                <a:latin typeface="+mn-lt"/>
              </a:rPr>
              <a:t> </a:t>
            </a:r>
            <a:r>
              <a:rPr lang="es-MX" sz="1800" b="1" dirty="0" smtClean="0">
                <a:latin typeface="+mn-lt"/>
              </a:rPr>
              <a:t>23</a:t>
            </a:r>
            <a:r>
              <a:rPr lang="es-MX" sz="1800" dirty="0" smtClean="0">
                <a:latin typeface="+mn-lt"/>
              </a:rPr>
              <a:t>:647.</a:t>
            </a:r>
            <a:endParaRPr lang="en-US" sz="18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42956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upload.wikimedia.org/wikipedia/commons/3/32/EscherichiaColi_NIAID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1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3" y="1512598"/>
            <a:ext cx="9103578" cy="5054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to perform physical methods to genetically transform cells?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27954" y="1512598"/>
            <a:ext cx="8099425" cy="4169208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GB" dirty="0" smtClean="0"/>
              <a:t>to </a:t>
            </a:r>
            <a:r>
              <a:rPr lang="en-GB" dirty="0"/>
              <a:t>produce enzymes that generate a specific property not observed in the wild type strain (reporter genes), </a:t>
            </a:r>
            <a:endParaRPr lang="en-GB" dirty="0" smtClean="0"/>
          </a:p>
          <a:p>
            <a:pPr>
              <a:spcBef>
                <a:spcPts val="1800"/>
              </a:spcBef>
            </a:pPr>
            <a:r>
              <a:rPr lang="en-GB" dirty="0" smtClean="0"/>
              <a:t>to </a:t>
            </a:r>
            <a:r>
              <a:rPr lang="en-GB" dirty="0"/>
              <a:t>characterize genes involved in a metabolic route, </a:t>
            </a:r>
            <a:endParaRPr lang="en-GB" dirty="0" smtClean="0"/>
          </a:p>
          <a:p>
            <a:pPr>
              <a:spcBef>
                <a:spcPts val="1800"/>
              </a:spcBef>
            </a:pPr>
            <a:r>
              <a:rPr lang="en-GB" dirty="0" smtClean="0"/>
              <a:t>for cancer treatment, </a:t>
            </a:r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Ana Leonor Rivera</a:t>
            </a:r>
            <a:endParaRPr lang="en-US"/>
          </a:p>
        </p:txBody>
      </p:sp>
      <p:sp>
        <p:nvSpPr>
          <p:cNvPr id="6" name="3 Marcador de número de diapositiva"/>
          <p:cNvSpPr txBox="1">
            <a:spLocks/>
          </p:cNvSpPr>
          <p:nvPr/>
        </p:nvSpPr>
        <p:spPr bwMode="auto">
          <a:xfrm>
            <a:off x="976746" y="5888182"/>
            <a:ext cx="6759368" cy="969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Old English Text MT" pitchFamily="66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Old English Text MT" pitchFamily="66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Old English Text MT" pitchFamily="66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Old English Text MT" pitchFamily="66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Old English Text MT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Old English Text MT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Old English Text MT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Old English Text MT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Old English Text MT" pitchFamily="66" charset="0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 smtClean="0">
                <a:latin typeface="+mn-lt"/>
              </a:rPr>
              <a:t>JM Lee et al. </a:t>
            </a:r>
            <a:r>
              <a:rPr lang="en-US" sz="1800" dirty="0">
                <a:latin typeface="+mn-lt"/>
              </a:rPr>
              <a:t>(</a:t>
            </a:r>
            <a:r>
              <a:rPr lang="en-US" sz="1800" dirty="0" smtClean="0">
                <a:latin typeface="+mn-lt"/>
              </a:rPr>
              <a:t>2013) </a:t>
            </a:r>
            <a:r>
              <a:rPr lang="en-US" sz="1800" i="1" dirty="0" smtClean="0">
                <a:latin typeface="+mn-lt"/>
              </a:rPr>
              <a:t>J Mammary Gland </a:t>
            </a:r>
            <a:r>
              <a:rPr lang="en-US" sz="1800" i="1" dirty="0" err="1" smtClean="0">
                <a:latin typeface="+mn-lt"/>
              </a:rPr>
              <a:t>Biol</a:t>
            </a:r>
            <a:r>
              <a:rPr lang="en-US" sz="1800" i="1" dirty="0" smtClean="0">
                <a:latin typeface="+mn-lt"/>
              </a:rPr>
              <a:t> Neoplasia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b="1" dirty="0" smtClean="0">
                <a:latin typeface="+mn-lt"/>
              </a:rPr>
              <a:t>18</a:t>
            </a:r>
            <a:r>
              <a:rPr lang="en-US" sz="1800" dirty="0" smtClean="0">
                <a:latin typeface="+mn-lt"/>
              </a:rPr>
              <a:t>:233.</a:t>
            </a:r>
          </a:p>
          <a:p>
            <a:pPr algn="l"/>
            <a:r>
              <a:rPr lang="es-MX" sz="1800" dirty="0" smtClean="0">
                <a:latin typeface="+mn-lt"/>
              </a:rPr>
              <a:t>D. </a:t>
            </a:r>
            <a:r>
              <a:rPr lang="es-MX" sz="1800" dirty="0" err="1" smtClean="0">
                <a:latin typeface="+mn-lt"/>
              </a:rPr>
              <a:t>Miklavi</a:t>
            </a:r>
            <a:r>
              <a:rPr lang="es-MX" sz="1800" dirty="0" smtClean="0">
                <a:latin typeface="+mn-lt"/>
              </a:rPr>
              <a:t> et al. (2012) </a:t>
            </a:r>
            <a:r>
              <a:rPr lang="es-MX" sz="1800" i="1" dirty="0" err="1" smtClean="0">
                <a:latin typeface="+mn-lt"/>
              </a:rPr>
              <a:t>Med</a:t>
            </a:r>
            <a:r>
              <a:rPr lang="es-MX" sz="1800" i="1" dirty="0" smtClean="0">
                <a:latin typeface="+mn-lt"/>
              </a:rPr>
              <a:t> </a:t>
            </a:r>
            <a:r>
              <a:rPr lang="es-MX" sz="1800" i="1" dirty="0" err="1" smtClean="0">
                <a:latin typeface="+mn-lt"/>
              </a:rPr>
              <a:t>Biol</a:t>
            </a:r>
            <a:r>
              <a:rPr lang="es-MX" sz="1800" i="1" dirty="0" smtClean="0">
                <a:latin typeface="+mn-lt"/>
              </a:rPr>
              <a:t> </a:t>
            </a:r>
            <a:r>
              <a:rPr lang="es-MX" sz="1800" i="1" dirty="0" err="1" smtClean="0">
                <a:latin typeface="+mn-lt"/>
              </a:rPr>
              <a:t>Eng</a:t>
            </a:r>
            <a:r>
              <a:rPr lang="es-MX" sz="1800" i="1" dirty="0" smtClean="0">
                <a:latin typeface="+mn-lt"/>
              </a:rPr>
              <a:t> </a:t>
            </a:r>
            <a:r>
              <a:rPr lang="es-MX" sz="1800" i="1" dirty="0" err="1" smtClean="0">
                <a:latin typeface="+mn-lt"/>
              </a:rPr>
              <a:t>Comp</a:t>
            </a:r>
            <a:r>
              <a:rPr lang="es-MX" sz="1800" i="1" dirty="0" smtClean="0">
                <a:latin typeface="+mn-lt"/>
              </a:rPr>
              <a:t> </a:t>
            </a:r>
            <a:r>
              <a:rPr lang="es-MX" sz="1800" b="1" dirty="0" smtClean="0">
                <a:latin typeface="+mn-lt"/>
              </a:rPr>
              <a:t>50</a:t>
            </a:r>
            <a:r>
              <a:rPr lang="es-MX" sz="1800" dirty="0" smtClean="0">
                <a:latin typeface="+mn-lt"/>
              </a:rPr>
              <a:t>:1213.</a:t>
            </a:r>
            <a:endParaRPr lang="en-US" sz="18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5224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82" name="Picture 14" descr="http://31.media.tumblr.com/tumblr_lz04qb0Fow1qg1up7o1_1280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127" y="1584727"/>
            <a:ext cx="8063346" cy="4996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to perform physical methods to genetically transform cells?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55663" y="1455737"/>
            <a:ext cx="8080519" cy="4921311"/>
          </a:xfrm>
        </p:spPr>
        <p:txBody>
          <a:bodyPr/>
          <a:lstStyle/>
          <a:p>
            <a:r>
              <a:rPr lang="en-GB" dirty="0" smtClean="0"/>
              <a:t>To transform from one cell type to another (reprograming cells).</a:t>
            </a:r>
          </a:p>
          <a:p>
            <a:pPr marL="0" indent="0">
              <a:buNone/>
            </a:pPr>
            <a:r>
              <a:rPr lang="en-GB" dirty="0" smtClean="0"/>
              <a:t>Example: transformation of human scar-tissue into heart muscle cells.     Fibroblasts could be reprogrammed into beating heart cells by injecting  3 genes GMT mix plus genes ESRRG &amp; MESP1 (for complete transform MYOCD &amp; ZFPM2).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Ana Leonor Rivera</a:t>
            </a:r>
            <a:endParaRPr lang="en-US" dirty="0"/>
          </a:p>
        </p:txBody>
      </p:sp>
      <p:sp>
        <p:nvSpPr>
          <p:cNvPr id="5" name="3 Marcador de número de diapositiva"/>
          <p:cNvSpPr txBox="1">
            <a:spLocks/>
          </p:cNvSpPr>
          <p:nvPr/>
        </p:nvSpPr>
        <p:spPr bwMode="auto">
          <a:xfrm>
            <a:off x="976746" y="5888182"/>
            <a:ext cx="6366164" cy="969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Old English Text MT" pitchFamily="66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Old English Text MT" pitchFamily="66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Old English Text MT" pitchFamily="66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Old English Text MT" pitchFamily="66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Old English Text MT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Old English Text MT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Old English Text MT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Old English Text MT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Old English Text MT" pitchFamily="66" charset="0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 smtClean="0">
                <a:latin typeface="+mn-lt"/>
              </a:rPr>
              <a:t>L Qian et al. </a:t>
            </a:r>
            <a:r>
              <a:rPr lang="en-US" sz="1800" dirty="0">
                <a:latin typeface="+mn-lt"/>
              </a:rPr>
              <a:t>(2012) </a:t>
            </a:r>
            <a:r>
              <a:rPr lang="en-US" sz="1800" i="1" dirty="0" smtClean="0">
                <a:latin typeface="+mn-lt"/>
              </a:rPr>
              <a:t>Nature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b="1" dirty="0" smtClean="0">
                <a:latin typeface="+mn-lt"/>
              </a:rPr>
              <a:t>485</a:t>
            </a:r>
            <a:r>
              <a:rPr lang="en-US" sz="1800" dirty="0" smtClean="0">
                <a:latin typeface="+mn-lt"/>
              </a:rPr>
              <a:t>:593.</a:t>
            </a:r>
          </a:p>
          <a:p>
            <a:pPr algn="l"/>
            <a:r>
              <a:rPr lang="es-MX" sz="1800" dirty="0" smtClean="0">
                <a:latin typeface="+mn-lt"/>
              </a:rPr>
              <a:t>JD Fu et al. </a:t>
            </a:r>
            <a:r>
              <a:rPr lang="es-MX" sz="1800" dirty="0">
                <a:latin typeface="+mn-lt"/>
              </a:rPr>
              <a:t>(2013) </a:t>
            </a:r>
            <a:r>
              <a:rPr lang="es-MX" sz="1800" i="1" dirty="0" err="1" smtClean="0">
                <a:latin typeface="+mn-lt"/>
              </a:rPr>
              <a:t>Stem</a:t>
            </a:r>
            <a:r>
              <a:rPr lang="es-MX" sz="1800" i="1" dirty="0" smtClean="0">
                <a:latin typeface="+mn-lt"/>
              </a:rPr>
              <a:t> </a:t>
            </a:r>
            <a:r>
              <a:rPr lang="es-MX" sz="1800" i="1" dirty="0" err="1" smtClean="0">
                <a:latin typeface="+mn-lt"/>
              </a:rPr>
              <a:t>Cell</a:t>
            </a:r>
            <a:r>
              <a:rPr lang="es-MX" sz="1800" i="1" dirty="0" smtClean="0">
                <a:latin typeface="+mn-lt"/>
              </a:rPr>
              <a:t> </a:t>
            </a:r>
            <a:r>
              <a:rPr lang="es-MX" sz="1800" i="1" dirty="0" err="1" smtClean="0">
                <a:latin typeface="+mn-lt"/>
              </a:rPr>
              <a:t>Rep</a:t>
            </a:r>
            <a:r>
              <a:rPr lang="es-MX" sz="1800" dirty="0" smtClean="0">
                <a:latin typeface="+mn-lt"/>
              </a:rPr>
              <a:t> 22.</a:t>
            </a:r>
          </a:p>
        </p:txBody>
      </p:sp>
    </p:spTree>
    <p:extLst>
      <p:ext uri="{BB962C8B-B14F-4D97-AF65-F5344CB8AC3E}">
        <p14:creationId xmlns:p14="http://schemas.microsoft.com/office/powerpoint/2010/main" val="1730230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Requirements for </a:t>
            </a:r>
            <a:r>
              <a:rPr lang="en-US" dirty="0"/>
              <a:t>genetically </a:t>
            </a:r>
            <a:r>
              <a:rPr lang="en-US" dirty="0" smtClean="0"/>
              <a:t>transformation of cells</a:t>
            </a:r>
            <a:endParaRPr lang="en-US" dirty="0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Production </a:t>
            </a:r>
            <a:r>
              <a:rPr lang="en-GB" dirty="0"/>
              <a:t>of recombinant DNA </a:t>
            </a:r>
            <a:r>
              <a:rPr lang="en-GB" dirty="0" smtClean="0"/>
              <a:t>fragments</a:t>
            </a:r>
          </a:p>
          <a:p>
            <a:endParaRPr lang="en-GB" dirty="0" smtClean="0"/>
          </a:p>
          <a:p>
            <a:r>
              <a:rPr lang="en-GB" dirty="0" smtClean="0"/>
              <a:t>transferring </a:t>
            </a:r>
            <a:r>
              <a:rPr lang="en-GB" dirty="0"/>
              <a:t>of the DNA into the cell by membrane </a:t>
            </a:r>
            <a:r>
              <a:rPr lang="en-GB" dirty="0" smtClean="0"/>
              <a:t>permeabilization, </a:t>
            </a:r>
          </a:p>
          <a:p>
            <a:endParaRPr lang="en-GB" dirty="0" smtClean="0"/>
          </a:p>
          <a:p>
            <a:r>
              <a:rPr lang="en-GB" dirty="0" smtClean="0"/>
              <a:t>integration </a:t>
            </a:r>
            <a:r>
              <a:rPr lang="en-GB" dirty="0"/>
              <a:t>of the DNA into a chromosome and its maintenance and replication. </a:t>
            </a:r>
            <a:endParaRPr lang="en-GB" dirty="0" smtClean="0"/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Ana Leonor Rivera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42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mbinación">
  <a:themeElements>
    <a:clrScheme name="Combinación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Combinació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mbinación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binación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binación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binación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binación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binación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binación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X:Plantillas:Presentaciones:Diseños:Combinación</Template>
  <TotalTime>15548</TotalTime>
  <Words>1900</Words>
  <Application>Microsoft Office PowerPoint</Application>
  <PresentationFormat>Presentación en pantalla (4:3)</PresentationFormat>
  <Paragraphs>327</Paragraphs>
  <Slides>46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46</vt:i4>
      </vt:variant>
    </vt:vector>
  </HeadingPairs>
  <TitlesOfParts>
    <vt:vector size="47" baseType="lpstr">
      <vt:lpstr>Combinación</vt:lpstr>
      <vt:lpstr>Presentación de PowerPoint</vt:lpstr>
      <vt:lpstr>Abstract</vt:lpstr>
      <vt:lpstr>Outline</vt:lpstr>
      <vt:lpstr>Outline</vt:lpstr>
      <vt:lpstr>Introduction:</vt:lpstr>
      <vt:lpstr>Why to perform physical methods to genetically transform cells?</vt:lpstr>
      <vt:lpstr>Why to perform physical methods to genetically transform cells?</vt:lpstr>
      <vt:lpstr>Why to perform physical methods to genetically transform cells?</vt:lpstr>
      <vt:lpstr>Requirements for genetically transformation of cells</vt:lpstr>
      <vt:lpstr>For genetically transformation of cells it is necessary:</vt:lpstr>
      <vt:lpstr>Physical transformation</vt:lpstr>
      <vt:lpstr>Genetic transformation </vt:lpstr>
      <vt:lpstr>Genetic transformation obstacles</vt:lpstr>
      <vt:lpstr>Genetic transformation techniques</vt:lpstr>
      <vt:lpstr>Genetic transformation techniques</vt:lpstr>
      <vt:lpstr>Genetic transformation techniques</vt:lpstr>
      <vt:lpstr>Traditional popular methods:</vt:lpstr>
      <vt:lpstr>Electroporation</vt:lpstr>
      <vt:lpstr>Electroporation parameters</vt:lpstr>
      <vt:lpstr>Electroporation</vt:lpstr>
      <vt:lpstr>Nucleofection</vt:lpstr>
      <vt:lpstr>Biolistics  (particle bombardment or gene gun)</vt:lpstr>
      <vt:lpstr>Biolistics parameters</vt:lpstr>
      <vt:lpstr>Biolistics</vt:lpstr>
      <vt:lpstr>Less common methodologies:</vt:lpstr>
      <vt:lpstr>Agitation with glass beads</vt:lpstr>
      <vt:lpstr>Agitation with glass beads parameters</vt:lpstr>
      <vt:lpstr>Agitation with glass beads</vt:lpstr>
      <vt:lpstr>Agrobacterium infiltration mediated by vacuum</vt:lpstr>
      <vt:lpstr>Vacuum infiltration parameters</vt:lpstr>
      <vt:lpstr>Vacuum infiltration</vt:lpstr>
      <vt:lpstr>Silicon carbide whisker</vt:lpstr>
      <vt:lpstr>Silicon carbide whisker parameters</vt:lpstr>
      <vt:lpstr>Silicon carbide whisker</vt:lpstr>
      <vt:lpstr>Laser manipulation: microinjection</vt:lpstr>
      <vt:lpstr>Microinjection parameters</vt:lpstr>
      <vt:lpstr>Microinjection</vt:lpstr>
      <vt:lpstr>New techniques:</vt:lpstr>
      <vt:lpstr>Shock wave mediated transform</vt:lpstr>
      <vt:lpstr>Shock wave mediated transform</vt:lpstr>
      <vt:lpstr>Shock wave mediated transform</vt:lpstr>
      <vt:lpstr>Shock wave mediated transform parameters</vt:lpstr>
      <vt:lpstr>Shock wave mediated transform</vt:lpstr>
      <vt:lpstr>Conclusion</vt:lpstr>
      <vt:lpstr>Group team</vt:lpstr>
      <vt:lpstr>T H A N K    Y O 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Ruido Electroquimico</dc:title>
  <dc:subject>Presentación CFATA</dc:subject>
  <dc:creator>Ana Leonor Rivera</dc:creator>
  <cp:lastModifiedBy>HP</cp:lastModifiedBy>
  <cp:revision>469</cp:revision>
  <dcterms:created xsi:type="dcterms:W3CDTF">1999-03-27T13:28:00Z</dcterms:created>
  <dcterms:modified xsi:type="dcterms:W3CDTF">2014-10-28T14:04:28Z</dcterms:modified>
</cp:coreProperties>
</file>