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27"/>
  </p:notesMasterIdLst>
  <p:sldIdLst>
    <p:sldId id="303" r:id="rId3"/>
    <p:sldId id="298" r:id="rId4"/>
    <p:sldId id="299" r:id="rId5"/>
    <p:sldId id="258" r:id="rId6"/>
    <p:sldId id="282" r:id="rId7"/>
    <p:sldId id="275" r:id="rId8"/>
    <p:sldId id="276" r:id="rId9"/>
    <p:sldId id="307" r:id="rId10"/>
    <p:sldId id="262" r:id="rId11"/>
    <p:sldId id="263" r:id="rId12"/>
    <p:sldId id="265" r:id="rId13"/>
    <p:sldId id="266" r:id="rId14"/>
    <p:sldId id="267" r:id="rId15"/>
    <p:sldId id="308" r:id="rId16"/>
    <p:sldId id="283" r:id="rId17"/>
    <p:sldId id="284" r:id="rId18"/>
    <p:sldId id="304" r:id="rId19"/>
    <p:sldId id="277" r:id="rId20"/>
    <p:sldId id="315" r:id="rId21"/>
    <p:sldId id="309" r:id="rId22"/>
    <p:sldId id="272" r:id="rId23"/>
    <p:sldId id="316" r:id="rId24"/>
    <p:sldId id="313" r:id="rId25"/>
    <p:sldId id="31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6600"/>
    <a:srgbClr val="9E8000"/>
    <a:srgbClr val="604E00"/>
    <a:srgbClr val="002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12" autoAdjust="0"/>
    <p:restoredTop sz="94025" autoAdjust="0"/>
  </p:normalViewPr>
  <p:slideViewPr>
    <p:cSldViewPr>
      <p:cViewPr varScale="1">
        <p:scale>
          <a:sx n="70" d="100"/>
          <a:sy n="70" d="100"/>
        </p:scale>
        <p:origin x="123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A353E5-D871-4D58-A098-DB0B114EBC7F}" type="doc">
      <dgm:prSet loTypeId="urn:microsoft.com/office/officeart/2005/8/layout/h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DD59BDD-26D2-4975-AEDE-73EFD905EE80}">
      <dgm:prSet phldrT="[Text]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 dirty="0">
            <a:solidFill>
              <a:sysClr val="windowText" lastClr="000000"/>
            </a:solidFill>
          </a:endParaRPr>
        </a:p>
      </dgm:t>
    </dgm:pt>
    <dgm:pt modelId="{878C3EA3-F9B6-432C-92BB-ED6EE4A01067}" type="parTrans" cxnId="{139192D3-2C61-4B1A-9873-E8096E1ADB9E}">
      <dgm:prSet/>
      <dgm:spPr/>
      <dgm:t>
        <a:bodyPr/>
        <a:lstStyle/>
        <a:p>
          <a:endParaRPr lang="en-US"/>
        </a:p>
      </dgm:t>
    </dgm:pt>
    <dgm:pt modelId="{40801467-449C-471E-B5BC-2F0C6504C2AE}" type="sibTrans" cxnId="{139192D3-2C61-4B1A-9873-E8096E1ADB9E}">
      <dgm:prSet/>
      <dgm:spPr/>
      <dgm:t>
        <a:bodyPr/>
        <a:lstStyle/>
        <a:p>
          <a:endParaRPr lang="en-US"/>
        </a:p>
      </dgm:t>
    </dgm:pt>
    <dgm:pt modelId="{B495CE41-9635-493F-857B-B89B583DC5AE}">
      <dgm:prSet phldrT="[Text]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 dirty="0">
            <a:solidFill>
              <a:sysClr val="windowText" lastClr="000000"/>
            </a:solidFill>
          </a:endParaRPr>
        </a:p>
      </dgm:t>
    </dgm:pt>
    <dgm:pt modelId="{4004CFEE-2EE4-41F9-88D9-B754E1DF4BD9}" type="parTrans" cxnId="{41D93B9F-8137-43AC-993D-795ADEA58F0D}">
      <dgm:prSet/>
      <dgm:spPr/>
      <dgm:t>
        <a:bodyPr/>
        <a:lstStyle/>
        <a:p>
          <a:endParaRPr lang="en-US"/>
        </a:p>
      </dgm:t>
    </dgm:pt>
    <dgm:pt modelId="{2D208468-5EE3-4771-9528-CF592BDA68C0}" type="sibTrans" cxnId="{41D93B9F-8137-43AC-993D-795ADEA58F0D}">
      <dgm:prSet/>
      <dgm:spPr/>
      <dgm:t>
        <a:bodyPr/>
        <a:lstStyle/>
        <a:p>
          <a:endParaRPr lang="en-US"/>
        </a:p>
      </dgm:t>
    </dgm:pt>
    <dgm:pt modelId="{486AC92A-33B7-4922-9942-C6147BE42E02}">
      <dgm:prSet phldrT="[Text]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 dirty="0">
            <a:solidFill>
              <a:sysClr val="windowText" lastClr="000000"/>
            </a:solidFill>
          </a:endParaRPr>
        </a:p>
      </dgm:t>
    </dgm:pt>
    <dgm:pt modelId="{BDB3EE30-F92D-44B8-972E-EAEA1F576143}" type="parTrans" cxnId="{1066D5F7-62BA-4C28-98AA-D171E7063C08}">
      <dgm:prSet/>
      <dgm:spPr/>
      <dgm:t>
        <a:bodyPr/>
        <a:lstStyle/>
        <a:p>
          <a:endParaRPr lang="en-US"/>
        </a:p>
      </dgm:t>
    </dgm:pt>
    <dgm:pt modelId="{6B2AE4BB-8A32-432D-943B-D2D560612D88}" type="sibTrans" cxnId="{1066D5F7-62BA-4C28-98AA-D171E7063C08}">
      <dgm:prSet/>
      <dgm:spPr/>
      <dgm:t>
        <a:bodyPr/>
        <a:lstStyle/>
        <a:p>
          <a:endParaRPr lang="en-US"/>
        </a:p>
      </dgm:t>
    </dgm:pt>
    <dgm:pt modelId="{D4A5655C-E493-463F-A879-43AA64ED810D}">
      <dgm:prSet phldrT="[Text]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 dirty="0">
            <a:solidFill>
              <a:schemeClr val="bg2"/>
            </a:solidFill>
          </a:endParaRPr>
        </a:p>
      </dgm:t>
    </dgm:pt>
    <dgm:pt modelId="{D1214EDF-A6D1-4BAD-917C-5DA26F850FBF}" type="parTrans" cxnId="{6605B453-9A55-42F0-B134-2DBA0D3CCECC}">
      <dgm:prSet/>
      <dgm:spPr/>
      <dgm:t>
        <a:bodyPr/>
        <a:lstStyle/>
        <a:p>
          <a:endParaRPr lang="en-US"/>
        </a:p>
      </dgm:t>
    </dgm:pt>
    <dgm:pt modelId="{572FE8F6-E377-46E3-B5E7-B448B36C54EC}" type="sibTrans" cxnId="{6605B453-9A55-42F0-B134-2DBA0D3CCECC}">
      <dgm:prSet/>
      <dgm:spPr/>
      <dgm:t>
        <a:bodyPr/>
        <a:lstStyle/>
        <a:p>
          <a:endParaRPr lang="en-US"/>
        </a:p>
      </dgm:t>
    </dgm:pt>
    <dgm:pt modelId="{A9CCD8B6-1463-4ED3-A259-082E3C6E76D8}" type="pres">
      <dgm:prSet presAssocID="{DBA353E5-D871-4D58-A098-DB0B114EBC7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0DE682-6757-4A9D-85E8-8BE42A8C09ED}" type="pres">
      <dgm:prSet presAssocID="{CDD59BDD-26D2-4975-AEDE-73EFD905EE80}" presName="roof" presStyleLbl="dkBgShp" presStyleIdx="0" presStyleCnt="2" custLinFactNeighborX="1192" custLinFactNeighborY="93333"/>
      <dgm:spPr/>
      <dgm:t>
        <a:bodyPr/>
        <a:lstStyle/>
        <a:p>
          <a:endParaRPr lang="en-US"/>
        </a:p>
      </dgm:t>
    </dgm:pt>
    <dgm:pt modelId="{8C31A568-1ED2-45FB-B05F-2601823BB4BC}" type="pres">
      <dgm:prSet presAssocID="{CDD59BDD-26D2-4975-AEDE-73EFD905EE80}" presName="pillars" presStyleCnt="0"/>
      <dgm:spPr/>
    </dgm:pt>
    <dgm:pt modelId="{F01C200D-94FA-4602-A467-A3B49A96E02B}" type="pres">
      <dgm:prSet presAssocID="{CDD59BDD-26D2-4975-AEDE-73EFD905EE80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6459E-F2C8-4FA1-880C-CF4975F27BD3}" type="pres">
      <dgm:prSet presAssocID="{486AC92A-33B7-4922-9942-C6147BE42E02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9CC9D-9D02-4129-9602-C9FE7CE464EC}" type="pres">
      <dgm:prSet presAssocID="{D4A5655C-E493-463F-A879-43AA64ED810D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4293E-A479-4FED-8469-2360E634BB40}" type="pres">
      <dgm:prSet presAssocID="{CDD59BDD-26D2-4975-AEDE-73EFD905EE80}" presName="base" presStyleLbl="dkBgShp" presStyleIdx="1" presStyleCnt="2"/>
      <dgm:spPr/>
    </dgm:pt>
  </dgm:ptLst>
  <dgm:cxnLst>
    <dgm:cxn modelId="{19986A1F-DB8B-4CA1-8B0E-7EF5ECC76147}" type="presOf" srcId="{D4A5655C-E493-463F-A879-43AA64ED810D}" destId="{B889CC9D-9D02-4129-9602-C9FE7CE464EC}" srcOrd="0" destOrd="0" presId="urn:microsoft.com/office/officeart/2005/8/layout/hList3"/>
    <dgm:cxn modelId="{6F75D131-99C4-43E5-ACE9-B41B9CC91AEB}" type="presOf" srcId="{DBA353E5-D871-4D58-A098-DB0B114EBC7F}" destId="{A9CCD8B6-1463-4ED3-A259-082E3C6E76D8}" srcOrd="0" destOrd="0" presId="urn:microsoft.com/office/officeart/2005/8/layout/hList3"/>
    <dgm:cxn modelId="{41D93B9F-8137-43AC-993D-795ADEA58F0D}" srcId="{CDD59BDD-26D2-4975-AEDE-73EFD905EE80}" destId="{B495CE41-9635-493F-857B-B89B583DC5AE}" srcOrd="0" destOrd="0" parTransId="{4004CFEE-2EE4-41F9-88D9-B754E1DF4BD9}" sibTransId="{2D208468-5EE3-4771-9528-CF592BDA68C0}"/>
    <dgm:cxn modelId="{139192D3-2C61-4B1A-9873-E8096E1ADB9E}" srcId="{DBA353E5-D871-4D58-A098-DB0B114EBC7F}" destId="{CDD59BDD-26D2-4975-AEDE-73EFD905EE80}" srcOrd="0" destOrd="0" parTransId="{878C3EA3-F9B6-432C-92BB-ED6EE4A01067}" sibTransId="{40801467-449C-471E-B5BC-2F0C6504C2AE}"/>
    <dgm:cxn modelId="{015D0F5A-B794-4F97-982D-E3BBFCE4E3FF}" type="presOf" srcId="{486AC92A-33B7-4922-9942-C6147BE42E02}" destId="{31D6459E-F2C8-4FA1-880C-CF4975F27BD3}" srcOrd="0" destOrd="0" presId="urn:microsoft.com/office/officeart/2005/8/layout/hList3"/>
    <dgm:cxn modelId="{8E8C4B34-C3DA-474D-A8FE-1BB4056BF9B4}" type="presOf" srcId="{B495CE41-9635-493F-857B-B89B583DC5AE}" destId="{F01C200D-94FA-4602-A467-A3B49A96E02B}" srcOrd="0" destOrd="0" presId="urn:microsoft.com/office/officeart/2005/8/layout/hList3"/>
    <dgm:cxn modelId="{6605B453-9A55-42F0-B134-2DBA0D3CCECC}" srcId="{CDD59BDD-26D2-4975-AEDE-73EFD905EE80}" destId="{D4A5655C-E493-463F-A879-43AA64ED810D}" srcOrd="2" destOrd="0" parTransId="{D1214EDF-A6D1-4BAD-917C-5DA26F850FBF}" sibTransId="{572FE8F6-E377-46E3-B5E7-B448B36C54EC}"/>
    <dgm:cxn modelId="{1066D5F7-62BA-4C28-98AA-D171E7063C08}" srcId="{CDD59BDD-26D2-4975-AEDE-73EFD905EE80}" destId="{486AC92A-33B7-4922-9942-C6147BE42E02}" srcOrd="1" destOrd="0" parTransId="{BDB3EE30-F92D-44B8-972E-EAEA1F576143}" sibTransId="{6B2AE4BB-8A32-432D-943B-D2D560612D88}"/>
    <dgm:cxn modelId="{2E820E85-278B-4659-B91D-17E4B1B6B5AB}" type="presOf" srcId="{CDD59BDD-26D2-4975-AEDE-73EFD905EE80}" destId="{3C0DE682-6757-4A9D-85E8-8BE42A8C09ED}" srcOrd="0" destOrd="0" presId="urn:microsoft.com/office/officeart/2005/8/layout/hList3"/>
    <dgm:cxn modelId="{7502C57A-A1F1-4028-8A02-7945AE814B48}" type="presParOf" srcId="{A9CCD8B6-1463-4ED3-A259-082E3C6E76D8}" destId="{3C0DE682-6757-4A9D-85E8-8BE42A8C09ED}" srcOrd="0" destOrd="0" presId="urn:microsoft.com/office/officeart/2005/8/layout/hList3"/>
    <dgm:cxn modelId="{F959BEE3-9F01-43F5-95B7-F0854C7163CD}" type="presParOf" srcId="{A9CCD8B6-1463-4ED3-A259-082E3C6E76D8}" destId="{8C31A568-1ED2-45FB-B05F-2601823BB4BC}" srcOrd="1" destOrd="0" presId="urn:microsoft.com/office/officeart/2005/8/layout/hList3"/>
    <dgm:cxn modelId="{CB9C2844-6110-4CE6-B28B-C1C3157175DF}" type="presParOf" srcId="{8C31A568-1ED2-45FB-B05F-2601823BB4BC}" destId="{F01C200D-94FA-4602-A467-A3B49A96E02B}" srcOrd="0" destOrd="0" presId="urn:microsoft.com/office/officeart/2005/8/layout/hList3"/>
    <dgm:cxn modelId="{66FC30C3-3C97-43D1-8B4A-32960313817A}" type="presParOf" srcId="{8C31A568-1ED2-45FB-B05F-2601823BB4BC}" destId="{31D6459E-F2C8-4FA1-880C-CF4975F27BD3}" srcOrd="1" destOrd="0" presId="urn:microsoft.com/office/officeart/2005/8/layout/hList3"/>
    <dgm:cxn modelId="{FD1E92B8-3405-4AED-A0AC-DA65022FDD10}" type="presParOf" srcId="{8C31A568-1ED2-45FB-B05F-2601823BB4BC}" destId="{B889CC9D-9D02-4129-9602-C9FE7CE464EC}" srcOrd="2" destOrd="0" presId="urn:microsoft.com/office/officeart/2005/8/layout/hList3"/>
    <dgm:cxn modelId="{BD3ACDCB-BD96-403D-A76B-A872D2B48139}" type="presParOf" srcId="{A9CCD8B6-1463-4ED3-A259-082E3C6E76D8}" destId="{F8C4293E-A479-4FED-8469-2360E634BB4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DE682-6757-4A9D-85E8-8BE42A8C09ED}">
      <dsp:nvSpPr>
        <dsp:cNvPr id="0" name=""/>
        <dsp:cNvSpPr/>
      </dsp:nvSpPr>
      <dsp:spPr>
        <a:xfrm>
          <a:off x="0" y="1422394"/>
          <a:ext cx="8153400" cy="1524000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ysClr val="windowText" lastClr="000000"/>
            </a:solidFill>
          </a:endParaRPr>
        </a:p>
      </dsp:txBody>
      <dsp:txXfrm>
        <a:off x="0" y="1422394"/>
        <a:ext cx="8153400" cy="1524000"/>
      </dsp:txXfrm>
    </dsp:sp>
    <dsp:sp modelId="{F01C200D-94FA-4602-A467-A3B49A96E02B}">
      <dsp:nvSpPr>
        <dsp:cNvPr id="0" name=""/>
        <dsp:cNvSpPr/>
      </dsp:nvSpPr>
      <dsp:spPr>
        <a:xfrm>
          <a:off x="3981" y="1524000"/>
          <a:ext cx="2715145" cy="3200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ysClr val="windowText" lastClr="000000"/>
            </a:solidFill>
          </a:endParaRPr>
        </a:p>
      </dsp:txBody>
      <dsp:txXfrm>
        <a:off x="3981" y="1524000"/>
        <a:ext cx="2715145" cy="3200400"/>
      </dsp:txXfrm>
    </dsp:sp>
    <dsp:sp modelId="{31D6459E-F2C8-4FA1-880C-CF4975F27BD3}">
      <dsp:nvSpPr>
        <dsp:cNvPr id="0" name=""/>
        <dsp:cNvSpPr/>
      </dsp:nvSpPr>
      <dsp:spPr>
        <a:xfrm>
          <a:off x="2719127" y="1524000"/>
          <a:ext cx="2715145" cy="3200400"/>
        </a:xfrm>
        <a:prstGeom prst="rect">
          <a:avLst/>
        </a:prstGeom>
        <a:solidFill>
          <a:schemeClr val="accent4">
            <a:hueOff val="2886208"/>
            <a:satOff val="31521"/>
            <a:lumOff val="-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ysClr val="windowText" lastClr="000000"/>
            </a:solidFill>
          </a:endParaRPr>
        </a:p>
      </dsp:txBody>
      <dsp:txXfrm>
        <a:off x="2719127" y="1524000"/>
        <a:ext cx="2715145" cy="3200400"/>
      </dsp:txXfrm>
    </dsp:sp>
    <dsp:sp modelId="{B889CC9D-9D02-4129-9602-C9FE7CE464EC}">
      <dsp:nvSpPr>
        <dsp:cNvPr id="0" name=""/>
        <dsp:cNvSpPr/>
      </dsp:nvSpPr>
      <dsp:spPr>
        <a:xfrm>
          <a:off x="5434272" y="1524000"/>
          <a:ext cx="2715145" cy="3200400"/>
        </a:xfrm>
        <a:prstGeom prst="rect">
          <a:avLst/>
        </a:prstGeom>
        <a:solidFill>
          <a:schemeClr val="accent4">
            <a:hueOff val="5772416"/>
            <a:satOff val="63043"/>
            <a:lumOff val="-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bg2"/>
            </a:solidFill>
          </a:endParaRPr>
        </a:p>
      </dsp:txBody>
      <dsp:txXfrm>
        <a:off x="5434272" y="1524000"/>
        <a:ext cx="2715145" cy="3200400"/>
      </dsp:txXfrm>
    </dsp:sp>
    <dsp:sp modelId="{F8C4293E-A479-4FED-8469-2360E634BB40}">
      <dsp:nvSpPr>
        <dsp:cNvPr id="0" name=""/>
        <dsp:cNvSpPr/>
      </dsp:nvSpPr>
      <dsp:spPr>
        <a:xfrm>
          <a:off x="0" y="4724400"/>
          <a:ext cx="8153400" cy="355600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CD282-414D-439A-B708-795D480727F3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FEBFE-0E93-43DD-9671-02E2B6C71A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5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4111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11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fld id="{AA878A2C-463D-4B33-BE15-4AD6432C118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08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E1BF5-1785-4208-B3D5-EA95B28BC25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6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E8B302-671E-4D03-AF9B-C680F889EB0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808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C9F10-F9E4-42F1-B395-99155FEF3AB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72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0ED213-BC2F-41E0-8825-A880249F73C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87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273AE-6963-40F8-9AEB-14E047DBD59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4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8540750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13890-7A82-4D67-9769-19B1259EE85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95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87 h 4320"/>
                <a:gd name="T2" fmla="*/ 1737 w 1737"/>
                <a:gd name="T3" fmla="*/ 4398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87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63 h 4320"/>
                <a:gd name="T2" fmla="*/ 1737 w 1737"/>
                <a:gd name="T3" fmla="*/ 4374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63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3902 h 4420"/>
                <a:gd name="T2" fmla="*/ 1739 w 1739"/>
                <a:gd name="T3" fmla="*/ 3907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390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254 h 4338"/>
                <a:gd name="T4" fmla="*/ 2080 w 2080"/>
                <a:gd name="T5" fmla="*/ 425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0 h 4420"/>
                <a:gd name="T2" fmla="*/ 1739 w 1739"/>
                <a:gd name="T3" fmla="*/ 0 h 4420"/>
                <a:gd name="T4" fmla="*/ 524 w 1739"/>
                <a:gd name="T5" fmla="*/ 0 h 4420"/>
                <a:gd name="T6" fmla="*/ 0 w 1739"/>
                <a:gd name="T7" fmla="*/ 0 h 4420"/>
                <a:gd name="T8" fmla="*/ 494 w 1739"/>
                <a:gd name="T9" fmla="*/ 0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0 h 4338"/>
                <a:gd name="T2" fmla="*/ 1870 w 2080"/>
                <a:gd name="T3" fmla="*/ 0 h 4338"/>
                <a:gd name="T4" fmla="*/ 2080 w 2080"/>
                <a:gd name="T5" fmla="*/ 0 h 4338"/>
                <a:gd name="T6" fmla="*/ 1033 w 2080"/>
                <a:gd name="T7" fmla="*/ 0 h 4338"/>
                <a:gd name="T8" fmla="*/ 0 w 2080"/>
                <a:gd name="T9" fmla="*/ 0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pic>
          <p:nvPicPr>
            <p:cNvPr id="34" name="Picture 32" descr="BTZBUL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3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51234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088CD-5613-482A-A2E7-3765B0C6C9F1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40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838B2-2C3C-4020-A257-06F29DFB0F31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250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BA5A8-C266-4491-B028-DD9918D85283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26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0F1D8-7875-4C2F-BAE9-700B48D87F31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47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28BFF-3CCF-422C-B249-F4EE9DAE864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7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2D7F0-8A6F-4090-9399-05CE04B6D455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80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4B19F-FA7D-47B4-A426-6FF5A2ACB5B1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27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F708-2F73-4B17-819E-AAF4541CB2C8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61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CB750-1BE8-454A-A380-9C8EE877C2F0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97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19DD6-6B58-4A2B-8116-B6902FB2205C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251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1C11D-0DC5-44CF-B4DC-15417921DC04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95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429B4-57C0-427A-8978-CC1C7A4E7C19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89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F9D9D-6A9D-4442-BF60-555DA610B3D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4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2C6B8-057B-4D19-82A8-53CE0931DBB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39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17BAE-8A66-475B-842B-F3A2AEB5A18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5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ABA88-7C5F-41C0-9BA2-AFF6C51D9EB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43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08634-2054-4BA2-A149-E04A501E6E6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9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3D6E1A-79EC-439D-9B52-B820589F53C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7B6C53-1696-49D2-AC30-2FFFCBC71ED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31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615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3994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4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4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4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4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4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4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4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4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4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5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5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5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615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3995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5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5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5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5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5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6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6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6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6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6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6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6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6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6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6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7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7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7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7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7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7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7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7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7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7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8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8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8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8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8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8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8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8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8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8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9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9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9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9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9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9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9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9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9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9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0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0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0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0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0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0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0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0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0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0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1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1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1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1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1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1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1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1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1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1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2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2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2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2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2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2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2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2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2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2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3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3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3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3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3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3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3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3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3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3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4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4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4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4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4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4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4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4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4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4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5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5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5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5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5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5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5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5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5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5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6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6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6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6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6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6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6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6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6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6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7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7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7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7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7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7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7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7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7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7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8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8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8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8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8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8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8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8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08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4008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09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009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algn="ctr" fontAlgn="base"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009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</a:pPr>
            <a:fld id="{D20138D3-9D3E-4464-BCCF-2641C4DAE9EF}" type="slidenum">
              <a:rPr 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009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73069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87 h 4320"/>
                <a:gd name="T2" fmla="*/ 1737 w 1737"/>
                <a:gd name="T3" fmla="*/ 4398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87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63 h 4320"/>
                <a:gd name="T2" fmla="*/ 1737 w 1737"/>
                <a:gd name="T3" fmla="*/ 4374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63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3902 h 4420"/>
                <a:gd name="T2" fmla="*/ 1739 w 1739"/>
                <a:gd name="T3" fmla="*/ 3907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390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254 h 4338"/>
                <a:gd name="T4" fmla="*/ 2080 w 2080"/>
                <a:gd name="T5" fmla="*/ 425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0183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0184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0185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0186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0187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0188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0189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0 h 4420"/>
                <a:gd name="T2" fmla="*/ 1739 w 1739"/>
                <a:gd name="T3" fmla="*/ 0 h 4420"/>
                <a:gd name="T4" fmla="*/ 524 w 1739"/>
                <a:gd name="T5" fmla="*/ 0 h 4420"/>
                <a:gd name="T6" fmla="*/ 0 w 1739"/>
                <a:gd name="T7" fmla="*/ 0 h 4420"/>
                <a:gd name="T8" fmla="*/ 494 w 1739"/>
                <a:gd name="T9" fmla="*/ 0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0 h 4338"/>
                <a:gd name="T2" fmla="*/ 1870 w 2080"/>
                <a:gd name="T3" fmla="*/ 0 h 4338"/>
                <a:gd name="T4" fmla="*/ 2080 w 2080"/>
                <a:gd name="T5" fmla="*/ 0 h 4338"/>
                <a:gd name="T6" fmla="*/ 1033 w 2080"/>
                <a:gd name="T7" fmla="*/ 0 h 4338"/>
                <a:gd name="T8" fmla="*/ 0 w 2080"/>
                <a:gd name="T9" fmla="*/ 0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8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50196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0197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0198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0199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0200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0201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0202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0203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0204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0205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tr-TR" altLang="en-US" smtClean="0"/>
              <a:t>Asıl başlık stili için tıklatın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metin stillerini düzenlemek için tıklatın</a:t>
            </a:r>
          </a:p>
          <a:p>
            <a:pPr lvl="1"/>
            <a:r>
              <a:rPr lang="tr-TR" altLang="en-US" smtClean="0"/>
              <a:t>İkinci düzey</a:t>
            </a:r>
          </a:p>
          <a:p>
            <a:pPr lvl="2"/>
            <a:r>
              <a:rPr lang="tr-TR" altLang="en-US" smtClean="0"/>
              <a:t>Üçüncü düzey</a:t>
            </a:r>
          </a:p>
          <a:p>
            <a:pPr lvl="3"/>
            <a:r>
              <a:rPr lang="tr-TR" altLang="en-US" smtClean="0"/>
              <a:t>Dördüncü düzey</a:t>
            </a:r>
          </a:p>
          <a:p>
            <a:pPr lvl="4"/>
            <a:r>
              <a:rPr lang="tr-TR" altLang="en-US" smtClean="0"/>
              <a:t>Beşinci düzey</a:t>
            </a:r>
          </a:p>
        </p:txBody>
      </p:sp>
      <p:sp>
        <p:nvSpPr>
          <p:cNvPr id="50208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0209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0210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F59D6F-2D4F-45C3-B401-061794AC7BB1}" type="slidenum">
              <a:rPr lang="tr-T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164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ibliotheca_Alexandrina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com.eg/url?sa=i&amp;rct=j&amp;q=&amp;esrc=s&amp;source=images&amp;cd=&amp;cad=rja&amp;uact=8&amp;docid=YE81U6bIgTFz5M&amp;tbnid=E1t1qyAo8-C0OM:&amp;ved=0CAcQjRw&amp;url=http://www.egipt-wakacje.pl/hurghada/wycieczki-morskie-hurghada/sharm-el-naga-park-koralowy/&amp;ei=FnM5VPH0CYStaemrgfgC&amp;bvm=bv.77161500,d.ZGU&amp;psig=AFQjCNGi_uPWapX64E0qiUCzxT8QtNuzQg&amp;ust=1413137535619468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docid=ICld-N1MckDT3M&amp;tbnid=Bawwjp94ZfvOoM:&amp;ved=0CAcQjRw&amp;url=http://www.shaspo.com/pyramids-and-lunch-cruise-from-sokhna-port-ain-sokhna-shore-excursions&amp;ei=eHI5VNWkONTbapezgZAO&amp;bvm=bv.77161500,d.ZGU&amp;psig=AFQjCNFpdHICnsnev8W9hf0eAnSnZPE6Cg&amp;ust=1413137341944935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5122" name="Picture 2" descr="D:\Abeer\Papers and Thesis\for conferences\Las Vegas personaized 2014\backgrounds power point\bard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3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5334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Role of bone morphogenetic protein-2 in primary Knee   osteoarthritis</a:t>
            </a:r>
            <a:endParaRPr lang="ar-EG" sz="3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729343" y="4495800"/>
            <a:ext cx="906780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By :  Dr. </a:t>
            </a:r>
            <a:r>
              <a:rPr lang="en-US" sz="3200" b="1" dirty="0" err="1" smtClean="0">
                <a:solidFill>
                  <a:srgbClr val="FF0000"/>
                </a:solidFill>
              </a:rPr>
              <a:t>Abeer</a:t>
            </a:r>
            <a:r>
              <a:rPr lang="en-US" sz="3200" b="1" dirty="0" smtClean="0">
                <a:solidFill>
                  <a:srgbClr val="FF0000"/>
                </a:solidFill>
              </a:rPr>
              <a:t> El </a:t>
            </a:r>
            <a:r>
              <a:rPr lang="en-US" sz="3200" b="1" dirty="0" err="1" smtClean="0">
                <a:solidFill>
                  <a:srgbClr val="FF0000"/>
                </a:solidFill>
              </a:rPr>
              <a:t>Zohiery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chemeClr val="bg2"/>
                </a:solidFill>
              </a:rPr>
              <a:t>A.Prof</a:t>
            </a:r>
            <a:r>
              <a:rPr lang="en-US" sz="2800" b="1" dirty="0" smtClean="0">
                <a:solidFill>
                  <a:schemeClr val="bg2"/>
                </a:solidFill>
              </a:rPr>
              <a:t> .Rheumatology &amp; Rehabilitation </a:t>
            </a:r>
            <a:r>
              <a:rPr lang="en-US" sz="2800" b="1" dirty="0">
                <a:solidFill>
                  <a:schemeClr val="bg2"/>
                </a:solidFill>
              </a:rPr>
              <a:t/>
            </a:r>
            <a:br>
              <a:rPr lang="en-US" sz="2800" b="1" dirty="0">
                <a:solidFill>
                  <a:schemeClr val="bg2"/>
                </a:solidFill>
              </a:rPr>
            </a:br>
            <a:r>
              <a:rPr lang="en-US" sz="2400" b="1" dirty="0">
                <a:solidFill>
                  <a:schemeClr val="bg2"/>
                </a:solidFill>
              </a:rPr>
              <a:t>Faculty of Medicine, </a:t>
            </a:r>
            <a:r>
              <a:rPr lang="en-US" sz="2400" b="1" dirty="0" err="1">
                <a:solidFill>
                  <a:schemeClr val="bg2"/>
                </a:solidFill>
              </a:rPr>
              <a:t>Ain</a:t>
            </a:r>
            <a:r>
              <a:rPr lang="en-US" sz="2400" b="1" dirty="0">
                <a:solidFill>
                  <a:schemeClr val="bg2"/>
                </a:solidFill>
              </a:rPr>
              <a:t> Shams University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EGYPT</a:t>
            </a:r>
            <a:endParaRPr lang="ar-EG" sz="4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243" y="2518954"/>
            <a:ext cx="3265714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7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646634" y="1600200"/>
            <a:ext cx="7669782" cy="4997152"/>
          </a:xfrm>
          <a:custGeom>
            <a:avLst/>
            <a:gdLst>
              <a:gd name="connsiteX0" fmla="*/ 0 w 6096000"/>
              <a:gd name="connsiteY0" fmla="*/ 0 h 3657600"/>
              <a:gd name="connsiteX1" fmla="*/ 6096000 w 6096000"/>
              <a:gd name="connsiteY1" fmla="*/ 0 h 3657600"/>
              <a:gd name="connsiteX2" fmla="*/ 6096000 w 6096000"/>
              <a:gd name="connsiteY2" fmla="*/ 3657600 h 3657600"/>
              <a:gd name="connsiteX3" fmla="*/ 0 w 6096000"/>
              <a:gd name="connsiteY3" fmla="*/ 3657600 h 3657600"/>
              <a:gd name="connsiteX4" fmla="*/ 0 w 60960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657600">
                <a:moveTo>
                  <a:pt x="0" y="0"/>
                </a:moveTo>
                <a:lnTo>
                  <a:pt x="6096000" y="0"/>
                </a:lnTo>
                <a:lnTo>
                  <a:pt x="60960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solidFill>
            <a:srgbClr val="242C26"/>
          </a:solidFill>
          <a:scene3d>
            <a:camera prst="orthographicFront"/>
            <a:lightRig rig="chilly" dir="t"/>
          </a:scene3d>
          <a:sp3d prstMaterial="translucentPowder">
            <a:bevelT w="1270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7650" tIns="247650" rIns="247650" bIns="247650" spcCol="1270" anchor="ctr"/>
          <a:lstStyle/>
          <a:p>
            <a:pPr algn="ctr" defTabSz="28892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650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46634" y="260648"/>
            <a:ext cx="7669782" cy="1187152"/>
          </a:xfrm>
          <a:custGeom>
            <a:avLst/>
            <a:gdLst>
              <a:gd name="connsiteX0" fmla="*/ 0 w 6096000"/>
              <a:gd name="connsiteY0" fmla="*/ 0 h 3657600"/>
              <a:gd name="connsiteX1" fmla="*/ 6096000 w 6096000"/>
              <a:gd name="connsiteY1" fmla="*/ 0 h 3657600"/>
              <a:gd name="connsiteX2" fmla="*/ 6096000 w 6096000"/>
              <a:gd name="connsiteY2" fmla="*/ 3657600 h 3657600"/>
              <a:gd name="connsiteX3" fmla="*/ 0 w 6096000"/>
              <a:gd name="connsiteY3" fmla="*/ 3657600 h 3657600"/>
              <a:gd name="connsiteX4" fmla="*/ 0 w 60960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657600">
                <a:moveTo>
                  <a:pt x="0" y="0"/>
                </a:moveTo>
                <a:lnTo>
                  <a:pt x="6096000" y="0"/>
                </a:lnTo>
                <a:lnTo>
                  <a:pt x="60960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solidFill>
            <a:srgbClr val="242C26"/>
          </a:solidFill>
          <a:scene3d>
            <a:camera prst="orthographicFront"/>
            <a:lightRig rig="chilly" dir="t"/>
          </a:scene3d>
          <a:sp3d prstMaterial="translucentPowder">
            <a:bevelT w="1270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7650" tIns="247650" rIns="247650" bIns="247650" spcCol="1270" anchor="ctr"/>
          <a:lstStyle/>
          <a:p>
            <a:pPr algn="ctr" defTabSz="28892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65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67154"/>
            <a:ext cx="7772400" cy="1033046"/>
          </a:xfrm>
        </p:spPr>
        <p:txBody>
          <a:bodyPr/>
          <a:lstStyle/>
          <a:p>
            <a:pPr lvl="0"/>
            <a:r>
              <a:rPr lang="en-US" dirty="0"/>
              <a:t>Patients and </a:t>
            </a:r>
            <a:r>
              <a:rPr lang="en-US" dirty="0" smtClean="0"/>
              <a:t>Methods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Medical consultation Doctor and patient talking at th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911908" cy="38415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55576" y="1617482"/>
            <a:ext cx="7283265" cy="224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2500" dirty="0" smtClean="0">
                <a:solidFill>
                  <a:srgbClr val="FFFFFF"/>
                </a:solidFill>
              </a:rPr>
              <a:t>The study was conducted on </a:t>
            </a:r>
            <a:r>
              <a:rPr lang="en-US" sz="25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thirty</a:t>
            </a:r>
            <a:r>
              <a:rPr lang="en-US" sz="2500" dirty="0" smtClean="0">
                <a:solidFill>
                  <a:srgbClr val="FFFFFF"/>
                </a:solidFill>
              </a:rPr>
              <a:t> symptomatic patients with </a:t>
            </a:r>
            <a:r>
              <a:rPr lang="en-US" sz="25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primary knee osteoarthritis</a:t>
            </a:r>
            <a:r>
              <a:rPr lang="en-US" sz="2500" dirty="0" smtClean="0">
                <a:solidFill>
                  <a:srgbClr val="FFFFFF"/>
                </a:solidFill>
              </a:rPr>
              <a:t> attending the outpatient clinic of Physical Medicine, Rheumatology and Rehabilitation of </a:t>
            </a:r>
            <a:r>
              <a:rPr lang="en-US" sz="2500" dirty="0" err="1" smtClean="0">
                <a:solidFill>
                  <a:srgbClr val="FFFFFF"/>
                </a:solidFill>
              </a:rPr>
              <a:t>Ain</a:t>
            </a:r>
            <a:r>
              <a:rPr lang="en-US" sz="2500" dirty="0" smtClean="0">
                <a:solidFill>
                  <a:srgbClr val="FFFFFF"/>
                </a:solidFill>
              </a:rPr>
              <a:t>-Shams University Hospitals., Egypt  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 bwMode="auto">
          <a:xfrm>
            <a:off x="755576" y="4059560"/>
            <a:ext cx="7283265" cy="165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2500" dirty="0" smtClean="0">
                <a:solidFill>
                  <a:srgbClr val="FFFFFF"/>
                </a:solidFill>
              </a:rPr>
              <a:t>They were diagnosed according to the American College of Rheumatology </a:t>
            </a:r>
            <a:r>
              <a:rPr lang="en-US" sz="25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(ACR) </a:t>
            </a:r>
            <a:r>
              <a:rPr lang="en-US" sz="2500" dirty="0" smtClean="0">
                <a:solidFill>
                  <a:srgbClr val="FFFFFF"/>
                </a:solidFill>
              </a:rPr>
              <a:t>criteria </a:t>
            </a:r>
            <a:r>
              <a:rPr lang="en-US" sz="2500" i="1" dirty="0" smtClean="0">
                <a:solidFill>
                  <a:srgbClr val="FFFFFF"/>
                </a:solidFill>
              </a:rPr>
              <a:t>(Altman et al., 1986).</a:t>
            </a:r>
          </a:p>
          <a:p>
            <a:pPr algn="just"/>
            <a:endParaRPr lang="en-US" sz="2500" i="1" dirty="0">
              <a:solidFill>
                <a:srgbClr val="FFFFFF"/>
              </a:solidFill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 bwMode="auto">
          <a:xfrm>
            <a:off x="839892" y="2386365"/>
            <a:ext cx="7283265" cy="143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2500" dirty="0" smtClean="0">
                <a:solidFill>
                  <a:srgbClr val="FFFFFF"/>
                </a:solidFill>
              </a:rPr>
              <a:t>In addition to </a:t>
            </a:r>
            <a:r>
              <a:rPr lang="en-US" sz="25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 healthy</a:t>
            </a:r>
            <a:r>
              <a:rPr lang="en-US" sz="2500" dirty="0" smtClean="0">
                <a:solidFill>
                  <a:srgbClr val="FFFFFF"/>
                </a:solidFill>
              </a:rPr>
              <a:t> asymptomatic individuals matched for age and sex were included served as </a:t>
            </a:r>
            <a:r>
              <a:rPr lang="en-US" sz="25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control group.</a:t>
            </a:r>
          </a:p>
          <a:p>
            <a:pPr marL="0" indent="0" algn="just">
              <a:buFontTx/>
              <a:buNone/>
            </a:pPr>
            <a:endParaRPr lang="en-US" sz="2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7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0" grpId="1"/>
      <p:bldP spid="11" grpId="0"/>
      <p:bldP spid="11" grpId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00893" y="260648"/>
            <a:ext cx="8133507" cy="1491952"/>
          </a:xfrm>
          <a:custGeom>
            <a:avLst/>
            <a:gdLst>
              <a:gd name="connsiteX0" fmla="*/ 0 w 6096000"/>
              <a:gd name="connsiteY0" fmla="*/ 0 h 3657600"/>
              <a:gd name="connsiteX1" fmla="*/ 6096000 w 6096000"/>
              <a:gd name="connsiteY1" fmla="*/ 0 h 3657600"/>
              <a:gd name="connsiteX2" fmla="*/ 6096000 w 6096000"/>
              <a:gd name="connsiteY2" fmla="*/ 3657600 h 3657600"/>
              <a:gd name="connsiteX3" fmla="*/ 0 w 6096000"/>
              <a:gd name="connsiteY3" fmla="*/ 3657600 h 3657600"/>
              <a:gd name="connsiteX4" fmla="*/ 0 w 60960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657600">
                <a:moveTo>
                  <a:pt x="0" y="0"/>
                </a:moveTo>
                <a:lnTo>
                  <a:pt x="6096000" y="0"/>
                </a:lnTo>
                <a:lnTo>
                  <a:pt x="60960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solidFill>
            <a:srgbClr val="242C26"/>
          </a:solidFill>
          <a:scene3d>
            <a:camera prst="orthographicFront"/>
            <a:lightRig rig="chilly" dir="t"/>
          </a:scene3d>
          <a:sp3d prstMaterial="translucentPowder">
            <a:bevelT w="1270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7650" tIns="247650" rIns="247650" bIns="247650" spcCol="1270" anchor="ctr"/>
          <a:lstStyle/>
          <a:p>
            <a:pPr algn="ctr" defTabSz="28892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65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128" y="414516"/>
            <a:ext cx="7848872" cy="1261884"/>
          </a:xfrm>
        </p:spPr>
        <p:txBody>
          <a:bodyPr/>
          <a:lstStyle/>
          <a:p>
            <a:r>
              <a:rPr lang="en-US" sz="3800" dirty="0"/>
              <a:t>The patients were subjected to the following</a:t>
            </a:r>
            <a:r>
              <a:rPr lang="en-US" sz="3800" dirty="0" smtClean="0"/>
              <a:t>:</a:t>
            </a:r>
            <a:endParaRPr lang="en-US" sz="3800" dirty="0"/>
          </a:p>
        </p:txBody>
      </p:sp>
      <p:sp>
        <p:nvSpPr>
          <p:cNvPr id="7" name="Freeform 6"/>
          <p:cNvSpPr/>
          <p:nvPr/>
        </p:nvSpPr>
        <p:spPr>
          <a:xfrm>
            <a:off x="400893" y="1905000"/>
            <a:ext cx="8133507" cy="4419600"/>
          </a:xfrm>
          <a:custGeom>
            <a:avLst/>
            <a:gdLst>
              <a:gd name="connsiteX0" fmla="*/ 0 w 6096000"/>
              <a:gd name="connsiteY0" fmla="*/ 0 h 3657600"/>
              <a:gd name="connsiteX1" fmla="*/ 6096000 w 6096000"/>
              <a:gd name="connsiteY1" fmla="*/ 0 h 3657600"/>
              <a:gd name="connsiteX2" fmla="*/ 6096000 w 6096000"/>
              <a:gd name="connsiteY2" fmla="*/ 3657600 h 3657600"/>
              <a:gd name="connsiteX3" fmla="*/ 0 w 6096000"/>
              <a:gd name="connsiteY3" fmla="*/ 3657600 h 3657600"/>
              <a:gd name="connsiteX4" fmla="*/ 0 w 60960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657600">
                <a:moveTo>
                  <a:pt x="0" y="0"/>
                </a:moveTo>
                <a:lnTo>
                  <a:pt x="6096000" y="0"/>
                </a:lnTo>
                <a:lnTo>
                  <a:pt x="60960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solidFill>
            <a:srgbClr val="242C26"/>
          </a:solidFill>
          <a:scene3d>
            <a:camera prst="orthographicFront"/>
            <a:lightRig rig="chilly" dir="t"/>
          </a:scene3d>
          <a:sp3d prstMaterial="translucentPowder">
            <a:bevelT w="1270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7650" tIns="247650" rIns="247650" bIns="247650" spcCol="1270" anchor="ctr"/>
          <a:lstStyle/>
          <a:p>
            <a:pPr algn="ctr" defTabSz="28892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65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7544" y="2133600"/>
            <a:ext cx="77724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500" b="1" dirty="0" smtClean="0">
                <a:solidFill>
                  <a:srgbClr val="FFFFFF"/>
                </a:solidFill>
              </a:rPr>
              <a:t>Full medical history taking</a:t>
            </a:r>
            <a:endParaRPr lang="en-US" sz="2500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2008" y="2708920"/>
            <a:ext cx="77724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500" b="1" dirty="0" smtClean="0">
                <a:solidFill>
                  <a:srgbClr val="FFFFFF"/>
                </a:solidFill>
              </a:rPr>
              <a:t>Thorough clinical examination</a:t>
            </a:r>
            <a:endParaRPr lang="en-US" sz="2500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3303984"/>
            <a:ext cx="7772400" cy="65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500" b="1" dirty="0" smtClean="0">
                <a:solidFill>
                  <a:srgbClr val="FFFFFF"/>
                </a:solidFill>
              </a:rPr>
              <a:t>Routine laboratory investigations as:</a:t>
            </a:r>
            <a:endParaRPr lang="en-US" sz="2500" dirty="0" smtClean="0">
              <a:solidFill>
                <a:srgbClr val="FFFFFF"/>
              </a:solidFill>
            </a:endParaRPr>
          </a:p>
          <a:p>
            <a:pPr marL="0" indent="0">
              <a:buFontTx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0278" y="3886200"/>
            <a:ext cx="491192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500" b="1" dirty="0">
                <a:solidFill>
                  <a:srgbClr val="FFFFFF"/>
                </a:solidFill>
              </a:rPr>
              <a:t>Complete blood count (CBC)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40109" y="4343400"/>
            <a:ext cx="635622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500" b="1" dirty="0">
                <a:solidFill>
                  <a:srgbClr val="FFFFFF"/>
                </a:solidFill>
              </a:rPr>
              <a:t>Erythrocyte Sedimentation Rate (ESR)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19200" y="4800600"/>
            <a:ext cx="454002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500" b="1" dirty="0">
                <a:solidFill>
                  <a:srgbClr val="FFFFFF"/>
                </a:solidFill>
              </a:rPr>
              <a:t>C- Reactive Protein (CRP</a:t>
            </a:r>
            <a:r>
              <a:rPr lang="en-US" sz="2500" b="1" dirty="0" smtClean="0">
                <a:solidFill>
                  <a:srgbClr val="FFFFFF"/>
                </a:solidFill>
              </a:rPr>
              <a:t>)</a:t>
            </a:r>
            <a:endParaRPr lang="en-US" sz="2500" b="1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51937" y="5237946"/>
            <a:ext cx="41841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500" b="1" dirty="0">
                <a:solidFill>
                  <a:srgbClr val="FFFFFF"/>
                </a:solidFill>
              </a:rPr>
              <a:t>Rheumatoid factor (RF</a:t>
            </a:r>
            <a:r>
              <a:rPr lang="en-US" sz="2500" b="1" dirty="0" smtClean="0">
                <a:solidFill>
                  <a:srgbClr val="FFFFFF"/>
                </a:solidFill>
              </a:rPr>
              <a:t>)</a:t>
            </a:r>
            <a:endParaRPr lang="en-US" sz="2500" b="1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39210" y="5695146"/>
            <a:ext cx="462819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500" b="1" dirty="0">
                <a:solidFill>
                  <a:srgbClr val="FFFFFF"/>
                </a:solidFill>
              </a:rPr>
              <a:t>Fasting blood sugar (FBS</a:t>
            </a:r>
            <a:r>
              <a:rPr lang="en-US" sz="2500" b="1" dirty="0" smtClean="0">
                <a:solidFill>
                  <a:srgbClr val="FFFFFF"/>
                </a:solidFill>
              </a:rPr>
              <a:t>)</a:t>
            </a:r>
            <a:endParaRPr lang="en-US" sz="25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1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500" b="1" kern="1200" dirty="0"/>
          </a:p>
        </p:txBody>
      </p:sp>
      <p:sp>
        <p:nvSpPr>
          <p:cNvPr id="4" name="Freeform 3"/>
          <p:cNvSpPr/>
          <p:nvPr/>
        </p:nvSpPr>
        <p:spPr>
          <a:xfrm>
            <a:off x="490627" y="457200"/>
            <a:ext cx="8347572" cy="6140152"/>
          </a:xfrm>
          <a:custGeom>
            <a:avLst/>
            <a:gdLst>
              <a:gd name="connsiteX0" fmla="*/ 0 w 6096000"/>
              <a:gd name="connsiteY0" fmla="*/ 0 h 3657600"/>
              <a:gd name="connsiteX1" fmla="*/ 6096000 w 6096000"/>
              <a:gd name="connsiteY1" fmla="*/ 0 h 3657600"/>
              <a:gd name="connsiteX2" fmla="*/ 6096000 w 6096000"/>
              <a:gd name="connsiteY2" fmla="*/ 3657600 h 3657600"/>
              <a:gd name="connsiteX3" fmla="*/ 0 w 6096000"/>
              <a:gd name="connsiteY3" fmla="*/ 3657600 h 3657600"/>
              <a:gd name="connsiteX4" fmla="*/ 0 w 60960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657600">
                <a:moveTo>
                  <a:pt x="0" y="0"/>
                </a:moveTo>
                <a:lnTo>
                  <a:pt x="6096000" y="0"/>
                </a:lnTo>
                <a:lnTo>
                  <a:pt x="60960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solidFill>
            <a:srgbClr val="242C26"/>
          </a:solidFill>
          <a:scene3d>
            <a:camera prst="orthographicFront"/>
            <a:lightRig rig="chilly" dir="t"/>
          </a:scene3d>
          <a:sp3d prstMaterial="translucentPowder">
            <a:bevelT w="1270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7650" tIns="247650" rIns="247650" bIns="247650" spcCol="1270" anchor="ctr"/>
          <a:lstStyle/>
          <a:p>
            <a:pPr algn="ctr" defTabSz="28892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65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2590800"/>
            <a:ext cx="7992888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Tx/>
              <a:buBlip>
                <a:blip r:embed="rId2"/>
              </a:buBlip>
            </a:pPr>
            <a:r>
              <a:rPr lang="en-US" sz="2500" b="1" dirty="0">
                <a:solidFill>
                  <a:srgbClr val="FFFFFF"/>
                </a:solidFill>
              </a:rPr>
              <a:t>Quantitative detection of </a:t>
            </a:r>
            <a:r>
              <a:rPr lang="en-US" sz="25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plasma BMP-2 </a:t>
            </a:r>
            <a:r>
              <a:rPr lang="en-US" sz="2500" b="1" dirty="0">
                <a:solidFill>
                  <a:srgbClr val="FFFFFF"/>
                </a:solidFill>
              </a:rPr>
              <a:t>levels in patients as well as the control groups using </a:t>
            </a:r>
            <a:r>
              <a:rPr lang="en-US" sz="25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ELISA technique</a:t>
            </a:r>
            <a:r>
              <a:rPr lang="en-US" sz="2500" b="1" dirty="0">
                <a:solidFill>
                  <a:srgbClr val="FFFFFF"/>
                </a:solidFill>
              </a:rPr>
              <a:t>.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Tx/>
              <a:buBlip>
                <a:blip r:embed="rId2"/>
              </a:buBlip>
            </a:pPr>
            <a:endParaRPr lang="en-US" sz="3200" kern="0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4455" y="2588623"/>
            <a:ext cx="803991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2500" b="1" dirty="0" smtClean="0">
                <a:solidFill>
                  <a:srgbClr val="FFFFFF"/>
                </a:solidFill>
              </a:rPr>
              <a:t>Assessment of lower extremity pain and function in patients using the </a:t>
            </a:r>
            <a:r>
              <a:rPr lang="en-US" sz="2500" b="1" dirty="0" err="1" smtClean="0">
                <a:solidFill>
                  <a:srgbClr val="FFFFFF"/>
                </a:solidFill>
              </a:rPr>
              <a:t>The</a:t>
            </a:r>
            <a:r>
              <a:rPr lang="en-US" sz="2500" b="1" dirty="0" smtClean="0">
                <a:solidFill>
                  <a:srgbClr val="FFFFFF"/>
                </a:solidFill>
              </a:rPr>
              <a:t> Western Ontario and McMaster University Osteoarthritis Index </a:t>
            </a:r>
            <a:r>
              <a:rPr lang="en-US" sz="25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(WOMAC) </a:t>
            </a:r>
            <a:r>
              <a:rPr lang="en-US" sz="2500" i="1" dirty="0" smtClean="0">
                <a:solidFill>
                  <a:srgbClr val="FFFFFF"/>
                </a:solidFill>
              </a:rPr>
              <a:t>(</a:t>
            </a:r>
            <a:r>
              <a:rPr lang="en-US" sz="2500" i="1" dirty="0" err="1" smtClean="0">
                <a:solidFill>
                  <a:srgbClr val="FFFFFF"/>
                </a:solidFill>
              </a:rPr>
              <a:t>Lequesneet</a:t>
            </a:r>
            <a:r>
              <a:rPr lang="en-US" sz="2500" i="1" dirty="0" smtClean="0">
                <a:solidFill>
                  <a:srgbClr val="FFFFFF"/>
                </a:solidFill>
              </a:rPr>
              <a:t> al., 1987</a:t>
            </a:r>
            <a:r>
              <a:rPr lang="en-US" sz="2500" b="1" i="1" dirty="0" smtClean="0">
                <a:solidFill>
                  <a:srgbClr val="FFFFFF"/>
                </a:solidFill>
              </a:rPr>
              <a:t>).</a:t>
            </a:r>
            <a:endParaRPr lang="ar-EG" sz="2500" b="1" i="1" dirty="0" smtClean="0">
              <a:solidFill>
                <a:srgbClr val="FFFFFF"/>
              </a:solidFill>
            </a:endParaRPr>
          </a:p>
          <a:p>
            <a:pPr algn="just"/>
            <a:endParaRPr lang="en-US" sz="2500" b="1" dirty="0">
              <a:solidFill>
                <a:srgbClr val="FFFFFF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27" y="2588624"/>
            <a:ext cx="8193743" cy="41169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1600200"/>
            <a:ext cx="586544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kern="0" dirty="0">
                <a:solidFill>
                  <a:srgbClr val="FFCC00"/>
                </a:solidFill>
                <a:latin typeface="Arial Black"/>
              </a:rPr>
              <a:t>Functional Assessment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7194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51978E-6 L 0.00139 -0.2831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415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6" grpId="1"/>
      <p:bldP spid="8" grpId="0"/>
      <p:bldP spid="8" grpId="2"/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463044" y="381000"/>
            <a:ext cx="8347572" cy="6144344"/>
          </a:xfrm>
          <a:custGeom>
            <a:avLst/>
            <a:gdLst>
              <a:gd name="connsiteX0" fmla="*/ 0 w 6096000"/>
              <a:gd name="connsiteY0" fmla="*/ 0 h 3657600"/>
              <a:gd name="connsiteX1" fmla="*/ 6096000 w 6096000"/>
              <a:gd name="connsiteY1" fmla="*/ 0 h 3657600"/>
              <a:gd name="connsiteX2" fmla="*/ 6096000 w 6096000"/>
              <a:gd name="connsiteY2" fmla="*/ 3657600 h 3657600"/>
              <a:gd name="connsiteX3" fmla="*/ 0 w 6096000"/>
              <a:gd name="connsiteY3" fmla="*/ 3657600 h 3657600"/>
              <a:gd name="connsiteX4" fmla="*/ 0 w 60960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657600">
                <a:moveTo>
                  <a:pt x="0" y="0"/>
                </a:moveTo>
                <a:lnTo>
                  <a:pt x="6096000" y="0"/>
                </a:lnTo>
                <a:lnTo>
                  <a:pt x="60960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solidFill>
            <a:srgbClr val="242C26"/>
          </a:solidFill>
          <a:scene3d>
            <a:camera prst="orthographicFront"/>
            <a:lightRig rig="chilly" dir="t"/>
          </a:scene3d>
          <a:sp3d prstMaterial="translucentPowder">
            <a:bevelT w="1270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7650" tIns="247650" rIns="247650" bIns="247650" spcCol="1270" anchor="ctr"/>
          <a:lstStyle/>
          <a:p>
            <a:pPr algn="ctr" defTabSz="28892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65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507933"/>
            <a:ext cx="7920880" cy="2606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Tx/>
              <a:buBlip>
                <a:blip r:embed="rId2"/>
              </a:buBlip>
            </a:pPr>
            <a:r>
              <a:rPr lang="en-US" sz="2500" kern="0" dirty="0">
                <a:solidFill>
                  <a:srgbClr val="FFFFFF"/>
                </a:solidFill>
              </a:rPr>
              <a:t>The severity of the disease was determined using </a:t>
            </a:r>
            <a:r>
              <a:rPr lang="en-US" sz="2500" b="1" i="1" u="sng" kern="0" dirty="0">
                <a:solidFill>
                  <a:srgbClr val="FFFFFF"/>
                </a:solidFill>
              </a:rPr>
              <a:t>plain X-ray </a:t>
            </a:r>
            <a:r>
              <a:rPr lang="en-US" sz="2500" b="1" i="1" u="sng" kern="0" dirty="0" err="1">
                <a:solidFill>
                  <a:srgbClr val="FFFFFF"/>
                </a:solidFill>
              </a:rPr>
              <a:t>antero</a:t>
            </a:r>
            <a:r>
              <a:rPr lang="en-US" sz="2500" b="1" i="1" u="sng" kern="0" dirty="0">
                <a:solidFill>
                  <a:srgbClr val="FFFFFF"/>
                </a:solidFill>
              </a:rPr>
              <a:t>-posterior and lateral </a:t>
            </a:r>
            <a:r>
              <a:rPr lang="en-US" sz="2500" kern="0" dirty="0">
                <a:solidFill>
                  <a:srgbClr val="FFFFFF"/>
                </a:solidFill>
              </a:rPr>
              <a:t>radiographs of the knees, evaluated according to the </a:t>
            </a:r>
            <a:r>
              <a:rPr lang="en-US" sz="2500" kern="0" dirty="0" err="1">
                <a:solidFill>
                  <a:srgbClr val="FF0000"/>
                </a:solidFill>
              </a:rPr>
              <a:t>Kellgren</a:t>
            </a:r>
            <a:r>
              <a:rPr lang="en-US" sz="2500" kern="0" dirty="0">
                <a:solidFill>
                  <a:srgbClr val="FF0000"/>
                </a:solidFill>
              </a:rPr>
              <a:t> and Lawrence scoring </a:t>
            </a:r>
            <a:r>
              <a:rPr lang="en-US" sz="2500" kern="0" dirty="0" smtClean="0">
                <a:solidFill>
                  <a:srgbClr val="FF0000"/>
                </a:solidFill>
              </a:rPr>
              <a:t>system</a:t>
            </a:r>
            <a:r>
              <a:rPr lang="en-US" sz="2500" kern="0" dirty="0" smtClean="0">
                <a:solidFill>
                  <a:srgbClr val="FFFFFF"/>
                </a:solidFill>
              </a:rPr>
              <a:t> </a:t>
            </a:r>
            <a:r>
              <a:rPr lang="en-US" sz="2500" i="1" kern="0" dirty="0" smtClean="0">
                <a:solidFill>
                  <a:srgbClr val="FFFFFF"/>
                </a:solidFill>
              </a:rPr>
              <a:t>(</a:t>
            </a:r>
            <a:r>
              <a:rPr lang="en-US" sz="2500" i="1" kern="0" dirty="0" err="1">
                <a:solidFill>
                  <a:srgbClr val="FFFFFF"/>
                </a:solidFill>
              </a:rPr>
              <a:t>Kellgren</a:t>
            </a:r>
            <a:r>
              <a:rPr lang="en-US" sz="2500" i="1" kern="0" dirty="0">
                <a:solidFill>
                  <a:srgbClr val="FFFFFF"/>
                </a:solidFill>
              </a:rPr>
              <a:t> and Lawrence, 1957).</a:t>
            </a: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buSzPct val="85000"/>
            </a:pPr>
            <a:endParaRPr lang="en-US" sz="3200" kern="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685800"/>
            <a:ext cx="746983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500" kern="0" dirty="0" smtClean="0">
                <a:solidFill>
                  <a:srgbClr val="FFCC00"/>
                </a:solidFill>
                <a:latin typeface="Arial Black"/>
              </a:rPr>
              <a:t>Radiological Investigations</a:t>
            </a:r>
            <a:endParaRPr lang="en-US" sz="3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2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074" name="Picture 2" descr="D:\Abeer\Papers and Thesis\for conferences\Las Vegas personaized 2014\backgrounds power point\معبد ابو سمبل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04" b="7504"/>
          <a:stretch/>
        </p:blipFill>
        <p:spPr bwMode="auto">
          <a:xfrm>
            <a:off x="4549" y="-569794"/>
            <a:ext cx="91440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057400" y="5524107"/>
            <a:ext cx="959902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Abou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Simbel Temple -Aswan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(EGYPT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1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2777156" y="345785"/>
            <a:ext cx="3379020" cy="873415"/>
          </a:xfrm>
          <a:custGeom>
            <a:avLst/>
            <a:gdLst>
              <a:gd name="connsiteX0" fmla="*/ 0 w 6096000"/>
              <a:gd name="connsiteY0" fmla="*/ 0 h 3657600"/>
              <a:gd name="connsiteX1" fmla="*/ 6096000 w 6096000"/>
              <a:gd name="connsiteY1" fmla="*/ 0 h 3657600"/>
              <a:gd name="connsiteX2" fmla="*/ 6096000 w 6096000"/>
              <a:gd name="connsiteY2" fmla="*/ 3657600 h 3657600"/>
              <a:gd name="connsiteX3" fmla="*/ 0 w 6096000"/>
              <a:gd name="connsiteY3" fmla="*/ 3657600 h 3657600"/>
              <a:gd name="connsiteX4" fmla="*/ 0 w 60960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657600">
                <a:moveTo>
                  <a:pt x="0" y="0"/>
                </a:moveTo>
                <a:lnTo>
                  <a:pt x="6096000" y="0"/>
                </a:lnTo>
                <a:lnTo>
                  <a:pt x="60960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solidFill>
            <a:srgbClr val="242C26"/>
          </a:solidFill>
          <a:scene3d>
            <a:camera prst="orthographicFront"/>
            <a:lightRig rig="chilly" dir="t"/>
          </a:scene3d>
          <a:sp3d prstMaterial="translucentPowder">
            <a:bevelT w="1270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7650" tIns="247650" rIns="247650" bIns="247650" spcCol="1270" anchor="ctr"/>
          <a:lstStyle/>
          <a:p>
            <a:pPr algn="ctr" defTabSz="28892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65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769441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398214" y="1295400"/>
            <a:ext cx="8347572" cy="5381625"/>
          </a:xfrm>
          <a:custGeom>
            <a:avLst/>
            <a:gdLst>
              <a:gd name="connsiteX0" fmla="*/ 0 w 6096000"/>
              <a:gd name="connsiteY0" fmla="*/ 0 h 3657600"/>
              <a:gd name="connsiteX1" fmla="*/ 6096000 w 6096000"/>
              <a:gd name="connsiteY1" fmla="*/ 0 h 3657600"/>
              <a:gd name="connsiteX2" fmla="*/ 6096000 w 6096000"/>
              <a:gd name="connsiteY2" fmla="*/ 3657600 h 3657600"/>
              <a:gd name="connsiteX3" fmla="*/ 0 w 6096000"/>
              <a:gd name="connsiteY3" fmla="*/ 3657600 h 3657600"/>
              <a:gd name="connsiteX4" fmla="*/ 0 w 60960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657600">
                <a:moveTo>
                  <a:pt x="0" y="0"/>
                </a:moveTo>
                <a:lnTo>
                  <a:pt x="6096000" y="0"/>
                </a:lnTo>
                <a:lnTo>
                  <a:pt x="60960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solidFill>
            <a:srgbClr val="242C26"/>
          </a:solidFill>
          <a:scene3d>
            <a:camera prst="orthographicFront"/>
            <a:lightRig rig="chilly" dir="t"/>
          </a:scene3d>
          <a:sp3d prstMaterial="translucentPowder">
            <a:bevelT w="1270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7650" tIns="247650" rIns="247650" bIns="247650" spcCol="1270" anchor="ctr"/>
          <a:lstStyle/>
          <a:p>
            <a:pPr algn="ctr" defTabSz="28892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65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1504146"/>
            <a:ext cx="734841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FFFF"/>
                </a:solidFill>
              </a:rPr>
              <a:t>Sex </a:t>
            </a:r>
            <a:r>
              <a:rPr lang="en-US" sz="2500" b="1" dirty="0">
                <a:solidFill>
                  <a:srgbClr val="FFFFFF"/>
                </a:solidFill>
              </a:rPr>
              <a:t>groups Cross Tabulation: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6388" y="1351746"/>
            <a:ext cx="803421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FFFF"/>
                </a:solidFill>
              </a:rPr>
              <a:t>Descriptive </a:t>
            </a:r>
            <a:r>
              <a:rPr lang="en-US" sz="2500" b="1" dirty="0">
                <a:solidFill>
                  <a:srgbClr val="FFFFFF"/>
                </a:solidFill>
              </a:rPr>
              <a:t>parameters of the patients:</a:t>
            </a:r>
          </a:p>
        </p:txBody>
      </p:sp>
      <p:sp>
        <p:nvSpPr>
          <p:cNvPr id="3" name="Rectangle 2"/>
          <p:cNvSpPr/>
          <p:nvPr/>
        </p:nvSpPr>
        <p:spPr>
          <a:xfrm>
            <a:off x="500187" y="1371600"/>
            <a:ext cx="803421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FFFF"/>
                </a:solidFill>
              </a:rPr>
              <a:t>Descriptive </a:t>
            </a:r>
            <a:r>
              <a:rPr lang="en-US" sz="2500" b="1" dirty="0">
                <a:solidFill>
                  <a:srgbClr val="FFFFFF"/>
                </a:solidFill>
              </a:rPr>
              <a:t>parameters of the controls:</a:t>
            </a:r>
          </a:p>
        </p:txBody>
      </p:sp>
      <p:sp>
        <p:nvSpPr>
          <p:cNvPr id="4" name="Rectangle 3"/>
          <p:cNvSpPr/>
          <p:nvPr/>
        </p:nvSpPr>
        <p:spPr>
          <a:xfrm>
            <a:off x="500187" y="1371600"/>
            <a:ext cx="803421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FFFF"/>
                </a:solidFill>
              </a:rPr>
              <a:t>Frequencies </a:t>
            </a:r>
            <a:r>
              <a:rPr lang="en-US" sz="2500" b="1" dirty="0">
                <a:solidFill>
                  <a:srgbClr val="FFFFFF"/>
                </a:solidFill>
              </a:rPr>
              <a:t>of clinical manifestations among studied patients: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2587" y="1371600"/>
            <a:ext cx="788181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FFFF"/>
                </a:solidFill>
              </a:rPr>
              <a:t>Comparison </a:t>
            </a:r>
            <a:r>
              <a:rPr lang="en-US" sz="2500" b="1" dirty="0">
                <a:solidFill>
                  <a:srgbClr val="FFFFFF"/>
                </a:solidFill>
              </a:rPr>
              <a:t>between patients and controls: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95400" y="5691426"/>
            <a:ext cx="640871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solidFill>
                  <a:srgbClr val="FFFFFF"/>
                </a:solidFill>
              </a:rPr>
              <a:t>Comparison between patients and controls regarding plasma BMP-2 levels.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52600" y="5691426"/>
            <a:ext cx="559836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solidFill>
                  <a:srgbClr val="FFFFFF"/>
                </a:solidFill>
              </a:rPr>
              <a:t>Comparison between patients and controls regarding ESR.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6387" y="1348026"/>
            <a:ext cx="803421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FFFF"/>
                </a:solidFill>
              </a:rPr>
              <a:t>Radiological </a:t>
            </a:r>
            <a:r>
              <a:rPr lang="en-US" sz="2500" b="1" dirty="0">
                <a:solidFill>
                  <a:srgbClr val="FFFFFF"/>
                </a:solidFill>
              </a:rPr>
              <a:t>classification of patients according to K-L score:</a:t>
            </a:r>
          </a:p>
        </p:txBody>
      </p:sp>
      <p:graphicFrame>
        <p:nvGraphicFramePr>
          <p:cNvPr id="2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133283"/>
              </p:ext>
            </p:extLst>
          </p:nvPr>
        </p:nvGraphicFramePr>
        <p:xfrm>
          <a:off x="1143000" y="2209800"/>
          <a:ext cx="7014287" cy="2491796"/>
        </p:xfrm>
        <a:graphic>
          <a:graphicData uri="http://schemas.openxmlformats.org/drawingml/2006/table">
            <a:tbl>
              <a:tblPr/>
              <a:tblGrid>
                <a:gridCol w="553580"/>
                <a:gridCol w="395415"/>
                <a:gridCol w="316332"/>
                <a:gridCol w="2530655"/>
                <a:gridCol w="2338728"/>
                <a:gridCol w="879577"/>
              </a:tblGrid>
              <a:tr h="302039">
                <a:tc rowSpan="2" gridSpan="3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6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2481" marR="22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Groups</a:t>
                      </a:r>
                      <a:endParaRPr lang="en-US" sz="16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2481" marR="22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Total</a:t>
                      </a:r>
                      <a:endParaRPr lang="en-US" sz="16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2481" marR="22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76163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Control</a:t>
                      </a:r>
                      <a:endParaRPr lang="en-US" sz="16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2481" marR="22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Patients</a:t>
                      </a:r>
                      <a:endParaRPr lang="en-US" sz="16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2481" marR="22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8081">
                <a:tc rowSpan="4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6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6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Sex</a:t>
                      </a:r>
                      <a:endParaRPr lang="en-US" sz="16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2481" marR="22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6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</a:t>
                      </a:r>
                      <a:endParaRPr lang="en-US" sz="16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2481" marR="22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No</a:t>
                      </a:r>
                      <a:endParaRPr lang="en-US" sz="16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2481" marR="22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en-US" sz="16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2481" marR="22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18</a:t>
                      </a:r>
                      <a:endParaRPr lang="en-US" sz="16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2481" marR="22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22</a:t>
                      </a:r>
                      <a:endParaRPr lang="en-US" sz="16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2481" marR="22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43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%</a:t>
                      </a:r>
                      <a:endParaRPr lang="en-US" sz="16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2481" marR="22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57%</a:t>
                      </a:r>
                      <a:endParaRPr lang="en-US" sz="16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2481" marR="22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3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60.0%</a:t>
                      </a:r>
                      <a:endParaRPr lang="en-US" sz="16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2481" marR="22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3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60.0%</a:t>
                      </a:r>
                      <a:endParaRPr lang="en-US" sz="16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2481" marR="22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80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6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</a:t>
                      </a:r>
                      <a:endParaRPr lang="en-US" sz="16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2481" marR="22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No</a:t>
                      </a:r>
                      <a:endParaRPr lang="en-US" sz="16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2481" marR="22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en-US" sz="16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2481" marR="22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3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12</a:t>
                      </a:r>
                      <a:endParaRPr lang="en-US" sz="16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2481" marR="22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30" dirty="0" smtClean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15</a:t>
                      </a:r>
                      <a:endParaRPr lang="en-US" sz="16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2481" marR="22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76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%</a:t>
                      </a:r>
                      <a:endParaRPr lang="en-US" sz="16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2481" marR="22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43%</a:t>
                      </a:r>
                      <a:endParaRPr lang="en-US" sz="16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2481" marR="22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40.0%</a:t>
                      </a:r>
                      <a:endParaRPr lang="en-US" sz="16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2481" marR="22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40.0%</a:t>
                      </a:r>
                      <a:endParaRPr lang="en-US" sz="16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2481" marR="22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8081">
                <a:tc rowSpan="2" grid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Total</a:t>
                      </a:r>
                      <a:endParaRPr lang="en-US" sz="16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2481" marR="22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No</a:t>
                      </a:r>
                      <a:endParaRPr lang="en-US" sz="160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2481" marR="22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</a:t>
                      </a:r>
                      <a:endParaRPr lang="en-US" sz="16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2481" marR="22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3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30</a:t>
                      </a:r>
                      <a:endParaRPr lang="en-US" sz="16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2481" marR="22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30" dirty="0" smtClean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37</a:t>
                      </a:r>
                      <a:endParaRPr lang="en-US" sz="16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2481" marR="22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782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%</a:t>
                      </a:r>
                      <a:endParaRPr lang="en-US" sz="16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2481" marR="22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100.0%</a:t>
                      </a:r>
                      <a:endParaRPr lang="en-US" sz="16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2481" marR="22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100.0%</a:t>
                      </a:r>
                      <a:endParaRPr lang="en-US" sz="16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2481" marR="22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100.0%</a:t>
                      </a:r>
                      <a:endParaRPr lang="en-US" sz="16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2481" marR="22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171777"/>
              </p:ext>
            </p:extLst>
          </p:nvPr>
        </p:nvGraphicFramePr>
        <p:xfrm>
          <a:off x="711780" y="1921002"/>
          <a:ext cx="7822620" cy="4784598"/>
        </p:xfrm>
        <a:graphic>
          <a:graphicData uri="http://schemas.openxmlformats.org/drawingml/2006/table">
            <a:tbl>
              <a:tblPr/>
              <a:tblGrid>
                <a:gridCol w="3095433"/>
                <a:gridCol w="2213384"/>
                <a:gridCol w="2513803"/>
              </a:tblGrid>
              <a:tr h="209958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Parameters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Range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Mean ±S.D.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9958"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Age (years)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44 - 70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spc="-3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55.7±7.46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9958"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BMI (kg/m²)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24.34 - 34.71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27.89±2.49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09958"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Disease duration (years)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1 - 17</a:t>
                      </a:r>
                      <a:endParaRPr lang="en-US" sz="130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spc="-3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5.63±4.53</a:t>
                      </a:r>
                      <a:endParaRPr lang="en-US" sz="130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9958"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NPRS for pain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1 - 9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spc="-3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4.6±2.19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09958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Morning stiffness (minutes)</a:t>
                      </a:r>
                      <a:endParaRPr lang="en-US" sz="130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0 - 10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spc="-3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2.43±3.29</a:t>
                      </a:r>
                      <a:endParaRPr lang="en-US" sz="130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9958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Thigh circumference (cm)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0 - 3.2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spc="-3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0.91±1.32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09958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Degree of flexion deformity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0 - 30</a:t>
                      </a:r>
                      <a:endParaRPr lang="en-US" sz="130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spc="-3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3.83±7.50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9958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WOMAC score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16 - 65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spc="-3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28.2±11.34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09958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ESR (mm/</a:t>
                      </a:r>
                      <a:r>
                        <a:rPr lang="en-US" sz="1300" dirty="0" err="1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hr</a:t>
                      </a:r>
                      <a:r>
                        <a:rPr lang="en-US" sz="13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5 - 30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16.3±6.29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9958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Hb</a:t>
                      </a:r>
                      <a:r>
                        <a:rPr lang="en-US" sz="13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(g/dl)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9 - 15.1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11.87±1.90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09958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WBC (10³/mm³)</a:t>
                      </a:r>
                      <a:endParaRPr lang="en-US" sz="130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5 - 11.1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8.48±1.87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9958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PLT (10³/mm³)</a:t>
                      </a:r>
                      <a:endParaRPr lang="en-US" sz="130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180 - 426</a:t>
                      </a:r>
                      <a:endParaRPr lang="en-US" sz="130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292.03±72.61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09958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AST (u/l)</a:t>
                      </a:r>
                      <a:endParaRPr lang="en-US" sz="130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8 - 29</a:t>
                      </a:r>
                      <a:endParaRPr lang="en-US" sz="130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19.77±5.98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9958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ALT (u/l)</a:t>
                      </a:r>
                      <a:endParaRPr lang="en-US" sz="130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10 - 33</a:t>
                      </a:r>
                      <a:endParaRPr lang="en-US" sz="130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20.97±6.43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09958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ALP (u/l)</a:t>
                      </a:r>
                      <a:endParaRPr lang="en-US" sz="130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100 - 390</a:t>
                      </a:r>
                      <a:endParaRPr lang="en-US" sz="130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232.1±68.85</a:t>
                      </a:r>
                      <a:endParaRPr lang="en-US" sz="130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9958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BUN (mg/dl)</a:t>
                      </a:r>
                      <a:endParaRPr lang="en-US" sz="130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5 - 19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11.97±3.59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09958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S.creat. (mg/dl)</a:t>
                      </a:r>
                      <a:endParaRPr lang="en-US" sz="130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0.2 – 1.4</a:t>
                      </a:r>
                      <a:endParaRPr lang="en-US" sz="130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0.74±0.34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9958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S.uric acid (mg/dl)</a:t>
                      </a:r>
                      <a:endParaRPr lang="en-US" sz="130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1.3 - 6</a:t>
                      </a:r>
                      <a:endParaRPr lang="en-US" sz="130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3.86±1.00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09958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FBS (mg/dl)</a:t>
                      </a:r>
                      <a:endParaRPr lang="en-US" sz="130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60 - 105</a:t>
                      </a:r>
                      <a:endParaRPr lang="en-US" sz="130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81.07±13.39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20442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BMP-2 (</a:t>
                      </a:r>
                      <a:r>
                        <a:rPr lang="en-US" sz="1300" dirty="0" err="1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pg</a:t>
                      </a:r>
                      <a:r>
                        <a:rPr lang="en-US" sz="13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/ml)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5500 – 17500</a:t>
                      </a:r>
                      <a:endParaRPr lang="en-US" sz="130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242C26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7473.33±2336.21</a:t>
                      </a:r>
                      <a:endParaRPr lang="en-US" sz="1300" dirty="0">
                        <a:solidFill>
                          <a:srgbClr val="242C26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4767" marR="54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34353" y="5638800"/>
            <a:ext cx="787908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rgbClr val="FFFFFF"/>
                </a:solidFill>
              </a:rPr>
              <a:t>The frequencies of radiological grading among O.A patients.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506188"/>
              </p:ext>
            </p:extLst>
          </p:nvPr>
        </p:nvGraphicFramePr>
        <p:xfrm>
          <a:off x="1111425" y="1918155"/>
          <a:ext cx="7041975" cy="4482645"/>
        </p:xfrm>
        <a:graphic>
          <a:graphicData uri="http://schemas.openxmlformats.org/drawingml/2006/table">
            <a:tbl>
              <a:tblPr/>
              <a:tblGrid>
                <a:gridCol w="2754489"/>
                <a:gridCol w="2153886"/>
                <a:gridCol w="2133600"/>
              </a:tblGrid>
              <a:tr h="29884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Parameters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Range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Mean ±S.D.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98843"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Age (years)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42 - 68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53.3±8.49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8843"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BMI (kg/m²)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23.84 - 33.01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27.50±3.12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9884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ESR (mm/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hr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6 - 19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11.5±4.72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884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Hb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(g/dl)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9.8 – 14.5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12.27±1.74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9884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WBC (10³/mm³)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 – 10.6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8.33±1.62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884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PLT (10³/mm³)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180 - 430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307.8±84.35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9884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AST (u/l)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10 - 28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19.9±5.78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884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ALT (u/l)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9 - 28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20.6±5.67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9884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ALP (u/l)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160 - 310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237.3±54.68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884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BUN (mg/dl)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6 - 19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10.7±4.69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9884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S.creat. (mg/dl)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0.4 - 1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0.68±0.19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884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S.uric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acid (mg/dl)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3 - 4.8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3.95±0.59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9884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FBS (mg/dl)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65 - 115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82.3±14.1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884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BMP-2 (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pg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/ml)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2000 – </a:t>
                      </a: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5500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3362.5±1055.513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019154"/>
              </p:ext>
            </p:extLst>
          </p:nvPr>
        </p:nvGraphicFramePr>
        <p:xfrm>
          <a:off x="685800" y="2321056"/>
          <a:ext cx="7772400" cy="3901030"/>
        </p:xfrm>
        <a:graphic>
          <a:graphicData uri="http://schemas.openxmlformats.org/drawingml/2006/table">
            <a:tbl>
              <a:tblPr/>
              <a:tblGrid>
                <a:gridCol w="5044288"/>
                <a:gridCol w="1364833"/>
                <a:gridCol w="1363279"/>
              </a:tblGrid>
              <a:tr h="275976">
                <a:tc row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Clinical manifestations 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Patients (30)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46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Number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%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597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Pain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30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100%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597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Crepitus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100%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597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Tenderness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30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100%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597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Palpable bony enlargement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6.7%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597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 dirty="0" err="1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Patellofemoral</a:t>
                      </a:r>
                      <a:r>
                        <a:rPr lang="en-US" sz="1400" spc="-3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test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21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70.0%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597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Synovial hypertrophy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8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26.7%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597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Effusion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33.3%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465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Quadriceps disuse wasting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33.3%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597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Ligament laxity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6.7%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597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Deformity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13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43%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597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First carpometacarpal joint affection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6.7%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597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Heberden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and/or Bouchard nodes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10.0%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506919"/>
              </p:ext>
            </p:extLst>
          </p:nvPr>
        </p:nvGraphicFramePr>
        <p:xfrm>
          <a:off x="914400" y="1981200"/>
          <a:ext cx="7239000" cy="3540073"/>
        </p:xfrm>
        <a:graphic>
          <a:graphicData uri="http://schemas.openxmlformats.org/drawingml/2006/table">
            <a:tbl>
              <a:tblPr/>
              <a:tblGrid>
                <a:gridCol w="1894001"/>
                <a:gridCol w="1781667"/>
                <a:gridCol w="1558564"/>
                <a:gridCol w="668517"/>
                <a:gridCol w="779283"/>
                <a:gridCol w="556968"/>
              </a:tblGrid>
              <a:tr h="907297">
                <a:tc row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Parameters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Patients (N=30)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Controls 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(N=10)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Sig.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38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Mean ±S.D.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Mean ±S.D.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8796"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Age (years)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55.7±7.46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53.3±8.49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0.24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&gt; 0.05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8796"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BMI (kg/m²)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27.89±2.49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27.50±3.12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0.359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&gt; 0.05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3879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ESR (mm/hr)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16.3±6.29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11.5±4.72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2.549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&lt; 0.05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879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ALP (u/l)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232.1±68.85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237.3±54.68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0.243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&gt; 0.05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3879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BMP-2 (pg/ml)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7473.33±2336.21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3362.5±1055.513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4.68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&lt; 0.01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HS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2" name="Freeform 41"/>
          <p:cNvSpPr/>
          <p:nvPr/>
        </p:nvSpPr>
        <p:spPr>
          <a:xfrm>
            <a:off x="7581899" y="5085549"/>
            <a:ext cx="571501" cy="435726"/>
          </a:xfrm>
          <a:custGeom>
            <a:avLst/>
            <a:gdLst>
              <a:gd name="connsiteX0" fmla="*/ 0 w 1371600"/>
              <a:gd name="connsiteY0" fmla="*/ 0 h 914400"/>
              <a:gd name="connsiteX1" fmla="*/ 1371600 w 1371600"/>
              <a:gd name="connsiteY1" fmla="*/ 0 h 914400"/>
              <a:gd name="connsiteX2" fmla="*/ 1371600 w 1371600"/>
              <a:gd name="connsiteY2" fmla="*/ 914400 h 914400"/>
              <a:gd name="connsiteX3" fmla="*/ 0 w 1371600"/>
              <a:gd name="connsiteY3" fmla="*/ 914400 h 914400"/>
              <a:gd name="connsiteX4" fmla="*/ 0 w 13716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914400">
                <a:moveTo>
                  <a:pt x="0" y="0"/>
                </a:moveTo>
                <a:lnTo>
                  <a:pt x="1371600" y="0"/>
                </a:lnTo>
                <a:lnTo>
                  <a:pt x="13716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6095999" cy="37337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831" y="1690131"/>
            <a:ext cx="6005068" cy="377479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564305"/>
              </p:ext>
            </p:extLst>
          </p:nvPr>
        </p:nvGraphicFramePr>
        <p:xfrm>
          <a:off x="959024" y="2296823"/>
          <a:ext cx="7270576" cy="1226820"/>
        </p:xfrm>
        <a:graphic>
          <a:graphicData uri="http://schemas.openxmlformats.org/drawingml/2006/table">
            <a:tbl>
              <a:tblPr/>
              <a:tblGrid>
                <a:gridCol w="1817644"/>
                <a:gridCol w="1817644"/>
                <a:gridCol w="1817644"/>
                <a:gridCol w="1817644"/>
              </a:tblGrid>
              <a:tr h="24439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1" spc="-3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Parameter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1" spc="-3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No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1" spc="-3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%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16254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spc="-3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K-L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spc="-3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grading score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spc="-3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Grade 1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spc="-3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spc="-3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00.0%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162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spc="-3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Grade 2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spc="-3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12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spc="-3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40.0%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90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spc="-3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Grade 3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spc="-3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14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spc="-3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47.0%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162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spc="-3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Grade 4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spc="-3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spc="-3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13.0%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0"/>
            <a:ext cx="3962400" cy="16549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91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1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1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1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12" grpId="0" animBg="1"/>
      <p:bldP spid="7" grpId="0"/>
      <p:bldP spid="7" grpId="1"/>
      <p:bldP spid="10" grpId="0"/>
      <p:bldP spid="10" grpId="1"/>
      <p:bldP spid="3" grpId="0"/>
      <p:bldP spid="3" grpId="1"/>
      <p:bldP spid="4" grpId="0"/>
      <p:bldP spid="4" grpId="1"/>
      <p:bldP spid="17" grpId="0"/>
      <p:bldP spid="17" grpId="1"/>
      <p:bldP spid="26" grpId="0"/>
      <p:bldP spid="26" grpId="1"/>
      <p:bldP spid="28" grpId="0"/>
      <p:bldP spid="28" grpId="1"/>
      <p:bldP spid="18" grpId="0"/>
      <p:bldP spid="5" grpId="0"/>
      <p:bldP spid="42" grpId="0" animBg="1"/>
      <p:bldP spid="4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414956" y="345785"/>
            <a:ext cx="3379020" cy="873415"/>
          </a:xfrm>
          <a:custGeom>
            <a:avLst/>
            <a:gdLst>
              <a:gd name="connsiteX0" fmla="*/ 0 w 6096000"/>
              <a:gd name="connsiteY0" fmla="*/ 0 h 3657600"/>
              <a:gd name="connsiteX1" fmla="*/ 6096000 w 6096000"/>
              <a:gd name="connsiteY1" fmla="*/ 0 h 3657600"/>
              <a:gd name="connsiteX2" fmla="*/ 6096000 w 6096000"/>
              <a:gd name="connsiteY2" fmla="*/ 3657600 h 3657600"/>
              <a:gd name="connsiteX3" fmla="*/ 0 w 6096000"/>
              <a:gd name="connsiteY3" fmla="*/ 3657600 h 3657600"/>
              <a:gd name="connsiteX4" fmla="*/ 0 w 60960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657600">
                <a:moveTo>
                  <a:pt x="0" y="0"/>
                </a:moveTo>
                <a:lnTo>
                  <a:pt x="6096000" y="0"/>
                </a:lnTo>
                <a:lnTo>
                  <a:pt x="60960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solidFill>
            <a:srgbClr val="242C26"/>
          </a:solidFill>
          <a:scene3d>
            <a:camera prst="orthographicFront"/>
            <a:lightRig rig="chilly" dir="t"/>
          </a:scene3d>
          <a:sp3d prstMaterial="translucentPowder">
            <a:bevelT w="1270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7650" tIns="247650" rIns="247650" bIns="247650" spcCol="1270" anchor="ctr"/>
          <a:lstStyle/>
          <a:p>
            <a:pPr algn="ctr" defTabSz="28892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650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1676400" y="381000"/>
            <a:ext cx="7772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kern="0" dirty="0" smtClean="0">
                <a:solidFill>
                  <a:srgbClr val="FFCC00"/>
                </a:solidFill>
              </a:rPr>
              <a:t>Results</a:t>
            </a:r>
            <a:endParaRPr lang="en-US" kern="0" dirty="0">
              <a:solidFill>
                <a:srgbClr val="FFCC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98214" y="1295400"/>
            <a:ext cx="8347572" cy="5381625"/>
          </a:xfrm>
          <a:custGeom>
            <a:avLst/>
            <a:gdLst>
              <a:gd name="connsiteX0" fmla="*/ 0 w 6096000"/>
              <a:gd name="connsiteY0" fmla="*/ 0 h 3657600"/>
              <a:gd name="connsiteX1" fmla="*/ 6096000 w 6096000"/>
              <a:gd name="connsiteY1" fmla="*/ 0 h 3657600"/>
              <a:gd name="connsiteX2" fmla="*/ 6096000 w 6096000"/>
              <a:gd name="connsiteY2" fmla="*/ 3657600 h 3657600"/>
              <a:gd name="connsiteX3" fmla="*/ 0 w 6096000"/>
              <a:gd name="connsiteY3" fmla="*/ 3657600 h 3657600"/>
              <a:gd name="connsiteX4" fmla="*/ 0 w 60960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657600">
                <a:moveTo>
                  <a:pt x="0" y="0"/>
                </a:moveTo>
                <a:lnTo>
                  <a:pt x="6096000" y="0"/>
                </a:lnTo>
                <a:lnTo>
                  <a:pt x="60960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solidFill>
            <a:srgbClr val="242C26"/>
          </a:solidFill>
          <a:scene3d>
            <a:camera prst="orthographicFront"/>
            <a:lightRig rig="chilly" dir="t"/>
          </a:scene3d>
          <a:sp3d prstMaterial="translucentPowder">
            <a:bevelT w="1270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7650" tIns="247650" rIns="247650" bIns="247650" spcCol="1270" anchor="ctr"/>
          <a:lstStyle/>
          <a:p>
            <a:pPr algn="ctr" defTabSz="28892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6500">
              <a:solidFill>
                <a:srgbClr val="FFFFFF"/>
              </a:solidFill>
            </a:endParaRPr>
          </a:p>
        </p:txBody>
      </p:sp>
      <p:pic>
        <p:nvPicPr>
          <p:cNvPr id="8" name="Picture 7" descr="C:\Users\jesus\Desktop\OA\BMP\Printed\pic03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209055"/>
            <a:ext cx="2679576" cy="3048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838200" y="5029244"/>
            <a:ext cx="727280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500" kern="0" dirty="0" smtClean="0">
              <a:solidFill>
                <a:srgbClr val="FFFFFF"/>
              </a:solidFill>
            </a:endParaRPr>
          </a:p>
          <a:p>
            <a:pPr algn="ctr"/>
            <a:r>
              <a:rPr lang="en-US" sz="2500" kern="0" dirty="0" smtClean="0">
                <a:solidFill>
                  <a:srgbClr val="FFFFFF"/>
                </a:solidFill>
              </a:rPr>
              <a:t>normal </a:t>
            </a:r>
            <a:r>
              <a:rPr lang="en-US" sz="2500" kern="0" dirty="0">
                <a:solidFill>
                  <a:srgbClr val="FFFFFF"/>
                </a:solidFill>
              </a:rPr>
              <a:t>plain X-ray </a:t>
            </a:r>
            <a:r>
              <a:rPr lang="en-US" sz="2500" kern="0" dirty="0" smtClean="0">
                <a:solidFill>
                  <a:srgbClr val="FFFFFF"/>
                </a:solidFill>
              </a:rPr>
              <a:t>knee</a:t>
            </a:r>
            <a:endParaRPr lang="en-US" sz="2500" kern="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3688" y="4797152"/>
            <a:ext cx="57740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kern="0" dirty="0">
                <a:solidFill>
                  <a:srgbClr val="FFFFFF"/>
                </a:solidFill>
              </a:rPr>
              <a:t>(a)</a:t>
            </a:r>
            <a:endParaRPr lang="en-US" sz="25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10622" y="4797152"/>
            <a:ext cx="57740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kern="0" dirty="0">
                <a:solidFill>
                  <a:srgbClr val="FFFFFF"/>
                </a:solidFill>
              </a:rPr>
              <a:t>(b)</a:t>
            </a:r>
            <a:endParaRPr lang="en-US" sz="25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58894" y="4797152"/>
            <a:ext cx="57740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kern="0" dirty="0">
                <a:solidFill>
                  <a:srgbClr val="FFFFFF"/>
                </a:solidFill>
              </a:rPr>
              <a:t>(c)</a:t>
            </a:r>
            <a:endParaRPr lang="en-US" sz="25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4400" y="5562600"/>
            <a:ext cx="709056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kern="0" dirty="0">
                <a:solidFill>
                  <a:srgbClr val="FFFFFF"/>
                </a:solidFill>
              </a:rPr>
              <a:t>Plain X-ray knee showing (c) K-L grade 2, (d) K-L grade 3 and (e) K-L grade 4.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307455"/>
              </p:ext>
            </p:extLst>
          </p:nvPr>
        </p:nvGraphicFramePr>
        <p:xfrm>
          <a:off x="628653" y="2237909"/>
          <a:ext cx="7829547" cy="4330848"/>
        </p:xfrm>
        <a:graphic>
          <a:graphicData uri="http://schemas.openxmlformats.org/drawingml/2006/table">
            <a:tbl>
              <a:tblPr/>
              <a:tblGrid>
                <a:gridCol w="1368274"/>
                <a:gridCol w="795239"/>
                <a:gridCol w="698141"/>
                <a:gridCol w="698141"/>
                <a:gridCol w="698141"/>
                <a:gridCol w="698141"/>
                <a:gridCol w="698141"/>
                <a:gridCol w="698141"/>
                <a:gridCol w="877223"/>
                <a:gridCol w="599965"/>
              </a:tblGrid>
              <a:tr h="280195">
                <a:tc rowSpan="2" gridSpan="2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Parameters 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Grade 2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Grade 3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Grade 4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Sig.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52786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%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%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%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8367">
                <a:tc rowSpan="2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Pain 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Positive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12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100%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14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100%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100%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spc="-1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&gt; 0.05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46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Negative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0%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0%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0%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8367">
                <a:tc rowSpan="2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Morning stiffness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Positive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16.7%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50.0%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100%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1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&gt; 0.05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483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Negative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83.3%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50.0%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0%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8367">
                <a:tc rowSpan="2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Quadriceps disuse wasting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Positive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8.3%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42.9%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100%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1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&gt; 0.05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83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Negative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11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91.7%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9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35.7%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0%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8367">
                <a:tc rowSpan="2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Synovial hypertrophy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Positive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8.3%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21.4%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100%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1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&gt; 0.05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483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Negative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11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91.7%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11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64.3%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0%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8367">
                <a:tc rowSpan="2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Effusion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Positive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33.3%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42.9%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0%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spc="-1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&gt; 0.05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83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Negative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8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66.7%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8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57.1%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100%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8367">
                <a:tc rowSpan="2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Flexion deformity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Positive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0%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28.6%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100%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1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&gt; 0.05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46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Negative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12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100%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71.4%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0%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8367">
                <a:tc rowSpan="2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 err="1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Varus</a:t>
                      </a: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deformity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Positive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16.7%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35.%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75%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1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&gt; 0.05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82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Negative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83.3%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9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64.3%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spc="-6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25%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7944" marR="379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685800" y="1348026"/>
            <a:ext cx="78486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kern="0" dirty="0" smtClean="0">
                <a:solidFill>
                  <a:srgbClr val="FFFFFF"/>
                </a:solidFill>
              </a:rPr>
              <a:t>Comparison </a:t>
            </a:r>
            <a:r>
              <a:rPr lang="en-US" sz="2500" kern="0" dirty="0">
                <a:solidFill>
                  <a:srgbClr val="FFFFFF"/>
                </a:solidFill>
              </a:rPr>
              <a:t>between patients with K-L different grades and clinical parameters: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85800" y="1348026"/>
            <a:ext cx="78486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kern="0" dirty="0" smtClean="0">
                <a:solidFill>
                  <a:srgbClr val="FFFFFF"/>
                </a:solidFill>
              </a:rPr>
              <a:t>Comparison </a:t>
            </a:r>
            <a:r>
              <a:rPr lang="en-US" sz="2500" kern="0" dirty="0">
                <a:solidFill>
                  <a:srgbClr val="FFFFFF"/>
                </a:solidFill>
              </a:rPr>
              <a:t>between patients with K-L different grades as regards parametric clinical data</a:t>
            </a:r>
          </a:p>
        </p:txBody>
      </p:sp>
      <p:sp>
        <p:nvSpPr>
          <p:cNvPr id="23" name="Freeform 22"/>
          <p:cNvSpPr/>
          <p:nvPr/>
        </p:nvSpPr>
        <p:spPr>
          <a:xfrm>
            <a:off x="7924800" y="3097887"/>
            <a:ext cx="533400" cy="304800"/>
          </a:xfrm>
          <a:custGeom>
            <a:avLst/>
            <a:gdLst>
              <a:gd name="connsiteX0" fmla="*/ 0 w 1371600"/>
              <a:gd name="connsiteY0" fmla="*/ 0 h 914400"/>
              <a:gd name="connsiteX1" fmla="*/ 1371600 w 1371600"/>
              <a:gd name="connsiteY1" fmla="*/ 0 h 914400"/>
              <a:gd name="connsiteX2" fmla="*/ 1371600 w 1371600"/>
              <a:gd name="connsiteY2" fmla="*/ 914400 h 914400"/>
              <a:gd name="connsiteX3" fmla="*/ 0 w 1371600"/>
              <a:gd name="connsiteY3" fmla="*/ 914400 h 914400"/>
              <a:gd name="connsiteX4" fmla="*/ 0 w 13716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914400">
                <a:moveTo>
                  <a:pt x="0" y="0"/>
                </a:moveTo>
                <a:lnTo>
                  <a:pt x="1371600" y="0"/>
                </a:lnTo>
                <a:lnTo>
                  <a:pt x="13716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7924800" y="4953000"/>
            <a:ext cx="533400" cy="304800"/>
          </a:xfrm>
          <a:custGeom>
            <a:avLst/>
            <a:gdLst>
              <a:gd name="connsiteX0" fmla="*/ 0 w 1371600"/>
              <a:gd name="connsiteY0" fmla="*/ 0 h 914400"/>
              <a:gd name="connsiteX1" fmla="*/ 1371600 w 1371600"/>
              <a:gd name="connsiteY1" fmla="*/ 0 h 914400"/>
              <a:gd name="connsiteX2" fmla="*/ 1371600 w 1371600"/>
              <a:gd name="connsiteY2" fmla="*/ 914400 h 914400"/>
              <a:gd name="connsiteX3" fmla="*/ 0 w 1371600"/>
              <a:gd name="connsiteY3" fmla="*/ 914400 h 914400"/>
              <a:gd name="connsiteX4" fmla="*/ 0 w 13716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914400">
                <a:moveTo>
                  <a:pt x="0" y="0"/>
                </a:moveTo>
                <a:lnTo>
                  <a:pt x="1371600" y="0"/>
                </a:lnTo>
                <a:lnTo>
                  <a:pt x="13716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7924800" y="5234226"/>
            <a:ext cx="533400" cy="252174"/>
          </a:xfrm>
          <a:custGeom>
            <a:avLst/>
            <a:gdLst>
              <a:gd name="connsiteX0" fmla="*/ 0 w 1371600"/>
              <a:gd name="connsiteY0" fmla="*/ 0 h 914400"/>
              <a:gd name="connsiteX1" fmla="*/ 1371600 w 1371600"/>
              <a:gd name="connsiteY1" fmla="*/ 0 h 914400"/>
              <a:gd name="connsiteX2" fmla="*/ 1371600 w 1371600"/>
              <a:gd name="connsiteY2" fmla="*/ 914400 h 914400"/>
              <a:gd name="connsiteX3" fmla="*/ 0 w 1371600"/>
              <a:gd name="connsiteY3" fmla="*/ 914400 h 914400"/>
              <a:gd name="connsiteX4" fmla="*/ 0 w 13716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914400">
                <a:moveTo>
                  <a:pt x="0" y="0"/>
                </a:moveTo>
                <a:lnTo>
                  <a:pt x="1371600" y="0"/>
                </a:lnTo>
                <a:lnTo>
                  <a:pt x="13716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7924800" y="3707487"/>
            <a:ext cx="533400" cy="589746"/>
          </a:xfrm>
          <a:custGeom>
            <a:avLst/>
            <a:gdLst>
              <a:gd name="connsiteX0" fmla="*/ 0 w 1371600"/>
              <a:gd name="connsiteY0" fmla="*/ 0 h 914400"/>
              <a:gd name="connsiteX1" fmla="*/ 1371600 w 1371600"/>
              <a:gd name="connsiteY1" fmla="*/ 0 h 914400"/>
              <a:gd name="connsiteX2" fmla="*/ 1371600 w 1371600"/>
              <a:gd name="connsiteY2" fmla="*/ 914400 h 914400"/>
              <a:gd name="connsiteX3" fmla="*/ 0 w 1371600"/>
              <a:gd name="connsiteY3" fmla="*/ 914400 h 914400"/>
              <a:gd name="connsiteX4" fmla="*/ 0 w 13716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914400">
                <a:moveTo>
                  <a:pt x="0" y="0"/>
                </a:moveTo>
                <a:lnTo>
                  <a:pt x="1371600" y="0"/>
                </a:lnTo>
                <a:lnTo>
                  <a:pt x="13716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3400" y="5715000"/>
            <a:ext cx="79629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kern="0" dirty="0">
                <a:solidFill>
                  <a:srgbClr val="FFFFFF"/>
                </a:solidFill>
              </a:rPr>
              <a:t>Comparison between cases with different K-L grades as regards plasma BMP-2 levels.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62000" y="5715000"/>
            <a:ext cx="76962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kern="0" dirty="0">
                <a:solidFill>
                  <a:srgbClr val="FFFFFF"/>
                </a:solidFill>
              </a:rPr>
              <a:t>Correlation between X-ray grading and plasma levels of BMP-2.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31582" y="5691426"/>
            <a:ext cx="711701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kern="0" dirty="0">
                <a:solidFill>
                  <a:srgbClr val="FFFFFF"/>
                </a:solidFill>
              </a:rPr>
              <a:t>Correlation between X-ray grading and plasma levels of BMP-2.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78443" y="1348026"/>
            <a:ext cx="781785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kern="0" dirty="0" smtClean="0">
                <a:solidFill>
                  <a:srgbClr val="FFFFFF"/>
                </a:solidFill>
              </a:rPr>
              <a:t>Correlation </a:t>
            </a:r>
            <a:r>
              <a:rPr lang="en-US" sz="2500" kern="0" dirty="0">
                <a:solidFill>
                  <a:srgbClr val="FFFFFF"/>
                </a:solidFill>
              </a:rPr>
              <a:t>between BMP-2 and the studied parameters: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2244" y="5715000"/>
            <a:ext cx="724635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kern="0" dirty="0">
                <a:solidFill>
                  <a:srgbClr val="FFFFFF"/>
                </a:solidFill>
              </a:rPr>
              <a:t>Correlation between plasma BMP-2 levels and disease duration.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19572" y="5715000"/>
            <a:ext cx="727280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kern="0" dirty="0">
                <a:solidFill>
                  <a:srgbClr val="FFFFFF"/>
                </a:solidFill>
              </a:rPr>
              <a:t>Correlation between plasma BMP-2 levels and WOMAC score.</a:t>
            </a: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194569"/>
              </p:ext>
            </p:extLst>
          </p:nvPr>
        </p:nvGraphicFramePr>
        <p:xfrm>
          <a:off x="761999" y="1981200"/>
          <a:ext cx="7772401" cy="835723"/>
        </p:xfrm>
        <a:graphic>
          <a:graphicData uri="http://schemas.openxmlformats.org/drawingml/2006/table">
            <a:tbl>
              <a:tblPr/>
              <a:tblGrid>
                <a:gridCol w="1110343"/>
                <a:gridCol w="1110343"/>
                <a:gridCol w="1110343"/>
                <a:gridCol w="1110343"/>
                <a:gridCol w="1110343"/>
                <a:gridCol w="1110343"/>
                <a:gridCol w="1110343"/>
              </a:tblGrid>
              <a:tr h="21031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New Century Schoolbook"/>
                          <a:ea typeface="Times New Roman"/>
                          <a:cs typeface="Traditional Arabic"/>
                        </a:rPr>
                        <a:t> 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ysClr val="windowText" lastClr="000000"/>
                          </a:solidFill>
                          <a:effectLst/>
                          <a:latin typeface="New Century Schoolbook"/>
                          <a:ea typeface="Times New Roman"/>
                          <a:cs typeface="Traditional Arabic"/>
                        </a:rPr>
                        <a:t>Efficacy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ysClr val="windowText" lastClr="000000"/>
                          </a:solidFill>
                          <a:effectLst/>
                          <a:latin typeface="New Century Schoolbook"/>
                          <a:ea typeface="Times New Roman"/>
                          <a:cs typeface="Traditional Arabic"/>
                        </a:rPr>
                        <a:t>Cut-off value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ysClr val="windowText" lastClr="000000"/>
                          </a:solidFill>
                          <a:effectLst/>
                          <a:latin typeface="New Century Schoolbook"/>
                          <a:ea typeface="Times New Roman"/>
                          <a:cs typeface="Traditional Arabic"/>
                        </a:rPr>
                        <a:t>Sensitivity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ysClr val="windowText" lastClr="000000"/>
                          </a:solidFill>
                          <a:effectLst/>
                          <a:latin typeface="New Century Schoolbook"/>
                          <a:ea typeface="Times New Roman"/>
                          <a:cs typeface="Traditional Arabic"/>
                        </a:rPr>
                        <a:t>Specificity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ysClr val="windowText" lastClr="000000"/>
                          </a:solidFill>
                          <a:effectLst/>
                          <a:latin typeface="New Century Schoolbook"/>
                          <a:ea typeface="Times New Roman"/>
                          <a:cs typeface="Traditional Arabic"/>
                        </a:rPr>
                        <a:t>PPV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New Century Schoolbook"/>
                          <a:ea typeface="Times New Roman"/>
                          <a:cs typeface="Traditional Arabic"/>
                        </a:rPr>
                        <a:t>NPV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499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New Century Schoolbook"/>
                          <a:ea typeface="Times New Roman"/>
                          <a:cs typeface="Traditional Arabic"/>
                        </a:rPr>
                        <a:t>BMP-2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New Century Schoolbook"/>
                          <a:ea typeface="Times New Roman"/>
                          <a:cs typeface="Traditional Arabic"/>
                        </a:rPr>
                        <a:t>95.0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New Century Schoolbook"/>
                          <a:ea typeface="Times New Roman"/>
                          <a:cs typeface="Traditional Arabic"/>
                        </a:rPr>
                        <a:t>4000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New Century Schoolbook"/>
                          <a:ea typeface="Times New Roman"/>
                          <a:cs typeface="Traditional Arabic"/>
                        </a:rPr>
                        <a:t>100.7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New Century Schoolbook"/>
                          <a:ea typeface="Times New Roman"/>
                          <a:cs typeface="Traditional Arabic"/>
                        </a:rPr>
                        <a:t>80.0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New Century Schoolbook"/>
                          <a:ea typeface="Times New Roman"/>
                          <a:cs typeface="Traditional Arabic"/>
                        </a:rPr>
                        <a:t>93.8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New Century Schoolbook"/>
                          <a:ea typeface="Times New Roman"/>
                          <a:cs typeface="Traditional Arabic"/>
                        </a:rPr>
                        <a:t>100.0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2" name="Rectangle 41"/>
          <p:cNvSpPr/>
          <p:nvPr/>
        </p:nvSpPr>
        <p:spPr>
          <a:xfrm>
            <a:off x="685800" y="1371600"/>
            <a:ext cx="78486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kern="0" dirty="0" smtClean="0">
                <a:solidFill>
                  <a:srgbClr val="FFFFFF"/>
                </a:solidFill>
              </a:rPr>
              <a:t>Validity </a:t>
            </a:r>
            <a:r>
              <a:rPr lang="en-US" sz="2500" kern="0" dirty="0">
                <a:solidFill>
                  <a:srgbClr val="FFFFFF"/>
                </a:solidFill>
              </a:rPr>
              <a:t>of BMP-2 in diagnosis of O.A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09600" y="5691426"/>
            <a:ext cx="79248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kern="0" dirty="0">
                <a:solidFill>
                  <a:srgbClr val="FFFFFF"/>
                </a:solidFill>
              </a:rPr>
              <a:t>Receiver operating characteristic (ROC) curve analysis showing the diagnostic performance of BMP-2</a:t>
            </a:r>
          </a:p>
        </p:txBody>
      </p:sp>
      <p:graphicFrame>
        <p:nvGraphicFramePr>
          <p:cNvPr id="32" name="Content Placeholder 3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137372"/>
              </p:ext>
            </p:extLst>
          </p:nvPr>
        </p:nvGraphicFramePr>
        <p:xfrm>
          <a:off x="990600" y="2209800"/>
          <a:ext cx="7170213" cy="3733617"/>
        </p:xfrm>
        <a:graphic>
          <a:graphicData uri="http://schemas.openxmlformats.org/drawingml/2006/table">
            <a:tbl>
              <a:tblPr/>
              <a:tblGrid>
                <a:gridCol w="2804325"/>
                <a:gridCol w="1652295"/>
                <a:gridCol w="1652295"/>
                <a:gridCol w="1061298"/>
              </a:tblGrid>
              <a:tr h="228600">
                <a:tc row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Parameters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BMP-2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Sig.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P-value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Age (years)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0.358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&gt; 0.05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Disease duration (years)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0.778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&lt; 0.01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HS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BMI (kg/m²)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0.042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&gt; 0.05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Pain (NPRS)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0.475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&gt; 0.05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261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Morning stiffness (minutes)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0.677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&gt; 0.05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Synovial hypertrophy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0.051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&gt; 0.05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Effusion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0.293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&gt; 0.05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1272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Thigh circumference (cm)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0.67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&gt;0.05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Degree of flexion deformity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0.699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&gt; 0.05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Varus deformity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0.721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&gt; 0.05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5072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WOMAC score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0.507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&lt; 0.01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HS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ESR (mm/hr)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0.077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&gt; 0.05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FBS (mg/dl)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0.168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&gt; 0.05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5" name="Freeform 44"/>
          <p:cNvSpPr/>
          <p:nvPr/>
        </p:nvSpPr>
        <p:spPr>
          <a:xfrm>
            <a:off x="7077721" y="5226522"/>
            <a:ext cx="1094679" cy="259878"/>
          </a:xfrm>
          <a:custGeom>
            <a:avLst/>
            <a:gdLst>
              <a:gd name="connsiteX0" fmla="*/ 0 w 1371600"/>
              <a:gd name="connsiteY0" fmla="*/ 0 h 914400"/>
              <a:gd name="connsiteX1" fmla="*/ 1371600 w 1371600"/>
              <a:gd name="connsiteY1" fmla="*/ 0 h 914400"/>
              <a:gd name="connsiteX2" fmla="*/ 1371600 w 1371600"/>
              <a:gd name="connsiteY2" fmla="*/ 914400 h 914400"/>
              <a:gd name="connsiteX3" fmla="*/ 0 w 1371600"/>
              <a:gd name="connsiteY3" fmla="*/ 914400 h 914400"/>
              <a:gd name="connsiteX4" fmla="*/ 0 w 13716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914400">
                <a:moveTo>
                  <a:pt x="0" y="0"/>
                </a:moveTo>
                <a:lnTo>
                  <a:pt x="1371600" y="0"/>
                </a:lnTo>
                <a:lnTo>
                  <a:pt x="13716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7086600" y="2940522"/>
            <a:ext cx="1104900" cy="259878"/>
          </a:xfrm>
          <a:custGeom>
            <a:avLst/>
            <a:gdLst>
              <a:gd name="connsiteX0" fmla="*/ 0 w 1371600"/>
              <a:gd name="connsiteY0" fmla="*/ 0 h 914400"/>
              <a:gd name="connsiteX1" fmla="*/ 1371600 w 1371600"/>
              <a:gd name="connsiteY1" fmla="*/ 0 h 914400"/>
              <a:gd name="connsiteX2" fmla="*/ 1371600 w 1371600"/>
              <a:gd name="connsiteY2" fmla="*/ 914400 h 914400"/>
              <a:gd name="connsiteX3" fmla="*/ 0 w 1371600"/>
              <a:gd name="connsiteY3" fmla="*/ 914400 h 914400"/>
              <a:gd name="connsiteX4" fmla="*/ 0 w 13716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914400">
                <a:moveTo>
                  <a:pt x="0" y="0"/>
                </a:moveTo>
                <a:lnTo>
                  <a:pt x="1371600" y="0"/>
                </a:lnTo>
                <a:lnTo>
                  <a:pt x="13716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pic>
        <p:nvPicPr>
          <p:cNvPr id="4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5943600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078032" cy="4180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6998815" cy="4267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086600" cy="4237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05988"/>
            <a:ext cx="6667153" cy="39328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125699"/>
              </p:ext>
            </p:extLst>
          </p:nvPr>
        </p:nvGraphicFramePr>
        <p:xfrm>
          <a:off x="685798" y="2183487"/>
          <a:ext cx="7772402" cy="3302913"/>
        </p:xfrm>
        <a:graphic>
          <a:graphicData uri="http://schemas.openxmlformats.org/drawingml/2006/table">
            <a:tbl>
              <a:tblPr/>
              <a:tblGrid>
                <a:gridCol w="1727793"/>
                <a:gridCol w="1618901"/>
                <a:gridCol w="1618901"/>
                <a:gridCol w="1511533"/>
                <a:gridCol w="755386"/>
                <a:gridCol w="539888"/>
              </a:tblGrid>
              <a:tr h="618809">
                <a:tc row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Data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Grade 2 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(N=12)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Grade 3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(N=14)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Grade 4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(N=4)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Sig.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99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Mean ±S.D.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Mean ±S.D.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Mean ±S.D.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275"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Age (years)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50.5±5.63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57.64±6.32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64.5±4.43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&lt; 0.01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HS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9275"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BMI (kg/m²)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27.70±2.10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28.01±2.16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27.72±4.81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&gt; 0.05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1880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Disease duration (years)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2.58±2.61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6±3.1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13.5±3.51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&lt; 0.01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HS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880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Morning stiffness (minutes)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2.43±2.59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0.33±0.78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5.75±1.5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&gt; 0.05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NS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9927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WOMAC score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20.67±3.14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27.64±4.48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52.75±9.39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&lt; 0.01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HS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938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BMP-2 (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pg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/ml)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6208.33±492.60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7207.14±599.31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12200±3713.94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&lt; 0.01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HS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 descr="C:\Users\jesus\Desktop\thnov02p0198g02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0600" y="1552606"/>
            <a:ext cx="2141146" cy="3165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90128" y="1524000"/>
            <a:ext cx="2091039" cy="3191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C:\Users\jesus\Desktop\OA\BMP\Printed\Printed 2\Knee_Osteoarthritis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55238" y="1525726"/>
            <a:ext cx="2209949" cy="3193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1563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1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1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1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" dur="1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1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1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6" dur="1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1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1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1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1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0" grpId="0"/>
      <p:bldP spid="20" grpId="1"/>
      <p:bldP spid="22" grpId="0"/>
      <p:bldP spid="22" grpId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/>
      <p:bldP spid="27" grpId="1"/>
      <p:bldP spid="29" grpId="0"/>
      <p:bldP spid="29" grpId="1"/>
      <p:bldP spid="33" grpId="0"/>
      <p:bldP spid="33" grpId="1"/>
      <p:bldP spid="37" grpId="0"/>
      <p:bldP spid="37" grpId="1"/>
      <p:bldP spid="38" grpId="0"/>
      <p:bldP spid="38" grpId="1"/>
      <p:bldP spid="40" grpId="0"/>
      <p:bldP spid="40" grpId="1"/>
      <p:bldP spid="42" grpId="0"/>
      <p:bldP spid="44" grpId="0"/>
      <p:bldP spid="45" grpId="0" animBg="1"/>
      <p:bldP spid="45" grpId="1" animBg="1"/>
      <p:bldP spid="46" grpId="0" animBg="1"/>
      <p:bldP spid="4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4098" name="Picture 2" descr="D:\Abeer\Papers and Thesis\for conferences\Las Vegas personaized 2014\backgrounds power point\مكتبة الاسكندرية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77" y="0"/>
            <a:ext cx="91746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341" y="4572000"/>
            <a:ext cx="83197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latin typeface="Imprint MT Shadow" panose="04020605060303030202" pitchFamily="82" charset="0"/>
                <a:hlinkClick r:id="rId3" tooltip="Bibliotheca Alexandrina"/>
              </a:rPr>
              <a:t>Bibliotheca 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Imprint MT Shadow" panose="04020605060303030202" pitchFamily="82" charset="0"/>
                <a:hlinkClick r:id="rId3" tooltip="Bibliotheca Alexandrina"/>
              </a:rPr>
              <a:t>Alexandrina</a:t>
            </a:r>
            <a:endParaRPr lang="en-GB" sz="3200" b="1" dirty="0" smtClean="0">
              <a:solidFill>
                <a:schemeClr val="tx2">
                  <a:lumMod val="75000"/>
                </a:schemeClr>
              </a:solidFill>
              <a:latin typeface="Imprint MT Shadow" panose="04020605060303030202" pitchFamily="82" charset="0"/>
            </a:endParaRPr>
          </a:p>
          <a:p>
            <a:r>
              <a:rPr lang="en-GB" sz="3200" b="1" dirty="0" smtClean="0">
                <a:solidFill>
                  <a:srgbClr val="FFFF00"/>
                </a:solidFill>
                <a:latin typeface="Imprint MT Shadow" panose="04020605060303030202" pitchFamily="82" charset="0"/>
              </a:rPr>
              <a:t>=Royal Library of Alexandria </a:t>
            </a:r>
            <a:endParaRPr lang="ar-EG" sz="3200" b="1" dirty="0">
              <a:solidFill>
                <a:srgbClr val="FFFF00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58"/>
            <a:ext cx="3810000" cy="195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25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514600" y="381000"/>
            <a:ext cx="3962400" cy="1143000"/>
          </a:xfrm>
          <a:custGeom>
            <a:avLst/>
            <a:gdLst>
              <a:gd name="connsiteX0" fmla="*/ 0 w 6096000"/>
              <a:gd name="connsiteY0" fmla="*/ 0 h 3657600"/>
              <a:gd name="connsiteX1" fmla="*/ 6096000 w 6096000"/>
              <a:gd name="connsiteY1" fmla="*/ 0 h 3657600"/>
              <a:gd name="connsiteX2" fmla="*/ 6096000 w 6096000"/>
              <a:gd name="connsiteY2" fmla="*/ 3657600 h 3657600"/>
              <a:gd name="connsiteX3" fmla="*/ 0 w 6096000"/>
              <a:gd name="connsiteY3" fmla="*/ 3657600 h 3657600"/>
              <a:gd name="connsiteX4" fmla="*/ 0 w 60960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657600">
                <a:moveTo>
                  <a:pt x="0" y="0"/>
                </a:moveTo>
                <a:lnTo>
                  <a:pt x="6096000" y="0"/>
                </a:lnTo>
                <a:lnTo>
                  <a:pt x="60960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solidFill>
            <a:srgbClr val="242C26"/>
          </a:solidFill>
          <a:scene3d>
            <a:camera prst="orthographicFront"/>
            <a:lightRig rig="chilly" dir="t"/>
          </a:scene3d>
          <a:sp3d prstMaterial="translucentPowder">
            <a:bevelT w="1270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7650" tIns="247650" rIns="247650" bIns="247650" spcCol="1270" anchor="ctr"/>
          <a:lstStyle/>
          <a:p>
            <a:pPr algn="ctr" defTabSz="28892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650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533400"/>
            <a:ext cx="77724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kern="0" dirty="0" smtClean="0">
                <a:solidFill>
                  <a:srgbClr val="FFCC00"/>
                </a:solidFill>
              </a:rPr>
              <a:t>Conclusion</a:t>
            </a:r>
            <a:br>
              <a:rPr lang="en-US" kern="0" dirty="0" smtClean="0">
                <a:solidFill>
                  <a:srgbClr val="FFCC00"/>
                </a:solidFill>
              </a:rPr>
            </a:br>
            <a:endParaRPr lang="en-US" kern="0" dirty="0">
              <a:solidFill>
                <a:srgbClr val="FFCC00"/>
              </a:solidFill>
            </a:endParaRPr>
          </a:p>
        </p:txBody>
      </p:sp>
      <p:pic>
        <p:nvPicPr>
          <p:cNvPr id="30722" name="Picture 2" descr="http://biz-store.com/wp-content/uploads/2013/02/conclusion-introduction-starter-plen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2209800"/>
            <a:ext cx="4114800" cy="3733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1394192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2500" kern="0" dirty="0" smtClean="0"/>
              <a:t>In the current study, patients with </a:t>
            </a:r>
            <a:r>
              <a:rPr lang="en-US" sz="2500" kern="0" dirty="0" smtClean="0">
                <a:solidFill>
                  <a:srgbClr val="FF0000"/>
                </a:solidFill>
              </a:rPr>
              <a:t>high</a:t>
            </a:r>
            <a:r>
              <a:rPr lang="en-US" sz="2500" kern="0" dirty="0" smtClean="0"/>
              <a:t> plasma levels of </a:t>
            </a:r>
            <a:r>
              <a:rPr lang="en-US" sz="2500" b="1" kern="0" dirty="0" smtClean="0">
                <a:solidFill>
                  <a:srgbClr val="FF0000"/>
                </a:solidFill>
              </a:rPr>
              <a:t>BMP</a:t>
            </a:r>
            <a:r>
              <a:rPr lang="en-US" sz="2500" kern="0" dirty="0" smtClean="0">
                <a:solidFill>
                  <a:srgbClr val="FF0000"/>
                </a:solidFill>
              </a:rPr>
              <a:t>-</a:t>
            </a:r>
            <a:r>
              <a:rPr lang="en-US" sz="2500" kern="0" dirty="0" smtClean="0"/>
              <a:t>2 had </a:t>
            </a:r>
            <a:r>
              <a:rPr lang="en-US" sz="2500" b="1" kern="0" dirty="0" smtClean="0">
                <a:solidFill>
                  <a:srgbClr val="FF0000"/>
                </a:solidFill>
              </a:rPr>
              <a:t>longer disease duration </a:t>
            </a:r>
            <a:r>
              <a:rPr lang="en-US" sz="2500" kern="0" dirty="0" smtClean="0"/>
              <a:t>and experienced </a:t>
            </a:r>
            <a:r>
              <a:rPr lang="en-US" sz="2500" b="1" kern="0" dirty="0" smtClean="0">
                <a:solidFill>
                  <a:srgbClr val="FF0000"/>
                </a:solidFill>
              </a:rPr>
              <a:t>significantly more severe K-L and WOMAC</a:t>
            </a:r>
            <a:r>
              <a:rPr lang="en-US" sz="2500" kern="0" dirty="0" smtClean="0"/>
              <a:t> scores. </a:t>
            </a:r>
          </a:p>
          <a:p>
            <a:pPr algn="just"/>
            <a:r>
              <a:rPr lang="en-US" sz="2500" kern="0" dirty="0" smtClean="0"/>
              <a:t>So BMP-2 levels correlate with radiographic </a:t>
            </a:r>
            <a:r>
              <a:rPr lang="en-US" sz="2500" kern="0" dirty="0" smtClean="0">
                <a:solidFill>
                  <a:srgbClr val="FF0000"/>
                </a:solidFill>
              </a:rPr>
              <a:t>severity of O.A </a:t>
            </a:r>
            <a:r>
              <a:rPr lang="en-US" sz="2500" kern="0" dirty="0" smtClean="0"/>
              <a:t>which make such biomarker measurement may not only act as a substitute </a:t>
            </a:r>
            <a:r>
              <a:rPr lang="en-US" sz="2500" kern="0" dirty="0" smtClean="0">
                <a:solidFill>
                  <a:srgbClr val="FF0000"/>
                </a:solidFill>
              </a:rPr>
              <a:t>marker</a:t>
            </a:r>
            <a:r>
              <a:rPr lang="en-US" sz="2500" kern="0" dirty="0" smtClean="0"/>
              <a:t> for the disease but also has the potential to contribute to the fundamental processes underlying the </a:t>
            </a:r>
            <a:r>
              <a:rPr lang="en-US" sz="2500" kern="0" dirty="0" smtClean="0">
                <a:solidFill>
                  <a:srgbClr val="FF0000"/>
                </a:solidFill>
              </a:rPr>
              <a:t>pathogenesis of O.A</a:t>
            </a:r>
            <a:r>
              <a:rPr lang="en-US" sz="2500" kern="0" dirty="0" smtClean="0"/>
              <a:t>.</a:t>
            </a:r>
            <a:endParaRPr lang="ar-EG" sz="2500" kern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600200" y="929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en-US" sz="2500" kern="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4267200" y="3048000"/>
            <a:ext cx="10693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&amp;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61619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20833 -0.005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-2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0834 -0.005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-2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8" grpId="1"/>
      <p:bldP spid="23" grpId="0"/>
      <p:bldP spid="2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497183" y="128915"/>
            <a:ext cx="3962400" cy="1143000"/>
          </a:xfrm>
          <a:custGeom>
            <a:avLst/>
            <a:gdLst>
              <a:gd name="connsiteX0" fmla="*/ 0 w 6096000"/>
              <a:gd name="connsiteY0" fmla="*/ 0 h 3657600"/>
              <a:gd name="connsiteX1" fmla="*/ 6096000 w 6096000"/>
              <a:gd name="connsiteY1" fmla="*/ 0 h 3657600"/>
              <a:gd name="connsiteX2" fmla="*/ 6096000 w 6096000"/>
              <a:gd name="connsiteY2" fmla="*/ 3657600 h 3657600"/>
              <a:gd name="connsiteX3" fmla="*/ 0 w 6096000"/>
              <a:gd name="connsiteY3" fmla="*/ 3657600 h 3657600"/>
              <a:gd name="connsiteX4" fmla="*/ 0 w 60960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657600">
                <a:moveTo>
                  <a:pt x="0" y="0"/>
                </a:moveTo>
                <a:lnTo>
                  <a:pt x="6096000" y="0"/>
                </a:lnTo>
                <a:lnTo>
                  <a:pt x="60960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solidFill>
            <a:srgbClr val="242C26"/>
          </a:solidFill>
          <a:scene3d>
            <a:camera prst="orthographicFront"/>
            <a:lightRig rig="chilly" dir="t"/>
          </a:scene3d>
          <a:sp3d prstMaterial="translucentPowder">
            <a:bevelT w="1270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7650" tIns="247650" rIns="247650" bIns="247650" spcCol="1270" anchor="ctr"/>
          <a:lstStyle/>
          <a:p>
            <a:pPr algn="ctr" defTabSz="28892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650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533400"/>
            <a:ext cx="77724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kern="0" dirty="0" smtClean="0">
                <a:solidFill>
                  <a:srgbClr val="FFCC00"/>
                </a:solidFill>
              </a:rPr>
              <a:t>Conclusion </a:t>
            </a:r>
            <a:r>
              <a:rPr lang="en-US" sz="2800" b="1" i="1" kern="0" dirty="0" smtClean="0">
                <a:solidFill>
                  <a:srgbClr val="FFCC00"/>
                </a:solidFill>
              </a:rPr>
              <a:t>cont.</a:t>
            </a:r>
            <a:br>
              <a:rPr lang="en-US" sz="2800" b="1" i="1" kern="0" dirty="0" smtClean="0">
                <a:solidFill>
                  <a:srgbClr val="FFCC00"/>
                </a:solidFill>
              </a:rPr>
            </a:br>
            <a:endParaRPr lang="en-US" b="1" i="1" kern="0" dirty="0">
              <a:solidFill>
                <a:srgbClr val="FFCC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7017" y="1524000"/>
            <a:ext cx="7543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2"/>
              </a:buBlip>
            </a:pPr>
            <a:r>
              <a:rPr lang="en-US" sz="2500" kern="0" dirty="0">
                <a:solidFill>
                  <a:srgbClr val="FFFFFF"/>
                </a:solidFill>
              </a:rPr>
              <a:t>Although BMPs are considered </a:t>
            </a:r>
            <a:r>
              <a:rPr lang="en-US" sz="2500" kern="0" dirty="0">
                <a:solidFill>
                  <a:srgbClr val="FF0000"/>
                </a:solidFill>
              </a:rPr>
              <a:t>protective for articular cartilage</a:t>
            </a:r>
            <a:r>
              <a:rPr lang="en-US" sz="2500" kern="0" dirty="0">
                <a:solidFill>
                  <a:srgbClr val="FFFFFF"/>
                </a:solidFill>
              </a:rPr>
              <a:t> these factors can also be involved in </a:t>
            </a:r>
            <a:r>
              <a:rPr lang="en-US" sz="2500" i="1" u="sng" kern="0" dirty="0">
                <a:solidFill>
                  <a:srgbClr val="FF0000"/>
                </a:solidFill>
              </a:rPr>
              <a:t>chondrocyte hypertrophy and matrix </a:t>
            </a:r>
            <a:r>
              <a:rPr lang="en-US" sz="2500" i="1" u="sng" kern="0" dirty="0" smtClean="0">
                <a:solidFill>
                  <a:srgbClr val="FF0000"/>
                </a:solidFill>
              </a:rPr>
              <a:t>degradation.</a:t>
            </a:r>
            <a:endParaRPr lang="en-US" sz="2500" i="1" u="sng" kern="0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87829" y="3957429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2500" kern="0" dirty="0" smtClean="0"/>
              <a:t>Elevated BMP levels in damaged cartilage can on one side </a:t>
            </a:r>
            <a:r>
              <a:rPr lang="en-US" sz="2500" kern="0" dirty="0" smtClean="0">
                <a:solidFill>
                  <a:srgbClr val="FF0000"/>
                </a:solidFill>
              </a:rPr>
              <a:t>contribute to tissue repair </a:t>
            </a:r>
            <a:r>
              <a:rPr lang="en-US" sz="2500" kern="0" dirty="0" smtClean="0"/>
              <a:t>by boosting matrix synthesis but on the other side </a:t>
            </a:r>
            <a:r>
              <a:rPr lang="en-US" sz="2500" kern="0" dirty="0" smtClean="0">
                <a:solidFill>
                  <a:srgbClr val="FF0000"/>
                </a:solidFill>
              </a:rPr>
              <a:t>stimulate cartilage degeneration </a:t>
            </a:r>
            <a:r>
              <a:rPr lang="en-US" sz="2500" kern="0" dirty="0" smtClean="0"/>
              <a:t>by altering chondrocyte behavior and stimulating MMP-13 expression.</a:t>
            </a:r>
          </a:p>
          <a:p>
            <a:endParaRPr lang="ar-EG" kern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600200" y="929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en-US" sz="2500" kern="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1066800" y="4953000"/>
            <a:ext cx="70866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serve and protect or a wolf in sheep’s clothing?!!!</a:t>
            </a:r>
          </a:p>
        </p:txBody>
      </p:sp>
      <p:sp>
        <p:nvSpPr>
          <p:cNvPr id="19" name="Freeform 18"/>
          <p:cNvSpPr/>
          <p:nvPr/>
        </p:nvSpPr>
        <p:spPr>
          <a:xfrm>
            <a:off x="1219200" y="2211584"/>
            <a:ext cx="2894577" cy="2665215"/>
          </a:xfrm>
          <a:custGeom>
            <a:avLst/>
            <a:gdLst>
              <a:gd name="connsiteX0" fmla="*/ 0 w 2434828"/>
              <a:gd name="connsiteY0" fmla="*/ 1217414 h 2434828"/>
              <a:gd name="connsiteX1" fmla="*/ 1217414 w 2434828"/>
              <a:gd name="connsiteY1" fmla="*/ 0 h 2434828"/>
              <a:gd name="connsiteX2" fmla="*/ 2434828 w 2434828"/>
              <a:gd name="connsiteY2" fmla="*/ 1217414 h 2434828"/>
              <a:gd name="connsiteX3" fmla="*/ 1217414 w 2434828"/>
              <a:gd name="connsiteY3" fmla="*/ 2434828 h 2434828"/>
              <a:gd name="connsiteX4" fmla="*/ 0 w 2434828"/>
              <a:gd name="connsiteY4" fmla="*/ 1217414 h 243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4828" h="2434828">
                <a:moveTo>
                  <a:pt x="0" y="1217414"/>
                </a:moveTo>
                <a:cubicBezTo>
                  <a:pt x="0" y="545055"/>
                  <a:pt x="545055" y="0"/>
                  <a:pt x="1217414" y="0"/>
                </a:cubicBezTo>
                <a:cubicBezTo>
                  <a:pt x="1889773" y="0"/>
                  <a:pt x="2434828" y="545055"/>
                  <a:pt x="2434828" y="1217414"/>
                </a:cubicBezTo>
                <a:cubicBezTo>
                  <a:pt x="2434828" y="1889773"/>
                  <a:pt x="1889773" y="2434828"/>
                  <a:pt x="1217414" y="2434828"/>
                </a:cubicBezTo>
                <a:cubicBezTo>
                  <a:pt x="545055" y="2434828"/>
                  <a:pt x="0" y="1889773"/>
                  <a:pt x="0" y="1217414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2612" tIns="422612" rIns="422612" bIns="422612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0" dirty="0" smtClean="0">
                <a:ln w="31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Bone morphogenetic </a:t>
            </a:r>
            <a:r>
              <a:rPr lang="en-US" sz="2000" b="1" kern="0" dirty="0">
                <a:ln w="31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Proteins</a:t>
            </a:r>
            <a:endParaRPr lang="en-US" sz="2000" b="1" kern="1200" dirty="0">
              <a:ln w="31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878325" y="2211584"/>
            <a:ext cx="2894577" cy="2665215"/>
          </a:xfrm>
          <a:custGeom>
            <a:avLst/>
            <a:gdLst>
              <a:gd name="connsiteX0" fmla="*/ 0 w 2434828"/>
              <a:gd name="connsiteY0" fmla="*/ 1217414 h 2434828"/>
              <a:gd name="connsiteX1" fmla="*/ 1217414 w 2434828"/>
              <a:gd name="connsiteY1" fmla="*/ 0 h 2434828"/>
              <a:gd name="connsiteX2" fmla="*/ 2434828 w 2434828"/>
              <a:gd name="connsiteY2" fmla="*/ 1217414 h 2434828"/>
              <a:gd name="connsiteX3" fmla="*/ 1217414 w 2434828"/>
              <a:gd name="connsiteY3" fmla="*/ 2434828 h 2434828"/>
              <a:gd name="connsiteX4" fmla="*/ 0 w 2434828"/>
              <a:gd name="connsiteY4" fmla="*/ 1217414 h 243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4828" h="2434828">
                <a:moveTo>
                  <a:pt x="0" y="1217414"/>
                </a:moveTo>
                <a:cubicBezTo>
                  <a:pt x="0" y="545055"/>
                  <a:pt x="545055" y="0"/>
                  <a:pt x="1217414" y="0"/>
                </a:cubicBezTo>
                <a:cubicBezTo>
                  <a:pt x="1889773" y="0"/>
                  <a:pt x="2434828" y="545055"/>
                  <a:pt x="2434828" y="1217414"/>
                </a:cubicBezTo>
                <a:cubicBezTo>
                  <a:pt x="2434828" y="1889773"/>
                  <a:pt x="1889773" y="2434828"/>
                  <a:pt x="1217414" y="2434828"/>
                </a:cubicBezTo>
                <a:cubicBezTo>
                  <a:pt x="545055" y="2434828"/>
                  <a:pt x="0" y="1889773"/>
                  <a:pt x="0" y="1217414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772416"/>
              <a:satOff val="63043"/>
              <a:lumOff val="-3529"/>
              <a:alphaOff val="0"/>
            </a:schemeClr>
          </a:fillRef>
          <a:effectRef idx="0">
            <a:schemeClr val="accent4">
              <a:hueOff val="5772416"/>
              <a:satOff val="63043"/>
              <a:lumOff val="-352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2612" tIns="422612" rIns="422612" bIns="422612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Articular </a:t>
            </a:r>
            <a:r>
              <a:rPr lang="en-US" sz="2000" b="1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cartilage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67200" y="3048000"/>
            <a:ext cx="10693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&amp;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8038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20833 -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-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0834 -0.0055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-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0" grpId="0"/>
      <p:bldP spid="16" grpId="0"/>
      <p:bldP spid="16" grpId="1"/>
      <p:bldP spid="19" grpId="0" animBg="1"/>
      <p:bldP spid="19" grpId="1" animBg="1"/>
      <p:bldP spid="21" grpId="0" animBg="1"/>
      <p:bldP spid="21" grpId="1" animBg="1"/>
      <p:bldP spid="23" grpId="0"/>
      <p:bldP spid="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kern="0" dirty="0">
                <a:solidFill>
                  <a:srgbClr val="FFCC00"/>
                </a:solidFill>
              </a:rPr>
              <a:t>Acknowledgement</a:t>
            </a:r>
            <a:br>
              <a:rPr lang="en-US" b="1" kern="0" dirty="0">
                <a:solidFill>
                  <a:srgbClr val="FFCC00"/>
                </a:solidFill>
              </a:rPr>
            </a:b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7575" cy="5565775"/>
          </a:xfrm>
        </p:spPr>
        <p:txBody>
          <a:bodyPr>
            <a:normAutofit lnSpcReduction="10000"/>
          </a:bodyPr>
          <a:lstStyle/>
          <a:p>
            <a:r>
              <a:rPr lang="en-US" b="1" i="1" dirty="0">
                <a:cs typeface="+mj-cs"/>
              </a:rPr>
              <a:t>Nadia El </a:t>
            </a:r>
            <a:r>
              <a:rPr lang="en-US" b="1" i="1" dirty="0" err="1">
                <a:cs typeface="+mj-cs"/>
              </a:rPr>
              <a:t>Kadery</a:t>
            </a:r>
            <a:r>
              <a:rPr lang="en-US" b="1" i="1" dirty="0">
                <a:cs typeface="+mj-cs"/>
              </a:rPr>
              <a:t>, </a:t>
            </a:r>
            <a:r>
              <a:rPr lang="en-US" b="1" i="1" dirty="0" err="1">
                <a:cs typeface="+mj-cs"/>
              </a:rPr>
              <a:t>Henaz</a:t>
            </a:r>
            <a:r>
              <a:rPr lang="en-US" b="1" i="1" dirty="0">
                <a:cs typeface="+mj-cs"/>
              </a:rPr>
              <a:t> </a:t>
            </a:r>
            <a:r>
              <a:rPr lang="en-US" b="1" i="1" dirty="0" smtClean="0">
                <a:cs typeface="+mj-cs"/>
              </a:rPr>
              <a:t>Khaled &amp; </a:t>
            </a:r>
            <a:r>
              <a:rPr lang="en-US" b="1" i="1" dirty="0">
                <a:cs typeface="+mj-cs"/>
              </a:rPr>
              <a:t>Miriam  </a:t>
            </a:r>
            <a:r>
              <a:rPr lang="en-US" b="1" i="1" dirty="0" err="1">
                <a:cs typeface="+mj-cs"/>
              </a:rPr>
              <a:t>Bekhit</a:t>
            </a:r>
            <a:r>
              <a:rPr lang="en-US" b="1" i="1" dirty="0">
                <a:cs typeface="+mj-cs"/>
              </a:rPr>
              <a:t/>
            </a:r>
            <a:br>
              <a:rPr lang="en-US" b="1" i="1" dirty="0">
                <a:cs typeface="+mj-cs"/>
              </a:rPr>
            </a:br>
            <a:endParaRPr lang="en-US" b="1" i="1" dirty="0" smtClean="0">
              <a:cs typeface="+mj-cs"/>
            </a:endParaRPr>
          </a:p>
          <a:p>
            <a:r>
              <a:rPr lang="en-US" b="1" dirty="0" smtClean="0">
                <a:solidFill>
                  <a:schemeClr val="bg1">
                    <a:lumMod val="25000"/>
                    <a:lumOff val="75000"/>
                  </a:schemeClr>
                </a:solidFill>
                <a:cs typeface="+mj-cs"/>
              </a:rPr>
              <a:t>Physical medicine Rheumatology </a:t>
            </a:r>
            <a:r>
              <a:rPr lang="en-US" b="1" dirty="0">
                <a:solidFill>
                  <a:schemeClr val="bg1">
                    <a:lumMod val="25000"/>
                    <a:lumOff val="75000"/>
                  </a:schemeClr>
                </a:solidFill>
                <a:cs typeface="+mj-cs"/>
              </a:rPr>
              <a:t>and Rehabilitation </a:t>
            </a:r>
            <a:r>
              <a:rPr lang="en-US" b="1" dirty="0" smtClean="0">
                <a:solidFill>
                  <a:schemeClr val="bg1">
                    <a:lumMod val="25000"/>
                    <a:lumOff val="75000"/>
                  </a:schemeClr>
                </a:solidFill>
                <a:cs typeface="+mj-cs"/>
              </a:rPr>
              <a:t>department .                       </a:t>
            </a:r>
            <a:endParaRPr lang="en-US" sz="4000" b="1" i="1" dirty="0">
              <a:solidFill>
                <a:srgbClr val="FF0000"/>
              </a:solidFill>
              <a:cs typeface="+mj-cs"/>
            </a:endParaRP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  <a:cs typeface="+mj-cs"/>
            </a:endParaRPr>
          </a:p>
          <a:p>
            <a:r>
              <a:rPr lang="en-US" b="1" i="1" dirty="0" smtClean="0">
                <a:cs typeface="+mj-cs"/>
              </a:rPr>
              <a:t>My dear patients </a:t>
            </a:r>
          </a:p>
          <a:p>
            <a:endParaRPr lang="en-US" b="1" i="1" dirty="0" smtClean="0">
              <a:cs typeface="+mj-cs"/>
            </a:endParaRPr>
          </a:p>
          <a:p>
            <a:r>
              <a:rPr lang="en-US" b="1" i="1" dirty="0" smtClean="0">
                <a:cs typeface="+mj-cs"/>
              </a:rPr>
              <a:t>Committee of personalized medicine </a:t>
            </a:r>
            <a:r>
              <a:rPr lang="en-US" b="1" i="1" dirty="0">
                <a:cs typeface="+mj-cs"/>
              </a:rPr>
              <a:t/>
            </a:r>
            <a:br>
              <a:rPr lang="en-US" b="1" i="1" dirty="0">
                <a:cs typeface="+mj-cs"/>
              </a:rPr>
            </a:br>
            <a:r>
              <a:rPr lang="en-US" b="1" i="1" dirty="0">
                <a:solidFill>
                  <a:srgbClr val="FF0000"/>
                </a:solidFill>
                <a:cs typeface="+mj-cs"/>
              </a:rPr>
              <a:t/>
            </a:r>
            <a:br>
              <a:rPr lang="en-US" b="1" i="1" dirty="0">
                <a:solidFill>
                  <a:srgbClr val="FF0000"/>
                </a:solidFill>
                <a:cs typeface="+mj-cs"/>
              </a:rPr>
            </a:br>
            <a:endParaRPr lang="ar-EG" b="1" i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8" name="Picture 2" descr="http://www.savcps.com/websites/Invasive_Species/images/teamwor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91" y="3429000"/>
            <a:ext cx="445871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80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9" name="Picture 5" descr="https://encrypted-tbn1.gstatic.com/images?q=tbn:ANd9GcQ1VcJfZ_9UlbngvWxawwDd8yDHNrruSSK2diA_DSc5mFHEZe5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3" y="1"/>
            <a:ext cx="9157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2400" y="5638800"/>
            <a:ext cx="8991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Red Sea- EGYPT 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67200" cy="231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29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4" descr="http://www.hypertension-bloodpressure-center.com/images/hypertension_guideli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1979951"/>
            <a:ext cx="4187825" cy="41922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>
            <a:off x="1447800" y="381000"/>
            <a:ext cx="6172200" cy="1143000"/>
          </a:xfrm>
          <a:custGeom>
            <a:avLst/>
            <a:gdLst>
              <a:gd name="connsiteX0" fmla="*/ 0 w 6096000"/>
              <a:gd name="connsiteY0" fmla="*/ 0 h 3657600"/>
              <a:gd name="connsiteX1" fmla="*/ 6096000 w 6096000"/>
              <a:gd name="connsiteY1" fmla="*/ 0 h 3657600"/>
              <a:gd name="connsiteX2" fmla="*/ 6096000 w 6096000"/>
              <a:gd name="connsiteY2" fmla="*/ 3657600 h 3657600"/>
              <a:gd name="connsiteX3" fmla="*/ 0 w 6096000"/>
              <a:gd name="connsiteY3" fmla="*/ 3657600 h 3657600"/>
              <a:gd name="connsiteX4" fmla="*/ 0 w 60960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657600">
                <a:moveTo>
                  <a:pt x="0" y="0"/>
                </a:moveTo>
                <a:lnTo>
                  <a:pt x="6096000" y="0"/>
                </a:lnTo>
                <a:lnTo>
                  <a:pt x="60960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solidFill>
            <a:srgbClr val="242C26"/>
          </a:solidFill>
          <a:scene3d>
            <a:camera prst="orthographicFront"/>
            <a:lightRig rig="chilly" dir="t"/>
          </a:scene3d>
          <a:sp3d prstMaterial="translucentPowder">
            <a:bevelT w="1270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7650" tIns="247650" rIns="247650" bIns="247650" spcCol="1270" anchor="ctr"/>
          <a:lstStyle/>
          <a:p>
            <a:pPr algn="ctr" defTabSz="28892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6500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533400"/>
            <a:ext cx="77724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kern="0" smtClean="0">
                <a:solidFill>
                  <a:srgbClr val="FFCC00"/>
                </a:solidFill>
              </a:rPr>
              <a:t>Recommendations</a:t>
            </a:r>
            <a:r>
              <a:rPr lang="en-US" kern="0" dirty="0" smtClean="0">
                <a:solidFill>
                  <a:srgbClr val="FFCC00"/>
                </a:solidFill>
              </a:rPr>
              <a:t/>
            </a:r>
            <a:br>
              <a:rPr lang="en-US" kern="0" dirty="0" smtClean="0">
                <a:solidFill>
                  <a:srgbClr val="FFCC00"/>
                </a:solidFill>
              </a:rPr>
            </a:br>
            <a:endParaRPr lang="en-US" kern="0" dirty="0">
              <a:solidFill>
                <a:srgbClr val="FFCC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96887" y="1752599"/>
            <a:ext cx="8229600" cy="4724400"/>
          </a:xfrm>
          <a:custGeom>
            <a:avLst/>
            <a:gdLst>
              <a:gd name="connsiteX0" fmla="*/ 0 w 6096000"/>
              <a:gd name="connsiteY0" fmla="*/ 0 h 3657600"/>
              <a:gd name="connsiteX1" fmla="*/ 6096000 w 6096000"/>
              <a:gd name="connsiteY1" fmla="*/ 0 h 3657600"/>
              <a:gd name="connsiteX2" fmla="*/ 6096000 w 6096000"/>
              <a:gd name="connsiteY2" fmla="*/ 3657600 h 3657600"/>
              <a:gd name="connsiteX3" fmla="*/ 0 w 6096000"/>
              <a:gd name="connsiteY3" fmla="*/ 3657600 h 3657600"/>
              <a:gd name="connsiteX4" fmla="*/ 0 w 60960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657600">
                <a:moveTo>
                  <a:pt x="0" y="0"/>
                </a:moveTo>
                <a:lnTo>
                  <a:pt x="6096000" y="0"/>
                </a:lnTo>
                <a:lnTo>
                  <a:pt x="60960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solidFill>
            <a:srgbClr val="242C26"/>
          </a:solidFill>
          <a:scene3d>
            <a:camera prst="orthographicFront"/>
            <a:lightRig rig="chilly" dir="t"/>
          </a:scene3d>
          <a:sp3d prstMaterial="translucentPowder">
            <a:bevelT w="1270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7650" tIns="247650" rIns="247650" bIns="247650" spcCol="1270" anchor="ctr"/>
          <a:lstStyle/>
          <a:p>
            <a:pPr algn="ctr" defTabSz="28892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65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8457" y="1724055"/>
            <a:ext cx="80772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Tx/>
              <a:buBlip>
                <a:blip r:embed="rId3"/>
              </a:buBlip>
            </a:pPr>
            <a:r>
              <a:rPr lang="en-US" sz="2500" b="1" kern="0" dirty="0">
                <a:solidFill>
                  <a:srgbClr val="FFFF00"/>
                </a:solidFill>
              </a:rPr>
              <a:t>BMP-2</a:t>
            </a:r>
            <a:r>
              <a:rPr lang="en-US" sz="2500" kern="0" dirty="0">
                <a:solidFill>
                  <a:srgbClr val="FFFFFF"/>
                </a:solidFill>
              </a:rPr>
              <a:t> is likely to be a </a:t>
            </a:r>
            <a:r>
              <a:rPr lang="en-US" sz="2500" kern="0" dirty="0">
                <a:solidFill>
                  <a:srgbClr val="FFFF00"/>
                </a:solidFill>
              </a:rPr>
              <a:t>useful potential marker </a:t>
            </a:r>
            <a:r>
              <a:rPr lang="en-US" sz="2500" kern="0" dirty="0">
                <a:solidFill>
                  <a:srgbClr val="FFFFFF"/>
                </a:solidFill>
              </a:rPr>
              <a:t>to monitor the </a:t>
            </a:r>
            <a:r>
              <a:rPr lang="en-US" sz="2500" b="1" kern="0" dirty="0">
                <a:solidFill>
                  <a:srgbClr val="FFFF00"/>
                </a:solidFill>
              </a:rPr>
              <a:t>course and severity </a:t>
            </a:r>
            <a:r>
              <a:rPr lang="en-US" sz="2500" kern="0" dirty="0">
                <a:solidFill>
                  <a:srgbClr val="FFFFFF"/>
                </a:solidFill>
              </a:rPr>
              <a:t>of primary knee OA.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1721" y="2971493"/>
            <a:ext cx="80772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Tx/>
              <a:buBlip>
                <a:blip r:embed="rId3"/>
              </a:buBlip>
            </a:pPr>
            <a:r>
              <a:rPr lang="en-US" sz="2500" kern="0" dirty="0">
                <a:solidFill>
                  <a:srgbClr val="FFFFFF"/>
                </a:solidFill>
              </a:rPr>
              <a:t>Our preliminary data should be confirmed on </a:t>
            </a:r>
            <a:r>
              <a:rPr lang="en-US" sz="2500" kern="0" dirty="0">
                <a:solidFill>
                  <a:srgbClr val="FFFF00"/>
                </a:solidFill>
              </a:rPr>
              <a:t>larger</a:t>
            </a:r>
            <a:r>
              <a:rPr lang="en-US" sz="2500" kern="0" dirty="0">
                <a:solidFill>
                  <a:srgbClr val="FFFFFF"/>
                </a:solidFill>
              </a:rPr>
              <a:t> sample size taking into account the effect of </a:t>
            </a:r>
            <a:r>
              <a:rPr lang="en-US" sz="2500" kern="0" dirty="0">
                <a:solidFill>
                  <a:srgbClr val="FFFF00"/>
                </a:solidFill>
              </a:rPr>
              <a:t>other joints</a:t>
            </a:r>
            <a:r>
              <a:rPr lang="en-US" sz="2500" kern="0" dirty="0">
                <a:solidFill>
                  <a:srgbClr val="FFFFFF"/>
                </a:solidFill>
              </a:rPr>
              <a:t> than the knee and the </a:t>
            </a:r>
            <a:r>
              <a:rPr lang="en-US" sz="2500" kern="0" dirty="0">
                <a:solidFill>
                  <a:srgbClr val="FFFF00"/>
                </a:solidFill>
              </a:rPr>
              <a:t>synovial level </a:t>
            </a:r>
            <a:r>
              <a:rPr lang="en-US" sz="2500" kern="0" dirty="0">
                <a:solidFill>
                  <a:srgbClr val="FFFFFF"/>
                </a:solidFill>
              </a:rPr>
              <a:t>of BMP-2.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4388584"/>
            <a:ext cx="8001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Tx/>
              <a:buBlip>
                <a:blip r:embed="rId3"/>
              </a:buBlip>
            </a:pPr>
            <a:r>
              <a:rPr lang="en-US" sz="2500" kern="0" dirty="0">
                <a:solidFill>
                  <a:srgbClr val="FFFFFF"/>
                </a:solidFill>
              </a:rPr>
              <a:t>Further studies are recommended to define the </a:t>
            </a:r>
            <a:r>
              <a:rPr lang="en-US" sz="2500" kern="0" dirty="0" smtClean="0">
                <a:solidFill>
                  <a:srgbClr val="FFFFFF"/>
                </a:solidFill>
              </a:rPr>
              <a:t>potential </a:t>
            </a:r>
            <a:r>
              <a:rPr lang="en-US" sz="2500" kern="0" dirty="0">
                <a:solidFill>
                  <a:srgbClr val="FFFFFF"/>
                </a:solidFill>
              </a:rPr>
              <a:t>experimental strategies for </a:t>
            </a:r>
            <a:r>
              <a:rPr lang="en-US" sz="2500" kern="0" dirty="0">
                <a:solidFill>
                  <a:srgbClr val="FFFF00"/>
                </a:solidFill>
              </a:rPr>
              <a:t>the inhibition of BMP-2 mediated O.A process.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727664" y="3321784"/>
            <a:ext cx="800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4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2500" kern="0" dirty="0" smtClean="0">
                <a:solidFill>
                  <a:srgbClr val="FFFFFF"/>
                </a:solidFill>
              </a:rPr>
              <a:t>We hypothesize to study the possibility of BMP-2 as a potential </a:t>
            </a:r>
            <a:r>
              <a:rPr lang="en-US" sz="2500" kern="0" dirty="0" smtClean="0">
                <a:solidFill>
                  <a:srgbClr val="FFFF00"/>
                </a:solidFill>
              </a:rPr>
              <a:t>therapeutic target.</a:t>
            </a:r>
          </a:p>
          <a:p>
            <a:endParaRPr lang="en-US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8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78603E-6 L -0.1 -0.005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2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052E-6 L -0.1125 -0.0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-2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9" grpId="1"/>
      <p:bldP spid="11" grpId="0"/>
      <p:bldP spid="11" grpId="1"/>
      <p:bldP spid="12" grpId="0"/>
      <p:bldP spid="12" grpId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074" name="Picture 2" descr="D:\Abeer\Papers and Thesis\for conferences\Las Vegas personaized 2014\backgrounds power point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6"/>
            <a:ext cx="9144000" cy="691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40"/>
          <a:stretch/>
        </p:blipFill>
        <p:spPr bwMode="auto">
          <a:xfrm>
            <a:off x="457200" y="1219201"/>
            <a:ext cx="8305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39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ar-EG" dirty="0">
              <a:solidFill>
                <a:srgbClr val="DD4B39"/>
              </a:solidFill>
            </a:endParaRPr>
          </a:p>
          <a:p>
            <a:endParaRPr lang="ar-EG" dirty="0"/>
          </a:p>
          <a:p>
            <a:endParaRPr lang="ar-EG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28"/>
          <a:stretch/>
        </p:blipFill>
        <p:spPr bwMode="auto">
          <a:xfrm>
            <a:off x="4191000" y="0"/>
            <a:ext cx="47004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Abeer\Dropbox\Screenshots\thank u slides\Screenshot 2014-10-13 13.29.3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33"/>
          <a:stretch/>
        </p:blipFill>
        <p:spPr bwMode="auto">
          <a:xfrm>
            <a:off x="4648200" y="990600"/>
            <a:ext cx="3962400" cy="154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62400" y="2217003"/>
            <a:ext cx="778325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chemeClr val="bg2"/>
                </a:solidFill>
              </a:rPr>
              <a:t>       </a:t>
            </a:r>
            <a:r>
              <a:rPr lang="en-US" sz="4800" b="1" dirty="0" smtClean="0">
                <a:solidFill>
                  <a:schemeClr val="bg2"/>
                </a:solidFill>
              </a:rPr>
              <a:t>T H A  N   K</a:t>
            </a:r>
            <a:endParaRPr lang="ar-EG" sz="4800" b="1" dirty="0">
              <a:solidFill>
                <a:schemeClr val="bg2"/>
              </a:solidFill>
            </a:endParaRPr>
          </a:p>
        </p:txBody>
      </p:sp>
      <p:pic>
        <p:nvPicPr>
          <p:cNvPr id="15" name="Picture 2" descr="C:\Users\Abeer\Dropbox\Screenshots\thank u slides\Screenshot 2014-10-13 13.29.3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0"/>
          <a:stretch/>
        </p:blipFill>
        <p:spPr bwMode="auto">
          <a:xfrm>
            <a:off x="4552055" y="2905257"/>
            <a:ext cx="4058546" cy="158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556408" y="4487091"/>
            <a:ext cx="4154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   </a:t>
            </a:r>
            <a:r>
              <a:rPr lang="en-US" sz="4800" b="1" dirty="0" smtClean="0">
                <a:solidFill>
                  <a:schemeClr val="bg2"/>
                </a:solidFill>
              </a:rPr>
              <a:t>Y      O      </a:t>
            </a:r>
            <a:r>
              <a:rPr lang="en-US" sz="4800" b="1" dirty="0">
                <a:solidFill>
                  <a:schemeClr val="bg2"/>
                </a:solidFill>
              </a:rPr>
              <a:t>U </a:t>
            </a:r>
            <a:endParaRPr lang="ar-EG" sz="4800" b="1" dirty="0">
              <a:solidFill>
                <a:schemeClr val="bg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10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3" y="0"/>
            <a:ext cx="43194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78" y="0"/>
            <a:ext cx="48223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217" y="5715000"/>
            <a:ext cx="453101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What some people think about EGYPT !</a:t>
            </a:r>
            <a:endParaRPr lang="ar-EG" sz="2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7839" y="5930443"/>
            <a:ext cx="3810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What Egypt really is !</a:t>
            </a:r>
            <a:endParaRPr lang="ar-EG" sz="28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98991"/>
            <a:ext cx="738446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 smtClean="0"/>
              <a:t>Any questions ?????????</a:t>
            </a:r>
            <a:endParaRPr lang="ar-SA" sz="4400" b="1" dirty="0"/>
          </a:p>
        </p:txBody>
      </p:sp>
    </p:spTree>
    <p:extLst>
      <p:ext uri="{BB962C8B-B14F-4D97-AF65-F5344CB8AC3E}">
        <p14:creationId xmlns:p14="http://schemas.microsoft.com/office/powerpoint/2010/main" val="349931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/>
          <a:stretch/>
        </p:blipFill>
        <p:spPr bwMode="auto">
          <a:xfrm>
            <a:off x="4572000" y="2362200"/>
            <a:ext cx="4724399" cy="43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169"/>
            <a:ext cx="4571999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5966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4567326"/>
            <a:ext cx="4204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Faculty of Medicine</a:t>
            </a:r>
            <a:endParaRPr lang="ar-EG" sz="2800" dirty="0"/>
          </a:p>
        </p:txBody>
      </p:sp>
      <p:sp>
        <p:nvSpPr>
          <p:cNvPr id="4" name="Rectangle 3"/>
          <p:cNvSpPr/>
          <p:nvPr/>
        </p:nvSpPr>
        <p:spPr>
          <a:xfrm>
            <a:off x="4724401" y="1447800"/>
            <a:ext cx="426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Ain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Shams University 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32532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Freeform 4"/>
          <p:cNvSpPr/>
          <p:nvPr/>
        </p:nvSpPr>
        <p:spPr>
          <a:xfrm>
            <a:off x="2132112" y="336848"/>
            <a:ext cx="4903997" cy="958552"/>
          </a:xfrm>
          <a:custGeom>
            <a:avLst/>
            <a:gdLst>
              <a:gd name="connsiteX0" fmla="*/ 0 w 6096000"/>
              <a:gd name="connsiteY0" fmla="*/ 0 h 3657600"/>
              <a:gd name="connsiteX1" fmla="*/ 6096000 w 6096000"/>
              <a:gd name="connsiteY1" fmla="*/ 0 h 3657600"/>
              <a:gd name="connsiteX2" fmla="*/ 6096000 w 6096000"/>
              <a:gd name="connsiteY2" fmla="*/ 3657600 h 3657600"/>
              <a:gd name="connsiteX3" fmla="*/ 0 w 6096000"/>
              <a:gd name="connsiteY3" fmla="*/ 3657600 h 3657600"/>
              <a:gd name="connsiteX4" fmla="*/ 0 w 60960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657600">
                <a:moveTo>
                  <a:pt x="0" y="0"/>
                </a:moveTo>
                <a:lnTo>
                  <a:pt x="6096000" y="0"/>
                </a:lnTo>
                <a:lnTo>
                  <a:pt x="60960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solidFill>
            <a:srgbClr val="242C26"/>
          </a:solidFill>
          <a:scene3d>
            <a:camera prst="orthographicFront"/>
            <a:lightRig rig="chilly" dir="t"/>
          </a:scene3d>
          <a:sp3d prstMaterial="translucentPowder">
            <a:bevelT w="1270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7650" tIns="247650" rIns="247650" bIns="247650" spcCol="1270" anchor="ctr"/>
          <a:lstStyle/>
          <a:p>
            <a:pPr algn="ctr" defTabSz="28892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65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457200"/>
            <a:ext cx="77724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kern="0" dirty="0" smtClean="0">
                <a:solidFill>
                  <a:srgbClr val="FFCC00"/>
                </a:solidFill>
              </a:rPr>
              <a:t>Introduction</a:t>
            </a:r>
            <a:br>
              <a:rPr lang="en-US" kern="0" dirty="0" smtClean="0">
                <a:solidFill>
                  <a:srgbClr val="FFCC00"/>
                </a:solidFill>
              </a:rPr>
            </a:br>
            <a:endParaRPr lang="en-US" kern="0" dirty="0">
              <a:solidFill>
                <a:srgbClr val="FFCC00"/>
              </a:solidFill>
            </a:endParaRPr>
          </a:p>
        </p:txBody>
      </p:sp>
      <p:sp>
        <p:nvSpPr>
          <p:cNvPr id="8" name="AutoShape 2" descr="data:image/jpeg;base64,/9j/4AAQSkZJRgABAQAAAQABAAD/2wCEAAkGBw8PDxAPDxAQDw8PDw8NDQ0PDw8PDw8PFBEWFhQRFBQYHCggGBolHBQUITEhJSkrMC4uFx8zODMsNygtLisBCgoKDg0OGhAQFywkHyQsLCssLSwsLCwsLCwsLCwsLCwtLCwsLiwsLCwsLCwsLCwsLCwsLCwsLCwsLCwsLCwrLP/AABEIAOEA4QMBIgACEQEDEQH/xAAcAAACAgMBAQAAAAAAAAAAAAABAgADBAUHBgj/xABBEAACAgEBBAcFBQUGBwEAAAABAgADEQQFEiFBBhMxUWFxkQciMoGhFEJisdFScoKSwSNDU6LS4RUkM2OD8PEW/8QAGQEBAQEBAQEAAAAAAAAAAAAAAQACAwQF/8QAIxEBAAICAgIDAAMBAAAAAAAAAAECAxEhMQRBEhNRFGGxMv/aAAwDAQACEQMRAD8A4bJJJJJGWLGEksBjAysRhNQysBjgysRszQWAw70qBjiOxo29BvwYiMJbWjF4hsimKYbOlosjiyY0YGW1pk9bAbTKcyS2tHNhkFplcBgmQt8brpi5k3pbWl7PKXk3oCYFSRBHYRJlpJJJJJJJJJJJJJJIRCIBHAkhAlirAizIRJuIZlViZey9k6jVua9NU9zgZIQdg7yewfOUuJ272FaNBobbsAu2oYMfBUXdHyy3rKVHLjG09karSMF1NNlJPZvqQG8m7D8pjpPq7aWj0+qranUVJbWw95HUH5juPiJwz2h+zyzZxOp029boieJPGzTkngr969zfI+JEqYeIxFZIUaPNssVliETKZZWyQ0dsfEktKRSsCAhiwgyQwGGDMkBghzAYIMwEyGAwKRTDIYEskkkkkkkkkkIghkhAlqiIolyCMCVtay4CVrHzNwzJbJ2P2B60Np9Xp88a7VuA/C67v5oZxxhPR+zrpOdl6w2Gt7kurNLU1Y33YkFCo5nIxjxMJMPorUJzHaOwyuuxXVq7FDKwKOjAMrKRggg9oM83X0y1D4J2PrlU8Tl9OGA/dZh6TcJbvolu49e8AWrfd30Pc26SMjwJmG3F/aX0IOzbRfQC2hubFZ4k0WdvVMe7tIPMcO0cfGoZ9NbR0VWu01ujvzuXLukrjeU5BWxc8wQCPKfPfSvo7dszVPprfeGA9NoGFtqPYw9CCORBm4li0NUYMSZkmmUKStq5eJMSTDZIhWZjLKmSZ0dqMSESwrFIkVcEYiDEEUxSIxggQkkkkimCEwSKSSSSQwiARgIIyCZCCVIJeomoZk8mYsYRBpEsat1sQ7royujdzKcg+ohEhWIfUHRvatet0Wn1SADrawXUY9ywcHT5MCJl3JkYnJfYf0h3LLdm2H3bc36XJ7LVH9og81G9/A3fOwOsxMOkS06AgkD4k95fxJzX5ds1nTro0u1tCVQD7VSDbpH72x71RPcwGPA7p5Te6ysjDr2qciCiwIwI+Cwby+B+8vyMC+XCCpKsCrKSrKRgqQcEEcjCJ0b20dGOo1C7QpGKdU27eB2JqcE73k4BPmrd850k6Q5zwYSRgId2LJICJbuwFJaKhllbLL3EqaBUEQR2EXECQiVmXkSphCUQySGCBQxY0WBSSSSKMBLFERZaokDoJZFWNNBI6iKBLFEgYCOBFAjgTQPpdRZRbXdUxS2p1srcdqspyD/tOwdGf+O7Q06ayva1arYW/sRotO6oykg1knBGP/SZx1lnt/ZJ0q+w6o6W5sabWMq5J92rUdiP4A8FP8PdCTWXUdnW7URxXra9PfU3D7Tpy9Tp4vU2QR4hvlNgifFVz/6lX747V+Ym0sEwNah4MvxKcg+InN0ee9otP2nYmrA7a0TUDw6qxWb/AChvWfP+4VYqwwynBB5GfT7qjEhlDU6lG3kbipz7tiEc+OfWcn9tPR5aL6NbUuK9QvUXY7Bcg90/NBj/AMc1WWbQ5+ojhZXU0yFE6w5SQJIUlwWNuR0NsGxJQyTYvXMd65mYaiWCyxMTJdJSRMNBiVustisJFjMIhlzrKiJmSWQySQISSSRSxZasqWWrILBGEAjgTQFRLFEVRHAiyIjrFxGEUYyqxcy4GKwiHcfZT0v+3af7Je3/ADmmUAFj72ooHAWeLDgG+R58Pb218p8qDIIKkqw4qwJBB7wZ2voBotPrNKt2k1etouQBNVT9rts6uzHbuWbykHtB3ccu0EDnarpEvYohIer7wJup/eA99fmPymt6ZbL/AOIbL1NIGbBX19Hf1tfvKB54K/xGbE0W1hWNhsdCGWxggY4791QPQCZNDBbAV/6dgFieAPavyORMtPlnTtNhSJNu6BtNrdTS6Cs132DqwQwRSd5ADzG6yy3TJO9XCxgsYLLxXGCTppjbFZJj2VzYskx7VhMGJayxZjOs2FqTFdZzmG4YsBljLKzMNK2EqYS5pU0JaVmLHMUzJLJDJJLFliytZasQsWWqJUstWaZkwEsURVliiaBlEOI6rHCRCoLGKS0JH6vwlMxHcrUyxGWbDo7tvUbP1C6nTthh7r1tnq7q88a3Hd49oPESv7Mx5R00BmJy0j23FLfjv/RnpJptqUdZSd2xQOv0zEdbS3iOankw4HzyBmKh3WTnWTdX+7/eL+R+RnAdn1W0WLdRY9NyfBbWxDDvHcR3g5BntdJ7RNchrN1Wnu3GUvau/U7Jn3huDKkkZ7h4Tj9lP10+NnlvaOA+2NWV48aN/wDe+z1/0xNbpU8/Qz03SnZYp1lpDm2rUn7bp7Sc79Vx3l4+Hw/wzBSkd0J8r48RA+j5c7Yy1E8jD1M2FaiZKkc8Hz4yjz/2qnxfyWjauY9qT0p0tTfdx4qcfSY12xs8UceTjH1H6TtXzcVu505z4+SHlra5iWJPQ6rZF68erLDvT3voOM099ZBIPA8weBE6Ratv+Z2xqY7a11mO0zLRMSwTMtQrMrYSwxDMy0qIimOYhgSySSQKxZasrWXUqCwBYKCcFjnC+JxEGWWqZv6OjaBQz2FwRkbuApHh2kzNp0VSfDWPM8T6mYnNWOmvrl5ynTu3wqT444eszqdl2HtwPqZvx5CNvnuH1mJzz6ajFDVV7Lx2kn6TIXQKOUyzae4fWDrj3D6zlOS0+24pWPSkaUd0YUDulnXeEHXeH1nOZlvUF6qRt1RliABzPARdRqN1GYZyASJoLrg5y/WMfGxcDyG7OmPFN/YmdNjftdFOEUv3nO6PlwmNbr3uZVXeqHHJUhsnx4CYYCfsv/Ov+mNuV9z/AM6/6Z6q4qV9MTaZex0+zdXrtPptM+qCLpesFNwqsN+5YcmtyLQGUHs4cJvT7Pvsek1Gs1G0bbBRp7rqqOrWlbLUrYpWXd3JywUYABnhdkuqspL6pAThuq1IT3D28Nw5mXtTYtK3MHOpsIwUte+tmZDxU5NXjNTWss8scdIR/hH+cfpNnsXWWauzq6aGJGC7lgK6x3s2OH5mYOn2Lp2dV/txvMq562rhk4/wp0DZj1UotVKLXWvYi9/eT2k+JnL+Pin1/rX2Whpba9x2TOd1mXI54OM/SWIZNTxssPfY59WMKCfIvOpl646Xo0satHGHVXHc6hvzlSCXpOfy0tNbqujGjt/uzWe+piv+U8PpNPrfZ+Dxp1BH4bkDf5lxj0M9gksD4nSvlZa9Wc5xUn05jreg+ur4qK7h/wBuzDejgTTanYurrOH01w8q2ceq5E7BqNUAJ5rbfSBKQcnJ+6oPEmevF5WS3GtuVsVY9ucvobgCWrdQO1nUoB8zMZ8cuPeeXymdtTadmobec8PuoDwH6ma8z3Rv24Tr0WSGSKOJYsrEdYhuNjbXaghWy9JPFO0r4p+k9lRUtqCyplZGGQRnPkRyPhOcibLY+1bdK+9WcqSOsrPwuP6Hx/8Ak55MXy5jtut9dvZtWB2hvTEQ+AH5/nNhs3W1auvfqPEfHWcbyHuI/rzjvQOYHpPFM6nUu8RvpqCuZDUfLz4TaGkd2PLhKjpV8fWHzPxa41jv9MxSs2J0g8ZjasrXwHF/Hl4w+Wzpq9o2AIy8yD8h3zSpUzcQMgdp5Td7nHJ49pwcEE45ia5tQx7d0+aqf6T2+POqy43nlStSg+8w8l94+vZLURCe1vQSLYe5R5Iv6S1Lm8PQTttz2yagn4vVZtLNUtldasDmoFA2QGKE5APDlNXXc3f9BMuq9/2jJblnaIr1leAfjXtYd/lNppNSvDIIzjA3uP8AtNXobWNicT8S/nG2BSz5sbOMkL4nvmL5IpWbSaxNp03LqN5iOzeOPLMdFjBY6pPhWtudvfEIolqiQLA7gTJWFsTC1WsCjtmLr9oBQeOPGeH21t9nytRwOwv3+X6z0YcFry5XyRVstv8ASTdyie8/0Xz/AEnjdRczsWclmPMxSYpn1seKuOOHjtebFMQxjFM6MlkkkkVgjrKxHWQWCWLKhLBEMvQayyhxZUxVh6MP2WHMeE6HsPbNWsXHBL1GXq7x+0p5j8pzRZdTYykMpKspyrA4IPeDOeXDGSP7apeauqPViVlJrejfSVdRinUYS/sV+AS3w8G8OfLum/ejE+ZetqTqz2VtFo3DX2VnHunB5EjOJr22Sx4lwSeJJBm96uDcmPnMNa28+uxGzkuMcc8DmVjoyn7bfyiek3IdybjyL16lmcdZ7ee//NVf4j+ixl6NVf4j/wAqz0G5CEl/Lyfq+qrRr0erH339Flq7DQffb0E3ISEJD+Zl/V9NPxraNlKrBgzHdIPYJm0UBFCqMADAmQEjBZxyZ75I1aW60rXpWEjBYczG1GpCice21l1wE0W1drLWCScTC2xtoJkDi3IfrPJavUtYd5jk/QeU9/j+JNubdPNlzRHELNqbTe4nkvJe/wA5qnMssMpYz6kVisah5dzPMlMUwmKYopimMYpggkkkgTiMIgjiIOI4lYjiIWCWAykGODFLhPZ9GeluMU6tsr2JqW+73LZ4fi9e+eJBjgzGTHXJGrGtprO4dmarmOIPEEcRE3J4Lox0pbS4qtzZp+zverxXvX8Pp3HodLJYi2VsHRxvKynIInyM2G2Keev17MeSLKdyQJL92QLPPt1UhIQku3Yd2G0pCRgkN1i1qWchVHM/kO+a1tS9x4ApX3febz7vKWky31Cg4HvHnjsHmYMntb05RERUE120tpKgJJAAhFZtOoMzEdsjV6wKO2eR2vtsklUPm3IeUwdp7Xa0kAkL9TNUzT63j+HFebvHlz74qaywnieJPOY7tC7SljPe84MZUYWMUzJQxDCYDAgYphMBkgkkkgTCMIgjCIODHBlYjAySwGMDKwYwMQtBjAyoGMDELgZuOj3SC3RPlffqYjraSeDfiX9lvHnz8NGDGBhasWjUxwYmYncO07N19OqrFtLbw7GXsdG/ZYcjL8Tjuydq3aW0W0tungHU/BYufhYcx+XKdT6P7ep1yZT3LlGbaCfeXxB+8vj64nx/J8WcfMcw9mPLFuJ7bACU6zVJSu858FUfEx7gJfblQxxkgEgd5A7JoqqXtbrbTluQ+6g7gJ5Y13LsUI9779vAD4Kx8KD+p8ZmkqgiXXKgnlNudIQuVT3m+i+c3THbLOogWtFI5bDbO2lrHbx5KO0zxmt1z2nLHhyXkJjXXs5LMSSeZlRafZwePXFH9vDkyzc5aVs0UtELT0bcxZpWxkJiEzJQmKZDBIpFMJimCQxYYIEJJJIowjCJGEkYRhEEYSBxGErEYGSOIwMSEGIWAw5leYcxSwGXaXUvU62VOyWIcq6nBB/qPDnMbMOZdp1fot0ur1gFV2K9Tg8Oyu3HNO4/h9JkbT1S1Z4gCcgB9RxBHaD3zN1m1r7lVbbCwXhx7T+8ec+fk8Cs23WeHor5ExHLbba6QtYStRwOb9/l+s8+WiZgzPbjx1xxqrha02ncnJikxcwEzYEmKTATFJgkJiySSIQQwQQQQwSQQGEwQISSSRQwwSQRhGEUQxBhDFhzJHBhzEzDmSPDmJmHMUbMOYmZMyB8yZi5gzJHzBmLmDMkbMBMXMGZESYJIIJJJIJJIJJJIIIYJIIIYIFJJJIoZJJIIYRDJFJCIZJBIRJJJCIZJIpIZJIJIJJJJIJJIgIJJIFJJJJIDJJJJBAZJJIDIZJJEDBJJJJJJJJ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3316" name="Picture 4" descr="Sit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1"/>
            <a:ext cx="4370597" cy="41665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80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460374" y="1524000"/>
            <a:ext cx="8226425" cy="5029200"/>
          </a:xfrm>
          <a:custGeom>
            <a:avLst/>
            <a:gdLst>
              <a:gd name="connsiteX0" fmla="*/ 0 w 6096000"/>
              <a:gd name="connsiteY0" fmla="*/ 0 h 3657600"/>
              <a:gd name="connsiteX1" fmla="*/ 6096000 w 6096000"/>
              <a:gd name="connsiteY1" fmla="*/ 0 h 3657600"/>
              <a:gd name="connsiteX2" fmla="*/ 6096000 w 6096000"/>
              <a:gd name="connsiteY2" fmla="*/ 3657600 h 3657600"/>
              <a:gd name="connsiteX3" fmla="*/ 0 w 6096000"/>
              <a:gd name="connsiteY3" fmla="*/ 3657600 h 3657600"/>
              <a:gd name="connsiteX4" fmla="*/ 0 w 60960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657600">
                <a:moveTo>
                  <a:pt x="0" y="0"/>
                </a:moveTo>
                <a:lnTo>
                  <a:pt x="6096000" y="0"/>
                </a:lnTo>
                <a:lnTo>
                  <a:pt x="60960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solidFill>
            <a:srgbClr val="242C26"/>
          </a:solidFill>
          <a:scene3d>
            <a:camera prst="orthographicFront"/>
            <a:lightRig rig="chilly" dir="t"/>
          </a:scene3d>
          <a:sp3d prstMaterial="translucentPowder">
            <a:bevelT w="1270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7650" tIns="247650" rIns="247650" bIns="247650" spcCol="1270" anchor="ctr"/>
          <a:lstStyle/>
          <a:p>
            <a:pPr algn="ctr" defTabSz="28892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6500">
              <a:solidFill>
                <a:srgbClr val="FFFF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09600" y="1752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2500" kern="0" dirty="0" smtClean="0">
                <a:solidFill>
                  <a:srgbClr val="FFFFFF"/>
                </a:solidFill>
              </a:rPr>
              <a:t>Osteoarthritis is the </a:t>
            </a:r>
            <a:r>
              <a:rPr lang="en-US" sz="2500" b="1" u="sng" kern="0" dirty="0" smtClean="0">
                <a:solidFill>
                  <a:srgbClr val="FFFFFF"/>
                </a:solidFill>
              </a:rPr>
              <a:t>most prevalent </a:t>
            </a:r>
            <a:r>
              <a:rPr lang="en-US" sz="2500" kern="0" dirty="0" smtClean="0">
                <a:solidFill>
                  <a:srgbClr val="FFFFFF"/>
                </a:solidFill>
              </a:rPr>
              <a:t>complex, degenerative chronic disease. </a:t>
            </a:r>
          </a:p>
          <a:p>
            <a:endParaRPr lang="ar-EG" kern="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09600" y="2743200"/>
            <a:ext cx="7772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2500" kern="0" dirty="0" smtClean="0">
                <a:solidFill>
                  <a:srgbClr val="FFFFFF"/>
                </a:solidFill>
              </a:rPr>
              <a:t>It is a disorder of the hyaline joints characterized by </a:t>
            </a:r>
            <a:r>
              <a:rPr lang="en-US" sz="2500" u="sng" kern="0" dirty="0" smtClean="0">
                <a:solidFill>
                  <a:schemeClr val="accent5">
                    <a:lumMod val="50000"/>
                  </a:schemeClr>
                </a:solidFill>
              </a:rPr>
              <a:t>wear, softening and thinning </a:t>
            </a:r>
            <a:r>
              <a:rPr lang="en-US" sz="2500" kern="0" dirty="0" smtClean="0">
                <a:solidFill>
                  <a:srgbClr val="FFFFFF"/>
                </a:solidFill>
              </a:rPr>
              <a:t>of the articular </a:t>
            </a:r>
            <a:r>
              <a:rPr lang="en-US" sz="2500" u="sng" kern="0" dirty="0" smtClean="0">
                <a:solidFill>
                  <a:schemeClr val="accent5">
                    <a:lumMod val="50000"/>
                  </a:schemeClr>
                </a:solidFill>
              </a:rPr>
              <a:t>cartilage</a:t>
            </a:r>
            <a:r>
              <a:rPr lang="en-US" sz="2500" kern="0" dirty="0" smtClean="0">
                <a:solidFill>
                  <a:srgbClr val="FFFFFF"/>
                </a:solidFill>
              </a:rPr>
              <a:t> and diminished compliance of the sub-</a:t>
            </a:r>
            <a:r>
              <a:rPr lang="en-US" sz="2500" kern="0" dirty="0" err="1" smtClean="0">
                <a:solidFill>
                  <a:srgbClr val="FFFFFF"/>
                </a:solidFill>
              </a:rPr>
              <a:t>chondral</a:t>
            </a:r>
            <a:r>
              <a:rPr lang="en-US" sz="2500" kern="0" dirty="0" smtClean="0">
                <a:solidFill>
                  <a:srgbClr val="FFFFFF"/>
                </a:solidFill>
              </a:rPr>
              <a:t> bone.</a:t>
            </a:r>
            <a:endParaRPr lang="en-US" sz="2500" kern="0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09600" y="4572000"/>
            <a:ext cx="7772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2500" kern="0" dirty="0" smtClean="0">
                <a:solidFill>
                  <a:srgbClr val="FFFFFF"/>
                </a:solidFill>
              </a:rPr>
              <a:t>These pathological changes progressively lead to severe limitation of physical activity and great </a:t>
            </a:r>
            <a:r>
              <a:rPr lang="en-US" sz="2500" u="sng" kern="0" dirty="0" smtClean="0">
                <a:solidFill>
                  <a:schemeClr val="accent5">
                    <a:lumMod val="50000"/>
                  </a:schemeClr>
                </a:solidFill>
              </a:rPr>
              <a:t>impairment of quality </a:t>
            </a:r>
            <a:r>
              <a:rPr lang="en-US" sz="2500" kern="0" dirty="0" smtClean="0">
                <a:solidFill>
                  <a:srgbClr val="FFFFFF"/>
                </a:solidFill>
              </a:rPr>
              <a:t>of life.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13114"/>
            <a:ext cx="2286000" cy="313528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13114"/>
            <a:ext cx="2286000" cy="313528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13114"/>
            <a:ext cx="2286000" cy="313528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13114"/>
            <a:ext cx="2286000" cy="313528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3113114"/>
            <a:ext cx="2286000" cy="313528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23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-0.18455 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" y="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19167 -0.00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-2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-4.07407E-6 L -0.00695 -0.1511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-756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-0.15115 L 0.00139 0.004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7778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0" grpId="0"/>
      <p:bldP spid="10" grpId="1"/>
      <p:bldP spid="10" grpId="2"/>
      <p:bldP spid="11" grpId="0" build="p"/>
      <p:bldP spid="11" grpId="1" build="allAtOnce"/>
      <p:bldP spid="11" grpId="2" build="allAtOnce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533400" y="457200"/>
            <a:ext cx="8077200" cy="6248400"/>
          </a:xfrm>
          <a:custGeom>
            <a:avLst/>
            <a:gdLst>
              <a:gd name="connsiteX0" fmla="*/ 0 w 6096000"/>
              <a:gd name="connsiteY0" fmla="*/ 0 h 3657600"/>
              <a:gd name="connsiteX1" fmla="*/ 6096000 w 6096000"/>
              <a:gd name="connsiteY1" fmla="*/ 0 h 3657600"/>
              <a:gd name="connsiteX2" fmla="*/ 6096000 w 6096000"/>
              <a:gd name="connsiteY2" fmla="*/ 3657600 h 3657600"/>
              <a:gd name="connsiteX3" fmla="*/ 0 w 6096000"/>
              <a:gd name="connsiteY3" fmla="*/ 3657600 h 3657600"/>
              <a:gd name="connsiteX4" fmla="*/ 0 w 60960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657600">
                <a:moveTo>
                  <a:pt x="0" y="0"/>
                </a:moveTo>
                <a:lnTo>
                  <a:pt x="6096000" y="0"/>
                </a:lnTo>
                <a:lnTo>
                  <a:pt x="60960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solidFill>
            <a:srgbClr val="242C26"/>
          </a:solidFill>
          <a:scene3d>
            <a:camera prst="orthographicFront"/>
            <a:lightRig rig="chilly" dir="t"/>
          </a:scene3d>
          <a:sp3d prstMaterial="translucentPowder">
            <a:bevelT w="1270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7650" tIns="247650" rIns="247650" bIns="247650" spcCol="1270" anchor="ctr"/>
          <a:lstStyle/>
          <a:p>
            <a:pPr algn="ctr" defTabSz="28892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6500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511196" y="3168839"/>
            <a:ext cx="1507041" cy="71721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88760"/>
                </a:lnTo>
                <a:lnTo>
                  <a:pt x="1507041" y="488760"/>
                </a:lnTo>
                <a:lnTo>
                  <a:pt x="1507041" y="717214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sp>
      <p:sp>
        <p:nvSpPr>
          <p:cNvPr id="8" name="Freeform 7"/>
          <p:cNvSpPr/>
          <p:nvPr/>
        </p:nvSpPr>
        <p:spPr>
          <a:xfrm>
            <a:off x="3004155" y="3168839"/>
            <a:ext cx="1507041" cy="71721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507041" y="0"/>
                </a:moveTo>
                <a:lnTo>
                  <a:pt x="1507041" y="488760"/>
                </a:lnTo>
                <a:lnTo>
                  <a:pt x="0" y="488760"/>
                </a:lnTo>
                <a:lnTo>
                  <a:pt x="0" y="717214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sp>
      <p:sp>
        <p:nvSpPr>
          <p:cNvPr id="9" name="Rounded Rectangle 8"/>
          <p:cNvSpPr/>
          <p:nvPr/>
        </p:nvSpPr>
        <p:spPr>
          <a:xfrm>
            <a:off x="3200400" y="1602886"/>
            <a:ext cx="2543829" cy="1565952"/>
          </a:xfrm>
          <a:prstGeom prst="roundRect">
            <a:avLst>
              <a:gd name="adj" fmla="val 10000"/>
            </a:avLst>
          </a:prstGeom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3429000" y="1863193"/>
            <a:ext cx="2589235" cy="1565952"/>
          </a:xfrm>
          <a:custGeom>
            <a:avLst/>
            <a:gdLst>
              <a:gd name="connsiteX0" fmla="*/ 0 w 2466067"/>
              <a:gd name="connsiteY0" fmla="*/ 156595 h 1565952"/>
              <a:gd name="connsiteX1" fmla="*/ 156595 w 2466067"/>
              <a:gd name="connsiteY1" fmla="*/ 0 h 1565952"/>
              <a:gd name="connsiteX2" fmla="*/ 2309472 w 2466067"/>
              <a:gd name="connsiteY2" fmla="*/ 0 h 1565952"/>
              <a:gd name="connsiteX3" fmla="*/ 2466067 w 2466067"/>
              <a:gd name="connsiteY3" fmla="*/ 156595 h 1565952"/>
              <a:gd name="connsiteX4" fmla="*/ 2466067 w 2466067"/>
              <a:gd name="connsiteY4" fmla="*/ 1409357 h 1565952"/>
              <a:gd name="connsiteX5" fmla="*/ 2309472 w 2466067"/>
              <a:gd name="connsiteY5" fmla="*/ 1565952 h 1565952"/>
              <a:gd name="connsiteX6" fmla="*/ 156595 w 2466067"/>
              <a:gd name="connsiteY6" fmla="*/ 1565952 h 1565952"/>
              <a:gd name="connsiteX7" fmla="*/ 0 w 2466067"/>
              <a:gd name="connsiteY7" fmla="*/ 1409357 h 1565952"/>
              <a:gd name="connsiteX8" fmla="*/ 0 w 2466067"/>
              <a:gd name="connsiteY8" fmla="*/ 156595 h 156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6067" h="1565952">
                <a:moveTo>
                  <a:pt x="0" y="156595"/>
                </a:moveTo>
                <a:cubicBezTo>
                  <a:pt x="0" y="70110"/>
                  <a:pt x="70110" y="0"/>
                  <a:pt x="156595" y="0"/>
                </a:cubicBezTo>
                <a:lnTo>
                  <a:pt x="2309472" y="0"/>
                </a:lnTo>
                <a:cubicBezTo>
                  <a:pt x="2395957" y="0"/>
                  <a:pt x="2466067" y="70110"/>
                  <a:pt x="2466067" y="156595"/>
                </a:cubicBezTo>
                <a:lnTo>
                  <a:pt x="2466067" y="1409357"/>
                </a:lnTo>
                <a:cubicBezTo>
                  <a:pt x="2466067" y="1495842"/>
                  <a:pt x="2395957" y="1565952"/>
                  <a:pt x="2309472" y="1565952"/>
                </a:cubicBezTo>
                <a:lnTo>
                  <a:pt x="156595" y="1565952"/>
                </a:lnTo>
                <a:cubicBezTo>
                  <a:pt x="70110" y="1565952"/>
                  <a:pt x="0" y="1495842"/>
                  <a:pt x="0" y="1409357"/>
                </a:cubicBezTo>
                <a:lnTo>
                  <a:pt x="0" y="156595"/>
                </a:lnTo>
                <a:close/>
              </a:path>
            </a:pathLst>
          </a:custGeom>
        </p:spPr>
        <p:style>
          <a:lnRef idx="2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2085" tIns="282085" rIns="282085" bIns="282085" numCol="1" spcCol="1270" anchor="ctr" anchorCtr="0">
            <a:noAutofit/>
          </a:bodyPr>
          <a:lstStyle/>
          <a:p>
            <a:r>
              <a:rPr lang="en-US" sz="2500" dirty="0">
                <a:solidFill>
                  <a:srgbClr val="002E2D">
                    <a:hueOff val="0"/>
                    <a:satOff val="0"/>
                    <a:lumOff val="0"/>
                    <a:alphaOff val="0"/>
                  </a:srgbClr>
                </a:solidFill>
              </a:rPr>
              <a:t>Pathogenesis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771121" y="3886053"/>
            <a:ext cx="2466067" cy="1565952"/>
          </a:xfrm>
          <a:prstGeom prst="roundRect">
            <a:avLst>
              <a:gd name="adj" fmla="val 10000"/>
            </a:avLst>
          </a:prstGeom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2045129" y="4146360"/>
            <a:ext cx="2466067" cy="1565952"/>
          </a:xfrm>
          <a:custGeom>
            <a:avLst/>
            <a:gdLst>
              <a:gd name="connsiteX0" fmla="*/ 0 w 2466067"/>
              <a:gd name="connsiteY0" fmla="*/ 156595 h 1565952"/>
              <a:gd name="connsiteX1" fmla="*/ 156595 w 2466067"/>
              <a:gd name="connsiteY1" fmla="*/ 0 h 1565952"/>
              <a:gd name="connsiteX2" fmla="*/ 2309472 w 2466067"/>
              <a:gd name="connsiteY2" fmla="*/ 0 h 1565952"/>
              <a:gd name="connsiteX3" fmla="*/ 2466067 w 2466067"/>
              <a:gd name="connsiteY3" fmla="*/ 156595 h 1565952"/>
              <a:gd name="connsiteX4" fmla="*/ 2466067 w 2466067"/>
              <a:gd name="connsiteY4" fmla="*/ 1409357 h 1565952"/>
              <a:gd name="connsiteX5" fmla="*/ 2309472 w 2466067"/>
              <a:gd name="connsiteY5" fmla="*/ 1565952 h 1565952"/>
              <a:gd name="connsiteX6" fmla="*/ 156595 w 2466067"/>
              <a:gd name="connsiteY6" fmla="*/ 1565952 h 1565952"/>
              <a:gd name="connsiteX7" fmla="*/ 0 w 2466067"/>
              <a:gd name="connsiteY7" fmla="*/ 1409357 h 1565952"/>
              <a:gd name="connsiteX8" fmla="*/ 0 w 2466067"/>
              <a:gd name="connsiteY8" fmla="*/ 156595 h 156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6067" h="1565952">
                <a:moveTo>
                  <a:pt x="0" y="156595"/>
                </a:moveTo>
                <a:cubicBezTo>
                  <a:pt x="0" y="70110"/>
                  <a:pt x="70110" y="0"/>
                  <a:pt x="156595" y="0"/>
                </a:cubicBezTo>
                <a:lnTo>
                  <a:pt x="2309472" y="0"/>
                </a:lnTo>
                <a:cubicBezTo>
                  <a:pt x="2395957" y="0"/>
                  <a:pt x="2466067" y="70110"/>
                  <a:pt x="2466067" y="156595"/>
                </a:cubicBezTo>
                <a:lnTo>
                  <a:pt x="2466067" y="1409357"/>
                </a:lnTo>
                <a:cubicBezTo>
                  <a:pt x="2466067" y="1495842"/>
                  <a:pt x="2395957" y="1565952"/>
                  <a:pt x="2309472" y="1565952"/>
                </a:cubicBezTo>
                <a:lnTo>
                  <a:pt x="156595" y="1565952"/>
                </a:lnTo>
                <a:cubicBezTo>
                  <a:pt x="70110" y="1565952"/>
                  <a:pt x="0" y="1495842"/>
                  <a:pt x="0" y="1409357"/>
                </a:cubicBezTo>
                <a:lnTo>
                  <a:pt x="0" y="156595"/>
                </a:lnTo>
                <a:close/>
              </a:path>
            </a:pathLst>
          </a:custGeom>
        </p:spPr>
        <p:style>
          <a:lnRef idx="2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2085" tIns="282085" rIns="282085" bIns="282085" numCol="1" spcCol="127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rgbClr val="002E2D">
                    <a:hueOff val="0"/>
                    <a:satOff val="0"/>
                    <a:lumOff val="0"/>
                    <a:alphaOff val="0"/>
                  </a:srgbClr>
                </a:solidFill>
              </a:rPr>
              <a:t>Progressive </a:t>
            </a:r>
            <a:r>
              <a:rPr lang="en-US" sz="2000" dirty="0">
                <a:solidFill>
                  <a:srgbClr val="002E2D">
                    <a:hueOff val="0"/>
                    <a:satOff val="0"/>
                    <a:lumOff val="0"/>
                    <a:alphaOff val="0"/>
                  </a:srgbClr>
                </a:solidFill>
              </a:rPr>
              <a:t>damage of articular cartilage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85203" y="3886053"/>
            <a:ext cx="2466067" cy="1565952"/>
          </a:xfrm>
          <a:prstGeom prst="roundRect">
            <a:avLst>
              <a:gd name="adj" fmla="val 10000"/>
            </a:avLst>
          </a:prstGeom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5059211" y="4146360"/>
            <a:ext cx="2466067" cy="1565952"/>
          </a:xfrm>
          <a:custGeom>
            <a:avLst/>
            <a:gdLst>
              <a:gd name="connsiteX0" fmla="*/ 0 w 2466067"/>
              <a:gd name="connsiteY0" fmla="*/ 156595 h 1565952"/>
              <a:gd name="connsiteX1" fmla="*/ 156595 w 2466067"/>
              <a:gd name="connsiteY1" fmla="*/ 0 h 1565952"/>
              <a:gd name="connsiteX2" fmla="*/ 2309472 w 2466067"/>
              <a:gd name="connsiteY2" fmla="*/ 0 h 1565952"/>
              <a:gd name="connsiteX3" fmla="*/ 2466067 w 2466067"/>
              <a:gd name="connsiteY3" fmla="*/ 156595 h 1565952"/>
              <a:gd name="connsiteX4" fmla="*/ 2466067 w 2466067"/>
              <a:gd name="connsiteY4" fmla="*/ 1409357 h 1565952"/>
              <a:gd name="connsiteX5" fmla="*/ 2309472 w 2466067"/>
              <a:gd name="connsiteY5" fmla="*/ 1565952 h 1565952"/>
              <a:gd name="connsiteX6" fmla="*/ 156595 w 2466067"/>
              <a:gd name="connsiteY6" fmla="*/ 1565952 h 1565952"/>
              <a:gd name="connsiteX7" fmla="*/ 0 w 2466067"/>
              <a:gd name="connsiteY7" fmla="*/ 1409357 h 1565952"/>
              <a:gd name="connsiteX8" fmla="*/ 0 w 2466067"/>
              <a:gd name="connsiteY8" fmla="*/ 156595 h 156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6067" h="1565952">
                <a:moveTo>
                  <a:pt x="0" y="156595"/>
                </a:moveTo>
                <a:cubicBezTo>
                  <a:pt x="0" y="70110"/>
                  <a:pt x="70110" y="0"/>
                  <a:pt x="156595" y="0"/>
                </a:cubicBezTo>
                <a:lnTo>
                  <a:pt x="2309472" y="0"/>
                </a:lnTo>
                <a:cubicBezTo>
                  <a:pt x="2395957" y="0"/>
                  <a:pt x="2466067" y="70110"/>
                  <a:pt x="2466067" y="156595"/>
                </a:cubicBezTo>
                <a:lnTo>
                  <a:pt x="2466067" y="1409357"/>
                </a:lnTo>
                <a:cubicBezTo>
                  <a:pt x="2466067" y="1495842"/>
                  <a:pt x="2395957" y="1565952"/>
                  <a:pt x="2309472" y="1565952"/>
                </a:cubicBezTo>
                <a:lnTo>
                  <a:pt x="156595" y="1565952"/>
                </a:lnTo>
                <a:cubicBezTo>
                  <a:pt x="70110" y="1565952"/>
                  <a:pt x="0" y="1495842"/>
                  <a:pt x="0" y="1409357"/>
                </a:cubicBezTo>
                <a:lnTo>
                  <a:pt x="0" y="156595"/>
                </a:lnTo>
                <a:close/>
              </a:path>
            </a:pathLst>
          </a:custGeom>
        </p:spPr>
        <p:style>
          <a:lnRef idx="2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3515" tIns="293515" rIns="293515" bIns="293515" numCol="1" spcCol="127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rgbClr val="002E2D">
                    <a:hueOff val="0"/>
                    <a:satOff val="0"/>
                    <a:lumOff val="0"/>
                    <a:alphaOff val="0"/>
                  </a:srgbClr>
                </a:solidFill>
              </a:rPr>
              <a:t>Bone </a:t>
            </a:r>
            <a:r>
              <a:rPr lang="en-US" sz="2000" dirty="0">
                <a:solidFill>
                  <a:srgbClr val="002E2D">
                    <a:hueOff val="0"/>
                    <a:satOff val="0"/>
                    <a:lumOff val="0"/>
                    <a:alphaOff val="0"/>
                  </a:srgbClr>
                </a:solidFill>
              </a:rPr>
              <a:t>remodeling or new bone formation 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838200" y="3124200"/>
            <a:ext cx="7391400" cy="3352800"/>
          </a:xfrm>
          <a:prstGeom prst="rect">
            <a:avLst/>
          </a:prstGeom>
          <a:solidFill>
            <a:srgbClr val="003A3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2209800" y="3733800"/>
            <a:ext cx="10668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2209800" y="3810000"/>
            <a:ext cx="609600" cy="609600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4267200" y="3352800"/>
            <a:ext cx="1981200" cy="1981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4419600" y="3581400"/>
            <a:ext cx="609600" cy="609600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3429000" y="4114800"/>
            <a:ext cx="609600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 bwMode="auto">
          <a:xfrm>
            <a:off x="6400800" y="4191000"/>
            <a:ext cx="609600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162800" y="3942546"/>
            <a:ext cx="609600" cy="400110"/>
          </a:xfrm>
          <a:prstGeom prst="rect">
            <a:avLst/>
          </a:prstGeom>
          <a:solidFill>
            <a:srgbClr val="003A3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OA</a:t>
            </a:r>
            <a:endParaRPr lang="en-US" sz="2000" b="1" dirty="0">
              <a:ln w="12700">
                <a:solidFill>
                  <a:srgbClr val="FFCC00">
                    <a:satMod val="155000"/>
                  </a:srgbClr>
                </a:solidFill>
                <a:prstDash val="solid"/>
              </a:ln>
              <a:solidFill>
                <a:srgbClr val="002E2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9" name="Down Arrow Callout 48"/>
          <p:cNvSpPr/>
          <p:nvPr/>
        </p:nvSpPr>
        <p:spPr bwMode="auto">
          <a:xfrm>
            <a:off x="3276600" y="3352800"/>
            <a:ext cx="762000" cy="589746"/>
          </a:xfrm>
          <a:prstGeom prst="downArrowCallout">
            <a:avLst/>
          </a:prstGeom>
          <a:solidFill>
            <a:srgbClr val="003A3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BMPs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71600" y="5486400"/>
            <a:ext cx="2590800" cy="323165"/>
          </a:xfrm>
          <a:prstGeom prst="rect">
            <a:avLst/>
          </a:prstGeom>
          <a:solidFill>
            <a:srgbClr val="003A3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FFFFFF"/>
                </a:solidFill>
              </a:rPr>
              <a:t>Chondrocytes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371600" y="5925235"/>
            <a:ext cx="2590800" cy="323165"/>
          </a:xfrm>
          <a:prstGeom prst="rect">
            <a:avLst/>
          </a:prstGeom>
          <a:solidFill>
            <a:srgbClr val="003A3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FFFFFF"/>
                </a:solidFill>
              </a:rPr>
              <a:t>Type II,IX,XI collagen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038600" y="5486400"/>
            <a:ext cx="2590800" cy="323165"/>
          </a:xfrm>
          <a:prstGeom prst="rect">
            <a:avLst/>
          </a:prstGeom>
          <a:solidFill>
            <a:srgbClr val="003A3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solidFill>
                  <a:srgbClr val="FFFFFF"/>
                </a:solidFill>
              </a:rPr>
              <a:t>Hyprertrophic</a:t>
            </a:r>
            <a:r>
              <a:rPr lang="en-US" sz="1500" dirty="0">
                <a:solidFill>
                  <a:srgbClr val="FFFFFF"/>
                </a:solidFill>
              </a:rPr>
              <a:t> Chondrocytes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038600" y="5925235"/>
            <a:ext cx="2590800" cy="323165"/>
          </a:xfrm>
          <a:prstGeom prst="rect">
            <a:avLst/>
          </a:prstGeom>
          <a:solidFill>
            <a:srgbClr val="003A3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FFFFFF"/>
                </a:solidFill>
              </a:rPr>
              <a:t>Type X collagen – MMP13</a:t>
            </a:r>
          </a:p>
        </p:txBody>
      </p:sp>
      <p:sp>
        <p:nvSpPr>
          <p:cNvPr id="3" name="Curved Right Arrow 2"/>
          <p:cNvSpPr/>
          <p:nvPr/>
        </p:nvSpPr>
        <p:spPr bwMode="auto">
          <a:xfrm>
            <a:off x="914400" y="5486400"/>
            <a:ext cx="304800" cy="762000"/>
          </a:xfrm>
          <a:prstGeom prst="curved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Curved Right Arrow 29"/>
          <p:cNvSpPr/>
          <p:nvPr/>
        </p:nvSpPr>
        <p:spPr bwMode="auto">
          <a:xfrm flipH="1">
            <a:off x="6781800" y="5486400"/>
            <a:ext cx="323321" cy="762000"/>
          </a:xfrm>
          <a:prstGeom prst="curved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1" name="Content Placeholder 3" descr="nm.3228-F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2971800"/>
            <a:ext cx="5867400" cy="358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496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0.07014 -0.4252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7" y="-2127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-0.05851 -0.4187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-2094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0" nodeType="withEffect">
                                  <p:stCondLst>
                                    <p:cond delay="216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14 -0.42523 L -0.00347 -0.00301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21111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-0.43634 L -0.00018 -0.00764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21435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6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6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-0.40816 -0.42523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21273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022E-16 L -0.39635 -0.41875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26" y="-20949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83 -0.42523 L 0.00017 -0.00301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21111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635 -0.42986 L 0.00365 0.00347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21667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0" grpId="1" animBg="1"/>
      <p:bldP spid="10" grpId="2" animBg="1"/>
      <p:bldP spid="10" grpId="3" animBg="1"/>
      <p:bldP spid="10" grpId="4" animBg="1"/>
      <p:bldP spid="12" grpId="0" animBg="1"/>
      <p:bldP spid="12" grpId="1" animBg="1"/>
      <p:bldP spid="12" grpId="2" animBg="1"/>
      <p:bldP spid="12" grpId="3" animBg="1"/>
      <p:bldP spid="12" grpId="4" animBg="1"/>
      <p:bldP spid="14" grpId="0" animBg="1"/>
      <p:bldP spid="14" grpId="1" animBg="1"/>
      <p:bldP spid="14" grpId="2" animBg="1"/>
      <p:bldP spid="14" grpId="3" animBg="1"/>
      <p:bldP spid="14" grpId="4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3" grpId="0" animBg="1"/>
      <p:bldP spid="3" grpId="1" animBg="1"/>
      <p:bldP spid="30" grpId="0" animBg="1"/>
      <p:bldP spid="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89857" y="1905000"/>
            <a:ext cx="8001000" cy="4495800"/>
          </a:xfrm>
          <a:custGeom>
            <a:avLst/>
            <a:gdLst>
              <a:gd name="connsiteX0" fmla="*/ 0 w 6096000"/>
              <a:gd name="connsiteY0" fmla="*/ 0 h 3657600"/>
              <a:gd name="connsiteX1" fmla="*/ 6096000 w 6096000"/>
              <a:gd name="connsiteY1" fmla="*/ 0 h 3657600"/>
              <a:gd name="connsiteX2" fmla="*/ 6096000 w 6096000"/>
              <a:gd name="connsiteY2" fmla="*/ 3657600 h 3657600"/>
              <a:gd name="connsiteX3" fmla="*/ 0 w 6096000"/>
              <a:gd name="connsiteY3" fmla="*/ 3657600 h 3657600"/>
              <a:gd name="connsiteX4" fmla="*/ 0 w 60960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657600">
                <a:moveTo>
                  <a:pt x="0" y="0"/>
                </a:moveTo>
                <a:lnTo>
                  <a:pt x="6096000" y="0"/>
                </a:lnTo>
                <a:lnTo>
                  <a:pt x="60960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solidFill>
            <a:srgbClr val="242C26"/>
          </a:solidFill>
          <a:scene3d>
            <a:camera prst="orthographicFront"/>
            <a:lightRig rig="chilly" dir="t"/>
          </a:scene3d>
          <a:sp3d prstMaterial="translucentPowder">
            <a:bevelT w="1270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7650" tIns="247650" rIns="247650" bIns="247650" spcCol="1270" anchor="ctr"/>
          <a:lstStyle/>
          <a:p>
            <a:pPr algn="ctr" defTabSz="28892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6500">
              <a:solidFill>
                <a:srgbClr val="FFFFFF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57200" y="336848"/>
            <a:ext cx="8001000" cy="1415752"/>
          </a:xfrm>
          <a:custGeom>
            <a:avLst/>
            <a:gdLst>
              <a:gd name="connsiteX0" fmla="*/ 0 w 6096000"/>
              <a:gd name="connsiteY0" fmla="*/ 0 h 3657600"/>
              <a:gd name="connsiteX1" fmla="*/ 6096000 w 6096000"/>
              <a:gd name="connsiteY1" fmla="*/ 0 h 3657600"/>
              <a:gd name="connsiteX2" fmla="*/ 6096000 w 6096000"/>
              <a:gd name="connsiteY2" fmla="*/ 3657600 h 3657600"/>
              <a:gd name="connsiteX3" fmla="*/ 0 w 6096000"/>
              <a:gd name="connsiteY3" fmla="*/ 3657600 h 3657600"/>
              <a:gd name="connsiteX4" fmla="*/ 0 w 60960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657600">
                <a:moveTo>
                  <a:pt x="0" y="0"/>
                </a:moveTo>
                <a:lnTo>
                  <a:pt x="6096000" y="0"/>
                </a:lnTo>
                <a:lnTo>
                  <a:pt x="60960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solidFill>
            <a:srgbClr val="242C26"/>
          </a:solidFill>
          <a:scene3d>
            <a:camera prst="orthographicFront"/>
            <a:lightRig rig="chilly" dir="t"/>
          </a:scene3d>
          <a:sp3d prstMaterial="translucentPowder">
            <a:bevelT w="1270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7650" tIns="247650" rIns="247650" bIns="247650" spcCol="1270" anchor="ctr"/>
          <a:lstStyle/>
          <a:p>
            <a:pPr algn="ctr" defTabSz="28892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65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200329"/>
          </a:xfrm>
        </p:spPr>
        <p:txBody>
          <a:bodyPr/>
          <a:lstStyle/>
          <a:p>
            <a:r>
              <a:rPr lang="en-US" sz="3600" dirty="0" smtClean="0"/>
              <a:t>What are Bone Morphogenetic Proteins ??!!</a:t>
            </a:r>
            <a:endParaRPr lang="ar-E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66406"/>
            <a:ext cx="7543800" cy="4114800"/>
          </a:xfrm>
        </p:spPr>
        <p:txBody>
          <a:bodyPr/>
          <a:lstStyle/>
          <a:p>
            <a:pPr algn="just"/>
            <a:r>
              <a:rPr lang="en-US" sz="2500" dirty="0" smtClean="0"/>
              <a:t>Although </a:t>
            </a:r>
            <a:r>
              <a:rPr lang="en-US" sz="2500" b="1" dirty="0" smtClean="0"/>
              <a:t>other </a:t>
            </a:r>
            <a:r>
              <a:rPr lang="en-US" sz="2500" b="1" u="sng" dirty="0" smtClean="0"/>
              <a:t>growth factors </a:t>
            </a:r>
            <a:r>
              <a:rPr lang="en-US" sz="2500" dirty="0" smtClean="0"/>
              <a:t>can be found in bone and have various effects on bone and cartilage cells </a:t>
            </a:r>
            <a:r>
              <a:rPr lang="en-US" sz="2500" b="1" u="sng" dirty="0" smtClean="0"/>
              <a:t>in vitro</a:t>
            </a:r>
            <a:r>
              <a:rPr lang="en-US" sz="2500" dirty="0" smtClean="0"/>
              <a:t>, </a:t>
            </a:r>
            <a:r>
              <a:rPr lang="en-US" sz="2500" b="1" u="sng" dirty="0" smtClean="0"/>
              <a:t>only BMPs </a:t>
            </a:r>
            <a:r>
              <a:rPr lang="en-US" sz="2500" dirty="0" smtClean="0"/>
              <a:t>have been demonstrated to induce either cartilage or bone formation </a:t>
            </a:r>
            <a:r>
              <a:rPr lang="en-US" sz="2500" b="1" u="sng" dirty="0" smtClean="0"/>
              <a:t>in vivo</a:t>
            </a:r>
            <a:r>
              <a:rPr lang="en-US" sz="2500" dirty="0" smtClean="0"/>
              <a:t>. </a:t>
            </a:r>
          </a:p>
          <a:p>
            <a:endParaRPr lang="ar-EG" dirty="0"/>
          </a:p>
        </p:txBody>
      </p:sp>
      <p:sp>
        <p:nvSpPr>
          <p:cNvPr id="6" name="Rectangle 5"/>
          <p:cNvSpPr/>
          <p:nvPr/>
        </p:nvSpPr>
        <p:spPr>
          <a:xfrm>
            <a:off x="723900" y="2209800"/>
            <a:ext cx="74676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2"/>
              </a:buBlip>
            </a:pPr>
            <a:r>
              <a:rPr lang="en-US" sz="2500" kern="0" dirty="0">
                <a:solidFill>
                  <a:srgbClr val="FFFFFF"/>
                </a:solidFill>
              </a:rPr>
              <a:t>They rep</a:t>
            </a:r>
            <a:r>
              <a:rPr lang="en-US" sz="2500" b="1" u="sng" kern="0" dirty="0">
                <a:solidFill>
                  <a:srgbClr val="FFFFFF"/>
                </a:solidFill>
              </a:rPr>
              <a:t>resent</a:t>
            </a:r>
            <a:r>
              <a:rPr lang="en-US" sz="2500" kern="0" dirty="0">
                <a:solidFill>
                  <a:srgbClr val="FFFFFF"/>
                </a:solidFill>
              </a:rPr>
              <a:t> the </a:t>
            </a:r>
            <a:r>
              <a:rPr lang="en-US" sz="2500" b="1" u="sng" kern="0" dirty="0">
                <a:solidFill>
                  <a:srgbClr val="FFFFFF"/>
                </a:solidFill>
              </a:rPr>
              <a:t>largest subset </a:t>
            </a:r>
            <a:r>
              <a:rPr lang="en-US" sz="2500" kern="0" dirty="0">
                <a:solidFill>
                  <a:srgbClr val="FFFFFF"/>
                </a:solidFill>
              </a:rPr>
              <a:t>within the </a:t>
            </a:r>
            <a:r>
              <a:rPr lang="en-US" sz="2500" b="1" u="sng" kern="0" dirty="0">
                <a:solidFill>
                  <a:schemeClr val="accent5">
                    <a:lumMod val="50000"/>
                  </a:schemeClr>
                </a:solidFill>
              </a:rPr>
              <a:t>TGF-β superfamily</a:t>
            </a:r>
            <a:r>
              <a:rPr lang="en-US" sz="2500" kern="0" dirty="0">
                <a:solidFill>
                  <a:srgbClr val="FFFFFF"/>
                </a:solidFill>
              </a:rPr>
              <a:t>; a large family of structurally related cell regulatory proteins.</a:t>
            </a:r>
          </a:p>
        </p:txBody>
      </p:sp>
      <p:sp>
        <p:nvSpPr>
          <p:cNvPr id="7" name="Rectangle 6"/>
          <p:cNvSpPr/>
          <p:nvPr/>
        </p:nvSpPr>
        <p:spPr>
          <a:xfrm>
            <a:off x="713014" y="3560022"/>
            <a:ext cx="7467600" cy="2840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2"/>
              </a:buBlip>
            </a:pPr>
            <a:r>
              <a:rPr lang="en-US" sz="2500" kern="0" dirty="0">
                <a:solidFill>
                  <a:srgbClr val="FFFFFF"/>
                </a:solidFill>
              </a:rPr>
              <a:t>They are </a:t>
            </a:r>
            <a:r>
              <a:rPr lang="en-US" sz="2500" b="1" u="sng" kern="0" dirty="0">
                <a:solidFill>
                  <a:schemeClr val="accent5">
                    <a:lumMod val="50000"/>
                  </a:schemeClr>
                </a:solidFill>
              </a:rPr>
              <a:t>key regulators </a:t>
            </a:r>
            <a:r>
              <a:rPr lang="en-US" sz="2500" b="1" u="sng" kern="0" dirty="0" smtClean="0">
                <a:solidFill>
                  <a:schemeClr val="accent5">
                    <a:lumMod val="50000"/>
                  </a:schemeClr>
                </a:solidFill>
              </a:rPr>
              <a:t>of :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ü"/>
            </a:pPr>
            <a:r>
              <a:rPr lang="en-US" sz="2500" b="1" i="1" kern="0" dirty="0" smtClean="0"/>
              <a:t>embryonic </a:t>
            </a:r>
            <a:r>
              <a:rPr lang="en-US" sz="2500" b="1" i="1" kern="0" dirty="0" err="1"/>
              <a:t>skeletogenesis</a:t>
            </a:r>
            <a:r>
              <a:rPr lang="en-US" sz="2500" b="1" i="1" kern="0" dirty="0"/>
              <a:t>, </a:t>
            </a:r>
            <a:endParaRPr lang="en-US" sz="2500" b="1" i="1" kern="0" dirty="0" smtClean="0"/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ü"/>
            </a:pPr>
            <a:r>
              <a:rPr lang="en-US" sz="2500" b="1" i="1" kern="0" dirty="0" smtClean="0">
                <a:solidFill>
                  <a:srgbClr val="FFFFFF"/>
                </a:solidFill>
              </a:rPr>
              <a:t>fracture </a:t>
            </a:r>
            <a:r>
              <a:rPr lang="en-US" sz="2500" b="1" i="1" kern="0" dirty="0">
                <a:solidFill>
                  <a:srgbClr val="FFFFFF"/>
                </a:solidFill>
              </a:rPr>
              <a:t>repair, </a:t>
            </a:r>
            <a:endParaRPr lang="en-US" sz="2500" b="1" i="1" kern="0" dirty="0" smtClean="0">
              <a:solidFill>
                <a:srgbClr val="FFFFFF"/>
              </a:solidFill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ü"/>
            </a:pPr>
            <a:r>
              <a:rPr lang="en-US" sz="2500" b="1" i="1" kern="0" dirty="0" smtClean="0">
                <a:solidFill>
                  <a:srgbClr val="FFFFFF"/>
                </a:solidFill>
              </a:rPr>
              <a:t>bone </a:t>
            </a:r>
            <a:r>
              <a:rPr lang="en-US" sz="2500" b="1" i="1" kern="0" dirty="0">
                <a:solidFill>
                  <a:srgbClr val="FFFFFF"/>
                </a:solidFill>
              </a:rPr>
              <a:t>regeneration, </a:t>
            </a:r>
            <a:endParaRPr lang="en-US" sz="2500" b="1" i="1" kern="0" dirty="0" smtClean="0">
              <a:solidFill>
                <a:srgbClr val="FFFFFF"/>
              </a:solidFill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ü"/>
            </a:pPr>
            <a:r>
              <a:rPr lang="en-US" sz="2500" b="1" i="1" kern="0" dirty="0" smtClean="0">
                <a:solidFill>
                  <a:srgbClr val="FFFFFF"/>
                </a:solidFill>
              </a:rPr>
              <a:t>endochondral </a:t>
            </a:r>
            <a:r>
              <a:rPr lang="en-US" sz="2500" b="1" i="1" kern="0" dirty="0">
                <a:solidFill>
                  <a:srgbClr val="FFFFFF"/>
                </a:solidFill>
              </a:rPr>
              <a:t>ossification </a:t>
            </a:r>
            <a:endParaRPr lang="en-US" sz="2500" b="1" i="1" kern="0" dirty="0" smtClean="0">
              <a:solidFill>
                <a:srgbClr val="FFFFFF"/>
              </a:solidFill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ü"/>
            </a:pPr>
            <a:r>
              <a:rPr lang="en-US" sz="2400" b="1" i="1" kern="0" dirty="0" smtClean="0">
                <a:solidFill>
                  <a:srgbClr val="FFFFFF"/>
                </a:solidFill>
              </a:rPr>
              <a:t>bone </a:t>
            </a:r>
            <a:r>
              <a:rPr lang="en-US" sz="2400" b="1" i="1" kern="0" dirty="0">
                <a:solidFill>
                  <a:srgbClr val="FFFFFF"/>
                </a:solidFill>
              </a:rPr>
              <a:t>remodeling.</a:t>
            </a:r>
          </a:p>
        </p:txBody>
      </p:sp>
    </p:spTree>
    <p:extLst>
      <p:ext uri="{BB962C8B-B14F-4D97-AF65-F5344CB8AC3E}">
        <p14:creationId xmlns:p14="http://schemas.microsoft.com/office/powerpoint/2010/main" val="293286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3276599" y="228600"/>
            <a:ext cx="2514601" cy="838200"/>
          </a:xfrm>
          <a:custGeom>
            <a:avLst/>
            <a:gdLst>
              <a:gd name="connsiteX0" fmla="*/ 0 w 6096000"/>
              <a:gd name="connsiteY0" fmla="*/ 0 h 3657600"/>
              <a:gd name="connsiteX1" fmla="*/ 6096000 w 6096000"/>
              <a:gd name="connsiteY1" fmla="*/ 0 h 3657600"/>
              <a:gd name="connsiteX2" fmla="*/ 6096000 w 6096000"/>
              <a:gd name="connsiteY2" fmla="*/ 3657600 h 3657600"/>
              <a:gd name="connsiteX3" fmla="*/ 0 w 6096000"/>
              <a:gd name="connsiteY3" fmla="*/ 3657600 h 3657600"/>
              <a:gd name="connsiteX4" fmla="*/ 0 w 60960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657600">
                <a:moveTo>
                  <a:pt x="0" y="0"/>
                </a:moveTo>
                <a:lnTo>
                  <a:pt x="6096000" y="0"/>
                </a:lnTo>
                <a:lnTo>
                  <a:pt x="60960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solidFill>
            <a:srgbClr val="242C26"/>
          </a:solidFill>
          <a:scene3d>
            <a:camera prst="orthographicFront"/>
            <a:lightRig rig="chilly" dir="t"/>
          </a:scene3d>
          <a:sp3d prstMaterial="translucentPowder">
            <a:bevelT w="1270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7650" tIns="247650" rIns="247650" bIns="247650" spcCol="1270" anchor="ctr"/>
          <a:lstStyle/>
          <a:p>
            <a:pPr algn="ctr" defTabSz="28892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6500">
              <a:solidFill>
                <a:srgbClr val="FFFFFF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89857" y="1219200"/>
            <a:ext cx="8001000" cy="5181600"/>
          </a:xfrm>
          <a:custGeom>
            <a:avLst/>
            <a:gdLst>
              <a:gd name="connsiteX0" fmla="*/ 0 w 6096000"/>
              <a:gd name="connsiteY0" fmla="*/ 0 h 3657600"/>
              <a:gd name="connsiteX1" fmla="*/ 6096000 w 6096000"/>
              <a:gd name="connsiteY1" fmla="*/ 0 h 3657600"/>
              <a:gd name="connsiteX2" fmla="*/ 6096000 w 6096000"/>
              <a:gd name="connsiteY2" fmla="*/ 3657600 h 3657600"/>
              <a:gd name="connsiteX3" fmla="*/ 0 w 6096000"/>
              <a:gd name="connsiteY3" fmla="*/ 3657600 h 3657600"/>
              <a:gd name="connsiteX4" fmla="*/ 0 w 60960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657600">
                <a:moveTo>
                  <a:pt x="0" y="0"/>
                </a:moveTo>
                <a:lnTo>
                  <a:pt x="6096000" y="0"/>
                </a:lnTo>
                <a:lnTo>
                  <a:pt x="60960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solidFill>
            <a:srgbClr val="242C26"/>
          </a:solidFill>
          <a:scene3d>
            <a:camera prst="orthographicFront"/>
            <a:lightRig rig="chilly" dir="t"/>
          </a:scene3d>
          <a:sp3d prstMaterial="translucentPowder">
            <a:bevelT w="1270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7650" tIns="247650" rIns="247650" bIns="247650" spcCol="1270" anchor="ctr"/>
          <a:lstStyle/>
          <a:p>
            <a:pPr algn="ctr" defTabSz="28892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65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9441"/>
          </a:xfrm>
        </p:spPr>
        <p:txBody>
          <a:bodyPr/>
          <a:lstStyle/>
          <a:p>
            <a:r>
              <a:rPr lang="en-US" dirty="0" smtClean="0"/>
              <a:t>BMP-2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ar-EG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27748176"/>
              </p:ext>
            </p:extLst>
          </p:nvPr>
        </p:nvGraphicFramePr>
        <p:xfrm>
          <a:off x="533400" y="6858000"/>
          <a:ext cx="81534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Quad Arrow 6"/>
          <p:cNvSpPr/>
          <p:nvPr/>
        </p:nvSpPr>
        <p:spPr>
          <a:xfrm>
            <a:off x="2057400" y="1371600"/>
            <a:ext cx="4953000" cy="4953000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2286000" y="1693545"/>
            <a:ext cx="2074545" cy="1981200"/>
          </a:xfrm>
          <a:custGeom>
            <a:avLst/>
            <a:gdLst>
              <a:gd name="connsiteX0" fmla="*/ 0 w 1981200"/>
              <a:gd name="connsiteY0" fmla="*/ 330207 h 1981200"/>
              <a:gd name="connsiteX1" fmla="*/ 330207 w 1981200"/>
              <a:gd name="connsiteY1" fmla="*/ 0 h 1981200"/>
              <a:gd name="connsiteX2" fmla="*/ 1650993 w 1981200"/>
              <a:gd name="connsiteY2" fmla="*/ 0 h 1981200"/>
              <a:gd name="connsiteX3" fmla="*/ 1981200 w 1981200"/>
              <a:gd name="connsiteY3" fmla="*/ 330207 h 1981200"/>
              <a:gd name="connsiteX4" fmla="*/ 1981200 w 1981200"/>
              <a:gd name="connsiteY4" fmla="*/ 1650993 h 1981200"/>
              <a:gd name="connsiteX5" fmla="*/ 1650993 w 1981200"/>
              <a:gd name="connsiteY5" fmla="*/ 1981200 h 1981200"/>
              <a:gd name="connsiteX6" fmla="*/ 330207 w 1981200"/>
              <a:gd name="connsiteY6" fmla="*/ 1981200 h 1981200"/>
              <a:gd name="connsiteX7" fmla="*/ 0 w 1981200"/>
              <a:gd name="connsiteY7" fmla="*/ 1650993 h 1981200"/>
              <a:gd name="connsiteX8" fmla="*/ 0 w 1981200"/>
              <a:gd name="connsiteY8" fmla="*/ 330207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1200" h="1981200">
                <a:moveTo>
                  <a:pt x="0" y="330207"/>
                </a:moveTo>
                <a:cubicBezTo>
                  <a:pt x="0" y="147839"/>
                  <a:pt x="147839" y="0"/>
                  <a:pt x="330207" y="0"/>
                </a:cubicBezTo>
                <a:lnTo>
                  <a:pt x="1650993" y="0"/>
                </a:lnTo>
                <a:cubicBezTo>
                  <a:pt x="1833361" y="0"/>
                  <a:pt x="1981200" y="147839"/>
                  <a:pt x="1981200" y="330207"/>
                </a:cubicBezTo>
                <a:lnTo>
                  <a:pt x="1981200" y="1650993"/>
                </a:lnTo>
                <a:cubicBezTo>
                  <a:pt x="1981200" y="1833361"/>
                  <a:pt x="1833361" y="1981200"/>
                  <a:pt x="1650993" y="1981200"/>
                </a:cubicBezTo>
                <a:lnTo>
                  <a:pt x="330207" y="1981200"/>
                </a:lnTo>
                <a:cubicBezTo>
                  <a:pt x="147839" y="1981200"/>
                  <a:pt x="0" y="1833361"/>
                  <a:pt x="0" y="1650993"/>
                </a:cubicBezTo>
                <a:lnTo>
                  <a:pt x="0" y="330207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484" tIns="161484" rIns="161484" bIns="161484" numCol="1" spcCol="1270" anchor="ctr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 dirty="0">
                <a:ln w="50800"/>
                <a:solidFill>
                  <a:schemeClr val="bg1">
                    <a:shade val="50000"/>
                  </a:schemeClr>
                </a:solidFill>
              </a:rPr>
              <a:t>P</a:t>
            </a:r>
            <a:r>
              <a:rPr lang="en-US" sz="1700" b="1" kern="1200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otent inducer of </a:t>
            </a:r>
            <a:r>
              <a:rPr lang="en-US" sz="1700" b="1" kern="1200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mesenchymal</a:t>
            </a:r>
            <a:r>
              <a:rPr lang="en-US" sz="1700" b="1" kern="1200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cell differentiation to osteoblasts</a:t>
            </a:r>
            <a:endParaRPr lang="en-US" sz="1700" b="1" kern="1200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707254" y="1693545"/>
            <a:ext cx="2074545" cy="1981200"/>
          </a:xfrm>
          <a:custGeom>
            <a:avLst/>
            <a:gdLst>
              <a:gd name="connsiteX0" fmla="*/ 0 w 1981200"/>
              <a:gd name="connsiteY0" fmla="*/ 330207 h 1981200"/>
              <a:gd name="connsiteX1" fmla="*/ 330207 w 1981200"/>
              <a:gd name="connsiteY1" fmla="*/ 0 h 1981200"/>
              <a:gd name="connsiteX2" fmla="*/ 1650993 w 1981200"/>
              <a:gd name="connsiteY2" fmla="*/ 0 h 1981200"/>
              <a:gd name="connsiteX3" fmla="*/ 1981200 w 1981200"/>
              <a:gd name="connsiteY3" fmla="*/ 330207 h 1981200"/>
              <a:gd name="connsiteX4" fmla="*/ 1981200 w 1981200"/>
              <a:gd name="connsiteY4" fmla="*/ 1650993 h 1981200"/>
              <a:gd name="connsiteX5" fmla="*/ 1650993 w 1981200"/>
              <a:gd name="connsiteY5" fmla="*/ 1981200 h 1981200"/>
              <a:gd name="connsiteX6" fmla="*/ 330207 w 1981200"/>
              <a:gd name="connsiteY6" fmla="*/ 1981200 h 1981200"/>
              <a:gd name="connsiteX7" fmla="*/ 0 w 1981200"/>
              <a:gd name="connsiteY7" fmla="*/ 1650993 h 1981200"/>
              <a:gd name="connsiteX8" fmla="*/ 0 w 1981200"/>
              <a:gd name="connsiteY8" fmla="*/ 330207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1200" h="1981200">
                <a:moveTo>
                  <a:pt x="0" y="330207"/>
                </a:moveTo>
                <a:cubicBezTo>
                  <a:pt x="0" y="147839"/>
                  <a:pt x="147839" y="0"/>
                  <a:pt x="330207" y="0"/>
                </a:cubicBezTo>
                <a:lnTo>
                  <a:pt x="1650993" y="0"/>
                </a:lnTo>
                <a:cubicBezTo>
                  <a:pt x="1833361" y="0"/>
                  <a:pt x="1981200" y="147839"/>
                  <a:pt x="1981200" y="330207"/>
                </a:cubicBezTo>
                <a:lnTo>
                  <a:pt x="1981200" y="1650993"/>
                </a:lnTo>
                <a:cubicBezTo>
                  <a:pt x="1981200" y="1833361"/>
                  <a:pt x="1833361" y="1981200"/>
                  <a:pt x="1650993" y="1981200"/>
                </a:cubicBezTo>
                <a:lnTo>
                  <a:pt x="330207" y="1981200"/>
                </a:lnTo>
                <a:cubicBezTo>
                  <a:pt x="147839" y="1981200"/>
                  <a:pt x="0" y="1833361"/>
                  <a:pt x="0" y="1650993"/>
                </a:cubicBezTo>
                <a:lnTo>
                  <a:pt x="0" y="330207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924139"/>
              <a:satOff val="21014"/>
              <a:lumOff val="-1176"/>
              <a:alphaOff val="0"/>
            </a:schemeClr>
          </a:fillRef>
          <a:effectRef idx="0">
            <a:schemeClr val="accent4">
              <a:hueOff val="1924139"/>
              <a:satOff val="21014"/>
              <a:lumOff val="-11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484" tIns="161484" rIns="161484" bIns="161484" numCol="1" spcCol="1270" anchor="ctr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 dirty="0">
                <a:ln w="50800"/>
                <a:solidFill>
                  <a:schemeClr val="bg1">
                    <a:shade val="50000"/>
                  </a:schemeClr>
                </a:solidFill>
              </a:rPr>
              <a:t>Plays a major role in modulation of chondrocyte phenotype</a:t>
            </a:r>
          </a:p>
        </p:txBody>
      </p:sp>
      <p:sp>
        <p:nvSpPr>
          <p:cNvPr id="10" name="Freeform 9"/>
          <p:cNvSpPr/>
          <p:nvPr/>
        </p:nvSpPr>
        <p:spPr>
          <a:xfrm>
            <a:off x="2286000" y="4021455"/>
            <a:ext cx="2074545" cy="1981200"/>
          </a:xfrm>
          <a:custGeom>
            <a:avLst/>
            <a:gdLst>
              <a:gd name="connsiteX0" fmla="*/ 0 w 1981200"/>
              <a:gd name="connsiteY0" fmla="*/ 330207 h 1981200"/>
              <a:gd name="connsiteX1" fmla="*/ 330207 w 1981200"/>
              <a:gd name="connsiteY1" fmla="*/ 0 h 1981200"/>
              <a:gd name="connsiteX2" fmla="*/ 1650993 w 1981200"/>
              <a:gd name="connsiteY2" fmla="*/ 0 h 1981200"/>
              <a:gd name="connsiteX3" fmla="*/ 1981200 w 1981200"/>
              <a:gd name="connsiteY3" fmla="*/ 330207 h 1981200"/>
              <a:gd name="connsiteX4" fmla="*/ 1981200 w 1981200"/>
              <a:gd name="connsiteY4" fmla="*/ 1650993 h 1981200"/>
              <a:gd name="connsiteX5" fmla="*/ 1650993 w 1981200"/>
              <a:gd name="connsiteY5" fmla="*/ 1981200 h 1981200"/>
              <a:gd name="connsiteX6" fmla="*/ 330207 w 1981200"/>
              <a:gd name="connsiteY6" fmla="*/ 1981200 h 1981200"/>
              <a:gd name="connsiteX7" fmla="*/ 0 w 1981200"/>
              <a:gd name="connsiteY7" fmla="*/ 1650993 h 1981200"/>
              <a:gd name="connsiteX8" fmla="*/ 0 w 1981200"/>
              <a:gd name="connsiteY8" fmla="*/ 330207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1200" h="1981200">
                <a:moveTo>
                  <a:pt x="0" y="330207"/>
                </a:moveTo>
                <a:cubicBezTo>
                  <a:pt x="0" y="147839"/>
                  <a:pt x="147839" y="0"/>
                  <a:pt x="330207" y="0"/>
                </a:cubicBezTo>
                <a:lnTo>
                  <a:pt x="1650993" y="0"/>
                </a:lnTo>
                <a:cubicBezTo>
                  <a:pt x="1833361" y="0"/>
                  <a:pt x="1981200" y="147839"/>
                  <a:pt x="1981200" y="330207"/>
                </a:cubicBezTo>
                <a:lnTo>
                  <a:pt x="1981200" y="1650993"/>
                </a:lnTo>
                <a:cubicBezTo>
                  <a:pt x="1981200" y="1833361"/>
                  <a:pt x="1833361" y="1981200"/>
                  <a:pt x="1650993" y="1981200"/>
                </a:cubicBezTo>
                <a:lnTo>
                  <a:pt x="330207" y="1981200"/>
                </a:lnTo>
                <a:cubicBezTo>
                  <a:pt x="147839" y="1981200"/>
                  <a:pt x="0" y="1833361"/>
                  <a:pt x="0" y="1650993"/>
                </a:cubicBezTo>
                <a:lnTo>
                  <a:pt x="0" y="330207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848277"/>
              <a:satOff val="42029"/>
              <a:lumOff val="-2353"/>
              <a:alphaOff val="0"/>
            </a:schemeClr>
          </a:fillRef>
          <a:effectRef idx="0">
            <a:schemeClr val="accent4">
              <a:hueOff val="3848277"/>
              <a:satOff val="42029"/>
              <a:lumOff val="-2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484" tIns="161484" rIns="161484" bIns="161484" numCol="1" spcCol="1270" anchor="ctr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 dirty="0">
                <a:ln w="50800"/>
                <a:solidFill>
                  <a:schemeClr val="bg1">
                    <a:shade val="50000"/>
                  </a:schemeClr>
                </a:solidFill>
              </a:rPr>
              <a:t>Interacts with </a:t>
            </a:r>
            <a:r>
              <a:rPr lang="en-US" sz="17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Wnt</a:t>
            </a:r>
            <a:r>
              <a:rPr lang="en-US" sz="1700" b="1" dirty="0">
                <a:ln w="50800"/>
                <a:solidFill>
                  <a:schemeClr val="bg1">
                    <a:shade val="50000"/>
                  </a:schemeClr>
                </a:solidFill>
              </a:rPr>
              <a:t>-signaling pathways </a:t>
            </a:r>
            <a:endParaRPr lang="en-US" sz="1700" b="1" kern="1200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707255" y="4021455"/>
            <a:ext cx="2074544" cy="1981200"/>
          </a:xfrm>
          <a:custGeom>
            <a:avLst/>
            <a:gdLst>
              <a:gd name="connsiteX0" fmla="*/ 0 w 1981200"/>
              <a:gd name="connsiteY0" fmla="*/ 330207 h 1981200"/>
              <a:gd name="connsiteX1" fmla="*/ 330207 w 1981200"/>
              <a:gd name="connsiteY1" fmla="*/ 0 h 1981200"/>
              <a:gd name="connsiteX2" fmla="*/ 1650993 w 1981200"/>
              <a:gd name="connsiteY2" fmla="*/ 0 h 1981200"/>
              <a:gd name="connsiteX3" fmla="*/ 1981200 w 1981200"/>
              <a:gd name="connsiteY3" fmla="*/ 330207 h 1981200"/>
              <a:gd name="connsiteX4" fmla="*/ 1981200 w 1981200"/>
              <a:gd name="connsiteY4" fmla="*/ 1650993 h 1981200"/>
              <a:gd name="connsiteX5" fmla="*/ 1650993 w 1981200"/>
              <a:gd name="connsiteY5" fmla="*/ 1981200 h 1981200"/>
              <a:gd name="connsiteX6" fmla="*/ 330207 w 1981200"/>
              <a:gd name="connsiteY6" fmla="*/ 1981200 h 1981200"/>
              <a:gd name="connsiteX7" fmla="*/ 0 w 1981200"/>
              <a:gd name="connsiteY7" fmla="*/ 1650993 h 1981200"/>
              <a:gd name="connsiteX8" fmla="*/ 0 w 1981200"/>
              <a:gd name="connsiteY8" fmla="*/ 330207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1200" h="1981200">
                <a:moveTo>
                  <a:pt x="0" y="330207"/>
                </a:moveTo>
                <a:cubicBezTo>
                  <a:pt x="0" y="147839"/>
                  <a:pt x="147839" y="0"/>
                  <a:pt x="330207" y="0"/>
                </a:cubicBezTo>
                <a:lnTo>
                  <a:pt x="1650993" y="0"/>
                </a:lnTo>
                <a:cubicBezTo>
                  <a:pt x="1833361" y="0"/>
                  <a:pt x="1981200" y="147839"/>
                  <a:pt x="1981200" y="330207"/>
                </a:cubicBezTo>
                <a:lnTo>
                  <a:pt x="1981200" y="1650993"/>
                </a:lnTo>
                <a:cubicBezTo>
                  <a:pt x="1981200" y="1833361"/>
                  <a:pt x="1833361" y="1981200"/>
                  <a:pt x="1650993" y="1981200"/>
                </a:cubicBezTo>
                <a:lnTo>
                  <a:pt x="330207" y="1981200"/>
                </a:lnTo>
                <a:cubicBezTo>
                  <a:pt x="147839" y="1981200"/>
                  <a:pt x="0" y="1833361"/>
                  <a:pt x="0" y="1650993"/>
                </a:cubicBezTo>
                <a:lnTo>
                  <a:pt x="0" y="330207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772416"/>
              <a:satOff val="63043"/>
              <a:lumOff val="-3529"/>
              <a:alphaOff val="0"/>
            </a:schemeClr>
          </a:fillRef>
          <a:effectRef idx="0">
            <a:schemeClr val="accent4">
              <a:hueOff val="5772416"/>
              <a:satOff val="63043"/>
              <a:lumOff val="-352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484" tIns="161484" rIns="161484" bIns="161484" numCol="1" spcCol="1270" anchor="ctr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Controls </a:t>
            </a:r>
            <a:r>
              <a:rPr lang="en-US" sz="1700" b="1" dirty="0">
                <a:ln w="50800"/>
                <a:solidFill>
                  <a:schemeClr val="bg1">
                    <a:shade val="50000"/>
                  </a:schemeClr>
                </a:solidFill>
              </a:rPr>
              <a:t>the expression of several other BMPs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 kern="1200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endParaRPr lang="en-US" sz="1700" b="1" kern="1200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120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2" y="3205162"/>
            <a:ext cx="27336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2595563"/>
            <a:ext cx="27336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s://encrypted-tbn0.gstatic.com/images?q=tbn:ANd9GcSu_MfVWR2i1HZHHek-tWxLM5IYik18UCUJ7pSIW3Ki1p8t_j3RK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9" y="-93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600200" y="5964180"/>
            <a:ext cx="8763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PYRAMIDS &amp; SPHINX</a:t>
            </a:r>
            <a:endParaRPr lang="en-US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-9325"/>
            <a:ext cx="4884896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76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5139"/>
            <a:ext cx="7772400" cy="1211262"/>
          </a:xfrm>
        </p:spPr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ar-EG" dirty="0"/>
          </a:p>
        </p:txBody>
      </p:sp>
      <p:pic>
        <p:nvPicPr>
          <p:cNvPr id="4" name="Picture 10" descr="http://lh4.ggpht.com/-ugF2wl5OVzk/SuxNXaLicnI/AAAAAAAAA_U/geeeEQbuQrI/s720/zcool.com.cn_id143335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4114800" cy="38919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2132112" y="381000"/>
            <a:ext cx="4903997" cy="990600"/>
          </a:xfrm>
          <a:custGeom>
            <a:avLst/>
            <a:gdLst>
              <a:gd name="connsiteX0" fmla="*/ 0 w 6096000"/>
              <a:gd name="connsiteY0" fmla="*/ 0 h 3657600"/>
              <a:gd name="connsiteX1" fmla="*/ 6096000 w 6096000"/>
              <a:gd name="connsiteY1" fmla="*/ 0 h 3657600"/>
              <a:gd name="connsiteX2" fmla="*/ 6096000 w 6096000"/>
              <a:gd name="connsiteY2" fmla="*/ 3657600 h 3657600"/>
              <a:gd name="connsiteX3" fmla="*/ 0 w 6096000"/>
              <a:gd name="connsiteY3" fmla="*/ 3657600 h 3657600"/>
              <a:gd name="connsiteX4" fmla="*/ 0 w 60960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657600">
                <a:moveTo>
                  <a:pt x="0" y="0"/>
                </a:moveTo>
                <a:lnTo>
                  <a:pt x="6096000" y="0"/>
                </a:lnTo>
                <a:lnTo>
                  <a:pt x="60960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solidFill>
            <a:srgbClr val="242C26"/>
          </a:solidFill>
          <a:scene3d>
            <a:camera prst="orthographicFront"/>
            <a:lightRig rig="chilly" dir="t"/>
          </a:scene3d>
          <a:sp3d prstMaterial="translucentPowder">
            <a:bevelT w="1270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7650" tIns="247650" rIns="247650" bIns="247650" spcCol="1270" anchor="ctr"/>
          <a:lstStyle/>
          <a:p>
            <a:pPr algn="ctr" defTabSz="28892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65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457200"/>
            <a:ext cx="77724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kern="0" smtClean="0">
                <a:solidFill>
                  <a:srgbClr val="FFCC00"/>
                </a:solidFill>
              </a:rPr>
              <a:t>Aim of work</a:t>
            </a:r>
            <a:r>
              <a:rPr lang="en-US" kern="0" dirty="0" smtClean="0">
                <a:solidFill>
                  <a:srgbClr val="FFCC00"/>
                </a:solidFill>
              </a:rPr>
              <a:t/>
            </a:r>
            <a:br>
              <a:rPr lang="en-US" kern="0" dirty="0" smtClean="0">
                <a:solidFill>
                  <a:srgbClr val="FFCC00"/>
                </a:solidFill>
              </a:rPr>
            </a:br>
            <a:endParaRPr lang="en-US" kern="0" dirty="0">
              <a:solidFill>
                <a:srgbClr val="FFCC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33400" y="1600200"/>
            <a:ext cx="8077200" cy="4724400"/>
          </a:xfrm>
          <a:custGeom>
            <a:avLst/>
            <a:gdLst>
              <a:gd name="connsiteX0" fmla="*/ 0 w 6096000"/>
              <a:gd name="connsiteY0" fmla="*/ 0 h 3657600"/>
              <a:gd name="connsiteX1" fmla="*/ 6096000 w 6096000"/>
              <a:gd name="connsiteY1" fmla="*/ 0 h 3657600"/>
              <a:gd name="connsiteX2" fmla="*/ 6096000 w 6096000"/>
              <a:gd name="connsiteY2" fmla="*/ 3657600 h 3657600"/>
              <a:gd name="connsiteX3" fmla="*/ 0 w 6096000"/>
              <a:gd name="connsiteY3" fmla="*/ 3657600 h 3657600"/>
              <a:gd name="connsiteX4" fmla="*/ 0 w 60960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657600">
                <a:moveTo>
                  <a:pt x="0" y="0"/>
                </a:moveTo>
                <a:lnTo>
                  <a:pt x="6096000" y="0"/>
                </a:lnTo>
                <a:lnTo>
                  <a:pt x="60960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solidFill>
            <a:srgbClr val="242C26"/>
          </a:solidFill>
          <a:scene3d>
            <a:camera prst="orthographicFront"/>
            <a:lightRig rig="chilly" dir="t"/>
          </a:scene3d>
          <a:sp3d prstMaterial="translucentPowder">
            <a:bevelT w="1270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7650" tIns="247650" rIns="247650" bIns="247650" spcCol="1270" anchor="ctr"/>
          <a:lstStyle/>
          <a:p>
            <a:pPr algn="ctr" defTabSz="28892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650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62000" y="2555569"/>
            <a:ext cx="7620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3600" b="1" kern="0" dirty="0" smtClean="0">
                <a:solidFill>
                  <a:srgbClr val="FFFFFF"/>
                </a:solidFill>
              </a:rPr>
              <a:t>The aim of this study is to investigate the </a:t>
            </a:r>
            <a:r>
              <a:rPr lang="en-US" sz="3600" b="1" i="1" u="sng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role of plasma BMP-2 </a:t>
            </a:r>
            <a:r>
              <a:rPr lang="en-US" sz="3600" b="1" kern="0" dirty="0" smtClean="0">
                <a:solidFill>
                  <a:srgbClr val="FFFFFF"/>
                </a:solidFill>
              </a:rPr>
              <a:t>in primary knee osteoarthritis in relation to </a:t>
            </a:r>
            <a:r>
              <a:rPr lang="en-US" sz="3600" b="1" u="sng" kern="0" dirty="0" smtClean="0">
                <a:solidFill>
                  <a:srgbClr val="FFFFFF"/>
                </a:solidFill>
              </a:rPr>
              <a:t>disease severity</a:t>
            </a:r>
            <a:r>
              <a:rPr lang="en-US" sz="3600" b="1" kern="0" dirty="0" smtClean="0">
                <a:solidFill>
                  <a:srgbClr val="FFFFFF"/>
                </a:solidFill>
              </a:rPr>
              <a:t>.</a:t>
            </a:r>
          </a:p>
          <a:p>
            <a:pPr marL="0" indent="0">
              <a:buFontTx/>
              <a:buNone/>
            </a:pPr>
            <a:endParaRPr lang="ar-EG" sz="4000" b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2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-0.17622 -0.005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9" y="-2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175 -0.00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2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mpass">
  <a:themeElements>
    <a:clrScheme name="Custom 46">
      <a:dk1>
        <a:srgbClr val="002E2D"/>
      </a:dk1>
      <a:lt1>
        <a:srgbClr val="FFFFFF"/>
      </a:lt1>
      <a:dk2>
        <a:srgbClr val="005250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FFCC00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ğ Saldırısı">
  <a:themeElements>
    <a:clrScheme name="Ağ Saldırısı 4">
      <a:dk1>
        <a:srgbClr val="002E2D"/>
      </a:dk1>
      <a:lt1>
        <a:srgbClr val="FFFFFF"/>
      </a:lt1>
      <a:dk2>
        <a:srgbClr val="005250"/>
      </a:dk2>
      <a:lt2>
        <a:srgbClr val="FFCC00"/>
      </a:lt2>
      <a:accent1>
        <a:srgbClr val="9CE157"/>
      </a:accent1>
      <a:accent2>
        <a:srgbClr val="00817E"/>
      </a:accent2>
      <a:accent3>
        <a:srgbClr val="AAB3B3"/>
      </a:accent3>
      <a:accent4>
        <a:srgbClr val="DADADA"/>
      </a:accent4>
      <a:accent5>
        <a:srgbClr val="CBEEB4"/>
      </a:accent5>
      <a:accent6>
        <a:srgbClr val="007472"/>
      </a:accent6>
      <a:hlink>
        <a:srgbClr val="FFFF99"/>
      </a:hlink>
      <a:folHlink>
        <a:srgbClr val="CCCC00"/>
      </a:folHlink>
    </a:clrScheme>
    <a:fontScheme name="Ağ Saldırısı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ğ Saldırısı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ğ Saldırısı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ğ Saldırısı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ğ Saldırısı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ğ Saldırısı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ğ Saldırısı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1825</Words>
  <Application>Microsoft Office PowerPoint</Application>
  <PresentationFormat>On-screen Show (4:3)</PresentationFormat>
  <Paragraphs>612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Arial Black</vt:lpstr>
      <vt:lpstr>Calibri</vt:lpstr>
      <vt:lpstr>Imprint MT Shadow</vt:lpstr>
      <vt:lpstr>New Century Schoolbook</vt:lpstr>
      <vt:lpstr>Tahoma</vt:lpstr>
      <vt:lpstr>Times New Roman</vt:lpstr>
      <vt:lpstr>Traditional Arabic</vt:lpstr>
      <vt:lpstr>Wingdings</vt:lpstr>
      <vt:lpstr>Compass</vt:lpstr>
      <vt:lpstr>Ağ Saldırısı</vt:lpstr>
      <vt:lpstr>PowerPoint Presentation</vt:lpstr>
      <vt:lpstr>Acknowledgement </vt:lpstr>
      <vt:lpstr>PowerPoint Presentation</vt:lpstr>
      <vt:lpstr>PowerPoint Presentation</vt:lpstr>
      <vt:lpstr>PowerPoint Presentation</vt:lpstr>
      <vt:lpstr>What are Bone Morphogenetic Proteins ??!!</vt:lpstr>
      <vt:lpstr>BMP-2</vt:lpstr>
      <vt:lpstr>PowerPoint Presentation</vt:lpstr>
      <vt:lpstr>PowerPoint Presentation</vt:lpstr>
      <vt:lpstr>Patients and Methods </vt:lpstr>
      <vt:lpstr>The patients were subjected to the following:</vt:lpstr>
      <vt:lpstr>PowerPoint Presentation</vt:lpstr>
      <vt:lpstr>PowerPoint Presentation</vt:lpstr>
      <vt:lpstr>PowerPoint Presentation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bone morphogenetic protein-2 in primary osteoarthritis</dc:title>
  <dc:creator>Mina Rafaat</dc:creator>
  <cp:lastModifiedBy>القوة الجوية</cp:lastModifiedBy>
  <cp:revision>131</cp:revision>
  <dcterms:created xsi:type="dcterms:W3CDTF">2014-02-04T13:04:10Z</dcterms:created>
  <dcterms:modified xsi:type="dcterms:W3CDTF">2014-11-03T06:41:32Z</dcterms:modified>
</cp:coreProperties>
</file>