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Lst>
  <p:notesMasterIdLst>
    <p:notesMasterId r:id="rId63"/>
  </p:notesMasterIdLst>
  <p:sldIdLst>
    <p:sldId id="257" r:id="rId12"/>
    <p:sldId id="260" r:id="rId13"/>
    <p:sldId id="285" r:id="rId14"/>
    <p:sldId id="259" r:id="rId15"/>
    <p:sldId id="261" r:id="rId16"/>
    <p:sldId id="313" r:id="rId17"/>
    <p:sldId id="314" r:id="rId18"/>
    <p:sldId id="317" r:id="rId19"/>
    <p:sldId id="315" r:id="rId20"/>
    <p:sldId id="316" r:id="rId21"/>
    <p:sldId id="318" r:id="rId22"/>
    <p:sldId id="319" r:id="rId23"/>
    <p:sldId id="320" r:id="rId24"/>
    <p:sldId id="326" r:id="rId25"/>
    <p:sldId id="282" r:id="rId26"/>
    <p:sldId id="283" r:id="rId27"/>
    <p:sldId id="284" r:id="rId28"/>
    <p:sldId id="306" r:id="rId29"/>
    <p:sldId id="321" r:id="rId30"/>
    <p:sldId id="322" r:id="rId31"/>
    <p:sldId id="269" r:id="rId32"/>
    <p:sldId id="290" r:id="rId33"/>
    <p:sldId id="270" r:id="rId34"/>
    <p:sldId id="271" r:id="rId35"/>
    <p:sldId id="292" r:id="rId36"/>
    <p:sldId id="327" r:id="rId37"/>
    <p:sldId id="272" r:id="rId38"/>
    <p:sldId id="293" r:id="rId39"/>
    <p:sldId id="294" r:id="rId40"/>
    <p:sldId id="295" r:id="rId41"/>
    <p:sldId id="296" r:id="rId42"/>
    <p:sldId id="312" r:id="rId43"/>
    <p:sldId id="309" r:id="rId44"/>
    <p:sldId id="308" r:id="rId45"/>
    <p:sldId id="310" r:id="rId46"/>
    <p:sldId id="275" r:id="rId47"/>
    <p:sldId id="305" r:id="rId48"/>
    <p:sldId id="276" r:id="rId49"/>
    <p:sldId id="297" r:id="rId50"/>
    <p:sldId id="298" r:id="rId51"/>
    <p:sldId id="302" r:id="rId52"/>
    <p:sldId id="330" r:id="rId53"/>
    <p:sldId id="328" r:id="rId54"/>
    <p:sldId id="329" r:id="rId55"/>
    <p:sldId id="323" r:id="rId56"/>
    <p:sldId id="299" r:id="rId57"/>
    <p:sldId id="324" r:id="rId58"/>
    <p:sldId id="277" r:id="rId59"/>
    <p:sldId id="331" r:id="rId60"/>
    <p:sldId id="278" r:id="rId61"/>
    <p:sldId id="28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D249F-C82E-49FE-A574-1CF7BA930D35}" type="doc">
      <dgm:prSet loTypeId="urn:microsoft.com/office/officeart/2005/8/layout/gear1" loCatId="relationship" qsTypeId="urn:microsoft.com/office/officeart/2005/8/quickstyle/3d1" qsCatId="3D" csTypeId="urn:microsoft.com/office/officeart/2005/8/colors/colorful5" csCatId="colorful" phldr="1"/>
      <dgm:spPr/>
      <dgm:t>
        <a:bodyPr/>
        <a:lstStyle/>
        <a:p>
          <a:endParaRPr lang="en-US"/>
        </a:p>
      </dgm:t>
    </dgm:pt>
    <dgm:pt modelId="{9E77CBB2-FF66-4852-AED1-055F647C7F50}">
      <dgm:prSet custT="1"/>
      <dgm:spPr/>
      <dgm:t>
        <a:bodyPr/>
        <a:lstStyle/>
        <a:p>
          <a:pPr rtl="0"/>
          <a:r>
            <a:rPr lang="en-US" sz="1600" b="1" dirty="0" smtClean="0">
              <a:solidFill>
                <a:schemeClr val="bg1"/>
              </a:solidFill>
            </a:rPr>
            <a:t>Drug absorption, distribution and metabolism vary among individuals</a:t>
          </a:r>
          <a:endParaRPr lang="en-US" sz="1600" b="1" dirty="0">
            <a:solidFill>
              <a:schemeClr val="bg1"/>
            </a:solidFill>
          </a:endParaRPr>
        </a:p>
      </dgm:t>
    </dgm:pt>
    <dgm:pt modelId="{5E485123-259E-40C9-9D75-6D16FD1C4DBB}" type="parTrans" cxnId="{2745D46E-393C-4073-B458-48B641FDBB9A}">
      <dgm:prSet/>
      <dgm:spPr/>
      <dgm:t>
        <a:bodyPr/>
        <a:lstStyle/>
        <a:p>
          <a:endParaRPr lang="en-US"/>
        </a:p>
      </dgm:t>
    </dgm:pt>
    <dgm:pt modelId="{EC28CC3E-B518-4651-80E5-185111E2B4B6}" type="sibTrans" cxnId="{2745D46E-393C-4073-B458-48B641FDBB9A}">
      <dgm:prSet/>
      <dgm:spPr/>
      <dgm:t>
        <a:bodyPr/>
        <a:lstStyle/>
        <a:p>
          <a:endParaRPr lang="en-US"/>
        </a:p>
      </dgm:t>
    </dgm:pt>
    <dgm:pt modelId="{E7B687BC-D01F-43B2-A6E7-C74B60D5BED2}">
      <dgm:prSet custT="1"/>
      <dgm:spPr>
        <a:solidFill>
          <a:srgbClr val="C00000"/>
        </a:solidFill>
      </dgm:spPr>
      <dgm:t>
        <a:bodyPr/>
        <a:lstStyle/>
        <a:p>
          <a:pPr rtl="0"/>
          <a:r>
            <a:rPr lang="en-US" sz="1600" b="1" dirty="0" smtClean="0"/>
            <a:t>Individualized therapy</a:t>
          </a:r>
          <a:endParaRPr lang="en-US" sz="1600" b="1" dirty="0"/>
        </a:p>
      </dgm:t>
    </dgm:pt>
    <dgm:pt modelId="{422DABD4-1BB0-489D-AA98-85AAC0D8A902}" type="parTrans" cxnId="{73257579-6B8E-448E-B851-A58B32E8EE64}">
      <dgm:prSet/>
      <dgm:spPr/>
      <dgm:t>
        <a:bodyPr/>
        <a:lstStyle/>
        <a:p>
          <a:endParaRPr lang="en-US"/>
        </a:p>
      </dgm:t>
    </dgm:pt>
    <dgm:pt modelId="{254BA8F2-EF5F-4F42-8E76-035155D23BB9}" type="sibTrans" cxnId="{73257579-6B8E-448E-B851-A58B32E8EE64}">
      <dgm:prSet/>
      <dgm:spPr>
        <a:solidFill>
          <a:srgbClr val="C00000"/>
        </a:solidFill>
      </dgm:spPr>
      <dgm:t>
        <a:bodyPr/>
        <a:lstStyle/>
        <a:p>
          <a:endParaRPr lang="en-US"/>
        </a:p>
      </dgm:t>
    </dgm:pt>
    <dgm:pt modelId="{380CF756-42A5-4274-822A-F9D30A7BCD72}">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dgm:spPr>
      <dgm:t>
        <a:bodyPr/>
        <a:lstStyle/>
        <a:p>
          <a:pPr rtl="0"/>
          <a:r>
            <a:rPr lang="en-US" b="1" dirty="0" smtClean="0"/>
            <a:t>Controlled release/</a:t>
          </a:r>
        </a:p>
        <a:p>
          <a:pPr rtl="0"/>
          <a:r>
            <a:rPr lang="en-US" b="1" dirty="0" smtClean="0"/>
            <a:t>Targeted delivery</a:t>
          </a:r>
          <a:endParaRPr lang="en-US" b="1" dirty="0"/>
        </a:p>
      </dgm:t>
    </dgm:pt>
    <dgm:pt modelId="{303A6D54-CF18-4F9F-81FD-6EE3CFE4FB9B}" type="parTrans" cxnId="{23A69206-B550-4133-ADA4-709D41CEE601}">
      <dgm:prSet/>
      <dgm:spPr/>
      <dgm:t>
        <a:bodyPr/>
        <a:lstStyle/>
        <a:p>
          <a:endParaRPr lang="en-US"/>
        </a:p>
      </dgm:t>
    </dgm:pt>
    <dgm:pt modelId="{1C0CFBB3-C292-4704-97BE-422FA25509BF}" type="sibTrans" cxnId="{23A69206-B550-4133-ADA4-709D41CEE601}">
      <dgm:prSet/>
      <dgm:spPr>
        <a:solidFill>
          <a:srgbClr val="00B0F0"/>
        </a:solidFill>
        <a:ln>
          <a:solidFill>
            <a:schemeClr val="accent1"/>
          </a:solidFill>
        </a:ln>
      </dgm:spPr>
      <dgm:t>
        <a:bodyPr/>
        <a:lstStyle/>
        <a:p>
          <a:endParaRPr lang="en-US"/>
        </a:p>
      </dgm:t>
    </dgm:pt>
    <dgm:pt modelId="{193F62F5-3A0D-4EFF-B22A-F7784C1CEBCA}">
      <dgm:prSet/>
      <dgm:spPr/>
      <dgm:t>
        <a:bodyPr/>
        <a:lstStyle/>
        <a:p>
          <a:pPr rtl="0"/>
          <a:endParaRPr lang="en-US" dirty="0"/>
        </a:p>
      </dgm:t>
    </dgm:pt>
    <dgm:pt modelId="{56AECE2D-A2E3-4A41-8862-230D8E316A6F}" type="parTrans" cxnId="{DD95EE2B-06AE-436F-9A93-38C33773DD94}">
      <dgm:prSet/>
      <dgm:spPr/>
      <dgm:t>
        <a:bodyPr/>
        <a:lstStyle/>
        <a:p>
          <a:endParaRPr lang="en-US"/>
        </a:p>
      </dgm:t>
    </dgm:pt>
    <dgm:pt modelId="{B706947B-F16F-45BB-B28C-3695FA76CDFE}" type="sibTrans" cxnId="{DD95EE2B-06AE-436F-9A93-38C33773DD94}">
      <dgm:prSet/>
      <dgm:spPr/>
      <dgm:t>
        <a:bodyPr/>
        <a:lstStyle/>
        <a:p>
          <a:endParaRPr lang="en-US"/>
        </a:p>
      </dgm:t>
    </dgm:pt>
    <dgm:pt modelId="{C7F3C5D0-94C4-4691-8510-5F0DD384478B}" type="pres">
      <dgm:prSet presAssocID="{165D249F-C82E-49FE-A574-1CF7BA930D35}" presName="composite" presStyleCnt="0">
        <dgm:presLayoutVars>
          <dgm:chMax val="3"/>
          <dgm:animLvl val="lvl"/>
          <dgm:resizeHandles val="exact"/>
        </dgm:presLayoutVars>
      </dgm:prSet>
      <dgm:spPr/>
      <dgm:t>
        <a:bodyPr/>
        <a:lstStyle/>
        <a:p>
          <a:endParaRPr lang="en-US"/>
        </a:p>
      </dgm:t>
    </dgm:pt>
    <dgm:pt modelId="{B492490D-179F-4473-8515-9478F50D16E3}" type="pres">
      <dgm:prSet presAssocID="{9E77CBB2-FF66-4852-AED1-055F647C7F50}" presName="gear1" presStyleLbl="node1" presStyleIdx="0" presStyleCnt="3" custLinFactNeighborX="22475">
        <dgm:presLayoutVars>
          <dgm:chMax val="1"/>
          <dgm:bulletEnabled val="1"/>
        </dgm:presLayoutVars>
      </dgm:prSet>
      <dgm:spPr/>
      <dgm:t>
        <a:bodyPr/>
        <a:lstStyle/>
        <a:p>
          <a:endParaRPr lang="en-US"/>
        </a:p>
      </dgm:t>
    </dgm:pt>
    <dgm:pt modelId="{7F5E700C-C1AE-436B-8CEA-C7059B1183A9}" type="pres">
      <dgm:prSet presAssocID="{9E77CBB2-FF66-4852-AED1-055F647C7F50}" presName="gear1srcNode" presStyleLbl="node1" presStyleIdx="0" presStyleCnt="3"/>
      <dgm:spPr/>
      <dgm:t>
        <a:bodyPr/>
        <a:lstStyle/>
        <a:p>
          <a:endParaRPr lang="en-US"/>
        </a:p>
      </dgm:t>
    </dgm:pt>
    <dgm:pt modelId="{69E16801-400A-4955-A936-20A09AF53C64}" type="pres">
      <dgm:prSet presAssocID="{9E77CBB2-FF66-4852-AED1-055F647C7F50}" presName="gear1dstNode" presStyleLbl="node1" presStyleIdx="0" presStyleCnt="3"/>
      <dgm:spPr/>
      <dgm:t>
        <a:bodyPr/>
        <a:lstStyle/>
        <a:p>
          <a:endParaRPr lang="en-US"/>
        </a:p>
      </dgm:t>
    </dgm:pt>
    <dgm:pt modelId="{41864BBE-4D7E-4C1A-B7DE-3705ACDB0738}" type="pres">
      <dgm:prSet presAssocID="{E7B687BC-D01F-43B2-A6E7-C74B60D5BED2}" presName="gear2" presStyleLbl="node1" presStyleIdx="1" presStyleCnt="3" custLinFactNeighborX="-37044" custLinFactNeighborY="44594">
        <dgm:presLayoutVars>
          <dgm:chMax val="1"/>
          <dgm:bulletEnabled val="1"/>
        </dgm:presLayoutVars>
      </dgm:prSet>
      <dgm:spPr/>
      <dgm:t>
        <a:bodyPr/>
        <a:lstStyle/>
        <a:p>
          <a:endParaRPr lang="en-US"/>
        </a:p>
      </dgm:t>
    </dgm:pt>
    <dgm:pt modelId="{50781B31-D870-46C5-9E96-ECEB1081CFA4}" type="pres">
      <dgm:prSet presAssocID="{E7B687BC-D01F-43B2-A6E7-C74B60D5BED2}" presName="gear2srcNode" presStyleLbl="node1" presStyleIdx="1" presStyleCnt="3"/>
      <dgm:spPr/>
      <dgm:t>
        <a:bodyPr/>
        <a:lstStyle/>
        <a:p>
          <a:endParaRPr lang="en-US"/>
        </a:p>
      </dgm:t>
    </dgm:pt>
    <dgm:pt modelId="{18FC755E-97C5-45D6-851B-6F515FE1AAF3}" type="pres">
      <dgm:prSet presAssocID="{E7B687BC-D01F-43B2-A6E7-C74B60D5BED2}" presName="gear2dstNode" presStyleLbl="node1" presStyleIdx="1" presStyleCnt="3"/>
      <dgm:spPr/>
      <dgm:t>
        <a:bodyPr/>
        <a:lstStyle/>
        <a:p>
          <a:endParaRPr lang="en-US"/>
        </a:p>
      </dgm:t>
    </dgm:pt>
    <dgm:pt modelId="{9F828528-D7DF-45F8-852D-9F23E4A58B3B}" type="pres">
      <dgm:prSet presAssocID="{380CF756-42A5-4274-822A-F9D30A7BCD72}" presName="gear3" presStyleLbl="node1" presStyleIdx="2" presStyleCnt="3" custLinFactNeighborX="-19031" custLinFactNeighborY="28633"/>
      <dgm:spPr/>
      <dgm:t>
        <a:bodyPr/>
        <a:lstStyle/>
        <a:p>
          <a:endParaRPr lang="en-US"/>
        </a:p>
      </dgm:t>
    </dgm:pt>
    <dgm:pt modelId="{B4960E56-2087-41BB-A0B3-AB122A1BC6FF}" type="pres">
      <dgm:prSet presAssocID="{380CF756-42A5-4274-822A-F9D30A7BCD72}" presName="gear3tx" presStyleLbl="node1" presStyleIdx="2" presStyleCnt="3">
        <dgm:presLayoutVars>
          <dgm:chMax val="1"/>
          <dgm:bulletEnabled val="1"/>
        </dgm:presLayoutVars>
      </dgm:prSet>
      <dgm:spPr/>
      <dgm:t>
        <a:bodyPr/>
        <a:lstStyle/>
        <a:p>
          <a:endParaRPr lang="en-US"/>
        </a:p>
      </dgm:t>
    </dgm:pt>
    <dgm:pt modelId="{C4807781-41A0-43B2-8739-7F5C9CB4D84D}" type="pres">
      <dgm:prSet presAssocID="{380CF756-42A5-4274-822A-F9D30A7BCD72}" presName="gear3srcNode" presStyleLbl="node1" presStyleIdx="2" presStyleCnt="3"/>
      <dgm:spPr/>
      <dgm:t>
        <a:bodyPr/>
        <a:lstStyle/>
        <a:p>
          <a:endParaRPr lang="en-US"/>
        </a:p>
      </dgm:t>
    </dgm:pt>
    <dgm:pt modelId="{8136E85E-6D0C-4132-9E46-E244CD5CE7BB}" type="pres">
      <dgm:prSet presAssocID="{380CF756-42A5-4274-822A-F9D30A7BCD72}" presName="gear3dstNode" presStyleLbl="node1" presStyleIdx="2" presStyleCnt="3"/>
      <dgm:spPr/>
      <dgm:t>
        <a:bodyPr/>
        <a:lstStyle/>
        <a:p>
          <a:endParaRPr lang="en-US"/>
        </a:p>
      </dgm:t>
    </dgm:pt>
    <dgm:pt modelId="{9C1C68BA-90CF-4D46-A991-7654D2024687}" type="pres">
      <dgm:prSet presAssocID="{EC28CC3E-B518-4651-80E5-185111E2B4B6}" presName="connector1" presStyleLbl="sibTrans2D1" presStyleIdx="0" presStyleCnt="3" custLinFactNeighborX="17557"/>
      <dgm:spPr/>
      <dgm:t>
        <a:bodyPr/>
        <a:lstStyle/>
        <a:p>
          <a:endParaRPr lang="en-US"/>
        </a:p>
      </dgm:t>
    </dgm:pt>
    <dgm:pt modelId="{9D50619C-383B-4618-8F9D-FBED805E063C}" type="pres">
      <dgm:prSet presAssocID="{254BA8F2-EF5F-4F42-8E76-035155D23BB9}" presName="connector2" presStyleLbl="sibTrans2D1" presStyleIdx="1" presStyleCnt="3" custScaleX="134804" custLinFactNeighborX="-29815" custLinFactNeighborY="33239"/>
      <dgm:spPr/>
      <dgm:t>
        <a:bodyPr/>
        <a:lstStyle/>
        <a:p>
          <a:endParaRPr lang="en-US"/>
        </a:p>
      </dgm:t>
    </dgm:pt>
    <dgm:pt modelId="{95BB9007-B7D0-4831-A1BB-DBDCC6B79666}" type="pres">
      <dgm:prSet presAssocID="{1C0CFBB3-C292-4704-97BE-422FA25509BF}" presName="connector3" presStyleLbl="sibTrans2D1" presStyleIdx="2" presStyleCnt="3" custLinFactNeighborX="-16565" custLinFactNeighborY="24920"/>
      <dgm:spPr/>
      <dgm:t>
        <a:bodyPr/>
        <a:lstStyle/>
        <a:p>
          <a:endParaRPr lang="en-US"/>
        </a:p>
      </dgm:t>
    </dgm:pt>
  </dgm:ptLst>
  <dgm:cxnLst>
    <dgm:cxn modelId="{CB2FD4B7-2F04-49C8-9E33-5E15FDC706E2}" type="presOf" srcId="{165D249F-C82E-49FE-A574-1CF7BA930D35}" destId="{C7F3C5D0-94C4-4691-8510-5F0DD384478B}" srcOrd="0" destOrd="0" presId="urn:microsoft.com/office/officeart/2005/8/layout/gear1"/>
    <dgm:cxn modelId="{4FB71858-E0CF-466F-B7D5-40A2F7042C1F}" type="presOf" srcId="{E7B687BC-D01F-43B2-A6E7-C74B60D5BED2}" destId="{50781B31-D870-46C5-9E96-ECEB1081CFA4}" srcOrd="1" destOrd="0" presId="urn:microsoft.com/office/officeart/2005/8/layout/gear1"/>
    <dgm:cxn modelId="{83C8866B-BEC0-45D3-B7A8-1A24EB652B19}" type="presOf" srcId="{E7B687BC-D01F-43B2-A6E7-C74B60D5BED2}" destId="{41864BBE-4D7E-4C1A-B7DE-3705ACDB0738}" srcOrd="0" destOrd="0" presId="urn:microsoft.com/office/officeart/2005/8/layout/gear1"/>
    <dgm:cxn modelId="{23A69206-B550-4133-ADA4-709D41CEE601}" srcId="{165D249F-C82E-49FE-A574-1CF7BA930D35}" destId="{380CF756-42A5-4274-822A-F9D30A7BCD72}" srcOrd="2" destOrd="0" parTransId="{303A6D54-CF18-4F9F-81FD-6EE3CFE4FB9B}" sibTransId="{1C0CFBB3-C292-4704-97BE-422FA25509BF}"/>
    <dgm:cxn modelId="{A3FECD0C-5D19-4AAF-86BE-294A1F1AAF27}" type="presOf" srcId="{EC28CC3E-B518-4651-80E5-185111E2B4B6}" destId="{9C1C68BA-90CF-4D46-A991-7654D2024687}" srcOrd="0" destOrd="0" presId="urn:microsoft.com/office/officeart/2005/8/layout/gear1"/>
    <dgm:cxn modelId="{3A9A89F2-50F5-4DE2-8106-A2D2377CDB5A}" type="presOf" srcId="{1C0CFBB3-C292-4704-97BE-422FA25509BF}" destId="{95BB9007-B7D0-4831-A1BB-DBDCC6B79666}" srcOrd="0" destOrd="0" presId="urn:microsoft.com/office/officeart/2005/8/layout/gear1"/>
    <dgm:cxn modelId="{99BD5D09-BD93-4D6D-A5AA-A49170F4CE4D}" type="presOf" srcId="{380CF756-42A5-4274-822A-F9D30A7BCD72}" destId="{8136E85E-6D0C-4132-9E46-E244CD5CE7BB}" srcOrd="3" destOrd="0" presId="urn:microsoft.com/office/officeart/2005/8/layout/gear1"/>
    <dgm:cxn modelId="{73257579-6B8E-448E-B851-A58B32E8EE64}" srcId="{165D249F-C82E-49FE-A574-1CF7BA930D35}" destId="{E7B687BC-D01F-43B2-A6E7-C74B60D5BED2}" srcOrd="1" destOrd="0" parTransId="{422DABD4-1BB0-489D-AA98-85AAC0D8A902}" sibTransId="{254BA8F2-EF5F-4F42-8E76-035155D23BB9}"/>
    <dgm:cxn modelId="{FB8926D7-A896-435A-AE2D-022087644C41}" type="presOf" srcId="{9E77CBB2-FF66-4852-AED1-055F647C7F50}" destId="{B492490D-179F-4473-8515-9478F50D16E3}" srcOrd="0" destOrd="0" presId="urn:microsoft.com/office/officeart/2005/8/layout/gear1"/>
    <dgm:cxn modelId="{CD84A0EB-BBCA-44E4-8299-AC41D5037112}" type="presOf" srcId="{9E77CBB2-FF66-4852-AED1-055F647C7F50}" destId="{69E16801-400A-4955-A936-20A09AF53C64}" srcOrd="2" destOrd="0" presId="urn:microsoft.com/office/officeart/2005/8/layout/gear1"/>
    <dgm:cxn modelId="{A6E0AB76-BD33-4E2C-A3E0-820676B27214}" type="presOf" srcId="{380CF756-42A5-4274-822A-F9D30A7BCD72}" destId="{9F828528-D7DF-45F8-852D-9F23E4A58B3B}" srcOrd="0" destOrd="0" presId="urn:microsoft.com/office/officeart/2005/8/layout/gear1"/>
    <dgm:cxn modelId="{DD95EE2B-06AE-436F-9A93-38C33773DD94}" srcId="{165D249F-C82E-49FE-A574-1CF7BA930D35}" destId="{193F62F5-3A0D-4EFF-B22A-F7784C1CEBCA}" srcOrd="3" destOrd="0" parTransId="{56AECE2D-A2E3-4A41-8862-230D8E316A6F}" sibTransId="{B706947B-F16F-45BB-B28C-3695FA76CDFE}"/>
    <dgm:cxn modelId="{8A81E01E-D567-48C3-B3D9-27AFAC0CD9B0}" type="presOf" srcId="{380CF756-42A5-4274-822A-F9D30A7BCD72}" destId="{C4807781-41A0-43B2-8739-7F5C9CB4D84D}" srcOrd="2" destOrd="0" presId="urn:microsoft.com/office/officeart/2005/8/layout/gear1"/>
    <dgm:cxn modelId="{79AE8E94-C9C5-47F8-A37D-F34B87B8B6D4}" type="presOf" srcId="{380CF756-42A5-4274-822A-F9D30A7BCD72}" destId="{B4960E56-2087-41BB-A0B3-AB122A1BC6FF}" srcOrd="1" destOrd="0" presId="urn:microsoft.com/office/officeart/2005/8/layout/gear1"/>
    <dgm:cxn modelId="{59DFA768-EDC0-4C7A-A813-4E13DDE59AB6}" type="presOf" srcId="{254BA8F2-EF5F-4F42-8E76-035155D23BB9}" destId="{9D50619C-383B-4618-8F9D-FBED805E063C}" srcOrd="0" destOrd="0" presId="urn:microsoft.com/office/officeart/2005/8/layout/gear1"/>
    <dgm:cxn modelId="{2745D46E-393C-4073-B458-48B641FDBB9A}" srcId="{165D249F-C82E-49FE-A574-1CF7BA930D35}" destId="{9E77CBB2-FF66-4852-AED1-055F647C7F50}" srcOrd="0" destOrd="0" parTransId="{5E485123-259E-40C9-9D75-6D16FD1C4DBB}" sibTransId="{EC28CC3E-B518-4651-80E5-185111E2B4B6}"/>
    <dgm:cxn modelId="{6A1C5BA8-6A40-4B67-BFE9-96B1A1F4C9F4}" type="presOf" srcId="{9E77CBB2-FF66-4852-AED1-055F647C7F50}" destId="{7F5E700C-C1AE-436B-8CEA-C7059B1183A9}" srcOrd="1" destOrd="0" presId="urn:microsoft.com/office/officeart/2005/8/layout/gear1"/>
    <dgm:cxn modelId="{DA59FAEF-2AFC-4868-A8B6-27639C1DC45F}" type="presOf" srcId="{E7B687BC-D01F-43B2-A6E7-C74B60D5BED2}" destId="{18FC755E-97C5-45D6-851B-6F515FE1AAF3}" srcOrd="2" destOrd="0" presId="urn:microsoft.com/office/officeart/2005/8/layout/gear1"/>
    <dgm:cxn modelId="{D1F22785-62EC-479E-9484-6EEAB273B510}" type="presParOf" srcId="{C7F3C5D0-94C4-4691-8510-5F0DD384478B}" destId="{B492490D-179F-4473-8515-9478F50D16E3}" srcOrd="0" destOrd="0" presId="urn:microsoft.com/office/officeart/2005/8/layout/gear1"/>
    <dgm:cxn modelId="{69F6229F-C725-4789-9757-FFACE655C579}" type="presParOf" srcId="{C7F3C5D0-94C4-4691-8510-5F0DD384478B}" destId="{7F5E700C-C1AE-436B-8CEA-C7059B1183A9}" srcOrd="1" destOrd="0" presId="urn:microsoft.com/office/officeart/2005/8/layout/gear1"/>
    <dgm:cxn modelId="{BDACB1D3-D764-4DA3-BCE0-D2C7F0A5199E}" type="presParOf" srcId="{C7F3C5D0-94C4-4691-8510-5F0DD384478B}" destId="{69E16801-400A-4955-A936-20A09AF53C64}" srcOrd="2" destOrd="0" presId="urn:microsoft.com/office/officeart/2005/8/layout/gear1"/>
    <dgm:cxn modelId="{E1A7FEA1-8028-4569-B56B-F1A7447EEE4F}" type="presParOf" srcId="{C7F3C5D0-94C4-4691-8510-5F0DD384478B}" destId="{41864BBE-4D7E-4C1A-B7DE-3705ACDB0738}" srcOrd="3" destOrd="0" presId="urn:microsoft.com/office/officeart/2005/8/layout/gear1"/>
    <dgm:cxn modelId="{DDA33E50-4407-496A-8A12-BA142F007AF9}" type="presParOf" srcId="{C7F3C5D0-94C4-4691-8510-5F0DD384478B}" destId="{50781B31-D870-46C5-9E96-ECEB1081CFA4}" srcOrd="4" destOrd="0" presId="urn:microsoft.com/office/officeart/2005/8/layout/gear1"/>
    <dgm:cxn modelId="{5D782134-AA94-43D4-A7E7-ACEDCAFC6060}" type="presParOf" srcId="{C7F3C5D0-94C4-4691-8510-5F0DD384478B}" destId="{18FC755E-97C5-45D6-851B-6F515FE1AAF3}" srcOrd="5" destOrd="0" presId="urn:microsoft.com/office/officeart/2005/8/layout/gear1"/>
    <dgm:cxn modelId="{B2C38C52-1F2B-4003-A846-4561CE6BBF1F}" type="presParOf" srcId="{C7F3C5D0-94C4-4691-8510-5F0DD384478B}" destId="{9F828528-D7DF-45F8-852D-9F23E4A58B3B}" srcOrd="6" destOrd="0" presId="urn:microsoft.com/office/officeart/2005/8/layout/gear1"/>
    <dgm:cxn modelId="{8E07174D-DAB8-450A-BBF4-9B641AC4B58C}" type="presParOf" srcId="{C7F3C5D0-94C4-4691-8510-5F0DD384478B}" destId="{B4960E56-2087-41BB-A0B3-AB122A1BC6FF}" srcOrd="7" destOrd="0" presId="urn:microsoft.com/office/officeart/2005/8/layout/gear1"/>
    <dgm:cxn modelId="{5EBF6ADE-9B7D-427A-A8E5-FC22FD42395B}" type="presParOf" srcId="{C7F3C5D0-94C4-4691-8510-5F0DD384478B}" destId="{C4807781-41A0-43B2-8739-7F5C9CB4D84D}" srcOrd="8" destOrd="0" presId="urn:microsoft.com/office/officeart/2005/8/layout/gear1"/>
    <dgm:cxn modelId="{DF139160-0CFB-4182-A4C0-0388816483C9}" type="presParOf" srcId="{C7F3C5D0-94C4-4691-8510-5F0DD384478B}" destId="{8136E85E-6D0C-4132-9E46-E244CD5CE7BB}" srcOrd="9" destOrd="0" presId="urn:microsoft.com/office/officeart/2005/8/layout/gear1"/>
    <dgm:cxn modelId="{9711F831-3FB1-4406-BFF8-22E65705451C}" type="presParOf" srcId="{C7F3C5D0-94C4-4691-8510-5F0DD384478B}" destId="{9C1C68BA-90CF-4D46-A991-7654D2024687}" srcOrd="10" destOrd="0" presId="urn:microsoft.com/office/officeart/2005/8/layout/gear1"/>
    <dgm:cxn modelId="{7B26E7A5-AC68-42C8-8A3E-63D840317BDA}" type="presParOf" srcId="{C7F3C5D0-94C4-4691-8510-5F0DD384478B}" destId="{9D50619C-383B-4618-8F9D-FBED805E063C}" srcOrd="11" destOrd="0" presId="urn:microsoft.com/office/officeart/2005/8/layout/gear1"/>
    <dgm:cxn modelId="{05CA97DB-35F2-4965-9201-EED6BD62A6A7}" type="presParOf" srcId="{C7F3C5D0-94C4-4691-8510-5F0DD384478B}" destId="{95BB9007-B7D0-4831-A1BB-DBDCC6B79666}"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A66206-7AA5-4EF6-AA87-533AA7189D2D}"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C8437F6E-8FA0-46A2-BC0F-E9787813F474}">
      <dgm:prSet/>
      <dgm:spPr/>
      <dgm:t>
        <a:bodyPr/>
        <a:lstStyle/>
        <a:p>
          <a:pPr rtl="0"/>
          <a:r>
            <a:rPr lang="en-US" b="1" dirty="0" smtClean="0"/>
            <a:t>Carrier based drug delivery system</a:t>
          </a:r>
          <a:endParaRPr lang="en-US" b="1" dirty="0"/>
        </a:p>
      </dgm:t>
    </dgm:pt>
    <dgm:pt modelId="{7C172D21-98A5-43DF-ACBE-88E184A000FE}" type="parTrans" cxnId="{64E36CFB-1DEF-4135-B9F2-696043DDD1DC}">
      <dgm:prSet/>
      <dgm:spPr/>
      <dgm:t>
        <a:bodyPr/>
        <a:lstStyle/>
        <a:p>
          <a:endParaRPr lang="en-US"/>
        </a:p>
      </dgm:t>
    </dgm:pt>
    <dgm:pt modelId="{EB66C1F4-F180-4045-9CB8-1D06D288E41F}" type="sibTrans" cxnId="{64E36CFB-1DEF-4135-B9F2-696043DDD1DC}">
      <dgm:prSet/>
      <dgm:spPr/>
      <dgm:t>
        <a:bodyPr/>
        <a:lstStyle/>
        <a:p>
          <a:endParaRPr lang="en-US"/>
        </a:p>
      </dgm:t>
    </dgm:pt>
    <dgm:pt modelId="{4AF21D80-E08F-4847-B659-F161F1D99B10}" type="pres">
      <dgm:prSet presAssocID="{7FA66206-7AA5-4EF6-AA87-533AA7189D2D}" presName="linear" presStyleCnt="0">
        <dgm:presLayoutVars>
          <dgm:animLvl val="lvl"/>
          <dgm:resizeHandles val="exact"/>
        </dgm:presLayoutVars>
      </dgm:prSet>
      <dgm:spPr/>
      <dgm:t>
        <a:bodyPr/>
        <a:lstStyle/>
        <a:p>
          <a:endParaRPr lang="en-US"/>
        </a:p>
      </dgm:t>
    </dgm:pt>
    <dgm:pt modelId="{CE48A87E-07D8-41B2-9C67-8E0DFD4384F6}" type="pres">
      <dgm:prSet presAssocID="{C8437F6E-8FA0-46A2-BC0F-E9787813F474}" presName="parentText" presStyleLbl="node1" presStyleIdx="0" presStyleCnt="1" custLinFactNeighborY="-11302">
        <dgm:presLayoutVars>
          <dgm:chMax val="0"/>
          <dgm:bulletEnabled val="1"/>
        </dgm:presLayoutVars>
      </dgm:prSet>
      <dgm:spPr/>
      <dgm:t>
        <a:bodyPr/>
        <a:lstStyle/>
        <a:p>
          <a:endParaRPr lang="en-US"/>
        </a:p>
      </dgm:t>
    </dgm:pt>
  </dgm:ptLst>
  <dgm:cxnLst>
    <dgm:cxn modelId="{57235B9E-CC1B-4613-A5C0-E53A194C3357}" type="presOf" srcId="{C8437F6E-8FA0-46A2-BC0F-E9787813F474}" destId="{CE48A87E-07D8-41B2-9C67-8E0DFD4384F6}" srcOrd="0" destOrd="0" presId="urn:microsoft.com/office/officeart/2005/8/layout/vList2"/>
    <dgm:cxn modelId="{6BE1F4C1-164D-4309-96DC-A013382249C1}" type="presOf" srcId="{7FA66206-7AA5-4EF6-AA87-533AA7189D2D}" destId="{4AF21D80-E08F-4847-B659-F161F1D99B10}" srcOrd="0" destOrd="0" presId="urn:microsoft.com/office/officeart/2005/8/layout/vList2"/>
    <dgm:cxn modelId="{64E36CFB-1DEF-4135-B9F2-696043DDD1DC}" srcId="{7FA66206-7AA5-4EF6-AA87-533AA7189D2D}" destId="{C8437F6E-8FA0-46A2-BC0F-E9787813F474}" srcOrd="0" destOrd="0" parTransId="{7C172D21-98A5-43DF-ACBE-88E184A000FE}" sibTransId="{EB66C1F4-F180-4045-9CB8-1D06D288E41F}"/>
    <dgm:cxn modelId="{E4E2B61E-A6D0-4A8B-9DAE-478E6BDB9D4B}" type="presParOf" srcId="{4AF21D80-E08F-4847-B659-F161F1D99B10}" destId="{CE48A87E-07D8-41B2-9C67-8E0DFD4384F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54F4AA-F9EA-4AC5-A8A7-1E94C5FF1513}"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6C44336A-0854-4F93-9739-5A1BD3584D12}">
      <dgm:prSet phldrT="[Text]"/>
      <dgm:spPr/>
      <dgm:t>
        <a:bodyPr/>
        <a:lstStyle/>
        <a:p>
          <a:r>
            <a:rPr lang="en-US" dirty="0" err="1" smtClean="0"/>
            <a:t>Nanoparticles</a:t>
          </a:r>
          <a:r>
            <a:rPr lang="en-US" dirty="0" smtClean="0"/>
            <a:t> provide massive advantages regarding drug </a:t>
          </a:r>
          <a:r>
            <a:rPr lang="en-US" dirty="0" err="1" smtClean="0"/>
            <a:t>targeting,delivery</a:t>
          </a:r>
          <a:r>
            <a:rPr lang="en-US" dirty="0" smtClean="0"/>
            <a:t> with additional potential to combine diagnosis and therapy</a:t>
          </a:r>
          <a:endParaRPr lang="en-US" dirty="0"/>
        </a:p>
      </dgm:t>
    </dgm:pt>
    <dgm:pt modelId="{6AB1510A-4D7A-4EA3-A181-0D896BA97FDC}" type="parTrans" cxnId="{A14A398F-704A-417D-A32A-A11F4076000A}">
      <dgm:prSet/>
      <dgm:spPr/>
      <dgm:t>
        <a:bodyPr/>
        <a:lstStyle/>
        <a:p>
          <a:endParaRPr lang="en-US"/>
        </a:p>
      </dgm:t>
    </dgm:pt>
    <dgm:pt modelId="{CD00FC9E-5E78-493E-8968-8C9065FBE223}" type="sibTrans" cxnId="{A14A398F-704A-417D-A32A-A11F4076000A}">
      <dgm:prSet/>
      <dgm:spPr/>
      <dgm:t>
        <a:bodyPr/>
        <a:lstStyle/>
        <a:p>
          <a:endParaRPr lang="en-US"/>
        </a:p>
      </dgm:t>
    </dgm:pt>
    <dgm:pt modelId="{61B06A68-F63D-4C85-9F7F-2CAABB924FD1}">
      <dgm:prSet phldrT="[Text]"/>
      <dgm:spPr/>
      <dgm:t>
        <a:bodyPr/>
        <a:lstStyle/>
        <a:p>
          <a:r>
            <a:rPr lang="en-US" dirty="0" smtClean="0"/>
            <a:t>Anti-</a:t>
          </a:r>
          <a:r>
            <a:rPr lang="en-US" dirty="0" err="1" smtClean="0"/>
            <a:t>tumour</a:t>
          </a:r>
          <a:r>
            <a:rPr lang="en-US" dirty="0" smtClean="0"/>
            <a:t> therapy ,gene therapy ,AIDS </a:t>
          </a:r>
          <a:r>
            <a:rPr lang="en-US" dirty="0" err="1" smtClean="0"/>
            <a:t>therapy,radiotherapy</a:t>
          </a:r>
          <a:endParaRPr lang="en-US" dirty="0"/>
        </a:p>
      </dgm:t>
    </dgm:pt>
    <dgm:pt modelId="{5615BD89-D8E5-497D-8E6B-682D97E7B601}" type="parTrans" cxnId="{0C67C768-3979-4D53-9746-76E0034A08EF}">
      <dgm:prSet/>
      <dgm:spPr/>
      <dgm:t>
        <a:bodyPr/>
        <a:lstStyle/>
        <a:p>
          <a:endParaRPr lang="en-US"/>
        </a:p>
      </dgm:t>
    </dgm:pt>
    <dgm:pt modelId="{9B0C97AC-FFF9-4C17-BCEC-EDB3BEED3BE8}" type="sibTrans" cxnId="{0C67C768-3979-4D53-9746-76E0034A08EF}">
      <dgm:prSet/>
      <dgm:spPr/>
      <dgm:t>
        <a:bodyPr/>
        <a:lstStyle/>
        <a:p>
          <a:endParaRPr lang="en-US"/>
        </a:p>
      </dgm:t>
    </dgm:pt>
    <dgm:pt modelId="{8F58F486-8786-497D-AECE-A0846149B839}">
      <dgm:prSet phldrT="[Text]"/>
      <dgm:spPr/>
      <dgm:t>
        <a:bodyPr/>
        <a:lstStyle/>
        <a:p>
          <a:r>
            <a:rPr lang="en-US" dirty="0" smtClean="0"/>
            <a:t>Involved in delivery of </a:t>
          </a:r>
          <a:r>
            <a:rPr lang="en-US" dirty="0" err="1" smtClean="0"/>
            <a:t>virostatics,vaccines</a:t>
          </a:r>
          <a:r>
            <a:rPr lang="en-US" dirty="0" smtClean="0"/>
            <a:t> and as vesicles to pass blood brain barrier</a:t>
          </a:r>
          <a:endParaRPr lang="en-US" dirty="0"/>
        </a:p>
      </dgm:t>
    </dgm:pt>
    <dgm:pt modelId="{CD2C32D5-8773-415E-B100-752693A658BB}" type="parTrans" cxnId="{BD4BBB90-8C63-4551-B2E3-B948D4335E46}">
      <dgm:prSet/>
      <dgm:spPr/>
      <dgm:t>
        <a:bodyPr/>
        <a:lstStyle/>
        <a:p>
          <a:endParaRPr lang="en-US"/>
        </a:p>
      </dgm:t>
    </dgm:pt>
    <dgm:pt modelId="{7D9824FE-9748-49FE-ADA8-0BEBBF05B580}" type="sibTrans" cxnId="{BD4BBB90-8C63-4551-B2E3-B948D4335E46}">
      <dgm:prSet/>
      <dgm:spPr/>
      <dgm:t>
        <a:bodyPr/>
        <a:lstStyle/>
        <a:p>
          <a:endParaRPr lang="en-US"/>
        </a:p>
      </dgm:t>
    </dgm:pt>
    <dgm:pt modelId="{C39A6B47-F678-4C6B-BF8B-077389943703}" type="pres">
      <dgm:prSet presAssocID="{D754F4AA-F9EA-4AC5-A8A7-1E94C5FF1513}" presName="linear" presStyleCnt="0">
        <dgm:presLayoutVars>
          <dgm:animLvl val="lvl"/>
          <dgm:resizeHandles val="exact"/>
        </dgm:presLayoutVars>
      </dgm:prSet>
      <dgm:spPr/>
      <dgm:t>
        <a:bodyPr/>
        <a:lstStyle/>
        <a:p>
          <a:endParaRPr lang="en-US"/>
        </a:p>
      </dgm:t>
    </dgm:pt>
    <dgm:pt modelId="{CC020CD2-772E-4C3D-A027-7536086C903C}" type="pres">
      <dgm:prSet presAssocID="{6C44336A-0854-4F93-9739-5A1BD3584D12}" presName="parentText" presStyleLbl="node1" presStyleIdx="0" presStyleCnt="3">
        <dgm:presLayoutVars>
          <dgm:chMax val="0"/>
          <dgm:bulletEnabled val="1"/>
        </dgm:presLayoutVars>
      </dgm:prSet>
      <dgm:spPr/>
      <dgm:t>
        <a:bodyPr/>
        <a:lstStyle/>
        <a:p>
          <a:endParaRPr lang="en-US"/>
        </a:p>
      </dgm:t>
    </dgm:pt>
    <dgm:pt modelId="{956AFEEA-6418-4F52-8BB4-5AC871F3E157}" type="pres">
      <dgm:prSet presAssocID="{CD00FC9E-5E78-493E-8968-8C9065FBE223}" presName="spacer" presStyleCnt="0"/>
      <dgm:spPr/>
      <dgm:t>
        <a:bodyPr/>
        <a:lstStyle/>
        <a:p>
          <a:endParaRPr lang="en-IN"/>
        </a:p>
      </dgm:t>
    </dgm:pt>
    <dgm:pt modelId="{24D1A310-3DBF-4E9C-9340-E09B82C173EB}" type="pres">
      <dgm:prSet presAssocID="{61B06A68-F63D-4C85-9F7F-2CAABB924FD1}" presName="parentText" presStyleLbl="node1" presStyleIdx="1" presStyleCnt="3">
        <dgm:presLayoutVars>
          <dgm:chMax val="0"/>
          <dgm:bulletEnabled val="1"/>
        </dgm:presLayoutVars>
      </dgm:prSet>
      <dgm:spPr/>
      <dgm:t>
        <a:bodyPr/>
        <a:lstStyle/>
        <a:p>
          <a:endParaRPr lang="en-US"/>
        </a:p>
      </dgm:t>
    </dgm:pt>
    <dgm:pt modelId="{CC12ABD9-C4A1-428E-B67B-2D38DB91578B}" type="pres">
      <dgm:prSet presAssocID="{9B0C97AC-FFF9-4C17-BCEC-EDB3BEED3BE8}" presName="spacer" presStyleCnt="0"/>
      <dgm:spPr/>
      <dgm:t>
        <a:bodyPr/>
        <a:lstStyle/>
        <a:p>
          <a:endParaRPr lang="en-IN"/>
        </a:p>
      </dgm:t>
    </dgm:pt>
    <dgm:pt modelId="{9ED57F65-F003-4F8D-AE31-A8F127FF7A6A}" type="pres">
      <dgm:prSet presAssocID="{8F58F486-8786-497D-AECE-A0846149B839}" presName="parentText" presStyleLbl="node1" presStyleIdx="2" presStyleCnt="3">
        <dgm:presLayoutVars>
          <dgm:chMax val="0"/>
          <dgm:bulletEnabled val="1"/>
        </dgm:presLayoutVars>
      </dgm:prSet>
      <dgm:spPr/>
      <dgm:t>
        <a:bodyPr/>
        <a:lstStyle/>
        <a:p>
          <a:endParaRPr lang="en-US"/>
        </a:p>
      </dgm:t>
    </dgm:pt>
  </dgm:ptLst>
  <dgm:cxnLst>
    <dgm:cxn modelId="{EB2EE426-9B31-43FE-9D7A-14771A21FDC3}" type="presOf" srcId="{D754F4AA-F9EA-4AC5-A8A7-1E94C5FF1513}" destId="{C39A6B47-F678-4C6B-BF8B-077389943703}" srcOrd="0" destOrd="0" presId="urn:microsoft.com/office/officeart/2005/8/layout/vList2"/>
    <dgm:cxn modelId="{B954F539-8EFE-4C30-9A86-D533739A10C0}" type="presOf" srcId="{6C44336A-0854-4F93-9739-5A1BD3584D12}" destId="{CC020CD2-772E-4C3D-A027-7536086C903C}" srcOrd="0" destOrd="0" presId="urn:microsoft.com/office/officeart/2005/8/layout/vList2"/>
    <dgm:cxn modelId="{AB6B70D7-9A19-4851-AAB2-47FBAF8BFC0D}" type="presOf" srcId="{61B06A68-F63D-4C85-9F7F-2CAABB924FD1}" destId="{24D1A310-3DBF-4E9C-9340-E09B82C173EB}" srcOrd="0" destOrd="0" presId="urn:microsoft.com/office/officeart/2005/8/layout/vList2"/>
    <dgm:cxn modelId="{A14A398F-704A-417D-A32A-A11F4076000A}" srcId="{D754F4AA-F9EA-4AC5-A8A7-1E94C5FF1513}" destId="{6C44336A-0854-4F93-9739-5A1BD3584D12}" srcOrd="0" destOrd="0" parTransId="{6AB1510A-4D7A-4EA3-A181-0D896BA97FDC}" sibTransId="{CD00FC9E-5E78-493E-8968-8C9065FBE223}"/>
    <dgm:cxn modelId="{0C67C768-3979-4D53-9746-76E0034A08EF}" srcId="{D754F4AA-F9EA-4AC5-A8A7-1E94C5FF1513}" destId="{61B06A68-F63D-4C85-9F7F-2CAABB924FD1}" srcOrd="1" destOrd="0" parTransId="{5615BD89-D8E5-497D-8E6B-682D97E7B601}" sibTransId="{9B0C97AC-FFF9-4C17-BCEC-EDB3BEED3BE8}"/>
    <dgm:cxn modelId="{BD4BBB90-8C63-4551-B2E3-B948D4335E46}" srcId="{D754F4AA-F9EA-4AC5-A8A7-1E94C5FF1513}" destId="{8F58F486-8786-497D-AECE-A0846149B839}" srcOrd="2" destOrd="0" parTransId="{CD2C32D5-8773-415E-B100-752693A658BB}" sibTransId="{7D9824FE-9748-49FE-ADA8-0BEBBF05B580}"/>
    <dgm:cxn modelId="{9D62FDD6-0C6D-4CEC-BEC4-7B4640304669}" type="presOf" srcId="{8F58F486-8786-497D-AECE-A0846149B839}" destId="{9ED57F65-F003-4F8D-AE31-A8F127FF7A6A}" srcOrd="0" destOrd="0" presId="urn:microsoft.com/office/officeart/2005/8/layout/vList2"/>
    <dgm:cxn modelId="{9E70FC20-E5B4-4167-ABD5-58791FC0156A}" type="presParOf" srcId="{C39A6B47-F678-4C6B-BF8B-077389943703}" destId="{CC020CD2-772E-4C3D-A027-7536086C903C}" srcOrd="0" destOrd="0" presId="urn:microsoft.com/office/officeart/2005/8/layout/vList2"/>
    <dgm:cxn modelId="{F2660D30-09A1-4DD1-A41D-6916458877AD}" type="presParOf" srcId="{C39A6B47-F678-4C6B-BF8B-077389943703}" destId="{956AFEEA-6418-4F52-8BB4-5AC871F3E157}" srcOrd="1" destOrd="0" presId="urn:microsoft.com/office/officeart/2005/8/layout/vList2"/>
    <dgm:cxn modelId="{0E14ADF7-8B3E-4954-882A-25613416F635}" type="presParOf" srcId="{C39A6B47-F678-4C6B-BF8B-077389943703}" destId="{24D1A310-3DBF-4E9C-9340-E09B82C173EB}" srcOrd="2" destOrd="0" presId="urn:microsoft.com/office/officeart/2005/8/layout/vList2"/>
    <dgm:cxn modelId="{CD896DA8-9AF9-4659-B74E-771B8E2477E8}" type="presParOf" srcId="{C39A6B47-F678-4C6B-BF8B-077389943703}" destId="{CC12ABD9-C4A1-428E-B67B-2D38DB91578B}" srcOrd="3" destOrd="0" presId="urn:microsoft.com/office/officeart/2005/8/layout/vList2"/>
    <dgm:cxn modelId="{5BBA6510-1A32-4738-901D-58A767834E7F}" type="presParOf" srcId="{C39A6B47-F678-4C6B-BF8B-077389943703}" destId="{9ED57F65-F003-4F8D-AE31-A8F127FF7A6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904E7-FCEE-4952-B2DF-5CAB759460FE}"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CC400BB1-FF0F-4ACE-9C09-7481FB4AA5A7}">
      <dgm:prSet>
        <dgm:style>
          <a:lnRef idx="0">
            <a:schemeClr val="accent5"/>
          </a:lnRef>
          <a:fillRef idx="3">
            <a:schemeClr val="accent5"/>
          </a:fillRef>
          <a:effectRef idx="3">
            <a:schemeClr val="accent5"/>
          </a:effectRef>
          <a:fontRef idx="minor">
            <a:schemeClr val="lt1"/>
          </a:fontRef>
        </dgm:style>
      </dgm:prSet>
      <dgm:spPr>
        <a:ln/>
      </dgm:spPr>
      <dgm:t>
        <a:bodyPr/>
        <a:lstStyle/>
        <a:p>
          <a:pPr rtl="0"/>
          <a:r>
            <a:rPr lang="en-US" b="1" dirty="0" smtClean="0">
              <a:solidFill>
                <a:schemeClr val="bg1"/>
              </a:solidFill>
            </a:rPr>
            <a:t>Need for new drug delivery systems</a:t>
          </a:r>
          <a:endParaRPr lang="en-US" b="1" dirty="0">
            <a:solidFill>
              <a:schemeClr val="bg1"/>
            </a:solidFill>
          </a:endParaRPr>
        </a:p>
      </dgm:t>
    </dgm:pt>
    <dgm:pt modelId="{81829820-41C8-433A-8965-F206B2B6F4CA}" type="parTrans" cxnId="{6913C2A9-EAC5-4F5E-8E33-7094789F0364}">
      <dgm:prSet/>
      <dgm:spPr/>
      <dgm:t>
        <a:bodyPr/>
        <a:lstStyle/>
        <a:p>
          <a:endParaRPr lang="en-US"/>
        </a:p>
      </dgm:t>
    </dgm:pt>
    <dgm:pt modelId="{AD40853B-C6D9-4A41-93AC-582B99C84652}" type="sibTrans" cxnId="{6913C2A9-EAC5-4F5E-8E33-7094789F0364}">
      <dgm:prSet/>
      <dgm:spPr/>
      <dgm:t>
        <a:bodyPr/>
        <a:lstStyle/>
        <a:p>
          <a:endParaRPr lang="en-US"/>
        </a:p>
      </dgm:t>
    </dgm:pt>
    <dgm:pt modelId="{E795D857-8F64-468A-A2BD-466A4FA6675C}" type="pres">
      <dgm:prSet presAssocID="{C3C904E7-FCEE-4952-B2DF-5CAB759460FE}" presName="linear" presStyleCnt="0">
        <dgm:presLayoutVars>
          <dgm:animLvl val="lvl"/>
          <dgm:resizeHandles val="exact"/>
        </dgm:presLayoutVars>
      </dgm:prSet>
      <dgm:spPr/>
      <dgm:t>
        <a:bodyPr/>
        <a:lstStyle/>
        <a:p>
          <a:endParaRPr lang="en-US"/>
        </a:p>
      </dgm:t>
    </dgm:pt>
    <dgm:pt modelId="{A0DCBA39-E4F6-4FB0-908C-D67C8475D34A}" type="pres">
      <dgm:prSet presAssocID="{CC400BB1-FF0F-4ACE-9C09-7481FB4AA5A7}" presName="parentText" presStyleLbl="node1" presStyleIdx="0" presStyleCnt="1" custLinFactNeighborY="-5081">
        <dgm:presLayoutVars>
          <dgm:chMax val="0"/>
          <dgm:bulletEnabled val="1"/>
        </dgm:presLayoutVars>
      </dgm:prSet>
      <dgm:spPr/>
      <dgm:t>
        <a:bodyPr/>
        <a:lstStyle/>
        <a:p>
          <a:endParaRPr lang="en-US"/>
        </a:p>
      </dgm:t>
    </dgm:pt>
  </dgm:ptLst>
  <dgm:cxnLst>
    <dgm:cxn modelId="{4063A8D6-60CE-444F-84C5-90F3030EE913}" type="presOf" srcId="{CC400BB1-FF0F-4ACE-9C09-7481FB4AA5A7}" destId="{A0DCBA39-E4F6-4FB0-908C-D67C8475D34A}" srcOrd="0" destOrd="0" presId="urn:microsoft.com/office/officeart/2005/8/layout/vList2"/>
    <dgm:cxn modelId="{6D751498-6615-495F-87A0-5C5C8E3822AC}" type="presOf" srcId="{C3C904E7-FCEE-4952-B2DF-5CAB759460FE}" destId="{E795D857-8F64-468A-A2BD-466A4FA6675C}" srcOrd="0" destOrd="0" presId="urn:microsoft.com/office/officeart/2005/8/layout/vList2"/>
    <dgm:cxn modelId="{6913C2A9-EAC5-4F5E-8E33-7094789F0364}" srcId="{C3C904E7-FCEE-4952-B2DF-5CAB759460FE}" destId="{CC400BB1-FF0F-4ACE-9C09-7481FB4AA5A7}" srcOrd="0" destOrd="0" parTransId="{81829820-41C8-433A-8965-F206B2B6F4CA}" sibTransId="{AD40853B-C6D9-4A41-93AC-582B99C84652}"/>
    <dgm:cxn modelId="{443D3130-EC57-470C-B31B-6B1340383D69}" type="presParOf" srcId="{E795D857-8F64-468A-A2BD-466A4FA6675C}" destId="{A0DCBA39-E4F6-4FB0-908C-D67C8475D34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EF1A68-D1DA-47E6-9298-B88F530E983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1F16227-CC1D-4D9C-8679-57C6A170B5CD}">
      <dgm:prSet/>
      <dgm:spPr/>
      <dgm:t>
        <a:bodyPr/>
        <a:lstStyle/>
        <a:p>
          <a:pPr rtl="0"/>
          <a:r>
            <a:rPr lang="en-US" b="1" smtClean="0">
              <a:solidFill>
                <a:schemeClr val="bg1"/>
              </a:solidFill>
            </a:rPr>
            <a:t>Various types of Drug delivery</a:t>
          </a:r>
          <a:endParaRPr lang="en-US" b="1" dirty="0">
            <a:solidFill>
              <a:schemeClr val="bg1"/>
            </a:solidFill>
          </a:endParaRPr>
        </a:p>
      </dgm:t>
    </dgm:pt>
    <dgm:pt modelId="{00F52BF8-C4CC-4538-AD8A-32060C99D7CB}" type="parTrans" cxnId="{35A38A24-D1D5-4C41-874B-2C6A4BC959C5}">
      <dgm:prSet/>
      <dgm:spPr/>
      <dgm:t>
        <a:bodyPr/>
        <a:lstStyle/>
        <a:p>
          <a:endParaRPr lang="en-US"/>
        </a:p>
      </dgm:t>
    </dgm:pt>
    <dgm:pt modelId="{C9725717-6EB2-49FE-BE86-E73E88B1DC0F}" type="sibTrans" cxnId="{35A38A24-D1D5-4C41-874B-2C6A4BC959C5}">
      <dgm:prSet/>
      <dgm:spPr/>
      <dgm:t>
        <a:bodyPr/>
        <a:lstStyle/>
        <a:p>
          <a:endParaRPr lang="en-US"/>
        </a:p>
      </dgm:t>
    </dgm:pt>
    <dgm:pt modelId="{27C4038F-6BE2-46C3-B761-25E7B69BD8AD}" type="pres">
      <dgm:prSet presAssocID="{ECEF1A68-D1DA-47E6-9298-B88F530E9832}" presName="linear" presStyleCnt="0">
        <dgm:presLayoutVars>
          <dgm:animLvl val="lvl"/>
          <dgm:resizeHandles val="exact"/>
        </dgm:presLayoutVars>
      </dgm:prSet>
      <dgm:spPr/>
      <dgm:t>
        <a:bodyPr/>
        <a:lstStyle/>
        <a:p>
          <a:endParaRPr lang="en-US"/>
        </a:p>
      </dgm:t>
    </dgm:pt>
    <dgm:pt modelId="{197BD07B-7E2C-4128-AE2C-8FD9A757D994}" type="pres">
      <dgm:prSet presAssocID="{11F16227-CC1D-4D9C-8679-57C6A170B5CD}" presName="parentText" presStyleLbl="node1" presStyleIdx="0" presStyleCnt="1" custLinFactNeighborY="1979">
        <dgm:presLayoutVars>
          <dgm:chMax val="0"/>
          <dgm:bulletEnabled val="1"/>
        </dgm:presLayoutVars>
      </dgm:prSet>
      <dgm:spPr/>
      <dgm:t>
        <a:bodyPr/>
        <a:lstStyle/>
        <a:p>
          <a:endParaRPr lang="en-US"/>
        </a:p>
      </dgm:t>
    </dgm:pt>
  </dgm:ptLst>
  <dgm:cxnLst>
    <dgm:cxn modelId="{35A38A24-D1D5-4C41-874B-2C6A4BC959C5}" srcId="{ECEF1A68-D1DA-47E6-9298-B88F530E9832}" destId="{11F16227-CC1D-4D9C-8679-57C6A170B5CD}" srcOrd="0" destOrd="0" parTransId="{00F52BF8-C4CC-4538-AD8A-32060C99D7CB}" sibTransId="{C9725717-6EB2-49FE-BE86-E73E88B1DC0F}"/>
    <dgm:cxn modelId="{DA60A201-84B8-4CD7-BFC3-E41FE575FB0C}" type="presOf" srcId="{11F16227-CC1D-4D9C-8679-57C6A170B5CD}" destId="{197BD07B-7E2C-4128-AE2C-8FD9A757D994}" srcOrd="0" destOrd="0" presId="urn:microsoft.com/office/officeart/2005/8/layout/vList2"/>
    <dgm:cxn modelId="{23DABB88-9CAF-42AA-9824-1167563ECC2D}" type="presOf" srcId="{ECEF1A68-D1DA-47E6-9298-B88F530E9832}" destId="{27C4038F-6BE2-46C3-B761-25E7B69BD8AD}" srcOrd="0" destOrd="0" presId="urn:microsoft.com/office/officeart/2005/8/layout/vList2"/>
    <dgm:cxn modelId="{0556B2CE-948F-4DEA-9AD9-73B13EB109B8}" type="presParOf" srcId="{27C4038F-6BE2-46C3-B761-25E7B69BD8AD}" destId="{197BD07B-7E2C-4128-AE2C-8FD9A757D99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DFF53-50D6-4146-872A-B00C4994B941}" type="doc">
      <dgm:prSet loTypeId="urn:microsoft.com/office/officeart/2005/8/layout/hProcess9" loCatId="process" qsTypeId="urn:microsoft.com/office/officeart/2005/8/quickstyle/3d3" qsCatId="3D" csTypeId="urn:microsoft.com/office/officeart/2005/8/colors/colorful1" csCatId="colorful" phldr="1"/>
      <dgm:spPr/>
      <dgm:t>
        <a:bodyPr/>
        <a:lstStyle/>
        <a:p>
          <a:endParaRPr lang="en-US"/>
        </a:p>
      </dgm:t>
    </dgm:pt>
    <dgm:pt modelId="{9E6E69DE-CBFD-4727-8642-18F984E1B170}">
      <dgm:prSet custT="1"/>
      <dgm:spPr/>
      <dgm:t>
        <a:bodyPr/>
        <a:lstStyle/>
        <a:p>
          <a:pPr rtl="0"/>
          <a:r>
            <a:rPr lang="en-US" sz="2000" dirty="0" smtClean="0">
              <a:solidFill>
                <a:schemeClr val="bg1"/>
              </a:solidFill>
              <a:latin typeface="Aharoni" pitchFamily="2" charset="-79"/>
              <a:cs typeface="Aharoni" pitchFamily="2" charset="-79"/>
            </a:rPr>
            <a:t>Conventional/Oral</a:t>
          </a:r>
          <a:endParaRPr lang="en-US" sz="2000" dirty="0">
            <a:solidFill>
              <a:schemeClr val="bg1"/>
            </a:solidFill>
            <a:latin typeface="Aharoni" pitchFamily="2" charset="-79"/>
            <a:cs typeface="Aharoni" pitchFamily="2" charset="-79"/>
          </a:endParaRPr>
        </a:p>
      </dgm:t>
    </dgm:pt>
    <dgm:pt modelId="{D9AFAC05-7FAE-4E9F-8F5C-FA65641F2F42}" type="parTrans" cxnId="{C3689854-E953-4C43-AE0C-EA803A67A40F}">
      <dgm:prSet/>
      <dgm:spPr/>
      <dgm:t>
        <a:bodyPr/>
        <a:lstStyle/>
        <a:p>
          <a:endParaRPr lang="en-US"/>
        </a:p>
      </dgm:t>
    </dgm:pt>
    <dgm:pt modelId="{A6089971-D47D-4AAE-A0CF-0D0BB985B9EC}" type="sibTrans" cxnId="{C3689854-E953-4C43-AE0C-EA803A67A40F}">
      <dgm:prSet/>
      <dgm:spPr/>
      <dgm:t>
        <a:bodyPr/>
        <a:lstStyle/>
        <a:p>
          <a:endParaRPr lang="en-US"/>
        </a:p>
      </dgm:t>
    </dgm:pt>
    <dgm:pt modelId="{6B8E70BF-28A5-4314-8B82-BFB735F7A51C}">
      <dgm:prSet custT="1"/>
      <dgm:spPr/>
      <dgm:t>
        <a:bodyPr/>
        <a:lstStyle/>
        <a:p>
          <a:pPr rtl="0"/>
          <a:r>
            <a:rPr lang="en-US" sz="2400" dirty="0" smtClean="0">
              <a:solidFill>
                <a:schemeClr val="bg1"/>
              </a:solidFill>
              <a:latin typeface="Aharoni" pitchFamily="2" charset="-79"/>
              <a:cs typeface="Aharoni" pitchFamily="2" charset="-79"/>
            </a:rPr>
            <a:t>Injection based</a:t>
          </a:r>
          <a:endParaRPr lang="en-US" sz="2400" dirty="0">
            <a:solidFill>
              <a:schemeClr val="bg1"/>
            </a:solidFill>
            <a:latin typeface="Aharoni" pitchFamily="2" charset="-79"/>
            <a:cs typeface="Aharoni" pitchFamily="2" charset="-79"/>
          </a:endParaRPr>
        </a:p>
      </dgm:t>
    </dgm:pt>
    <dgm:pt modelId="{194A6AC2-8648-4501-ABE6-ECE0DBED0738}" type="parTrans" cxnId="{D83B1FA8-DAE1-4953-8CB0-F510F7BDD247}">
      <dgm:prSet/>
      <dgm:spPr/>
      <dgm:t>
        <a:bodyPr/>
        <a:lstStyle/>
        <a:p>
          <a:endParaRPr lang="en-US"/>
        </a:p>
      </dgm:t>
    </dgm:pt>
    <dgm:pt modelId="{BA3ADAF9-DA56-49E0-8869-6F8945FAF5AD}" type="sibTrans" cxnId="{D83B1FA8-DAE1-4953-8CB0-F510F7BDD247}">
      <dgm:prSet/>
      <dgm:spPr/>
      <dgm:t>
        <a:bodyPr/>
        <a:lstStyle/>
        <a:p>
          <a:endParaRPr lang="en-US"/>
        </a:p>
      </dgm:t>
    </dgm:pt>
    <dgm:pt modelId="{C9D2E5AA-C397-4E71-BE76-1782CF27C93D}">
      <dgm:prSet custT="1"/>
      <dgm:spPr/>
      <dgm:t>
        <a:bodyPr/>
        <a:lstStyle/>
        <a:p>
          <a:pPr rtl="0"/>
          <a:r>
            <a:rPr lang="en-US" sz="2000" dirty="0" err="1" smtClean="0">
              <a:solidFill>
                <a:schemeClr val="bg1"/>
              </a:solidFill>
              <a:latin typeface="Aharoni" pitchFamily="2" charset="-79"/>
              <a:cs typeface="Aharoni" pitchFamily="2" charset="-79"/>
            </a:rPr>
            <a:t>Transdermal</a:t>
          </a:r>
          <a:endParaRPr lang="en-US" sz="2000" dirty="0">
            <a:solidFill>
              <a:schemeClr val="bg1"/>
            </a:solidFill>
            <a:latin typeface="Aharoni" pitchFamily="2" charset="-79"/>
            <a:cs typeface="Aharoni" pitchFamily="2" charset="-79"/>
          </a:endParaRPr>
        </a:p>
      </dgm:t>
    </dgm:pt>
    <dgm:pt modelId="{D7ADAEEC-A043-4BA0-B079-95479833404A}" type="parTrans" cxnId="{30A5E187-0B7C-40A2-BAFD-447047A2D0BF}">
      <dgm:prSet/>
      <dgm:spPr/>
      <dgm:t>
        <a:bodyPr/>
        <a:lstStyle/>
        <a:p>
          <a:endParaRPr lang="en-US"/>
        </a:p>
      </dgm:t>
    </dgm:pt>
    <dgm:pt modelId="{DA1F4C89-86FF-4F87-9DEA-7D13E1CF1832}" type="sibTrans" cxnId="{30A5E187-0B7C-40A2-BAFD-447047A2D0BF}">
      <dgm:prSet/>
      <dgm:spPr/>
      <dgm:t>
        <a:bodyPr/>
        <a:lstStyle/>
        <a:p>
          <a:endParaRPr lang="en-US"/>
        </a:p>
      </dgm:t>
    </dgm:pt>
    <dgm:pt modelId="{E130A1EA-3DB8-4DEC-93FA-558C4ED8D9A5}">
      <dgm:prSet custT="1"/>
      <dgm:spPr>
        <a:solidFill>
          <a:srgbClr val="00B050"/>
        </a:solidFill>
      </dgm:spPr>
      <dgm:t>
        <a:bodyPr/>
        <a:lstStyle/>
        <a:p>
          <a:pPr rtl="0"/>
          <a:r>
            <a:rPr lang="en-US" sz="2000" dirty="0" smtClean="0">
              <a:solidFill>
                <a:schemeClr val="bg1"/>
              </a:solidFill>
              <a:latin typeface="Aharoni" pitchFamily="2" charset="-79"/>
              <a:cs typeface="Aharoni" pitchFamily="2" charset="-79"/>
            </a:rPr>
            <a:t>Carrier based Controlled/</a:t>
          </a:r>
        </a:p>
        <a:p>
          <a:pPr rtl="0"/>
          <a:r>
            <a:rPr lang="en-US" sz="2000" dirty="0" smtClean="0">
              <a:solidFill>
                <a:schemeClr val="bg1"/>
              </a:solidFill>
              <a:latin typeface="Aharoni" pitchFamily="2" charset="-79"/>
              <a:cs typeface="Aharoni" pitchFamily="2" charset="-79"/>
            </a:rPr>
            <a:t>Targeted DDS</a:t>
          </a:r>
          <a:endParaRPr lang="en-US" sz="2000" dirty="0">
            <a:solidFill>
              <a:schemeClr val="bg1"/>
            </a:solidFill>
            <a:latin typeface="Aharoni" pitchFamily="2" charset="-79"/>
            <a:cs typeface="Aharoni" pitchFamily="2" charset="-79"/>
          </a:endParaRPr>
        </a:p>
      </dgm:t>
    </dgm:pt>
    <dgm:pt modelId="{CD25C12B-8BE9-43B8-908F-27B9BCDF196D}" type="parTrans" cxnId="{8CA86A6D-AFCD-4EE1-BAA9-A7B048E5FDF9}">
      <dgm:prSet/>
      <dgm:spPr/>
      <dgm:t>
        <a:bodyPr/>
        <a:lstStyle/>
        <a:p>
          <a:endParaRPr lang="en-US"/>
        </a:p>
      </dgm:t>
    </dgm:pt>
    <dgm:pt modelId="{92EE0316-D00D-4E94-9E71-67B39679F796}" type="sibTrans" cxnId="{8CA86A6D-AFCD-4EE1-BAA9-A7B048E5FDF9}">
      <dgm:prSet/>
      <dgm:spPr/>
      <dgm:t>
        <a:bodyPr/>
        <a:lstStyle/>
        <a:p>
          <a:endParaRPr lang="en-US"/>
        </a:p>
      </dgm:t>
    </dgm:pt>
    <dgm:pt modelId="{C88AFDFB-AE1C-4560-9E32-36A51D70D29C}" type="pres">
      <dgm:prSet presAssocID="{C4CDFF53-50D6-4146-872A-B00C4994B941}" presName="CompostProcess" presStyleCnt="0">
        <dgm:presLayoutVars>
          <dgm:dir/>
          <dgm:resizeHandles val="exact"/>
        </dgm:presLayoutVars>
      </dgm:prSet>
      <dgm:spPr/>
      <dgm:t>
        <a:bodyPr/>
        <a:lstStyle/>
        <a:p>
          <a:endParaRPr lang="en-US"/>
        </a:p>
      </dgm:t>
    </dgm:pt>
    <dgm:pt modelId="{9CB239F0-23C0-4521-A45A-C74C5E75D576}" type="pres">
      <dgm:prSet presAssocID="{C4CDFF53-50D6-4146-872A-B00C4994B941}" presName="arrow" presStyleLbl="bgShp" presStyleIdx="0" presStyleCnt="1" custScaleX="117647" custLinFactNeighborX="0"/>
      <dgm:spPr/>
      <dgm:t>
        <a:bodyPr/>
        <a:lstStyle/>
        <a:p>
          <a:endParaRPr lang="en-IN"/>
        </a:p>
      </dgm:t>
    </dgm:pt>
    <dgm:pt modelId="{DC298324-69C1-4A99-98C3-3710D999CBC9}" type="pres">
      <dgm:prSet presAssocID="{C4CDFF53-50D6-4146-872A-B00C4994B941}" presName="linearProcess" presStyleCnt="0"/>
      <dgm:spPr/>
      <dgm:t>
        <a:bodyPr/>
        <a:lstStyle/>
        <a:p>
          <a:endParaRPr lang="en-IN"/>
        </a:p>
      </dgm:t>
    </dgm:pt>
    <dgm:pt modelId="{6429D1C6-F58D-4FAF-BDA3-FF09BC6A8E91}" type="pres">
      <dgm:prSet presAssocID="{9E6E69DE-CBFD-4727-8642-18F984E1B170}" presName="textNode" presStyleLbl="node1" presStyleIdx="0" presStyleCnt="4" custScaleX="111404">
        <dgm:presLayoutVars>
          <dgm:bulletEnabled val="1"/>
        </dgm:presLayoutVars>
      </dgm:prSet>
      <dgm:spPr/>
      <dgm:t>
        <a:bodyPr/>
        <a:lstStyle/>
        <a:p>
          <a:endParaRPr lang="en-US"/>
        </a:p>
      </dgm:t>
    </dgm:pt>
    <dgm:pt modelId="{0A136C1F-FE83-4FF8-B92B-2581090023AA}" type="pres">
      <dgm:prSet presAssocID="{A6089971-D47D-4AAE-A0CF-0D0BB985B9EC}" presName="sibTrans" presStyleCnt="0"/>
      <dgm:spPr/>
      <dgm:t>
        <a:bodyPr/>
        <a:lstStyle/>
        <a:p>
          <a:endParaRPr lang="en-IN"/>
        </a:p>
      </dgm:t>
    </dgm:pt>
    <dgm:pt modelId="{416E3F67-2FCF-4857-BD4E-F81646D189AF}" type="pres">
      <dgm:prSet presAssocID="{6B8E70BF-28A5-4314-8B82-BFB735F7A51C}" presName="textNode" presStyleLbl="node1" presStyleIdx="1" presStyleCnt="4" custScaleX="94203">
        <dgm:presLayoutVars>
          <dgm:bulletEnabled val="1"/>
        </dgm:presLayoutVars>
      </dgm:prSet>
      <dgm:spPr/>
      <dgm:t>
        <a:bodyPr/>
        <a:lstStyle/>
        <a:p>
          <a:endParaRPr lang="en-US"/>
        </a:p>
      </dgm:t>
    </dgm:pt>
    <dgm:pt modelId="{462B6D53-4DC5-47E3-A87F-CC3B6DC04D58}" type="pres">
      <dgm:prSet presAssocID="{BA3ADAF9-DA56-49E0-8869-6F8945FAF5AD}" presName="sibTrans" presStyleCnt="0"/>
      <dgm:spPr/>
      <dgm:t>
        <a:bodyPr/>
        <a:lstStyle/>
        <a:p>
          <a:endParaRPr lang="en-IN"/>
        </a:p>
      </dgm:t>
    </dgm:pt>
    <dgm:pt modelId="{A83E4547-6600-486C-9823-03DB5268ACE1}" type="pres">
      <dgm:prSet presAssocID="{C9D2E5AA-C397-4E71-BE76-1782CF27C93D}" presName="textNode" presStyleLbl="node1" presStyleIdx="2" presStyleCnt="4" custScaleX="97918">
        <dgm:presLayoutVars>
          <dgm:bulletEnabled val="1"/>
        </dgm:presLayoutVars>
      </dgm:prSet>
      <dgm:spPr/>
      <dgm:t>
        <a:bodyPr/>
        <a:lstStyle/>
        <a:p>
          <a:endParaRPr lang="en-US"/>
        </a:p>
      </dgm:t>
    </dgm:pt>
    <dgm:pt modelId="{7BE518B0-FE37-4173-B6C2-2636951E4062}" type="pres">
      <dgm:prSet presAssocID="{DA1F4C89-86FF-4F87-9DEA-7D13E1CF1832}" presName="sibTrans" presStyleCnt="0"/>
      <dgm:spPr/>
      <dgm:t>
        <a:bodyPr/>
        <a:lstStyle/>
        <a:p>
          <a:endParaRPr lang="en-IN"/>
        </a:p>
      </dgm:t>
    </dgm:pt>
    <dgm:pt modelId="{48D4F1D2-66E3-4CCE-8C14-BFE6D9213AF1}" type="pres">
      <dgm:prSet presAssocID="{E130A1EA-3DB8-4DEC-93FA-558C4ED8D9A5}" presName="textNode" presStyleLbl="node1" presStyleIdx="3" presStyleCnt="4" custScaleX="113302">
        <dgm:presLayoutVars>
          <dgm:bulletEnabled val="1"/>
        </dgm:presLayoutVars>
      </dgm:prSet>
      <dgm:spPr/>
      <dgm:t>
        <a:bodyPr/>
        <a:lstStyle/>
        <a:p>
          <a:endParaRPr lang="en-US"/>
        </a:p>
      </dgm:t>
    </dgm:pt>
  </dgm:ptLst>
  <dgm:cxnLst>
    <dgm:cxn modelId="{D83B1FA8-DAE1-4953-8CB0-F510F7BDD247}" srcId="{C4CDFF53-50D6-4146-872A-B00C4994B941}" destId="{6B8E70BF-28A5-4314-8B82-BFB735F7A51C}" srcOrd="1" destOrd="0" parTransId="{194A6AC2-8648-4501-ABE6-ECE0DBED0738}" sibTransId="{BA3ADAF9-DA56-49E0-8869-6F8945FAF5AD}"/>
    <dgm:cxn modelId="{C3689854-E953-4C43-AE0C-EA803A67A40F}" srcId="{C4CDFF53-50D6-4146-872A-B00C4994B941}" destId="{9E6E69DE-CBFD-4727-8642-18F984E1B170}" srcOrd="0" destOrd="0" parTransId="{D9AFAC05-7FAE-4E9F-8F5C-FA65641F2F42}" sibTransId="{A6089971-D47D-4AAE-A0CF-0D0BB985B9EC}"/>
    <dgm:cxn modelId="{30A5E187-0B7C-40A2-BAFD-447047A2D0BF}" srcId="{C4CDFF53-50D6-4146-872A-B00C4994B941}" destId="{C9D2E5AA-C397-4E71-BE76-1782CF27C93D}" srcOrd="2" destOrd="0" parTransId="{D7ADAEEC-A043-4BA0-B079-95479833404A}" sibTransId="{DA1F4C89-86FF-4F87-9DEA-7D13E1CF1832}"/>
    <dgm:cxn modelId="{85136B6E-DA66-412A-AA42-82231D304EAC}" type="presOf" srcId="{E130A1EA-3DB8-4DEC-93FA-558C4ED8D9A5}" destId="{48D4F1D2-66E3-4CCE-8C14-BFE6D9213AF1}" srcOrd="0" destOrd="0" presId="urn:microsoft.com/office/officeart/2005/8/layout/hProcess9"/>
    <dgm:cxn modelId="{E38F0380-217F-4F5F-9B77-6BCC67B44700}" type="presOf" srcId="{C4CDFF53-50D6-4146-872A-B00C4994B941}" destId="{C88AFDFB-AE1C-4560-9E32-36A51D70D29C}" srcOrd="0" destOrd="0" presId="urn:microsoft.com/office/officeart/2005/8/layout/hProcess9"/>
    <dgm:cxn modelId="{29EB305E-93FD-4396-991C-77039F2C0E77}" type="presOf" srcId="{6B8E70BF-28A5-4314-8B82-BFB735F7A51C}" destId="{416E3F67-2FCF-4857-BD4E-F81646D189AF}" srcOrd="0" destOrd="0" presId="urn:microsoft.com/office/officeart/2005/8/layout/hProcess9"/>
    <dgm:cxn modelId="{044A4529-AA4D-47D7-A281-1DC8A6962FE2}" type="presOf" srcId="{C9D2E5AA-C397-4E71-BE76-1782CF27C93D}" destId="{A83E4547-6600-486C-9823-03DB5268ACE1}" srcOrd="0" destOrd="0" presId="urn:microsoft.com/office/officeart/2005/8/layout/hProcess9"/>
    <dgm:cxn modelId="{8CA86A6D-AFCD-4EE1-BAA9-A7B048E5FDF9}" srcId="{C4CDFF53-50D6-4146-872A-B00C4994B941}" destId="{E130A1EA-3DB8-4DEC-93FA-558C4ED8D9A5}" srcOrd="3" destOrd="0" parTransId="{CD25C12B-8BE9-43B8-908F-27B9BCDF196D}" sibTransId="{92EE0316-D00D-4E94-9E71-67B39679F796}"/>
    <dgm:cxn modelId="{853B68FF-4F74-4619-B106-9E87BBF3356D}" type="presOf" srcId="{9E6E69DE-CBFD-4727-8642-18F984E1B170}" destId="{6429D1C6-F58D-4FAF-BDA3-FF09BC6A8E91}" srcOrd="0" destOrd="0" presId="urn:microsoft.com/office/officeart/2005/8/layout/hProcess9"/>
    <dgm:cxn modelId="{36049D43-1710-4B97-B314-107D8539F105}" type="presParOf" srcId="{C88AFDFB-AE1C-4560-9E32-36A51D70D29C}" destId="{9CB239F0-23C0-4521-A45A-C74C5E75D576}" srcOrd="0" destOrd="0" presId="urn:microsoft.com/office/officeart/2005/8/layout/hProcess9"/>
    <dgm:cxn modelId="{A9894195-9CD1-4F0D-A460-1F97EE40B848}" type="presParOf" srcId="{C88AFDFB-AE1C-4560-9E32-36A51D70D29C}" destId="{DC298324-69C1-4A99-98C3-3710D999CBC9}" srcOrd="1" destOrd="0" presId="urn:microsoft.com/office/officeart/2005/8/layout/hProcess9"/>
    <dgm:cxn modelId="{2C584E01-1806-415F-90D7-E58AE6D5DCE1}" type="presParOf" srcId="{DC298324-69C1-4A99-98C3-3710D999CBC9}" destId="{6429D1C6-F58D-4FAF-BDA3-FF09BC6A8E91}" srcOrd="0" destOrd="0" presId="urn:microsoft.com/office/officeart/2005/8/layout/hProcess9"/>
    <dgm:cxn modelId="{4B482F69-EA93-495E-88F3-A65B4AA1EBFE}" type="presParOf" srcId="{DC298324-69C1-4A99-98C3-3710D999CBC9}" destId="{0A136C1F-FE83-4FF8-B92B-2581090023AA}" srcOrd="1" destOrd="0" presId="urn:microsoft.com/office/officeart/2005/8/layout/hProcess9"/>
    <dgm:cxn modelId="{80C40141-0F59-4942-AEF2-9F153539FDA9}" type="presParOf" srcId="{DC298324-69C1-4A99-98C3-3710D999CBC9}" destId="{416E3F67-2FCF-4857-BD4E-F81646D189AF}" srcOrd="2" destOrd="0" presId="urn:microsoft.com/office/officeart/2005/8/layout/hProcess9"/>
    <dgm:cxn modelId="{FDA05085-3B9E-4D29-A3F9-258522CF0246}" type="presParOf" srcId="{DC298324-69C1-4A99-98C3-3710D999CBC9}" destId="{462B6D53-4DC5-47E3-A87F-CC3B6DC04D58}" srcOrd="3" destOrd="0" presId="urn:microsoft.com/office/officeart/2005/8/layout/hProcess9"/>
    <dgm:cxn modelId="{3B53D37A-5386-481F-B419-5F28FF063336}" type="presParOf" srcId="{DC298324-69C1-4A99-98C3-3710D999CBC9}" destId="{A83E4547-6600-486C-9823-03DB5268ACE1}" srcOrd="4" destOrd="0" presId="urn:microsoft.com/office/officeart/2005/8/layout/hProcess9"/>
    <dgm:cxn modelId="{076D21A8-9A9D-486D-9E2D-A37EAC97C5C8}" type="presParOf" srcId="{DC298324-69C1-4A99-98C3-3710D999CBC9}" destId="{7BE518B0-FE37-4173-B6C2-2636951E4062}" srcOrd="5" destOrd="0" presId="urn:microsoft.com/office/officeart/2005/8/layout/hProcess9"/>
    <dgm:cxn modelId="{3DA838D1-C899-45A3-8BD6-942B6A907337}" type="presParOf" srcId="{DC298324-69C1-4A99-98C3-3710D999CBC9}" destId="{48D4F1D2-66E3-4CCE-8C14-BFE6D9213AF1}" srcOrd="6"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01C7E-F79D-4293-BE44-D5502A2ED75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269CD60-59AE-428D-BEE8-D483575BB456}">
      <dgm:prSet/>
      <dgm:spPr/>
      <dgm:t>
        <a:bodyPr/>
        <a:lstStyle/>
        <a:p>
          <a:pPr rtl="0"/>
          <a:r>
            <a:rPr lang="en-US" dirty="0" smtClean="0">
              <a:solidFill>
                <a:schemeClr val="bg1"/>
              </a:solidFill>
            </a:rPr>
            <a:t>Oral Drug delivery systems</a:t>
          </a:r>
          <a:endParaRPr lang="en-US" dirty="0">
            <a:solidFill>
              <a:schemeClr val="bg1"/>
            </a:solidFill>
          </a:endParaRPr>
        </a:p>
      </dgm:t>
    </dgm:pt>
    <dgm:pt modelId="{7B0BB69D-6C14-4D6F-9129-FA861E1EA268}" type="parTrans" cxnId="{E8368B5E-23EC-48AB-98F7-77EE100EBA8E}">
      <dgm:prSet/>
      <dgm:spPr/>
      <dgm:t>
        <a:bodyPr/>
        <a:lstStyle/>
        <a:p>
          <a:endParaRPr lang="en-US"/>
        </a:p>
      </dgm:t>
    </dgm:pt>
    <dgm:pt modelId="{D8BF07E0-47F1-49B2-A5FF-D6664DC7CA20}" type="sibTrans" cxnId="{E8368B5E-23EC-48AB-98F7-77EE100EBA8E}">
      <dgm:prSet/>
      <dgm:spPr/>
      <dgm:t>
        <a:bodyPr/>
        <a:lstStyle/>
        <a:p>
          <a:endParaRPr lang="en-US"/>
        </a:p>
      </dgm:t>
    </dgm:pt>
    <dgm:pt modelId="{CD984786-7938-493F-B063-1283A05079D5}" type="pres">
      <dgm:prSet presAssocID="{5E401C7E-F79D-4293-BE44-D5502A2ED75F}" presName="linear" presStyleCnt="0">
        <dgm:presLayoutVars>
          <dgm:animLvl val="lvl"/>
          <dgm:resizeHandles val="exact"/>
        </dgm:presLayoutVars>
      </dgm:prSet>
      <dgm:spPr/>
      <dgm:t>
        <a:bodyPr/>
        <a:lstStyle/>
        <a:p>
          <a:endParaRPr lang="en-US"/>
        </a:p>
      </dgm:t>
    </dgm:pt>
    <dgm:pt modelId="{40D9EEB6-C502-4A6E-9707-FDE3B3DA384B}" type="pres">
      <dgm:prSet presAssocID="{A269CD60-59AE-428D-BEE8-D483575BB456}" presName="parentText" presStyleLbl="node1" presStyleIdx="0" presStyleCnt="1">
        <dgm:presLayoutVars>
          <dgm:chMax val="0"/>
          <dgm:bulletEnabled val="1"/>
        </dgm:presLayoutVars>
      </dgm:prSet>
      <dgm:spPr/>
      <dgm:t>
        <a:bodyPr/>
        <a:lstStyle/>
        <a:p>
          <a:endParaRPr lang="en-US"/>
        </a:p>
      </dgm:t>
    </dgm:pt>
  </dgm:ptLst>
  <dgm:cxnLst>
    <dgm:cxn modelId="{0AE2D072-68E4-48F3-9014-E011544CAE92}" type="presOf" srcId="{5E401C7E-F79D-4293-BE44-D5502A2ED75F}" destId="{CD984786-7938-493F-B063-1283A05079D5}" srcOrd="0" destOrd="0" presId="urn:microsoft.com/office/officeart/2005/8/layout/vList2"/>
    <dgm:cxn modelId="{AB7DA35B-CE9F-4369-AFF0-41AF0D527D6C}" type="presOf" srcId="{A269CD60-59AE-428D-BEE8-D483575BB456}" destId="{40D9EEB6-C502-4A6E-9707-FDE3B3DA384B}" srcOrd="0" destOrd="0" presId="urn:microsoft.com/office/officeart/2005/8/layout/vList2"/>
    <dgm:cxn modelId="{E8368B5E-23EC-48AB-98F7-77EE100EBA8E}" srcId="{5E401C7E-F79D-4293-BE44-D5502A2ED75F}" destId="{A269CD60-59AE-428D-BEE8-D483575BB456}" srcOrd="0" destOrd="0" parTransId="{7B0BB69D-6C14-4D6F-9129-FA861E1EA268}" sibTransId="{D8BF07E0-47F1-49B2-A5FF-D6664DC7CA20}"/>
    <dgm:cxn modelId="{32C4B677-E808-48E7-B232-3A06C1699F4F}" type="presParOf" srcId="{CD984786-7938-493F-B063-1283A05079D5}" destId="{40D9EEB6-C502-4A6E-9707-FDE3B3DA384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887F3C-9220-4154-A0A6-64626F1C027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3CB49BE-7331-4966-84FD-34254E5D268C}">
      <dgm:prSet/>
      <dgm:spPr>
        <a:solidFill>
          <a:schemeClr val="accent2">
            <a:lumMod val="60000"/>
            <a:lumOff val="40000"/>
          </a:schemeClr>
        </a:solidFill>
      </dgm:spPr>
      <dgm:t>
        <a:bodyPr/>
        <a:lstStyle/>
        <a:p>
          <a:pPr rtl="0"/>
          <a:r>
            <a:rPr lang="en-US" dirty="0" smtClean="0">
              <a:latin typeface="Baskerville Old Face" pitchFamily="18" charset="0"/>
            </a:rPr>
            <a:t>Formulations range from simple tablets to newer modified control release tablets</a:t>
          </a:r>
          <a:endParaRPr lang="en-US" dirty="0">
            <a:latin typeface="Baskerville Old Face" pitchFamily="18" charset="0"/>
          </a:endParaRPr>
        </a:p>
      </dgm:t>
    </dgm:pt>
    <dgm:pt modelId="{070115B8-6805-40B4-B7E4-BECD0EB297B6}" type="parTrans" cxnId="{ED1103C1-6CE9-43AE-90FC-63B4D82EA847}">
      <dgm:prSet/>
      <dgm:spPr/>
      <dgm:t>
        <a:bodyPr/>
        <a:lstStyle/>
        <a:p>
          <a:endParaRPr lang="en-US"/>
        </a:p>
      </dgm:t>
    </dgm:pt>
    <dgm:pt modelId="{9103B0D4-602E-4BD9-8B11-51FF2EA9ACB1}" type="sibTrans" cxnId="{ED1103C1-6CE9-43AE-90FC-63B4D82EA847}">
      <dgm:prSet/>
      <dgm:spPr/>
      <dgm:t>
        <a:bodyPr/>
        <a:lstStyle/>
        <a:p>
          <a:endParaRPr lang="en-US"/>
        </a:p>
      </dgm:t>
    </dgm:pt>
    <dgm:pt modelId="{364F0AA1-0D3B-4020-93C5-BDC9C0777918}">
      <dgm:prSet/>
      <dgm:spPr/>
      <dgm:t>
        <a:bodyPr/>
        <a:lstStyle/>
        <a:p>
          <a:pPr rtl="0"/>
          <a:r>
            <a:rPr lang="en-US" dirty="0" smtClean="0">
              <a:latin typeface="Baskerville Old Face" pitchFamily="18" charset="0"/>
            </a:rPr>
            <a:t>Involve use of various polymers and </a:t>
          </a:r>
          <a:r>
            <a:rPr lang="en-US" dirty="0" err="1" smtClean="0">
              <a:latin typeface="Baskerville Old Face" pitchFamily="18" charset="0"/>
            </a:rPr>
            <a:t>hydrogel</a:t>
          </a:r>
          <a:r>
            <a:rPr lang="en-US" dirty="0" smtClean="0">
              <a:latin typeface="Baskerville Old Face" pitchFamily="18" charset="0"/>
            </a:rPr>
            <a:t> based formulations</a:t>
          </a:r>
          <a:endParaRPr lang="en-US" dirty="0">
            <a:latin typeface="Baskerville Old Face" pitchFamily="18" charset="0"/>
          </a:endParaRPr>
        </a:p>
      </dgm:t>
    </dgm:pt>
    <dgm:pt modelId="{C80DC51A-44F6-49F4-B62B-FF2DC364AB6F}" type="parTrans" cxnId="{8486B409-11EF-4597-BCE4-C05D9A7A3A01}">
      <dgm:prSet/>
      <dgm:spPr/>
      <dgm:t>
        <a:bodyPr/>
        <a:lstStyle/>
        <a:p>
          <a:endParaRPr lang="en-US"/>
        </a:p>
      </dgm:t>
    </dgm:pt>
    <dgm:pt modelId="{5CE92714-FE6B-451F-8B02-EFC6F8C3BB42}" type="sibTrans" cxnId="{8486B409-11EF-4597-BCE4-C05D9A7A3A01}">
      <dgm:prSet/>
      <dgm:spPr/>
      <dgm:t>
        <a:bodyPr/>
        <a:lstStyle/>
        <a:p>
          <a:endParaRPr lang="en-US"/>
        </a:p>
      </dgm:t>
    </dgm:pt>
    <dgm:pt modelId="{77C5DD95-3359-4CB2-972A-C148406F7565}" type="pres">
      <dgm:prSet presAssocID="{16887F3C-9220-4154-A0A6-64626F1C027A}" presName="linear" presStyleCnt="0">
        <dgm:presLayoutVars>
          <dgm:animLvl val="lvl"/>
          <dgm:resizeHandles val="exact"/>
        </dgm:presLayoutVars>
      </dgm:prSet>
      <dgm:spPr/>
      <dgm:t>
        <a:bodyPr/>
        <a:lstStyle/>
        <a:p>
          <a:endParaRPr lang="en-US"/>
        </a:p>
      </dgm:t>
    </dgm:pt>
    <dgm:pt modelId="{A92850E1-CFC6-4F1E-B60B-73F95958BDB1}" type="pres">
      <dgm:prSet presAssocID="{D3CB49BE-7331-4966-84FD-34254E5D268C}" presName="parentText" presStyleLbl="node1" presStyleIdx="0" presStyleCnt="2">
        <dgm:presLayoutVars>
          <dgm:chMax val="0"/>
          <dgm:bulletEnabled val="1"/>
        </dgm:presLayoutVars>
      </dgm:prSet>
      <dgm:spPr/>
      <dgm:t>
        <a:bodyPr/>
        <a:lstStyle/>
        <a:p>
          <a:endParaRPr lang="en-US"/>
        </a:p>
      </dgm:t>
    </dgm:pt>
    <dgm:pt modelId="{E5F8A8E1-8C4C-41C9-8C22-308963C07661}" type="pres">
      <dgm:prSet presAssocID="{9103B0D4-602E-4BD9-8B11-51FF2EA9ACB1}" presName="spacer" presStyleCnt="0"/>
      <dgm:spPr/>
    </dgm:pt>
    <dgm:pt modelId="{DDFB110A-0FAA-459E-B98A-023DD05F7305}" type="pres">
      <dgm:prSet presAssocID="{364F0AA1-0D3B-4020-93C5-BDC9C0777918}" presName="parentText" presStyleLbl="node1" presStyleIdx="1" presStyleCnt="2">
        <dgm:presLayoutVars>
          <dgm:chMax val="0"/>
          <dgm:bulletEnabled val="1"/>
        </dgm:presLayoutVars>
      </dgm:prSet>
      <dgm:spPr/>
      <dgm:t>
        <a:bodyPr/>
        <a:lstStyle/>
        <a:p>
          <a:endParaRPr lang="en-US"/>
        </a:p>
      </dgm:t>
    </dgm:pt>
  </dgm:ptLst>
  <dgm:cxnLst>
    <dgm:cxn modelId="{1ABF0BD9-D748-4CA8-8BED-DB048AD2BEDE}" type="presOf" srcId="{D3CB49BE-7331-4966-84FD-34254E5D268C}" destId="{A92850E1-CFC6-4F1E-B60B-73F95958BDB1}" srcOrd="0" destOrd="0" presId="urn:microsoft.com/office/officeart/2005/8/layout/vList2"/>
    <dgm:cxn modelId="{8486B409-11EF-4597-BCE4-C05D9A7A3A01}" srcId="{16887F3C-9220-4154-A0A6-64626F1C027A}" destId="{364F0AA1-0D3B-4020-93C5-BDC9C0777918}" srcOrd="1" destOrd="0" parTransId="{C80DC51A-44F6-49F4-B62B-FF2DC364AB6F}" sibTransId="{5CE92714-FE6B-451F-8B02-EFC6F8C3BB42}"/>
    <dgm:cxn modelId="{CB30AF38-44C7-4B88-96A6-AD47DBCAEE35}" type="presOf" srcId="{16887F3C-9220-4154-A0A6-64626F1C027A}" destId="{77C5DD95-3359-4CB2-972A-C148406F7565}" srcOrd="0" destOrd="0" presId="urn:microsoft.com/office/officeart/2005/8/layout/vList2"/>
    <dgm:cxn modelId="{ED1103C1-6CE9-43AE-90FC-63B4D82EA847}" srcId="{16887F3C-9220-4154-A0A6-64626F1C027A}" destId="{D3CB49BE-7331-4966-84FD-34254E5D268C}" srcOrd="0" destOrd="0" parTransId="{070115B8-6805-40B4-B7E4-BECD0EB297B6}" sibTransId="{9103B0D4-602E-4BD9-8B11-51FF2EA9ACB1}"/>
    <dgm:cxn modelId="{2FE6F1C0-35E0-4DDC-BF31-ADA5B88BA8AB}" type="presOf" srcId="{364F0AA1-0D3B-4020-93C5-BDC9C0777918}" destId="{DDFB110A-0FAA-459E-B98A-023DD05F7305}" srcOrd="0" destOrd="0" presId="urn:microsoft.com/office/officeart/2005/8/layout/vList2"/>
    <dgm:cxn modelId="{337D61E4-50E9-45F8-9EDA-12FF1EB3ECCE}" type="presParOf" srcId="{77C5DD95-3359-4CB2-972A-C148406F7565}" destId="{A92850E1-CFC6-4F1E-B60B-73F95958BDB1}" srcOrd="0" destOrd="0" presId="urn:microsoft.com/office/officeart/2005/8/layout/vList2"/>
    <dgm:cxn modelId="{E8A5C74A-FA88-4190-8FD3-14F5BF345696}" type="presParOf" srcId="{77C5DD95-3359-4CB2-972A-C148406F7565}" destId="{E5F8A8E1-8C4C-41C9-8C22-308963C07661}" srcOrd="1" destOrd="0" presId="urn:microsoft.com/office/officeart/2005/8/layout/vList2"/>
    <dgm:cxn modelId="{EEA62F67-9DA4-4A57-AF05-20EF47925052}" type="presParOf" srcId="{77C5DD95-3359-4CB2-972A-C148406F7565}" destId="{DDFB110A-0FAA-459E-B98A-023DD05F7305}"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6DCC8-9A6F-40BB-9E19-284AAEB25DD8}"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20BB3D13-87A5-4A05-B0C7-3A0FF2EFA83A}">
      <dgm:prSet/>
      <dgm:spPr/>
      <dgm:t>
        <a:bodyPr/>
        <a:lstStyle/>
        <a:p>
          <a:pPr rtl="0"/>
          <a:r>
            <a:rPr lang="en-US" dirty="0" smtClean="0"/>
            <a:t>Injection based Drug delivery system</a:t>
          </a:r>
          <a:endParaRPr lang="en-US" dirty="0"/>
        </a:p>
      </dgm:t>
    </dgm:pt>
    <dgm:pt modelId="{D249F054-280C-48B5-98FA-3FB7058210FC}" type="parTrans" cxnId="{77A97040-7639-470E-8D97-243A838B61BA}">
      <dgm:prSet/>
      <dgm:spPr/>
      <dgm:t>
        <a:bodyPr/>
        <a:lstStyle/>
        <a:p>
          <a:endParaRPr lang="en-US"/>
        </a:p>
      </dgm:t>
    </dgm:pt>
    <dgm:pt modelId="{39C45627-9176-4FE8-9B43-B5F7B8C19B24}" type="sibTrans" cxnId="{77A97040-7639-470E-8D97-243A838B61BA}">
      <dgm:prSet/>
      <dgm:spPr/>
      <dgm:t>
        <a:bodyPr/>
        <a:lstStyle/>
        <a:p>
          <a:endParaRPr lang="en-US"/>
        </a:p>
      </dgm:t>
    </dgm:pt>
    <dgm:pt modelId="{B436130C-2F57-42EB-BCFB-A7B00E24FE49}" type="pres">
      <dgm:prSet presAssocID="{3C76DCC8-9A6F-40BB-9E19-284AAEB25DD8}" presName="linear" presStyleCnt="0">
        <dgm:presLayoutVars>
          <dgm:animLvl val="lvl"/>
          <dgm:resizeHandles val="exact"/>
        </dgm:presLayoutVars>
      </dgm:prSet>
      <dgm:spPr/>
      <dgm:t>
        <a:bodyPr/>
        <a:lstStyle/>
        <a:p>
          <a:endParaRPr lang="en-US"/>
        </a:p>
      </dgm:t>
    </dgm:pt>
    <dgm:pt modelId="{5A79156D-CFB2-421F-81C8-960470E0D75E}" type="pres">
      <dgm:prSet presAssocID="{20BB3D13-87A5-4A05-B0C7-3A0FF2EFA83A}" presName="parentText" presStyleLbl="node1" presStyleIdx="0" presStyleCnt="1">
        <dgm:presLayoutVars>
          <dgm:chMax val="0"/>
          <dgm:bulletEnabled val="1"/>
        </dgm:presLayoutVars>
      </dgm:prSet>
      <dgm:spPr/>
      <dgm:t>
        <a:bodyPr/>
        <a:lstStyle/>
        <a:p>
          <a:endParaRPr lang="en-US"/>
        </a:p>
      </dgm:t>
    </dgm:pt>
  </dgm:ptLst>
  <dgm:cxnLst>
    <dgm:cxn modelId="{7572BEC7-9E31-40B6-BA90-7969569F2FD0}" type="presOf" srcId="{3C76DCC8-9A6F-40BB-9E19-284AAEB25DD8}" destId="{B436130C-2F57-42EB-BCFB-A7B00E24FE49}" srcOrd="0" destOrd="0" presId="urn:microsoft.com/office/officeart/2005/8/layout/vList2"/>
    <dgm:cxn modelId="{77A97040-7639-470E-8D97-243A838B61BA}" srcId="{3C76DCC8-9A6F-40BB-9E19-284AAEB25DD8}" destId="{20BB3D13-87A5-4A05-B0C7-3A0FF2EFA83A}" srcOrd="0" destOrd="0" parTransId="{D249F054-280C-48B5-98FA-3FB7058210FC}" sibTransId="{39C45627-9176-4FE8-9B43-B5F7B8C19B24}"/>
    <dgm:cxn modelId="{EAC91CEB-9E74-40F3-9851-14B966DF1DD7}" type="presOf" srcId="{20BB3D13-87A5-4A05-B0C7-3A0FF2EFA83A}" destId="{5A79156D-CFB2-421F-81C8-960470E0D75E}" srcOrd="0" destOrd="0" presId="urn:microsoft.com/office/officeart/2005/8/layout/vList2"/>
    <dgm:cxn modelId="{24A8BDEE-8F05-415F-BF61-5F490CB7E0EF}" type="presParOf" srcId="{B436130C-2F57-42EB-BCFB-A7B00E24FE49}" destId="{5A79156D-CFB2-421F-81C8-960470E0D75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A1D9F4-CB3E-4C94-AF73-7C3E45AF0D4F}"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2C723D7D-38C6-43B0-B474-B769DD3163B9}">
      <dgm:prSet/>
      <dgm:spPr/>
      <dgm:t>
        <a:bodyPr/>
        <a:lstStyle/>
        <a:p>
          <a:pPr rtl="0"/>
          <a:r>
            <a:rPr lang="en-US" dirty="0" err="1" smtClean="0"/>
            <a:t>Transdermal</a:t>
          </a:r>
          <a:r>
            <a:rPr lang="en-US" dirty="0" smtClean="0"/>
            <a:t> Drug delivery system</a:t>
          </a:r>
          <a:endParaRPr lang="en-US" dirty="0"/>
        </a:p>
      </dgm:t>
    </dgm:pt>
    <dgm:pt modelId="{AA2BECDF-A961-44A4-B05D-BA8EA184521D}" type="parTrans" cxnId="{B37EDA5B-5090-48EF-9CE1-96A0123D6927}">
      <dgm:prSet/>
      <dgm:spPr/>
      <dgm:t>
        <a:bodyPr/>
        <a:lstStyle/>
        <a:p>
          <a:endParaRPr lang="en-US"/>
        </a:p>
      </dgm:t>
    </dgm:pt>
    <dgm:pt modelId="{219421C1-9B6E-490D-8CB4-56D1CCA70879}" type="sibTrans" cxnId="{B37EDA5B-5090-48EF-9CE1-96A0123D6927}">
      <dgm:prSet/>
      <dgm:spPr/>
      <dgm:t>
        <a:bodyPr/>
        <a:lstStyle/>
        <a:p>
          <a:endParaRPr lang="en-US"/>
        </a:p>
      </dgm:t>
    </dgm:pt>
    <dgm:pt modelId="{C1127AEC-6145-461B-99EB-61C7BA55DC52}" type="pres">
      <dgm:prSet presAssocID="{68A1D9F4-CB3E-4C94-AF73-7C3E45AF0D4F}" presName="linear" presStyleCnt="0">
        <dgm:presLayoutVars>
          <dgm:animLvl val="lvl"/>
          <dgm:resizeHandles val="exact"/>
        </dgm:presLayoutVars>
      </dgm:prSet>
      <dgm:spPr/>
      <dgm:t>
        <a:bodyPr/>
        <a:lstStyle/>
        <a:p>
          <a:endParaRPr lang="en-US"/>
        </a:p>
      </dgm:t>
    </dgm:pt>
    <dgm:pt modelId="{D695C5C8-E8DC-464E-87B2-9F890E3ACF8A}" type="pres">
      <dgm:prSet presAssocID="{2C723D7D-38C6-43B0-B474-B769DD3163B9}" presName="parentText" presStyleLbl="node1" presStyleIdx="0" presStyleCnt="1">
        <dgm:presLayoutVars>
          <dgm:chMax val="0"/>
          <dgm:bulletEnabled val="1"/>
        </dgm:presLayoutVars>
      </dgm:prSet>
      <dgm:spPr/>
      <dgm:t>
        <a:bodyPr/>
        <a:lstStyle/>
        <a:p>
          <a:endParaRPr lang="en-US"/>
        </a:p>
      </dgm:t>
    </dgm:pt>
  </dgm:ptLst>
  <dgm:cxnLst>
    <dgm:cxn modelId="{B8907552-727B-4B00-A700-2FD0574C207E}" type="presOf" srcId="{2C723D7D-38C6-43B0-B474-B769DD3163B9}" destId="{D695C5C8-E8DC-464E-87B2-9F890E3ACF8A}" srcOrd="0" destOrd="0" presId="urn:microsoft.com/office/officeart/2005/8/layout/vList2"/>
    <dgm:cxn modelId="{B37EDA5B-5090-48EF-9CE1-96A0123D6927}" srcId="{68A1D9F4-CB3E-4C94-AF73-7C3E45AF0D4F}" destId="{2C723D7D-38C6-43B0-B474-B769DD3163B9}" srcOrd="0" destOrd="0" parTransId="{AA2BECDF-A961-44A4-B05D-BA8EA184521D}" sibTransId="{219421C1-9B6E-490D-8CB4-56D1CCA70879}"/>
    <dgm:cxn modelId="{11DD75CB-FBBE-4BF3-A633-70BF4071E6BE}" type="presOf" srcId="{68A1D9F4-CB3E-4C94-AF73-7C3E45AF0D4F}" destId="{C1127AEC-6145-461B-99EB-61C7BA55DC52}" srcOrd="0" destOrd="0" presId="urn:microsoft.com/office/officeart/2005/8/layout/vList2"/>
    <dgm:cxn modelId="{2B0D3148-C3C3-4D38-A37B-6FAE71E85045}" type="presParOf" srcId="{C1127AEC-6145-461B-99EB-61C7BA55DC52}" destId="{D695C5C8-E8DC-464E-87B2-9F890E3ACF8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7EF1D-24A1-4D12-8904-091AF5157F39}"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883DC212-6506-4453-A714-714C6EC81F30}">
      <dgm:prSet/>
      <dgm:spPr/>
      <dgm:t>
        <a:bodyPr/>
        <a:lstStyle/>
        <a:p>
          <a:pPr rtl="0"/>
          <a:r>
            <a:rPr lang="en-US" dirty="0" smtClean="0"/>
            <a:t>Inhalation/Pulmonary Drug delivery system</a:t>
          </a:r>
          <a:endParaRPr lang="en-US" dirty="0"/>
        </a:p>
      </dgm:t>
    </dgm:pt>
    <dgm:pt modelId="{F1D5E645-CC68-46F8-AC2F-04723ECD0A85}" type="parTrans" cxnId="{5602749A-FBBD-4AE3-9112-5107AE3963C1}">
      <dgm:prSet/>
      <dgm:spPr/>
      <dgm:t>
        <a:bodyPr/>
        <a:lstStyle/>
        <a:p>
          <a:endParaRPr lang="en-US"/>
        </a:p>
      </dgm:t>
    </dgm:pt>
    <dgm:pt modelId="{DDBB308B-2AF6-4E74-BF01-EECE9EF5C543}" type="sibTrans" cxnId="{5602749A-FBBD-4AE3-9112-5107AE3963C1}">
      <dgm:prSet/>
      <dgm:spPr/>
      <dgm:t>
        <a:bodyPr/>
        <a:lstStyle/>
        <a:p>
          <a:endParaRPr lang="en-US"/>
        </a:p>
      </dgm:t>
    </dgm:pt>
    <dgm:pt modelId="{ED539A75-7C23-4300-895B-2EC108840F71}" type="pres">
      <dgm:prSet presAssocID="{2F17EF1D-24A1-4D12-8904-091AF5157F39}" presName="linear" presStyleCnt="0">
        <dgm:presLayoutVars>
          <dgm:animLvl val="lvl"/>
          <dgm:resizeHandles val="exact"/>
        </dgm:presLayoutVars>
      </dgm:prSet>
      <dgm:spPr/>
      <dgm:t>
        <a:bodyPr/>
        <a:lstStyle/>
        <a:p>
          <a:endParaRPr lang="en-US"/>
        </a:p>
      </dgm:t>
    </dgm:pt>
    <dgm:pt modelId="{56756CFD-4132-4DF7-A5CA-5F6232B5D916}" type="pres">
      <dgm:prSet presAssocID="{883DC212-6506-4453-A714-714C6EC81F30}" presName="parentText" presStyleLbl="node1" presStyleIdx="0" presStyleCnt="1">
        <dgm:presLayoutVars>
          <dgm:chMax val="0"/>
          <dgm:bulletEnabled val="1"/>
        </dgm:presLayoutVars>
      </dgm:prSet>
      <dgm:spPr/>
      <dgm:t>
        <a:bodyPr/>
        <a:lstStyle/>
        <a:p>
          <a:endParaRPr lang="en-US"/>
        </a:p>
      </dgm:t>
    </dgm:pt>
  </dgm:ptLst>
  <dgm:cxnLst>
    <dgm:cxn modelId="{5602749A-FBBD-4AE3-9112-5107AE3963C1}" srcId="{2F17EF1D-24A1-4D12-8904-091AF5157F39}" destId="{883DC212-6506-4453-A714-714C6EC81F30}" srcOrd="0" destOrd="0" parTransId="{F1D5E645-CC68-46F8-AC2F-04723ECD0A85}" sibTransId="{DDBB308B-2AF6-4E74-BF01-EECE9EF5C543}"/>
    <dgm:cxn modelId="{6C3A7B63-1B5C-4D82-80EB-DC5C6F255595}" type="presOf" srcId="{2F17EF1D-24A1-4D12-8904-091AF5157F39}" destId="{ED539A75-7C23-4300-895B-2EC108840F71}" srcOrd="0" destOrd="0" presId="urn:microsoft.com/office/officeart/2005/8/layout/vList2"/>
    <dgm:cxn modelId="{1F3ED7F2-516F-417B-AA15-51A93235D459}" type="presOf" srcId="{883DC212-6506-4453-A714-714C6EC81F30}" destId="{56756CFD-4132-4DF7-A5CA-5F6232B5D916}" srcOrd="0" destOrd="0" presId="urn:microsoft.com/office/officeart/2005/8/layout/vList2"/>
    <dgm:cxn modelId="{864CAC57-39E9-4ACC-B4F6-E1FCBFA83F76}" type="presParOf" srcId="{ED539A75-7C23-4300-895B-2EC108840F71}" destId="{56756CFD-4132-4DF7-A5CA-5F6232B5D91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DCBA39-E4F6-4FB0-908C-D67C8475D34A}">
      <dsp:nvSpPr>
        <dsp:cNvPr id="0" name=""/>
        <dsp:cNvSpPr/>
      </dsp:nvSpPr>
      <dsp:spPr>
        <a:xfrm>
          <a:off x="0" y="106360"/>
          <a:ext cx="8229600" cy="982799"/>
        </a:xfrm>
        <a:prstGeom prst="roundRect">
          <a:avLst/>
        </a:prstGeom>
        <a:solidFill>
          <a:schemeClr val="bg1">
            <a:lumMod val="95000"/>
          </a:schemeClr>
        </a:solidFill>
        <a:ln>
          <a:noFill/>
        </a:ln>
        <a:effectLst>
          <a:outerShdw blurRad="190500" dist="228600" dir="2700000" algn="ctr" rotWithShape="0">
            <a:srgbClr val="000000">
              <a:alpha val="30000"/>
            </a:srgbClr>
          </a:outerShdw>
          <a:softEdge rad="12700"/>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solidFill>
                <a:srgbClr val="FF0000"/>
              </a:solidFill>
            </a:rPr>
            <a:t>Need for new drug delivery systems</a:t>
          </a:r>
          <a:endParaRPr lang="en-US" sz="3500" b="1" kern="1200" dirty="0">
            <a:solidFill>
              <a:srgbClr val="FF0000"/>
            </a:solidFill>
          </a:endParaRPr>
        </a:p>
      </dsp:txBody>
      <dsp:txXfrm>
        <a:off x="0" y="106360"/>
        <a:ext cx="8229600" cy="9827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48A87E-07D8-41B2-9C67-8E0DFD4384F6}">
      <dsp:nvSpPr>
        <dsp:cNvPr id="0" name=""/>
        <dsp:cNvSpPr/>
      </dsp:nvSpPr>
      <dsp:spPr>
        <a:xfrm>
          <a:off x="0" y="67815"/>
          <a:ext cx="8229600" cy="1007370"/>
        </a:xfrm>
        <a:prstGeom prst="roundRect">
          <a:avLst/>
        </a:prstGeom>
        <a:gradFill flip="none"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Carrier based drug delivery system</a:t>
          </a:r>
          <a:endParaRPr lang="en-US" sz="4200" b="1" kern="1200" dirty="0"/>
        </a:p>
      </dsp:txBody>
      <dsp:txXfrm>
        <a:off x="0" y="67815"/>
        <a:ext cx="8229600" cy="100737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020CD2-772E-4C3D-A027-7536086C903C}">
      <dsp:nvSpPr>
        <dsp:cNvPr id="0" name=""/>
        <dsp:cNvSpPr/>
      </dsp:nvSpPr>
      <dsp:spPr>
        <a:xfrm>
          <a:off x="0" y="37575"/>
          <a:ext cx="8229600" cy="13747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err="1" smtClean="0"/>
            <a:t>Nanoparticles</a:t>
          </a:r>
          <a:r>
            <a:rPr lang="en-US" sz="2500" kern="1200" dirty="0" smtClean="0"/>
            <a:t> provide massive advantages regarding drug </a:t>
          </a:r>
          <a:r>
            <a:rPr lang="en-US" sz="2500" kern="1200" dirty="0" err="1" smtClean="0"/>
            <a:t>targeting,delivery</a:t>
          </a:r>
          <a:r>
            <a:rPr lang="en-US" sz="2500" kern="1200" dirty="0" smtClean="0"/>
            <a:t> with additional potential to combine diagnosis and therapy</a:t>
          </a:r>
          <a:endParaRPr lang="en-US" sz="2500" kern="1200" dirty="0"/>
        </a:p>
      </dsp:txBody>
      <dsp:txXfrm>
        <a:off x="0" y="37575"/>
        <a:ext cx="8229600" cy="1374750"/>
      </dsp:txXfrm>
    </dsp:sp>
    <dsp:sp modelId="{24D1A310-3DBF-4E9C-9340-E09B82C173EB}">
      <dsp:nvSpPr>
        <dsp:cNvPr id="0" name=""/>
        <dsp:cNvSpPr/>
      </dsp:nvSpPr>
      <dsp:spPr>
        <a:xfrm>
          <a:off x="0" y="1484325"/>
          <a:ext cx="8229600" cy="13747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Anti-</a:t>
          </a:r>
          <a:r>
            <a:rPr lang="en-US" sz="2500" kern="1200" dirty="0" err="1" smtClean="0"/>
            <a:t>tumour</a:t>
          </a:r>
          <a:r>
            <a:rPr lang="en-US" sz="2500" kern="1200" dirty="0" smtClean="0"/>
            <a:t> therapy ,gene therapy ,AIDS </a:t>
          </a:r>
          <a:r>
            <a:rPr lang="en-US" sz="2500" kern="1200" dirty="0" err="1" smtClean="0"/>
            <a:t>therapy,radiotherapy</a:t>
          </a:r>
          <a:endParaRPr lang="en-US" sz="2500" kern="1200" dirty="0"/>
        </a:p>
      </dsp:txBody>
      <dsp:txXfrm>
        <a:off x="0" y="1484325"/>
        <a:ext cx="8229600" cy="1374750"/>
      </dsp:txXfrm>
    </dsp:sp>
    <dsp:sp modelId="{9ED57F65-F003-4F8D-AE31-A8F127FF7A6A}">
      <dsp:nvSpPr>
        <dsp:cNvPr id="0" name=""/>
        <dsp:cNvSpPr/>
      </dsp:nvSpPr>
      <dsp:spPr>
        <a:xfrm>
          <a:off x="0" y="2931075"/>
          <a:ext cx="8229600" cy="13747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Involved in delivery of </a:t>
          </a:r>
          <a:r>
            <a:rPr lang="en-US" sz="2500" kern="1200" dirty="0" err="1" smtClean="0"/>
            <a:t>virostatics,vaccines</a:t>
          </a:r>
          <a:r>
            <a:rPr lang="en-US" sz="2500" kern="1200" dirty="0" smtClean="0"/>
            <a:t> and as vesicles to pass blood brain barrier</a:t>
          </a:r>
          <a:endParaRPr lang="en-US" sz="2500" kern="1200" dirty="0"/>
        </a:p>
      </dsp:txBody>
      <dsp:txXfrm>
        <a:off x="0" y="2931075"/>
        <a:ext cx="8229600" cy="13747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92490D-179F-4473-8515-9478F50D16E3}">
      <dsp:nvSpPr>
        <dsp:cNvPr id="0" name=""/>
        <dsp:cNvSpPr/>
      </dsp:nvSpPr>
      <dsp:spPr>
        <a:xfrm>
          <a:off x="3973830" y="2297430"/>
          <a:ext cx="2807970" cy="2807970"/>
        </a:xfrm>
        <a:prstGeom prst="gear9">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Drug absorption, distribution and metabolism vary among individuals</a:t>
          </a:r>
          <a:endParaRPr lang="en-US" sz="1600" b="1" kern="1200" dirty="0">
            <a:solidFill>
              <a:schemeClr val="bg1"/>
            </a:solidFill>
          </a:endParaRPr>
        </a:p>
      </dsp:txBody>
      <dsp:txXfrm>
        <a:off x="3973830" y="2297430"/>
        <a:ext cx="2807970" cy="2807970"/>
      </dsp:txXfrm>
    </dsp:sp>
    <dsp:sp modelId="{41864BBE-4D7E-4C1A-B7DE-3705ACDB0738}">
      <dsp:nvSpPr>
        <dsp:cNvPr id="0" name=""/>
        <dsp:cNvSpPr/>
      </dsp:nvSpPr>
      <dsp:spPr>
        <a:xfrm>
          <a:off x="2362198" y="1676409"/>
          <a:ext cx="2042160" cy="2042160"/>
        </a:xfrm>
        <a:prstGeom prst="gear6">
          <a:avLst/>
        </a:prstGeom>
        <a:gradFill rotWithShape="0">
          <a:gsLst>
            <a:gs pos="0">
              <a:schemeClr val="accent5">
                <a:hueOff val="3359277"/>
                <a:satOff val="4740"/>
                <a:lumOff val="-588"/>
                <a:alphaOff val="0"/>
                <a:shade val="15000"/>
                <a:satMod val="180000"/>
              </a:schemeClr>
            </a:gs>
            <a:gs pos="50000">
              <a:schemeClr val="accent5">
                <a:hueOff val="3359277"/>
                <a:satOff val="4740"/>
                <a:lumOff val="-588"/>
                <a:alphaOff val="0"/>
                <a:shade val="45000"/>
                <a:satMod val="170000"/>
              </a:schemeClr>
            </a:gs>
            <a:gs pos="70000">
              <a:schemeClr val="accent5">
                <a:hueOff val="3359277"/>
                <a:satOff val="4740"/>
                <a:lumOff val="-588"/>
                <a:alphaOff val="0"/>
                <a:tint val="99000"/>
                <a:shade val="65000"/>
                <a:satMod val="155000"/>
              </a:schemeClr>
            </a:gs>
            <a:gs pos="100000">
              <a:schemeClr val="accent5">
                <a:hueOff val="3359277"/>
                <a:satOff val="4740"/>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Individualized therapy</a:t>
          </a:r>
          <a:endParaRPr lang="en-US" sz="1600" b="1" kern="1200" dirty="0"/>
        </a:p>
      </dsp:txBody>
      <dsp:txXfrm>
        <a:off x="2362198" y="1676409"/>
        <a:ext cx="2042160" cy="2042160"/>
      </dsp:txXfrm>
    </dsp:sp>
    <dsp:sp modelId="{9F828528-D7DF-45F8-852D-9F23E4A58B3B}">
      <dsp:nvSpPr>
        <dsp:cNvPr id="0" name=""/>
        <dsp:cNvSpPr/>
      </dsp:nvSpPr>
      <dsp:spPr>
        <a:xfrm rot="20700000">
          <a:off x="3483920" y="224846"/>
          <a:ext cx="2000899" cy="2000899"/>
        </a:xfrm>
        <a:prstGeom prst="gear6">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smtClean="0"/>
            <a:t>Controlled </a:t>
          </a:r>
          <a:r>
            <a:rPr lang="en-US" sz="1400" b="1" kern="1200" dirty="0" smtClean="0"/>
            <a:t>release/</a:t>
          </a:r>
        </a:p>
        <a:p>
          <a:pPr lvl="0" algn="ctr" defTabSz="622300" rtl="0">
            <a:lnSpc>
              <a:spcPct val="90000"/>
            </a:lnSpc>
            <a:spcBef>
              <a:spcPct val="0"/>
            </a:spcBef>
            <a:spcAft>
              <a:spcPct val="35000"/>
            </a:spcAft>
          </a:pPr>
          <a:r>
            <a:rPr lang="en-US" sz="1400" b="1" kern="1200" dirty="0" smtClean="0"/>
            <a:t>Targeted delivery</a:t>
          </a:r>
          <a:endParaRPr lang="en-US" sz="1400" b="1" kern="1200" dirty="0"/>
        </a:p>
      </dsp:txBody>
      <dsp:txXfrm>
        <a:off x="3922776" y="663701"/>
        <a:ext cx="1123188" cy="1123188"/>
      </dsp:txXfrm>
    </dsp:sp>
    <dsp:sp modelId="{9C1C68BA-90CF-4D46-A991-7654D2024687}">
      <dsp:nvSpPr>
        <dsp:cNvPr id="0" name=""/>
        <dsp:cNvSpPr/>
      </dsp:nvSpPr>
      <dsp:spPr>
        <a:xfrm>
          <a:off x="3768047" y="1867926"/>
          <a:ext cx="3594201" cy="3594201"/>
        </a:xfrm>
        <a:prstGeom prst="circularArrow">
          <a:avLst>
            <a:gd name="adj1" fmla="val 4688"/>
            <a:gd name="adj2" fmla="val 299029"/>
            <a:gd name="adj3" fmla="val 2534336"/>
            <a:gd name="adj4" fmla="val 15822675"/>
            <a:gd name="adj5" fmla="val 5469"/>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D50619C-383B-4618-8F9D-FBED805E063C}">
      <dsp:nvSpPr>
        <dsp:cNvPr id="0" name=""/>
        <dsp:cNvSpPr/>
      </dsp:nvSpPr>
      <dsp:spPr>
        <a:xfrm>
          <a:off x="1524001" y="1177965"/>
          <a:ext cx="3520287" cy="2611412"/>
        </a:xfrm>
        <a:prstGeom prst="leftCircularArrow">
          <a:avLst>
            <a:gd name="adj1" fmla="val 6452"/>
            <a:gd name="adj2" fmla="val 429999"/>
            <a:gd name="adj3" fmla="val 10489124"/>
            <a:gd name="adj4" fmla="val 14837806"/>
            <a:gd name="adj5" fmla="val 7527"/>
          </a:avLst>
        </a:prstGeom>
        <a:gradFill rotWithShape="0">
          <a:gsLst>
            <a:gs pos="0">
              <a:schemeClr val="accent5">
                <a:hueOff val="3359277"/>
                <a:satOff val="4740"/>
                <a:lumOff val="-588"/>
                <a:alphaOff val="0"/>
                <a:shade val="15000"/>
                <a:satMod val="180000"/>
              </a:schemeClr>
            </a:gs>
            <a:gs pos="50000">
              <a:schemeClr val="accent5">
                <a:hueOff val="3359277"/>
                <a:satOff val="4740"/>
                <a:lumOff val="-588"/>
                <a:alphaOff val="0"/>
                <a:shade val="45000"/>
                <a:satMod val="170000"/>
              </a:schemeClr>
            </a:gs>
            <a:gs pos="70000">
              <a:schemeClr val="accent5">
                <a:hueOff val="3359277"/>
                <a:satOff val="4740"/>
                <a:lumOff val="-588"/>
                <a:alphaOff val="0"/>
                <a:tint val="99000"/>
                <a:shade val="65000"/>
                <a:satMod val="155000"/>
              </a:schemeClr>
            </a:gs>
            <a:gs pos="100000">
              <a:schemeClr val="accent5">
                <a:hueOff val="3359277"/>
                <a:satOff val="4740"/>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5BB9007-B7D0-4831-A1BB-DBDCC6B79666}">
      <dsp:nvSpPr>
        <dsp:cNvPr id="0" name=""/>
        <dsp:cNvSpPr/>
      </dsp:nvSpPr>
      <dsp:spPr>
        <a:xfrm>
          <a:off x="3021091" y="-217336"/>
          <a:ext cx="2815628" cy="2815628"/>
        </a:xfrm>
        <a:prstGeom prst="circularArrow">
          <a:avLst>
            <a:gd name="adj1" fmla="val 5984"/>
            <a:gd name="adj2" fmla="val 394124"/>
            <a:gd name="adj3" fmla="val 13313824"/>
            <a:gd name="adj4" fmla="val 10508221"/>
            <a:gd name="adj5" fmla="val 6981"/>
          </a:avLst>
        </a:prstGeom>
        <a:gradFill rotWithShape="0">
          <a:gsLst>
            <a:gs pos="0">
              <a:schemeClr val="accent5">
                <a:hueOff val="6718553"/>
                <a:satOff val="9479"/>
                <a:lumOff val="-1176"/>
                <a:alphaOff val="0"/>
                <a:shade val="15000"/>
                <a:satMod val="180000"/>
              </a:schemeClr>
            </a:gs>
            <a:gs pos="50000">
              <a:schemeClr val="accent5">
                <a:hueOff val="6718553"/>
                <a:satOff val="9479"/>
                <a:lumOff val="-1176"/>
                <a:alphaOff val="0"/>
                <a:shade val="45000"/>
                <a:satMod val="170000"/>
              </a:schemeClr>
            </a:gs>
            <a:gs pos="70000">
              <a:schemeClr val="accent5">
                <a:hueOff val="6718553"/>
                <a:satOff val="9479"/>
                <a:lumOff val="-1176"/>
                <a:alphaOff val="0"/>
                <a:tint val="99000"/>
                <a:shade val="65000"/>
                <a:satMod val="155000"/>
              </a:schemeClr>
            </a:gs>
            <a:gs pos="100000">
              <a:schemeClr val="accent5">
                <a:hueOff val="6718553"/>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7BD07B-7E2C-4128-AE2C-8FD9A757D994}">
      <dsp:nvSpPr>
        <dsp:cNvPr id="0" name=""/>
        <dsp:cNvSpPr/>
      </dsp:nvSpPr>
      <dsp:spPr>
        <a:xfrm>
          <a:off x="0" y="52354"/>
          <a:ext cx="8229600" cy="1081080"/>
        </a:xfrm>
        <a:prstGeom prst="roundRect">
          <a:avLst/>
        </a:prstGeom>
        <a:solidFill>
          <a:schemeClr val="bg1"/>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solidFill>
                <a:schemeClr val="tx1"/>
              </a:solidFill>
            </a:rPr>
            <a:t>Various types of Drug delivery</a:t>
          </a:r>
          <a:endParaRPr lang="en-US" sz="4400" kern="1200" dirty="0">
            <a:solidFill>
              <a:schemeClr val="tx1"/>
            </a:solidFill>
          </a:endParaRPr>
        </a:p>
      </dsp:txBody>
      <dsp:txXfrm>
        <a:off x="0" y="52354"/>
        <a:ext cx="8229600" cy="10810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B239F0-23C0-4521-A45A-C74C5E75D576}">
      <dsp:nvSpPr>
        <dsp:cNvPr id="0" name=""/>
        <dsp:cNvSpPr/>
      </dsp:nvSpPr>
      <dsp:spPr>
        <a:xfrm>
          <a:off x="2" y="0"/>
          <a:ext cx="8458195" cy="4708525"/>
        </a:xfrm>
        <a:prstGeom prst="rightArrow">
          <a:avLst/>
        </a:prstGeom>
        <a:solidFill>
          <a:schemeClr val="bg1"/>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429D1C6-F58D-4FAF-BDA3-FF09BC6A8E91}">
      <dsp:nvSpPr>
        <dsp:cNvPr id="0" name=""/>
        <dsp:cNvSpPr/>
      </dsp:nvSpPr>
      <dsp:spPr>
        <a:xfrm>
          <a:off x="1145" y="1412557"/>
          <a:ext cx="1952251" cy="1883410"/>
        </a:xfrm>
        <a:prstGeom prst="roundRect">
          <a:avLst/>
        </a:prstGeom>
        <a:gradFill rotWithShape="0">
          <a:gsLst>
            <a:gs pos="0">
              <a:schemeClr val="accent3">
                <a:hueOff val="0"/>
                <a:satOff val="0"/>
                <a:lumOff val="0"/>
                <a:alphaOff val="0"/>
                <a:shade val="60000"/>
              </a:schemeClr>
            </a:gs>
            <a:gs pos="33000">
              <a:schemeClr val="accent3">
                <a:hueOff val="0"/>
                <a:satOff val="0"/>
                <a:lumOff val="0"/>
                <a:alphaOff val="0"/>
                <a:tint val="86500"/>
              </a:schemeClr>
            </a:gs>
            <a:gs pos="46750">
              <a:schemeClr val="accent3">
                <a:hueOff val="0"/>
                <a:satOff val="0"/>
                <a:lumOff val="0"/>
                <a:alphaOff val="0"/>
                <a:tint val="71000"/>
                <a:satMod val="112000"/>
              </a:schemeClr>
            </a:gs>
            <a:gs pos="53000">
              <a:schemeClr val="accent3">
                <a:hueOff val="0"/>
                <a:satOff val="0"/>
                <a:lumOff val="0"/>
                <a:alphaOff val="0"/>
                <a:tint val="71000"/>
                <a:satMod val="112000"/>
              </a:schemeClr>
            </a:gs>
            <a:gs pos="68000">
              <a:schemeClr val="accent3">
                <a:hueOff val="0"/>
                <a:satOff val="0"/>
                <a:lumOff val="0"/>
                <a:alphaOff val="0"/>
                <a:tint val="86000"/>
              </a:schemeClr>
            </a:gs>
            <a:gs pos="100000">
              <a:schemeClr val="accent3">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haroni" pitchFamily="2" charset="-79"/>
              <a:cs typeface="Aharoni" pitchFamily="2" charset="-79"/>
            </a:rPr>
            <a:t>Conventional/Oral</a:t>
          </a:r>
          <a:endParaRPr lang="en-US" sz="2400" kern="1200" dirty="0">
            <a:latin typeface="Aharoni" pitchFamily="2" charset="-79"/>
            <a:cs typeface="Aharoni" pitchFamily="2" charset="-79"/>
          </a:endParaRPr>
        </a:p>
      </dsp:txBody>
      <dsp:txXfrm>
        <a:off x="1145" y="1412557"/>
        <a:ext cx="1952251" cy="1883410"/>
      </dsp:txXfrm>
    </dsp:sp>
    <dsp:sp modelId="{416E3F67-2FCF-4857-BD4E-F81646D189AF}">
      <dsp:nvSpPr>
        <dsp:cNvPr id="0" name=""/>
        <dsp:cNvSpPr/>
      </dsp:nvSpPr>
      <dsp:spPr>
        <a:xfrm>
          <a:off x="2206639" y="1412557"/>
          <a:ext cx="1969400" cy="1883410"/>
        </a:xfrm>
        <a:prstGeom prst="roundRect">
          <a:avLst/>
        </a:prstGeom>
        <a:gradFill rotWithShape="0">
          <a:gsLst>
            <a:gs pos="0">
              <a:schemeClr val="accent3">
                <a:hueOff val="531366"/>
                <a:satOff val="1980"/>
                <a:lumOff val="0"/>
                <a:alphaOff val="0"/>
                <a:shade val="60000"/>
              </a:schemeClr>
            </a:gs>
            <a:gs pos="33000">
              <a:schemeClr val="accent3">
                <a:hueOff val="531366"/>
                <a:satOff val="1980"/>
                <a:lumOff val="0"/>
                <a:alphaOff val="0"/>
                <a:tint val="86500"/>
              </a:schemeClr>
            </a:gs>
            <a:gs pos="46750">
              <a:schemeClr val="accent3">
                <a:hueOff val="531366"/>
                <a:satOff val="1980"/>
                <a:lumOff val="0"/>
                <a:alphaOff val="0"/>
                <a:tint val="71000"/>
                <a:satMod val="112000"/>
              </a:schemeClr>
            </a:gs>
            <a:gs pos="53000">
              <a:schemeClr val="accent3">
                <a:hueOff val="531366"/>
                <a:satOff val="1980"/>
                <a:lumOff val="0"/>
                <a:alphaOff val="0"/>
                <a:tint val="71000"/>
                <a:satMod val="112000"/>
              </a:schemeClr>
            </a:gs>
            <a:gs pos="68000">
              <a:schemeClr val="accent3">
                <a:hueOff val="531366"/>
                <a:satOff val="1980"/>
                <a:lumOff val="0"/>
                <a:alphaOff val="0"/>
                <a:tint val="86000"/>
              </a:schemeClr>
            </a:gs>
            <a:gs pos="100000">
              <a:schemeClr val="accent3">
                <a:hueOff val="531366"/>
                <a:satOff val="198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haroni" pitchFamily="2" charset="-79"/>
              <a:cs typeface="Aharoni" pitchFamily="2" charset="-79"/>
            </a:rPr>
            <a:t>Injection based</a:t>
          </a:r>
          <a:endParaRPr lang="en-US" sz="2400" kern="1200" dirty="0">
            <a:latin typeface="Aharoni" pitchFamily="2" charset="-79"/>
            <a:cs typeface="Aharoni" pitchFamily="2" charset="-79"/>
          </a:endParaRPr>
        </a:p>
      </dsp:txBody>
      <dsp:txXfrm>
        <a:off x="2206639" y="1412557"/>
        <a:ext cx="1969400" cy="1883410"/>
      </dsp:txXfrm>
    </dsp:sp>
    <dsp:sp modelId="{A83E4547-6600-486C-9823-03DB5268ACE1}">
      <dsp:nvSpPr>
        <dsp:cNvPr id="0" name=""/>
        <dsp:cNvSpPr/>
      </dsp:nvSpPr>
      <dsp:spPr>
        <a:xfrm>
          <a:off x="4429284" y="1412557"/>
          <a:ext cx="1416407" cy="1883410"/>
        </a:xfrm>
        <a:prstGeom prst="roundRect">
          <a:avLst/>
        </a:prstGeom>
        <a:gradFill rotWithShape="0">
          <a:gsLst>
            <a:gs pos="0">
              <a:schemeClr val="accent3">
                <a:hueOff val="1062731"/>
                <a:satOff val="3960"/>
                <a:lumOff val="0"/>
                <a:alphaOff val="0"/>
                <a:shade val="60000"/>
              </a:schemeClr>
            </a:gs>
            <a:gs pos="33000">
              <a:schemeClr val="accent3">
                <a:hueOff val="1062731"/>
                <a:satOff val="3960"/>
                <a:lumOff val="0"/>
                <a:alphaOff val="0"/>
                <a:tint val="86500"/>
              </a:schemeClr>
            </a:gs>
            <a:gs pos="46750">
              <a:schemeClr val="accent3">
                <a:hueOff val="1062731"/>
                <a:satOff val="3960"/>
                <a:lumOff val="0"/>
                <a:alphaOff val="0"/>
                <a:tint val="71000"/>
                <a:satMod val="112000"/>
              </a:schemeClr>
            </a:gs>
            <a:gs pos="53000">
              <a:schemeClr val="accent3">
                <a:hueOff val="1062731"/>
                <a:satOff val="3960"/>
                <a:lumOff val="0"/>
                <a:alphaOff val="0"/>
                <a:tint val="71000"/>
                <a:satMod val="112000"/>
              </a:schemeClr>
            </a:gs>
            <a:gs pos="68000">
              <a:schemeClr val="accent3">
                <a:hueOff val="1062731"/>
                <a:satOff val="3960"/>
                <a:lumOff val="0"/>
                <a:alphaOff val="0"/>
                <a:tint val="86000"/>
              </a:schemeClr>
            </a:gs>
            <a:gs pos="100000">
              <a:schemeClr val="accent3">
                <a:hueOff val="1062731"/>
                <a:satOff val="396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latin typeface="Aharoni" pitchFamily="2" charset="-79"/>
              <a:cs typeface="Aharoni" pitchFamily="2" charset="-79"/>
            </a:rPr>
            <a:t>Transdermal</a:t>
          </a:r>
          <a:endParaRPr lang="en-US" sz="2400" kern="1200" dirty="0">
            <a:latin typeface="Aharoni" pitchFamily="2" charset="-79"/>
            <a:cs typeface="Aharoni" pitchFamily="2" charset="-79"/>
          </a:endParaRPr>
        </a:p>
      </dsp:txBody>
      <dsp:txXfrm>
        <a:off x="4429284" y="1412557"/>
        <a:ext cx="1416407" cy="1883410"/>
      </dsp:txXfrm>
    </dsp:sp>
    <dsp:sp modelId="{48D4F1D2-66E3-4CCE-8C14-BFE6D9213AF1}">
      <dsp:nvSpPr>
        <dsp:cNvPr id="0" name=""/>
        <dsp:cNvSpPr/>
      </dsp:nvSpPr>
      <dsp:spPr>
        <a:xfrm>
          <a:off x="6098935" y="1412557"/>
          <a:ext cx="2358119" cy="1883410"/>
        </a:xfrm>
        <a:prstGeom prst="roundRect">
          <a:avLst/>
        </a:prstGeom>
        <a:gradFill rotWithShape="0">
          <a:gsLst>
            <a:gs pos="0">
              <a:schemeClr val="accent3">
                <a:hueOff val="1594097"/>
                <a:satOff val="5940"/>
                <a:lumOff val="0"/>
                <a:alphaOff val="0"/>
                <a:shade val="60000"/>
              </a:schemeClr>
            </a:gs>
            <a:gs pos="33000">
              <a:schemeClr val="accent3">
                <a:hueOff val="1594097"/>
                <a:satOff val="5940"/>
                <a:lumOff val="0"/>
                <a:alphaOff val="0"/>
                <a:tint val="86500"/>
              </a:schemeClr>
            </a:gs>
            <a:gs pos="46750">
              <a:schemeClr val="accent3">
                <a:hueOff val="1594097"/>
                <a:satOff val="5940"/>
                <a:lumOff val="0"/>
                <a:alphaOff val="0"/>
                <a:tint val="71000"/>
                <a:satMod val="112000"/>
              </a:schemeClr>
            </a:gs>
            <a:gs pos="53000">
              <a:schemeClr val="accent3">
                <a:hueOff val="1594097"/>
                <a:satOff val="5940"/>
                <a:lumOff val="0"/>
                <a:alphaOff val="0"/>
                <a:tint val="71000"/>
                <a:satMod val="112000"/>
              </a:schemeClr>
            </a:gs>
            <a:gs pos="68000">
              <a:schemeClr val="accent3">
                <a:hueOff val="1594097"/>
                <a:satOff val="5940"/>
                <a:lumOff val="0"/>
                <a:alphaOff val="0"/>
                <a:tint val="86000"/>
              </a:schemeClr>
            </a:gs>
            <a:gs pos="100000">
              <a:schemeClr val="accent3">
                <a:hueOff val="1594097"/>
                <a:satOff val="594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haroni" pitchFamily="2" charset="-79"/>
              <a:cs typeface="Aharoni" pitchFamily="2" charset="-79"/>
            </a:rPr>
            <a:t>Carrier </a:t>
          </a:r>
          <a:r>
            <a:rPr lang="en-US" sz="2400" kern="1200" dirty="0" smtClean="0">
              <a:latin typeface="Aharoni" pitchFamily="2" charset="-79"/>
              <a:cs typeface="Aharoni" pitchFamily="2" charset="-79"/>
            </a:rPr>
            <a:t>based Controlled/</a:t>
          </a:r>
          <a:endParaRPr lang="en-US" sz="2400" kern="1200" dirty="0" smtClean="0">
            <a:latin typeface="Aharoni" pitchFamily="2" charset="-79"/>
            <a:cs typeface="Aharoni" pitchFamily="2" charset="-79"/>
          </a:endParaRPr>
        </a:p>
        <a:p>
          <a:pPr lvl="0" algn="ctr" defTabSz="1066800" rtl="0">
            <a:lnSpc>
              <a:spcPct val="90000"/>
            </a:lnSpc>
            <a:spcBef>
              <a:spcPct val="0"/>
            </a:spcBef>
            <a:spcAft>
              <a:spcPct val="35000"/>
            </a:spcAft>
          </a:pPr>
          <a:r>
            <a:rPr lang="en-US" sz="2400" kern="1200" dirty="0" smtClean="0">
              <a:latin typeface="Aharoni" pitchFamily="2" charset="-79"/>
              <a:cs typeface="Aharoni" pitchFamily="2" charset="-79"/>
            </a:rPr>
            <a:t>Targeted DDS</a:t>
          </a:r>
          <a:endParaRPr lang="en-US" sz="2400" kern="1200" dirty="0">
            <a:latin typeface="Aharoni" pitchFamily="2" charset="-79"/>
            <a:cs typeface="Aharoni" pitchFamily="2" charset="-79"/>
          </a:endParaRPr>
        </a:p>
      </dsp:txBody>
      <dsp:txXfrm>
        <a:off x="6098935" y="1412557"/>
        <a:ext cx="2358119" cy="18834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D9EEB6-C502-4A6E-9707-FDE3B3DA384B}">
      <dsp:nvSpPr>
        <dsp:cNvPr id="0" name=""/>
        <dsp:cNvSpPr/>
      </dsp:nvSpPr>
      <dsp:spPr>
        <a:xfrm>
          <a:off x="0" y="6390"/>
          <a:ext cx="8229600" cy="1130220"/>
        </a:xfrm>
        <a:prstGeom prst="roundRect">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kern="1200" dirty="0" smtClean="0"/>
            <a:t>Oral Drug delivery systems</a:t>
          </a:r>
          <a:endParaRPr lang="en-US" sz="4600" kern="1200" dirty="0"/>
        </a:p>
      </dsp:txBody>
      <dsp:txXfrm>
        <a:off x="0" y="6390"/>
        <a:ext cx="8229600" cy="11302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850E1-CFC6-4F1E-B60B-73F95958BDB1}">
      <dsp:nvSpPr>
        <dsp:cNvPr id="0" name=""/>
        <dsp:cNvSpPr/>
      </dsp:nvSpPr>
      <dsp:spPr>
        <a:xfrm>
          <a:off x="0" y="82820"/>
          <a:ext cx="4038600" cy="2134080"/>
        </a:xfrm>
        <a:prstGeom prst="roundRect">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latin typeface="Baskerville Old Face" pitchFamily="18" charset="0"/>
            </a:rPr>
            <a:t>Formulations range from simple tablets to newer modified control release tablets</a:t>
          </a:r>
          <a:endParaRPr lang="en-US" sz="3200" kern="1200" dirty="0">
            <a:latin typeface="Baskerville Old Face" pitchFamily="18" charset="0"/>
          </a:endParaRPr>
        </a:p>
      </dsp:txBody>
      <dsp:txXfrm>
        <a:off x="0" y="82820"/>
        <a:ext cx="4038600" cy="2134080"/>
      </dsp:txXfrm>
    </dsp:sp>
    <dsp:sp modelId="{DDFB110A-0FAA-459E-B98A-023DD05F7305}">
      <dsp:nvSpPr>
        <dsp:cNvPr id="0" name=""/>
        <dsp:cNvSpPr/>
      </dsp:nvSpPr>
      <dsp:spPr>
        <a:xfrm>
          <a:off x="0" y="2309060"/>
          <a:ext cx="4038600" cy="2134080"/>
        </a:xfrm>
        <a:prstGeom prst="roundRect">
          <a:avLst/>
        </a:prstGeom>
        <a:gradFill rotWithShape="0">
          <a:gsLst>
            <a:gs pos="20000">
              <a:schemeClr val="accent1">
                <a:hueOff val="0"/>
                <a:satOff val="0"/>
                <a:lumOff val="0"/>
                <a:alphaOff val="0"/>
                <a:tint val="9000"/>
              </a:schemeClr>
            </a:gs>
            <a:gs pos="100000">
              <a:schemeClr val="accent1">
                <a:hueOff val="0"/>
                <a:satOff val="0"/>
                <a:lumOff val="0"/>
                <a:alphaOff val="0"/>
                <a:tint val="70000"/>
                <a:satMod val="100000"/>
              </a:schemeClr>
            </a:gs>
          </a:gsLst>
          <a:path path="circle">
            <a:fillToRect l="-15000" t="-15000" r="115000" b="115000"/>
          </a:path>
        </a:gra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latin typeface="Baskerville Old Face" pitchFamily="18" charset="0"/>
            </a:rPr>
            <a:t>Involve use of various polymers and </a:t>
          </a:r>
          <a:r>
            <a:rPr lang="en-US" sz="3200" kern="1200" dirty="0" err="1" smtClean="0">
              <a:latin typeface="Baskerville Old Face" pitchFamily="18" charset="0"/>
            </a:rPr>
            <a:t>hydrogel</a:t>
          </a:r>
          <a:r>
            <a:rPr lang="en-US" sz="3200" kern="1200" dirty="0" smtClean="0">
              <a:latin typeface="Baskerville Old Face" pitchFamily="18" charset="0"/>
            </a:rPr>
            <a:t> based formulations</a:t>
          </a:r>
          <a:endParaRPr lang="en-US" sz="3200" kern="1200" dirty="0">
            <a:latin typeface="Baskerville Old Face" pitchFamily="18" charset="0"/>
          </a:endParaRPr>
        </a:p>
      </dsp:txBody>
      <dsp:txXfrm>
        <a:off x="0" y="2309060"/>
        <a:ext cx="4038600" cy="21340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79156D-CFB2-421F-81C8-960470E0D75E}">
      <dsp:nvSpPr>
        <dsp:cNvPr id="0" name=""/>
        <dsp:cNvSpPr/>
      </dsp:nvSpPr>
      <dsp:spPr>
        <a:xfrm>
          <a:off x="0" y="79807"/>
          <a:ext cx="8229600" cy="98338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Injection based Drug delivery system</a:t>
          </a:r>
          <a:endParaRPr lang="en-US" sz="4100" kern="1200" dirty="0"/>
        </a:p>
      </dsp:txBody>
      <dsp:txXfrm>
        <a:off x="0" y="79807"/>
        <a:ext cx="8229600" cy="98338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5C5C8-E8DC-464E-87B2-9F890E3ACF8A}">
      <dsp:nvSpPr>
        <dsp:cNvPr id="0" name=""/>
        <dsp:cNvSpPr/>
      </dsp:nvSpPr>
      <dsp:spPr>
        <a:xfrm>
          <a:off x="0" y="43829"/>
          <a:ext cx="8229600" cy="10553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err="1" smtClean="0"/>
            <a:t>Transdermal</a:t>
          </a:r>
          <a:r>
            <a:rPr lang="en-US" sz="4400" kern="1200" dirty="0" smtClean="0"/>
            <a:t> Drug delivery system</a:t>
          </a:r>
          <a:endParaRPr lang="en-US" sz="4400" kern="1200" dirty="0"/>
        </a:p>
      </dsp:txBody>
      <dsp:txXfrm>
        <a:off x="0" y="43829"/>
        <a:ext cx="8229600" cy="10553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756CFD-4132-4DF7-A5CA-5F6232B5D916}">
      <dsp:nvSpPr>
        <dsp:cNvPr id="0" name=""/>
        <dsp:cNvSpPr/>
      </dsp:nvSpPr>
      <dsp:spPr>
        <a:xfrm>
          <a:off x="0" y="151762"/>
          <a:ext cx="8229600" cy="8394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Inhalation/Pulmonary Drug delivery system</a:t>
          </a:r>
          <a:endParaRPr lang="en-US" sz="3500" kern="1200" dirty="0"/>
        </a:p>
      </dsp:txBody>
      <dsp:txXfrm>
        <a:off x="0" y="151762"/>
        <a:ext cx="8229600" cy="83947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36B55-DD33-4520-B148-07D2D37932F5}" type="datetimeFigureOut">
              <a:rPr lang="en-US" smtClean="0"/>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50581-F086-49A3-84DA-B698228E33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Zero order kinetics K=</a:t>
            </a:r>
            <a:r>
              <a:rPr lang="en-US" dirty="0" err="1" smtClean="0"/>
              <a:t>Dm</a:t>
            </a:r>
            <a:r>
              <a:rPr lang="en-US" baseline="-25000" dirty="0" err="1" smtClean="0"/>
              <a:t>t</a:t>
            </a:r>
            <a:r>
              <a:rPr lang="en-US" dirty="0" smtClean="0"/>
              <a:t>/</a:t>
            </a:r>
            <a:r>
              <a:rPr lang="en-US" dirty="0" err="1" smtClean="0"/>
              <a:t>dt</a:t>
            </a:r>
            <a:endParaRPr lang="en-US" dirty="0" smtClean="0"/>
          </a:p>
          <a:p>
            <a:endParaRPr lang="en-US" dirty="0"/>
          </a:p>
        </p:txBody>
      </p:sp>
      <p:sp>
        <p:nvSpPr>
          <p:cNvPr id="4" name="Slide Number Placeholder 3"/>
          <p:cNvSpPr>
            <a:spLocks noGrp="1"/>
          </p:cNvSpPr>
          <p:nvPr>
            <p:ph type="sldNum" sz="quarter" idx="10"/>
          </p:nvPr>
        </p:nvSpPr>
        <p:spPr/>
        <p:txBody>
          <a:bodyPr/>
          <a:lstStyle/>
          <a:p>
            <a:fld id="{BC7BD061-ADE4-4178-B365-08B37E4D8D7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TUMOR</a:t>
            </a:r>
            <a:r>
              <a:rPr lang="en-US" baseline="0" dirty="0" smtClean="0"/>
              <a:t> HAS LEAKY VASCULATURE. This property is exploited to  deliver nanoparticles. Nanosomes of 100-150 nm have been shown to accommodate in the tumor</a:t>
            </a:r>
            <a:endParaRPr lang="en-US" dirty="0"/>
          </a:p>
        </p:txBody>
      </p:sp>
      <p:sp>
        <p:nvSpPr>
          <p:cNvPr id="4" name="Slide Number Placeholder 3"/>
          <p:cNvSpPr>
            <a:spLocks noGrp="1"/>
          </p:cNvSpPr>
          <p:nvPr>
            <p:ph type="sldNum" sz="quarter" idx="10"/>
          </p:nvPr>
        </p:nvSpPr>
        <p:spPr/>
        <p:txBody>
          <a:bodyPr/>
          <a:lstStyle/>
          <a:p>
            <a:fld id="{BC7BD061-ADE4-4178-B365-08B37E4D8D7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1B990C-84EE-4955-84B5-C0941F86A7E5}"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1AE5F6A-E5F4-43FC-BBD9-CD3D4F4EDEC2}" type="datetimeFigureOut">
              <a:rPr lang="en-US" smtClean="0"/>
              <a:pPr/>
              <a:t>3/12/2015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4051BF-00CF-4053-A47D-6BCC870E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4051BF-00CF-4053-A47D-6BCC870EF4A5}"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1AE5F6A-E5F4-43FC-BBD9-CD3D4F4EDEC2}" type="datetimeFigureOut">
              <a:rPr lang="en-US" smtClean="0"/>
              <a:pPr/>
              <a:t>3/12/2015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4051BF-00CF-4053-A47D-6BCC870EF4A5}"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5" name="Date Placeholder 4"/>
          <p:cNvSpPr>
            <a:spLocks noGrp="1"/>
          </p:cNvSpPr>
          <p:nvPr>
            <p:ph type="dt" sz="half" idx="10"/>
          </p:nvPr>
        </p:nvSpPr>
        <p:spPr>
          <a:xfrm>
            <a:off x="5788152" y="6404984"/>
            <a:ext cx="3044952" cy="365760"/>
          </a:xfrm>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24051BF-00CF-4053-A47D-6BCC870E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1AE5F6A-E5F4-43FC-BBD9-CD3D4F4EDEC2}" type="datetimeFigureOut">
              <a:rPr lang="en-US" smtClean="0"/>
              <a:pPr/>
              <a:t>3/12/2015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24051BF-00CF-4053-A47D-6BCC870EF4A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24051BF-00CF-4053-A47D-6BCC870EF4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1AE5F6A-E5F4-43FC-BBD9-CD3D4F4EDEC2}" type="datetimeFigureOut">
              <a:rPr lang="en-US" smtClean="0"/>
              <a:pPr/>
              <a:t>3/12/2015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4051BF-00CF-4053-A47D-6BCC870EF4A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24051BF-00CF-4053-A47D-6BCC870EF4A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4051BF-00CF-4053-A47D-6BCC870EF4A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24051BF-00CF-4053-A47D-6BCC870EF4A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24051BF-00CF-4053-A47D-6BCC870EF4A5}"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4051BF-00CF-4053-A47D-6BCC870EF4A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4051BF-00CF-4053-A47D-6BCC870EF4A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24051BF-00CF-4053-A47D-6BCC870EF4A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24051BF-00CF-4053-A47D-6BCC870EF4A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1AE5F6A-E5F4-43FC-BBD9-CD3D4F4EDEC2}" type="datetimeFigureOut">
              <a:rPr lang="en-US" smtClean="0"/>
              <a:pPr/>
              <a:t>3/12/2015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24051BF-00CF-4053-A47D-6BCC870EF4A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24051BF-00CF-4053-A47D-6BCC870EF4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1AE5F6A-E5F4-43FC-BBD9-CD3D4F4EDEC2}" type="datetimeFigureOut">
              <a:rPr lang="en-US" smtClean="0"/>
              <a:pPr/>
              <a:t>3/12/2015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24051BF-00CF-4053-A47D-6BCC870EF4A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4051BF-00CF-4053-A47D-6BCC870EF4A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24051BF-00CF-4053-A47D-6BCC870EF4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AE5F6A-E5F4-43FC-BBD9-CD3D4F4EDEC2}" type="datetimeFigureOut">
              <a:rPr lang="en-US" smtClean="0"/>
              <a:pPr/>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AE5F6A-E5F4-43FC-BBD9-CD3D4F4EDEC2}" type="datetimeFigureOut">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E5F6A-E5F4-43FC-BBD9-CD3D4F4EDEC2}" type="datetimeFigureOut">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AE5F6A-E5F4-43FC-BBD9-CD3D4F4EDEC2}" type="datetimeFigureOut">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AE5F6A-E5F4-43FC-BBD9-CD3D4F4EDEC2}" type="datetimeFigureOut">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051BF-00CF-4053-A47D-6BCC870EF4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1AE5F6A-E5F4-43FC-BBD9-CD3D4F4EDEC2}" type="datetimeFigureOut">
              <a:rPr lang="en-US" smtClean="0"/>
              <a:pPr/>
              <a:t>3/12/2015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4051BF-00CF-4053-A47D-6BCC870E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E5F6A-E5F4-43FC-BBD9-CD3D4F4EDEC2}" type="datetimeFigureOut">
              <a:rPr lang="en-US" smtClean="0"/>
              <a:pPr/>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51BF-00CF-4053-A47D-6BCC870E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AE5F6A-E5F4-43FC-BBD9-CD3D4F4EDEC2}" type="datetimeFigureOut">
              <a:rPr lang="en-US" smtClean="0"/>
              <a:pPr/>
              <a:t>3/12/2015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white"/>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white"/>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4051BF-00CF-4053-A47D-6BCC870EF4A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1AE5F6A-E5F4-43FC-BBD9-CD3D4F4EDEC2}" type="datetimeFigureOut">
              <a:rPr lang="en-US" smtClean="0"/>
              <a:pPr/>
              <a:t>3/12/2015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4051BF-00CF-4053-A47D-6BCC870EF4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E5F6A-E5F4-43FC-BBD9-CD3D4F4EDEC2}" type="datetimeFigureOut">
              <a:rPr lang="en-US" smtClean="0"/>
              <a:pPr/>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51BF-00CF-4053-A47D-6BCC870E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1AE5F6A-E5F4-43FC-BBD9-CD3D4F4EDEC2}" type="datetimeFigureOut">
              <a:rPr lang="en-US" smtClean="0"/>
              <a:pPr/>
              <a:t>3/12/2015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4051BF-00CF-4053-A47D-6BCC870EF4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AE5F6A-E5F4-43FC-BBD9-CD3D4F4EDEC2}" type="datetimeFigureOut">
              <a:rPr lang="en-US" smtClean="0"/>
              <a:pPr/>
              <a:t>3/12/2015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4051BF-00CF-4053-A47D-6BCC870EF4A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1AE5F6A-E5F4-43FC-BBD9-CD3D4F4EDEC2}" type="datetimeFigureOut">
              <a:rPr lang="en-US" smtClean="0"/>
              <a:pPr/>
              <a:t>3/12/2015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4051BF-00CF-4053-A47D-6BCC870EF4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70000" contrast="-70000"/>
          </a:blip>
          <a:srcRect/>
          <a:stretch>
            <a:fillRect t="-36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1AE5F6A-E5F4-43FC-BBD9-CD3D4F4EDEC2}" type="datetimeFigureOut">
              <a:rPr lang="en-US" smtClean="0"/>
              <a:pPr/>
              <a:t>3/12/2015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4051BF-00CF-4053-A47D-6BCC870EF4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bbarik2003@gmail.com" TargetMode="External"/><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79.xml"/><Relationship Id="rId6" Type="http://schemas.openxmlformats.org/officeDocument/2006/relationships/image" Target="../media/image17.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70.xml"/><Relationship Id="rId6" Type="http://schemas.openxmlformats.org/officeDocument/2006/relationships/diagramData" Target="../diagrams/data6.xml"/><Relationship Id="rId11"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9.png"/><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79.xml"/><Relationship Id="rId6" Type="http://schemas.openxmlformats.org/officeDocument/2006/relationships/image" Target="../media/image10.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79.xml"/><Relationship Id="rId6" Type="http://schemas.openxmlformats.org/officeDocument/2006/relationships/image" Target="../media/image11.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hp\Desktop\Logo.jpg"/>
          <p:cNvPicPr>
            <a:picLocks noChangeAspect="1" noChangeArrowheads="1"/>
          </p:cNvPicPr>
          <p:nvPr/>
        </p:nvPicPr>
        <p:blipFill>
          <a:blip r:embed="rId2" cstate="print"/>
          <a:srcRect/>
          <a:stretch>
            <a:fillRect/>
          </a:stretch>
        </p:blipFill>
        <p:spPr bwMode="auto">
          <a:xfrm>
            <a:off x="0" y="-28575"/>
            <a:ext cx="2590800" cy="1781175"/>
          </a:xfrm>
          <a:prstGeom prst="rect">
            <a:avLst/>
          </a:prstGeom>
          <a:ln>
            <a:noFill/>
          </a:ln>
          <a:effectLst>
            <a:softEdge rad="112500"/>
          </a:effectLst>
        </p:spPr>
      </p:pic>
      <p:sp>
        <p:nvSpPr>
          <p:cNvPr id="3" name="TextBox 2"/>
          <p:cNvSpPr txBox="1"/>
          <p:nvPr/>
        </p:nvSpPr>
        <p:spPr>
          <a:xfrm>
            <a:off x="2819400" y="130076"/>
            <a:ext cx="6019800" cy="2308324"/>
          </a:xfrm>
          <a:prstGeom prst="rect">
            <a:avLst/>
          </a:prstGeom>
          <a:noFill/>
        </p:spPr>
        <p:txBody>
          <a:bodyPr wrap="square" rtlCol="0">
            <a:spAutoFit/>
          </a:bodyPr>
          <a:lstStyle/>
          <a:p>
            <a:pPr algn="ctr"/>
            <a:r>
              <a:rPr lang="en-US" sz="3600" b="1" dirty="0">
                <a:solidFill>
                  <a:schemeClr val="accent2"/>
                </a:solidFill>
                <a:latin typeface="Arial Rounded MT Bold" pitchFamily="34" charset="0"/>
              </a:rPr>
              <a:t>Drug Delivery System </a:t>
            </a:r>
            <a:endParaRPr lang="en-US" sz="3600" b="1" dirty="0" smtClean="0">
              <a:solidFill>
                <a:schemeClr val="accent2"/>
              </a:solidFill>
              <a:latin typeface="Arial Rounded MT Bold" pitchFamily="34" charset="0"/>
            </a:endParaRPr>
          </a:p>
          <a:p>
            <a:pPr algn="ctr"/>
            <a:r>
              <a:rPr lang="en-US" sz="3600" b="1" dirty="0" smtClean="0">
                <a:solidFill>
                  <a:schemeClr val="accent2"/>
                </a:solidFill>
                <a:latin typeface="Arial Rounded MT Bold" pitchFamily="34" charset="0"/>
              </a:rPr>
              <a:t>"</a:t>
            </a:r>
            <a:r>
              <a:rPr lang="en-US" sz="3600" b="1" dirty="0">
                <a:solidFill>
                  <a:schemeClr val="accent2"/>
                </a:solidFill>
                <a:latin typeface="Arial Rounded MT Bold" pitchFamily="34" charset="0"/>
              </a:rPr>
              <a:t>A Challenge" </a:t>
            </a:r>
            <a:endParaRPr lang="en-US" sz="3600" b="1" dirty="0" smtClean="0">
              <a:solidFill>
                <a:schemeClr val="accent2"/>
              </a:solidFill>
              <a:latin typeface="Arial Rounded MT Bold" pitchFamily="34" charset="0"/>
            </a:endParaRPr>
          </a:p>
          <a:p>
            <a:pPr algn="ctr"/>
            <a:r>
              <a:rPr lang="en-US" sz="3600" b="1" dirty="0" smtClean="0">
                <a:solidFill>
                  <a:schemeClr val="accent2"/>
                </a:solidFill>
                <a:latin typeface="Arial Rounded MT Bold" pitchFamily="34" charset="0"/>
              </a:rPr>
              <a:t>for </a:t>
            </a:r>
          </a:p>
          <a:p>
            <a:pPr algn="ctr"/>
            <a:r>
              <a:rPr lang="en-US" sz="3600" b="1" dirty="0" smtClean="0">
                <a:solidFill>
                  <a:schemeClr val="accent2"/>
                </a:solidFill>
                <a:latin typeface="Arial Rounded MT Bold" pitchFamily="34" charset="0"/>
              </a:rPr>
              <a:t>New </a:t>
            </a:r>
            <a:r>
              <a:rPr lang="en-US" sz="3600" b="1" dirty="0">
                <a:solidFill>
                  <a:schemeClr val="accent2"/>
                </a:solidFill>
                <a:latin typeface="Arial Rounded MT Bold" pitchFamily="34" charset="0"/>
              </a:rPr>
              <a:t>Therapeutic </a:t>
            </a:r>
            <a:r>
              <a:rPr lang="en-US" sz="3600" b="1" dirty="0" smtClean="0">
                <a:solidFill>
                  <a:schemeClr val="accent2"/>
                </a:solidFill>
                <a:latin typeface="Arial Rounded MT Bold" pitchFamily="34" charset="0"/>
              </a:rPr>
              <a:t>Era</a:t>
            </a:r>
            <a:endParaRPr lang="en-US" sz="3600" b="1" dirty="0">
              <a:solidFill>
                <a:schemeClr val="accent2"/>
              </a:solidFill>
              <a:latin typeface="Arial Rounded MT Bold" pitchFamily="34" charset="0"/>
            </a:endParaRPr>
          </a:p>
        </p:txBody>
      </p:sp>
      <p:sp>
        <p:nvSpPr>
          <p:cNvPr id="5" name="Rectangle 4"/>
          <p:cNvSpPr/>
          <p:nvPr/>
        </p:nvSpPr>
        <p:spPr>
          <a:xfrm>
            <a:off x="609600" y="4995208"/>
            <a:ext cx="7848600" cy="1938992"/>
          </a:xfrm>
          <a:prstGeom prst="rect">
            <a:avLst/>
          </a:prstGeom>
        </p:spPr>
        <p:txBody>
          <a:bodyPr wrap="square">
            <a:spAutoFit/>
          </a:bodyPr>
          <a:lstStyle/>
          <a:p>
            <a:pPr algn="ctr">
              <a:defRPr/>
            </a:pPr>
            <a:r>
              <a:rPr lang="en-US" sz="2400" b="1" dirty="0">
                <a:solidFill>
                  <a:srgbClr val="FFFF00"/>
                </a:solidFill>
                <a:latin typeface="Aharoni" pitchFamily="2" charset="-79"/>
                <a:ea typeface="Batang" pitchFamily="18" charset="-127"/>
                <a:cs typeface="Aharoni" pitchFamily="2" charset="-79"/>
              </a:rPr>
              <a:t>Dr</a:t>
            </a:r>
            <a:r>
              <a:rPr lang="en-US" sz="2400" b="1" dirty="0" smtClean="0">
                <a:solidFill>
                  <a:srgbClr val="FFFF00"/>
                </a:solidFill>
                <a:latin typeface="Aharoni" pitchFamily="2" charset="-79"/>
                <a:ea typeface="Batang" pitchFamily="18" charset="-127"/>
                <a:cs typeface="Aharoni" pitchFamily="2" charset="-79"/>
              </a:rPr>
              <a:t>. B</a:t>
            </a:r>
            <a:r>
              <a:rPr lang="en-US" sz="2400" b="1" dirty="0">
                <a:solidFill>
                  <a:srgbClr val="FFFF00"/>
                </a:solidFill>
                <a:latin typeface="Aharoni" pitchFamily="2" charset="-79"/>
                <a:ea typeface="Batang" pitchFamily="18" charset="-127"/>
                <a:cs typeface="Aharoni" pitchFamily="2" charset="-79"/>
              </a:rPr>
              <a:t>. B</a:t>
            </a:r>
            <a:r>
              <a:rPr lang="en-US" sz="2400" b="1" dirty="0" smtClean="0">
                <a:solidFill>
                  <a:srgbClr val="FFFF00"/>
                </a:solidFill>
                <a:latin typeface="Aharoni" pitchFamily="2" charset="-79"/>
                <a:ea typeface="Batang" pitchFamily="18" charset="-127"/>
                <a:cs typeface="Aharoni" pitchFamily="2" charset="-79"/>
              </a:rPr>
              <a:t>. </a:t>
            </a:r>
            <a:r>
              <a:rPr lang="en-US" sz="2400" b="1" dirty="0" err="1" smtClean="0">
                <a:solidFill>
                  <a:srgbClr val="FFFF00"/>
                </a:solidFill>
                <a:latin typeface="Aharoni" pitchFamily="2" charset="-79"/>
                <a:ea typeface="Batang" pitchFamily="18" charset="-127"/>
                <a:cs typeface="Aharoni" pitchFamily="2" charset="-79"/>
              </a:rPr>
              <a:t>Barik</a:t>
            </a:r>
            <a:r>
              <a:rPr lang="en-US" sz="2400" dirty="0">
                <a:solidFill>
                  <a:srgbClr val="FFFF00"/>
                </a:solidFill>
                <a:latin typeface="Aharoni" pitchFamily="2" charset="-79"/>
                <a:ea typeface="Batang" pitchFamily="18" charset="-127"/>
                <a:cs typeface="Aharoni" pitchFamily="2" charset="-79"/>
              </a:rPr>
              <a:t>, </a:t>
            </a:r>
          </a:p>
          <a:p>
            <a:pPr algn="ctr">
              <a:defRPr/>
            </a:pPr>
            <a:r>
              <a:rPr lang="en-US" sz="2400" dirty="0">
                <a:solidFill>
                  <a:srgbClr val="FFFF00"/>
                </a:solidFill>
                <a:latin typeface="Aharoni" pitchFamily="2" charset="-79"/>
                <a:ea typeface="Batang" pitchFamily="18" charset="-127"/>
                <a:cs typeface="Aharoni" pitchFamily="2" charset="-79"/>
              </a:rPr>
              <a:t>Professor, Dept. of </a:t>
            </a:r>
            <a:r>
              <a:rPr lang="en-US" sz="2400" dirty="0" smtClean="0">
                <a:solidFill>
                  <a:srgbClr val="FFFF00"/>
                </a:solidFill>
                <a:latin typeface="Aharoni" pitchFamily="2" charset="-79"/>
                <a:ea typeface="Batang" pitchFamily="18" charset="-127"/>
                <a:cs typeface="Aharoni" pitchFamily="2" charset="-79"/>
              </a:rPr>
              <a:t>Pharmaceutics</a:t>
            </a:r>
            <a:endParaRPr lang="en-US" sz="2400" dirty="0">
              <a:solidFill>
                <a:srgbClr val="FFFF00"/>
              </a:solidFill>
              <a:latin typeface="Aharoni" pitchFamily="2" charset="-79"/>
              <a:ea typeface="Batang" pitchFamily="18" charset="-127"/>
              <a:cs typeface="Aharoni" pitchFamily="2" charset="-79"/>
            </a:endParaRPr>
          </a:p>
          <a:p>
            <a:pPr algn="ctr">
              <a:defRPr/>
            </a:pPr>
            <a:r>
              <a:rPr lang="en-US" sz="2400" dirty="0" smtClean="0">
                <a:solidFill>
                  <a:srgbClr val="FFFF00"/>
                </a:solidFill>
                <a:latin typeface="Aharoni" pitchFamily="2" charset="-79"/>
                <a:ea typeface="Batang" pitchFamily="18" charset="-127"/>
                <a:cs typeface="Aharoni" pitchFamily="2" charset="-79"/>
              </a:rPr>
              <a:t>College </a:t>
            </a:r>
            <a:r>
              <a:rPr lang="en-US" sz="2400" dirty="0">
                <a:solidFill>
                  <a:srgbClr val="FFFF00"/>
                </a:solidFill>
                <a:latin typeface="Aharoni" pitchFamily="2" charset="-79"/>
                <a:ea typeface="Batang" pitchFamily="18" charset="-127"/>
                <a:cs typeface="Aharoni" pitchFamily="2" charset="-79"/>
              </a:rPr>
              <a:t>of Pharmacy, </a:t>
            </a:r>
            <a:r>
              <a:rPr lang="en-US" sz="2400" dirty="0" err="1">
                <a:solidFill>
                  <a:srgbClr val="FFFF00"/>
                </a:solidFill>
                <a:latin typeface="Aharoni" pitchFamily="2" charset="-79"/>
                <a:ea typeface="Batang" pitchFamily="18" charset="-127"/>
                <a:cs typeface="Aharoni" pitchFamily="2" charset="-79"/>
              </a:rPr>
              <a:t>Jazan</a:t>
            </a:r>
            <a:r>
              <a:rPr lang="en-US" sz="2400" dirty="0">
                <a:solidFill>
                  <a:srgbClr val="FFFF00"/>
                </a:solidFill>
                <a:latin typeface="Aharoni" pitchFamily="2" charset="-79"/>
                <a:ea typeface="Batang" pitchFamily="18" charset="-127"/>
                <a:cs typeface="Aharoni" pitchFamily="2" charset="-79"/>
              </a:rPr>
              <a:t> University, </a:t>
            </a:r>
          </a:p>
          <a:p>
            <a:pPr algn="ctr">
              <a:defRPr/>
            </a:pPr>
            <a:r>
              <a:rPr lang="en-US" sz="2400" dirty="0" smtClean="0">
                <a:solidFill>
                  <a:srgbClr val="FFFF00"/>
                </a:solidFill>
                <a:latin typeface="Aharoni" pitchFamily="2" charset="-79"/>
                <a:ea typeface="Batang" pitchFamily="18" charset="-127"/>
                <a:cs typeface="Aharoni" pitchFamily="2" charset="-79"/>
              </a:rPr>
              <a:t>Kingdom </a:t>
            </a:r>
            <a:r>
              <a:rPr lang="en-US" sz="2400" dirty="0">
                <a:solidFill>
                  <a:srgbClr val="FFFF00"/>
                </a:solidFill>
                <a:latin typeface="Aharoni" pitchFamily="2" charset="-79"/>
                <a:ea typeface="Batang" pitchFamily="18" charset="-127"/>
                <a:cs typeface="Aharoni" pitchFamily="2" charset="-79"/>
              </a:rPr>
              <a:t>of Saudi Arabia.</a:t>
            </a:r>
            <a:br>
              <a:rPr lang="en-US" sz="2400" dirty="0">
                <a:solidFill>
                  <a:srgbClr val="FFFF00"/>
                </a:solidFill>
                <a:latin typeface="Aharoni" pitchFamily="2" charset="-79"/>
                <a:ea typeface="Batang" pitchFamily="18" charset="-127"/>
                <a:cs typeface="Aharoni" pitchFamily="2" charset="-79"/>
              </a:rPr>
            </a:br>
            <a:r>
              <a:rPr lang="en-US" sz="2400" dirty="0">
                <a:solidFill>
                  <a:srgbClr val="FFFF00"/>
                </a:solidFill>
                <a:latin typeface="Aharoni" pitchFamily="2" charset="-79"/>
                <a:ea typeface="Batang" pitchFamily="18" charset="-127"/>
                <a:cs typeface="Aharoni" pitchFamily="2" charset="-79"/>
              </a:rPr>
              <a:t>E-mail: </a:t>
            </a:r>
            <a:r>
              <a:rPr lang="en-US" sz="2400" dirty="0">
                <a:solidFill>
                  <a:srgbClr val="FFFF00"/>
                </a:solidFill>
                <a:latin typeface="Aharoni" pitchFamily="2" charset="-79"/>
                <a:ea typeface="Batang" pitchFamily="18" charset="-127"/>
                <a:cs typeface="Aharoni" pitchFamily="2" charset="-79"/>
                <a:hlinkClick r:id="rId3"/>
              </a:rPr>
              <a:t>bbbarik2003@gmail.com</a:t>
            </a:r>
            <a:endParaRPr lang="en-US" sz="2400" dirty="0">
              <a:solidFill>
                <a:srgbClr val="FFFF00"/>
              </a:solidFill>
              <a:latin typeface="Aharoni" pitchFamily="2" charset="-79"/>
              <a:ea typeface="Batang" pitchFamily="18" charset="-127"/>
              <a:cs typeface="Aharoni" pitchFamily="2" charset="-79"/>
            </a:endParaRPr>
          </a:p>
        </p:txBody>
      </p:sp>
      <p:sp>
        <p:nvSpPr>
          <p:cNvPr id="6" name="TextBox 5"/>
          <p:cNvSpPr txBox="1"/>
          <p:nvPr/>
        </p:nvSpPr>
        <p:spPr>
          <a:xfrm>
            <a:off x="685800" y="2133600"/>
            <a:ext cx="8229600" cy="1938992"/>
          </a:xfrm>
          <a:prstGeom prst="rect">
            <a:avLst/>
          </a:prstGeom>
          <a:noFill/>
        </p:spPr>
        <p:txBody>
          <a:bodyPr wrap="square" rtlCol="0">
            <a:spAutoFit/>
          </a:bodyPr>
          <a:lstStyle/>
          <a:p>
            <a:endParaRPr lang="en-US" sz="2400" dirty="0"/>
          </a:p>
          <a:p>
            <a:endParaRPr lang="en-US" sz="2400" dirty="0"/>
          </a:p>
          <a:p>
            <a:pPr algn="ctr"/>
            <a:r>
              <a:rPr lang="en-US" sz="2400" dirty="0"/>
              <a:t> </a:t>
            </a:r>
            <a:r>
              <a:rPr lang="en-US" sz="2400" b="1" dirty="0"/>
              <a:t>5</a:t>
            </a:r>
            <a:r>
              <a:rPr lang="en-US" sz="2400" b="1" baseline="30000" dirty="0"/>
              <a:t>th </a:t>
            </a:r>
            <a:r>
              <a:rPr lang="en-US" sz="2400" b="1" dirty="0"/>
              <a:t>International Conference and Exhibition on </a:t>
            </a:r>
          </a:p>
          <a:p>
            <a:pPr algn="ctr"/>
            <a:r>
              <a:rPr lang="en-US" sz="2400" b="1" dirty="0">
                <a:latin typeface="Arial Black" pitchFamily="34" charset="0"/>
              </a:rPr>
              <a:t>Pharmaceutics &amp; Novel Drug Delivery </a:t>
            </a:r>
            <a:r>
              <a:rPr lang="en-US" sz="2400" b="1" dirty="0" smtClean="0">
                <a:latin typeface="Arial Black" pitchFamily="34" charset="0"/>
              </a:rPr>
              <a:t>Systems</a:t>
            </a:r>
          </a:p>
          <a:p>
            <a:pPr algn="ctr"/>
            <a:r>
              <a:rPr lang="en-US" sz="2400" dirty="0" smtClean="0"/>
              <a:t> </a:t>
            </a:r>
            <a:r>
              <a:rPr lang="en-US" sz="2400" b="1" dirty="0"/>
              <a:t>March 16-18, 2015 </a:t>
            </a:r>
            <a:r>
              <a:rPr lang="en-US" sz="2400" b="1" dirty="0" err="1"/>
              <a:t>Crowne</a:t>
            </a:r>
            <a:r>
              <a:rPr lang="en-US" sz="2400" b="1" dirty="0"/>
              <a:t> Plaza, Dubai, UAE </a:t>
            </a:r>
            <a:r>
              <a:rPr lang="en-US" sz="2400" b="1" dirty="0" smtClean="0">
                <a:latin typeface="Arial Black" pitchFamily="34" charset="0"/>
              </a:rPr>
              <a:t> </a:t>
            </a:r>
            <a:endParaRPr lang="en-US" sz="24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cure-medicine-strips1.jpg"/>
          <p:cNvPicPr>
            <a:picLocks noGrp="1" noChangeAspect="1"/>
          </p:cNvPicPr>
          <p:nvPr>
            <p:ph sz="half" idx="1"/>
          </p:nvPr>
        </p:nvPicPr>
        <p:blipFill>
          <a:blip r:embed="rId2" cstate="print"/>
          <a:stretch>
            <a:fillRect/>
          </a:stretch>
        </p:blipFill>
        <p:spPr>
          <a:xfrm>
            <a:off x="762000" y="1600200"/>
            <a:ext cx="3022810" cy="3276600"/>
          </a:xfrm>
          <a:prstGeom prst="rect">
            <a:avLst/>
          </a:prstGeom>
          <a:ln w="88900" cap="sq" cmpd="thickThin">
            <a:solidFill>
              <a:srgbClr val="000000"/>
            </a:solidFill>
            <a:prstDash val="solid"/>
            <a:miter lim="800000"/>
          </a:ln>
          <a:effectLst>
            <a:innerShdw blurRad="76200">
              <a:srgbClr val="000000"/>
            </a:innerShdw>
          </a:effectLst>
        </p:spPr>
      </p:pic>
      <p:sp>
        <p:nvSpPr>
          <p:cNvPr id="9" name="Text Placeholder 8"/>
          <p:cNvSpPr>
            <a:spLocks noGrp="1"/>
          </p:cNvSpPr>
          <p:nvPr>
            <p:ph sz="half" idx="2"/>
          </p:nvPr>
        </p:nvSpPr>
        <p:spPr>
          <a:xfrm>
            <a:off x="457200" y="762000"/>
            <a:ext cx="4040188" cy="639762"/>
          </a:xfrm>
        </p:spPr>
        <p:txBody>
          <a:bodyPr>
            <a:normAutofit/>
          </a:bodyPr>
          <a:lstStyle/>
          <a:p>
            <a:pPr>
              <a:buNone/>
            </a:pPr>
            <a:r>
              <a:rPr lang="en-US" sz="2800" b="1" dirty="0" smtClean="0"/>
              <a:t>Thin film drug delivery</a:t>
            </a:r>
          </a:p>
        </p:txBody>
      </p:sp>
      <p:sp>
        <p:nvSpPr>
          <p:cNvPr id="10" name="Text Placeholder 9"/>
          <p:cNvSpPr>
            <a:spLocks noGrp="1"/>
          </p:cNvSpPr>
          <p:nvPr>
            <p:ph type="body" sz="quarter" idx="4294967295"/>
          </p:nvPr>
        </p:nvSpPr>
        <p:spPr>
          <a:xfrm>
            <a:off x="5102225" y="762000"/>
            <a:ext cx="4041775" cy="639763"/>
          </a:xfrm>
        </p:spPr>
        <p:txBody>
          <a:bodyPr>
            <a:normAutofit/>
          </a:bodyPr>
          <a:lstStyle/>
          <a:p>
            <a:r>
              <a:rPr lang="en-US" sz="2800" b="1" dirty="0" smtClean="0"/>
              <a:t>GI specific drugs</a:t>
            </a:r>
            <a:endParaRPr lang="en-US" sz="2800" b="1" dirty="0"/>
          </a:p>
        </p:txBody>
      </p:sp>
      <p:sp>
        <p:nvSpPr>
          <p:cNvPr id="18" name="TextBox 17"/>
          <p:cNvSpPr txBox="1"/>
          <p:nvPr/>
        </p:nvSpPr>
        <p:spPr>
          <a:xfrm>
            <a:off x="5029200" y="5105400"/>
            <a:ext cx="3505200" cy="1200329"/>
          </a:xfrm>
          <a:prstGeom prst="rect">
            <a:avLst/>
          </a:prstGeom>
          <a:noFill/>
        </p:spPr>
        <p:txBody>
          <a:bodyPr wrap="square" rtlCol="0">
            <a:spAutoFit/>
          </a:bodyPr>
          <a:lstStyle/>
          <a:p>
            <a:r>
              <a:rPr lang="en-US" sz="2400" b="1" dirty="0" err="1" smtClean="0"/>
              <a:t>Hydrogels</a:t>
            </a:r>
            <a:r>
              <a:rPr lang="en-US" sz="2400" b="1" dirty="0" smtClean="0">
                <a:sym typeface="Wingdings" pitchFamily="2" charset="2"/>
              </a:rPr>
              <a:t>:  </a:t>
            </a:r>
          </a:p>
          <a:p>
            <a:r>
              <a:rPr lang="en-US" sz="2400" b="1" dirty="0" smtClean="0">
                <a:sym typeface="Wingdings" pitchFamily="2" charset="2"/>
              </a:rPr>
              <a:t>(a)</a:t>
            </a:r>
            <a:r>
              <a:rPr lang="en-US" sz="2400" b="1" dirty="0" err="1" smtClean="0">
                <a:sym typeface="Wingdings" pitchFamily="2" charset="2"/>
              </a:rPr>
              <a:t>hydrogel</a:t>
            </a:r>
            <a:r>
              <a:rPr lang="en-US" sz="2400" b="1" dirty="0" smtClean="0">
                <a:sym typeface="Wingdings" pitchFamily="2" charset="2"/>
              </a:rPr>
              <a:t> preparation</a:t>
            </a:r>
          </a:p>
          <a:p>
            <a:r>
              <a:rPr lang="en-US" sz="2400" b="1" dirty="0" smtClean="0">
                <a:sym typeface="Wingdings" pitchFamily="2" charset="2"/>
              </a:rPr>
              <a:t>(b) After </a:t>
            </a:r>
            <a:r>
              <a:rPr lang="en-US" sz="2400" b="1" dirty="0" err="1" smtClean="0">
                <a:sym typeface="Wingdings" pitchFamily="2" charset="2"/>
              </a:rPr>
              <a:t>imbibition</a:t>
            </a:r>
            <a:r>
              <a:rPr lang="en-US" sz="2400" b="1" dirty="0" smtClean="0"/>
              <a:t> </a:t>
            </a:r>
            <a:endParaRPr lang="en-US" sz="2400" b="1" dirty="0"/>
          </a:p>
        </p:txBody>
      </p:sp>
      <p:sp>
        <p:nvSpPr>
          <p:cNvPr id="19" name="TextBox 18"/>
          <p:cNvSpPr txBox="1"/>
          <p:nvPr/>
        </p:nvSpPr>
        <p:spPr>
          <a:xfrm>
            <a:off x="609600" y="4953000"/>
            <a:ext cx="3200400" cy="1938992"/>
          </a:xfrm>
          <a:prstGeom prst="rect">
            <a:avLst/>
          </a:prstGeom>
          <a:noFill/>
        </p:spPr>
        <p:txBody>
          <a:bodyPr wrap="square" rtlCol="0">
            <a:spAutoFit/>
          </a:bodyPr>
          <a:lstStyle/>
          <a:p>
            <a:r>
              <a:rPr lang="en-US" sz="2400" b="1" dirty="0" smtClean="0"/>
              <a:t>Oral drug strips </a:t>
            </a:r>
          </a:p>
          <a:p>
            <a:r>
              <a:rPr lang="en-US" sz="2400" b="1" dirty="0" smtClean="0"/>
              <a:t>to administer drugs </a:t>
            </a:r>
          </a:p>
          <a:p>
            <a:r>
              <a:rPr lang="en-US" sz="2400" b="1" dirty="0" smtClean="0"/>
              <a:t>via absorption through </a:t>
            </a:r>
            <a:r>
              <a:rPr lang="en-US" sz="2400" b="1" dirty="0" err="1" smtClean="0"/>
              <a:t>buccal</a:t>
            </a:r>
            <a:r>
              <a:rPr lang="en-US" sz="2400" b="1" dirty="0" smtClean="0"/>
              <a:t> or sublingual route</a:t>
            </a:r>
            <a:endParaRPr lang="en-US" sz="2400" b="1" dirty="0"/>
          </a:p>
        </p:txBody>
      </p:sp>
      <p:sp>
        <p:nvSpPr>
          <p:cNvPr id="22" name="Rounded Rectangle 21"/>
          <p:cNvSpPr/>
          <p:nvPr/>
        </p:nvSpPr>
        <p:spPr>
          <a:xfrm>
            <a:off x="4495800" y="1447800"/>
            <a:ext cx="4114800" cy="3429000"/>
          </a:xfrm>
          <a:prstGeom prst="roundRect">
            <a:avLst>
              <a:gd name="adj" fmla="val 10000"/>
            </a:avLst>
          </a:prstGeom>
          <a:blipFill rotWithShape="0">
            <a:blip r:embed="rId3" cstate="print"/>
            <a:stretch>
              <a:fillRect/>
            </a:stretch>
          </a:blipFill>
          <a:ln>
            <a:solidFill>
              <a:schemeClr val="tx1"/>
            </a:solidFill>
          </a:ln>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Osmotic pressure controlled system </a:t>
            </a:r>
            <a:endParaRPr lang="en-US" b="1" dirty="0"/>
          </a:p>
        </p:txBody>
      </p:sp>
      <p:pic>
        <p:nvPicPr>
          <p:cNvPr id="3" name="Picture 2"/>
          <p:cNvPicPr>
            <a:picLocks noChangeAspect="1" noChangeArrowheads="1"/>
          </p:cNvPicPr>
          <p:nvPr/>
        </p:nvPicPr>
        <p:blipFill>
          <a:blip r:embed="rId2">
            <a:lum bright="-21000" contrast="29000"/>
          </a:blip>
          <a:srcRect l="38653" t="37500" r="22694" b="26042"/>
          <a:stretch>
            <a:fillRect/>
          </a:stretch>
        </p:blipFill>
        <p:spPr bwMode="auto">
          <a:xfrm>
            <a:off x="381000" y="1458191"/>
            <a:ext cx="8458200" cy="4485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04800" y="1600200"/>
            <a:ext cx="4419600" cy="4876800"/>
          </a:xfrm>
          <a:solidFill>
            <a:schemeClr val="tx1"/>
          </a:solidFill>
        </p:spPr>
        <p:txBody>
          <a:bodyPr/>
          <a:lstStyle/>
          <a:p>
            <a:r>
              <a:rPr lang="en-US" dirty="0" smtClean="0">
                <a:solidFill>
                  <a:schemeClr val="bg1"/>
                </a:solidFill>
              </a:rPr>
              <a:t>Inspiration through the nose or mouth</a:t>
            </a:r>
          </a:p>
          <a:p>
            <a:r>
              <a:rPr lang="en-US" dirty="0" smtClean="0">
                <a:solidFill>
                  <a:schemeClr val="bg1"/>
                </a:solidFill>
              </a:rPr>
              <a:t>Alveolar epithelium offers good surface area especially for lipid -soluble drugs</a:t>
            </a:r>
          </a:p>
          <a:p>
            <a:r>
              <a:rPr lang="en-US" dirty="0" smtClean="0">
                <a:solidFill>
                  <a:schemeClr val="bg1"/>
                </a:solidFill>
              </a:rPr>
              <a:t>The drugs are also excreted by this route</a:t>
            </a:r>
            <a:endParaRPr lang="en-US" dirty="0">
              <a:solidFill>
                <a:schemeClr val="bg1"/>
              </a:solidFill>
            </a:endParaRPr>
          </a:p>
        </p:txBody>
      </p:sp>
      <p:pic>
        <p:nvPicPr>
          <p:cNvPr id="32772" name="Picture 4" descr="http://t1.gstatic.com/images?q=tbn:ANd9GcSKE1GD-K46Um9QGDbueyKa93IgYZY4Q9lanpn72-bFMVaBAuxI"/>
          <p:cNvPicPr>
            <a:picLocks noChangeAspect="1" noChangeArrowheads="1"/>
          </p:cNvPicPr>
          <p:nvPr/>
        </p:nvPicPr>
        <p:blipFill>
          <a:blip r:embed="rId6" cstate="print"/>
          <a:srcRect/>
          <a:stretch>
            <a:fillRect/>
          </a:stretch>
        </p:blipFill>
        <p:spPr bwMode="auto">
          <a:xfrm>
            <a:off x="5105400" y="1600200"/>
            <a:ext cx="3429000"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4" name="Picture 6" descr="http://www.dreamstime.com/nebuliser-therapy-thumb13925129.jpg"/>
          <p:cNvPicPr>
            <a:picLocks noChangeAspect="1" noChangeArrowheads="1"/>
          </p:cNvPicPr>
          <p:nvPr/>
        </p:nvPicPr>
        <p:blipFill>
          <a:blip r:embed="rId7" cstate="print"/>
          <a:srcRect/>
          <a:stretch>
            <a:fillRect/>
          </a:stretch>
        </p:blipFill>
        <p:spPr bwMode="auto">
          <a:xfrm>
            <a:off x="5105400" y="3886200"/>
            <a:ext cx="3429000" cy="2305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scene3d>
            <a:camera prst="orthographicFront"/>
            <a:lightRig rig="threePt" dir="t"/>
          </a:scene3d>
          <a:sp3d>
            <a:bevelT/>
          </a:sp3d>
        </p:spPr>
        <p:txBody>
          <a:bodyPr>
            <a:normAutofit/>
          </a:bodyPr>
          <a:lstStyle/>
          <a:p>
            <a:r>
              <a:rPr lang="en-US" sz="4000" b="1" dirty="0" smtClean="0">
                <a:solidFill>
                  <a:schemeClr val="tx1"/>
                </a:solidFill>
              </a:rPr>
              <a:t>Inhalational drug delivery system</a:t>
            </a:r>
            <a:endParaRPr lang="en-US" sz="4000" b="1" dirty="0">
              <a:solidFill>
                <a:schemeClr val="tx1"/>
              </a:solidFill>
            </a:endParaRPr>
          </a:p>
        </p:txBody>
      </p:sp>
      <p:sp>
        <p:nvSpPr>
          <p:cNvPr id="3" name="Content Placeholder 2"/>
          <p:cNvSpPr>
            <a:spLocks noGrp="1"/>
          </p:cNvSpPr>
          <p:nvPr>
            <p:ph sz="quarter" idx="1"/>
          </p:nvPr>
        </p:nvSpPr>
        <p:spPr>
          <a:xfrm>
            <a:off x="0" y="1295400"/>
            <a:ext cx="9144000" cy="5562600"/>
          </a:xfrm>
          <a:solidFill>
            <a:schemeClr val="bg1"/>
          </a:solidFill>
        </p:spPr>
        <p:txBody>
          <a:bodyPr>
            <a:noAutofit/>
          </a:bodyPr>
          <a:lstStyle/>
          <a:p>
            <a:r>
              <a:rPr lang="en-US" sz="3200" dirty="0" smtClean="0"/>
              <a:t>Fastest growing drug delivery system</a:t>
            </a:r>
          </a:p>
          <a:p>
            <a:endParaRPr lang="en-US" sz="3200" dirty="0" smtClean="0"/>
          </a:p>
          <a:p>
            <a:pPr lvl="1" algn="just"/>
            <a:r>
              <a:rPr lang="en-US" sz="2800" dirty="0" smtClean="0"/>
              <a:t>Delicate molecules allowing systemic administration without degradation</a:t>
            </a:r>
          </a:p>
          <a:p>
            <a:pPr lvl="1" algn="just"/>
            <a:endParaRPr lang="en-US" sz="2800" dirty="0" smtClean="0"/>
          </a:p>
          <a:p>
            <a:pPr lvl="1" algn="just"/>
            <a:r>
              <a:rPr lang="en-US" sz="2800" dirty="0" smtClean="0"/>
              <a:t>Offer flexibility for multiple formulations    ranging from nasal drop to suspension spray</a:t>
            </a:r>
          </a:p>
          <a:p>
            <a:pPr lvl="1" algn="just"/>
            <a:endParaRPr lang="en-US" sz="2800" dirty="0" smtClean="0"/>
          </a:p>
          <a:p>
            <a:pPr lvl="1" algn="just"/>
            <a:r>
              <a:rPr lang="en-US" sz="2800" dirty="0" smtClean="0"/>
              <a:t>Good for sight specific delivery of bio tech products such as insulin and other hormones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1"/>
            <a:ext cx="8153400" cy="2819400"/>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txBody>
          <a:bodyPr>
            <a:normAutofit fontScale="90000"/>
          </a:bodyPr>
          <a:lstStyle/>
          <a:p>
            <a:pPr algn="l">
              <a:lnSpc>
                <a:spcPct val="150000"/>
              </a:lnSpc>
            </a:pPr>
            <a:r>
              <a:rPr lang="en-IN" sz="2400" b="1" dirty="0" smtClean="0">
                <a:solidFill>
                  <a:srgbClr val="FF0000"/>
                </a:solidFill>
              </a:rPr>
              <a:t>Approaches for Controlled Drug Delivery:</a:t>
            </a:r>
            <a:r>
              <a:rPr lang="en-IN" sz="2400" b="1" dirty="0" smtClean="0"/>
              <a:t/>
            </a:r>
            <a:br>
              <a:rPr lang="en-IN" sz="2400" b="1" dirty="0" smtClean="0"/>
            </a:br>
            <a:r>
              <a:rPr lang="en-IN" sz="2400" b="1" dirty="0" smtClean="0"/>
              <a:t>	-  Reservoir Systems with a Rate Controlling Membrane</a:t>
            </a:r>
            <a:br>
              <a:rPr lang="en-IN" sz="2400" b="1" dirty="0" smtClean="0"/>
            </a:br>
            <a:r>
              <a:rPr lang="en-IN" sz="2400" b="1" dirty="0" smtClean="0"/>
              <a:t>	-  Monolithic Systems</a:t>
            </a:r>
            <a:br>
              <a:rPr lang="en-IN" sz="2400" b="1" dirty="0" smtClean="0"/>
            </a:br>
            <a:r>
              <a:rPr lang="en-IN" sz="2400" b="1" dirty="0" smtClean="0"/>
              <a:t>	-  Laminated Systems</a:t>
            </a:r>
            <a:br>
              <a:rPr lang="en-IN" sz="2400" b="1" dirty="0" smtClean="0"/>
            </a:br>
            <a:r>
              <a:rPr lang="en-IN" sz="2400" b="1" dirty="0" smtClean="0"/>
              <a:t>	-  Chemical Systems</a:t>
            </a:r>
            <a:endParaRPr lang="en-IN" sz="2400" b="1" dirty="0"/>
          </a:p>
        </p:txBody>
      </p:sp>
      <p:sp>
        <p:nvSpPr>
          <p:cNvPr id="3" name="Subtitle 2"/>
          <p:cNvSpPr>
            <a:spLocks noGrp="1"/>
          </p:cNvSpPr>
          <p:nvPr>
            <p:ph type="subTitle" idx="1"/>
          </p:nvPr>
        </p:nvSpPr>
        <p:spPr>
          <a:xfrm>
            <a:off x="533400" y="3429000"/>
            <a:ext cx="8153400" cy="3276600"/>
          </a:xfr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8900000" scaled="1"/>
            <a:tileRect/>
          </a:gradFill>
        </p:spPr>
        <p:txBody>
          <a:bodyPr>
            <a:noAutofit/>
          </a:bodyPr>
          <a:lstStyle/>
          <a:p>
            <a:pPr algn="l">
              <a:lnSpc>
                <a:spcPct val="150000"/>
              </a:lnSpc>
            </a:pPr>
            <a:r>
              <a:rPr lang="en-IN" sz="2400" b="1" dirty="0" smtClean="0">
                <a:solidFill>
                  <a:schemeClr val="tx1"/>
                </a:solidFill>
              </a:rPr>
              <a:t> </a:t>
            </a:r>
            <a:r>
              <a:rPr lang="en-IN" sz="2400" b="1" dirty="0" smtClean="0">
                <a:solidFill>
                  <a:srgbClr val="FF0000"/>
                </a:solidFill>
              </a:rPr>
              <a:t>Approaches for Targeted Delivery:</a:t>
            </a:r>
            <a:r>
              <a:rPr lang="en-IN" sz="2400" b="1" dirty="0" smtClean="0">
                <a:solidFill>
                  <a:schemeClr val="tx1"/>
                </a:solidFill>
              </a:rPr>
              <a:t/>
            </a:r>
            <a:br>
              <a:rPr lang="en-IN" sz="2400" b="1" dirty="0" smtClean="0">
                <a:solidFill>
                  <a:schemeClr val="tx1"/>
                </a:solidFill>
              </a:rPr>
            </a:br>
            <a:r>
              <a:rPr lang="en-IN" sz="2400" b="1" dirty="0" smtClean="0">
                <a:solidFill>
                  <a:schemeClr val="tx1"/>
                </a:solidFill>
              </a:rPr>
              <a:t>	-  Local Targeted Delivery</a:t>
            </a:r>
            <a:br>
              <a:rPr lang="en-IN" sz="2400" b="1" dirty="0" smtClean="0">
                <a:solidFill>
                  <a:schemeClr val="tx1"/>
                </a:solidFill>
              </a:rPr>
            </a:br>
            <a:r>
              <a:rPr lang="en-IN" sz="2400" b="1" dirty="0" smtClean="0">
                <a:solidFill>
                  <a:schemeClr val="tx1"/>
                </a:solidFill>
              </a:rPr>
              <a:t>	-  Differential Metabolism Approach</a:t>
            </a:r>
            <a:br>
              <a:rPr lang="en-IN" sz="2400" b="1" dirty="0" smtClean="0">
                <a:solidFill>
                  <a:schemeClr val="tx1"/>
                </a:solidFill>
              </a:rPr>
            </a:br>
            <a:r>
              <a:rPr lang="en-IN" sz="2400" b="1" dirty="0" smtClean="0">
                <a:solidFill>
                  <a:schemeClr val="tx1"/>
                </a:solidFill>
              </a:rPr>
              <a:t>	-  Biological Recognition</a:t>
            </a:r>
            <a:br>
              <a:rPr lang="en-IN" sz="2400" b="1" dirty="0" smtClean="0">
                <a:solidFill>
                  <a:schemeClr val="tx1"/>
                </a:solidFill>
              </a:rPr>
            </a:br>
            <a:r>
              <a:rPr lang="en-IN" sz="2400" b="1" dirty="0" smtClean="0">
                <a:solidFill>
                  <a:schemeClr val="tx1"/>
                </a:solidFill>
              </a:rPr>
              <a:t>	-  Bio-physical Approach</a:t>
            </a:r>
            <a:br>
              <a:rPr lang="en-IN" sz="2400" b="1" dirty="0" smtClean="0">
                <a:solidFill>
                  <a:schemeClr val="tx1"/>
                </a:solidFill>
              </a:rPr>
            </a:br>
            <a:r>
              <a:rPr lang="en-IN" sz="2400" b="1" dirty="0" smtClean="0">
                <a:solidFill>
                  <a:schemeClr val="tx1"/>
                </a:solidFill>
              </a:rPr>
              <a:t>	-  Prodrugs</a:t>
            </a:r>
            <a:endParaRPr lang="en-IN" sz="24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33400" y="1295400"/>
            <a:ext cx="8153400" cy="5181600"/>
          </a:xfrm>
          <a:prstGeom prst="rect">
            <a:avLst/>
          </a:prstGeom>
          <a:noFill/>
          <a:ln w="9525">
            <a:noFill/>
            <a:miter lim="800000"/>
            <a:headEnd/>
            <a:tailEnd/>
          </a:ln>
          <a:effectLst/>
        </p:spPr>
      </p:pic>
      <p:sp>
        <p:nvSpPr>
          <p:cNvPr id="3" name="TextBox 2"/>
          <p:cNvSpPr txBox="1"/>
          <p:nvPr/>
        </p:nvSpPr>
        <p:spPr>
          <a:xfrm>
            <a:off x="381000" y="457201"/>
            <a:ext cx="8458200" cy="1015663"/>
          </a:xfrm>
          <a:prstGeom prst="rect">
            <a:avLst/>
          </a:prstGeom>
          <a:noFill/>
        </p:spPr>
        <p:txBody>
          <a:bodyPr wrap="square" rtlCol="0">
            <a:spAutoFit/>
          </a:bodyPr>
          <a:lstStyle/>
          <a:p>
            <a:pPr lvl="0"/>
            <a:r>
              <a:rPr lang="en-US" sz="2800" b="1" dirty="0" smtClean="0">
                <a:solidFill>
                  <a:srgbClr val="FF0000"/>
                </a:solidFill>
              </a:rPr>
              <a:t>Types of polymers used for controlled release</a:t>
            </a:r>
          </a:p>
          <a:p>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Rectangle 5"/>
          <p:cNvSpPr/>
          <p:nvPr/>
        </p:nvSpPr>
        <p:spPr>
          <a:xfrm>
            <a:off x="0" y="0"/>
            <a:ext cx="9144000" cy="707886"/>
          </a:xfrm>
          <a:prstGeom prst="rect">
            <a:avLst/>
          </a:prstGeom>
        </p:spPr>
        <p:txBody>
          <a:bodyPr wrap="square">
            <a:spAutoFit/>
          </a:bodyPr>
          <a:lstStyle/>
          <a:p>
            <a:pPr algn="ctr"/>
            <a:r>
              <a:rPr lang="en-US" sz="4000" b="1" dirty="0" smtClean="0">
                <a:solidFill>
                  <a:srgbClr val="FFFF00"/>
                </a:solidFill>
              </a:rPr>
              <a:t>Swelling controlled drug delivery system </a:t>
            </a:r>
            <a:endParaRPr lang="en-US" sz="4000" b="1" dirty="0">
              <a:solidFill>
                <a:srgbClr val="FFFF00"/>
              </a:solidFill>
            </a:endParaRPr>
          </a:p>
        </p:txBody>
      </p:sp>
      <p:sp>
        <p:nvSpPr>
          <p:cNvPr id="7" name="TextBox 6"/>
          <p:cNvSpPr txBox="1"/>
          <p:nvPr/>
        </p:nvSpPr>
        <p:spPr>
          <a:xfrm>
            <a:off x="0" y="685800"/>
            <a:ext cx="9144000" cy="1569660"/>
          </a:xfrm>
          <a:prstGeom prst="rect">
            <a:avLst/>
          </a:prstGeom>
          <a:noFill/>
        </p:spPr>
        <p:txBody>
          <a:bodyPr wrap="square" rtlCol="0">
            <a:spAutoFit/>
          </a:bodyPr>
          <a:lstStyle/>
          <a:p>
            <a:pPr algn="ctr"/>
            <a:r>
              <a:rPr lang="en-US" sz="3200" dirty="0" smtClean="0">
                <a:solidFill>
                  <a:srgbClr val="FFC000"/>
                </a:solidFill>
              </a:rPr>
              <a:t>Hydrogels are three dimensional networks of hydrophilic polymers that are insoluble in water at a physiological temperature and pH but swells. </a:t>
            </a:r>
            <a:endParaRPr lang="en-US" sz="3200" dirty="0">
              <a:solidFill>
                <a:srgbClr val="FFC000"/>
              </a:solidFill>
            </a:endParaRPr>
          </a:p>
        </p:txBody>
      </p:sp>
      <p:pic>
        <p:nvPicPr>
          <p:cNvPr id="17" name="Picture 16" descr="stimuli responce.jpg"/>
          <p:cNvPicPr>
            <a:picLocks noChangeAspect="1"/>
          </p:cNvPicPr>
          <p:nvPr/>
        </p:nvPicPr>
        <p:blipFill>
          <a:blip r:embed="rId3" cstate="print"/>
          <a:stretch>
            <a:fillRect/>
          </a:stretch>
        </p:blipFill>
        <p:spPr>
          <a:xfrm>
            <a:off x="0" y="2525796"/>
            <a:ext cx="9144000" cy="433220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 name="Picture 5" descr="preparation.jpg"/>
          <p:cNvPicPr>
            <a:picLocks noChangeAspect="1"/>
          </p:cNvPicPr>
          <p:nvPr/>
        </p:nvPicPr>
        <p:blipFill>
          <a:blip r:embed="rId2" cstate="print"/>
          <a:stretch>
            <a:fillRect/>
          </a:stretch>
        </p:blipFill>
        <p:spPr>
          <a:xfrm>
            <a:off x="609600" y="1143000"/>
            <a:ext cx="8001000" cy="5257800"/>
          </a:xfrm>
          <a:prstGeom prst="rect">
            <a:avLst/>
          </a:prstGeom>
        </p:spPr>
      </p:pic>
      <p:sp>
        <p:nvSpPr>
          <p:cNvPr id="7" name="TextBox 6"/>
          <p:cNvSpPr txBox="1"/>
          <p:nvPr/>
        </p:nvSpPr>
        <p:spPr>
          <a:xfrm>
            <a:off x="0" y="76200"/>
            <a:ext cx="9144000" cy="769441"/>
          </a:xfrm>
          <a:prstGeom prst="rect">
            <a:avLst/>
          </a:prstGeom>
          <a:noFill/>
        </p:spPr>
        <p:txBody>
          <a:bodyPr wrap="square" rtlCol="0">
            <a:spAutoFit/>
          </a:bodyPr>
          <a:lstStyle/>
          <a:p>
            <a:pPr algn="ctr"/>
            <a:r>
              <a:rPr lang="en-US" sz="4400" dirty="0" smtClean="0">
                <a:solidFill>
                  <a:srgbClr val="FFC000"/>
                </a:solidFill>
              </a:rPr>
              <a:t>Preparation of Hydrogels</a:t>
            </a:r>
            <a:endParaRPr lang="en-US" sz="4400" dirty="0">
              <a:solidFill>
                <a:srgbClr val="FFC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6106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Figure 2 Drug absorption barriers"/>
          <p:cNvPicPr/>
          <p:nvPr/>
        </p:nvPicPr>
        <p:blipFill>
          <a:blip r:embed="rId2" cstate="print"/>
          <a:srcRect/>
          <a:stretch>
            <a:fillRect/>
          </a:stretch>
        </p:blipFill>
        <p:spPr bwMode="auto">
          <a:xfrm>
            <a:off x="533400" y="1066800"/>
            <a:ext cx="7924800" cy="4267200"/>
          </a:xfrm>
          <a:prstGeom prst="rect">
            <a:avLst/>
          </a:prstGeom>
          <a:noFill/>
          <a:ln w="9525">
            <a:noFill/>
            <a:miter lim="800000"/>
            <a:headEnd/>
            <a:tailEnd/>
          </a:ln>
        </p:spPr>
      </p:pic>
      <p:sp>
        <p:nvSpPr>
          <p:cNvPr id="5" name="TextBox 4"/>
          <p:cNvSpPr txBox="1"/>
          <p:nvPr/>
        </p:nvSpPr>
        <p:spPr>
          <a:xfrm>
            <a:off x="990600" y="228600"/>
            <a:ext cx="7543800" cy="584775"/>
          </a:xfrm>
          <a:prstGeom prst="rect">
            <a:avLst/>
          </a:prstGeom>
          <a:noFill/>
        </p:spPr>
        <p:txBody>
          <a:bodyPr wrap="square" rtlCol="0">
            <a:spAutoFit/>
          </a:bodyPr>
          <a:lstStyle/>
          <a:p>
            <a:r>
              <a:rPr lang="en-US" sz="3200" b="1" dirty="0" smtClean="0"/>
              <a:t>Drug absorption barriers in the intestine</a:t>
            </a:r>
            <a:endParaRPr lang="en-IN" sz="3200" b="1" dirty="0"/>
          </a:p>
        </p:txBody>
      </p:sp>
      <p:sp>
        <p:nvSpPr>
          <p:cNvPr id="7" name="TextBox 6"/>
          <p:cNvSpPr txBox="1"/>
          <p:nvPr/>
        </p:nvSpPr>
        <p:spPr>
          <a:xfrm>
            <a:off x="381000" y="5657671"/>
            <a:ext cx="8534400" cy="1200329"/>
          </a:xfrm>
          <a:prstGeom prst="rect">
            <a:avLst/>
          </a:prstGeom>
          <a:noFill/>
        </p:spPr>
        <p:txBody>
          <a:bodyPr wrap="square" rtlCol="0">
            <a:spAutoFit/>
          </a:bodyPr>
          <a:lstStyle/>
          <a:p>
            <a:r>
              <a:rPr lang="en-US" sz="2400" b="1" dirty="0" smtClean="0"/>
              <a:t>Mucosal absorption of protein-based pharmaceuticals is highly inefficient as these large molecular weight compounds do not efficiently cross the epithelial surfaces </a:t>
            </a:r>
            <a:endParaRPr lang="en-IN"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077200" cy="5078313"/>
          </a:xfrm>
          <a:prstGeom prst="rect">
            <a:avLst/>
          </a:prstGeom>
        </p:spPr>
        <p:txBody>
          <a:bodyPr wrap="square">
            <a:spAutoFit/>
          </a:bodyPr>
          <a:lstStyle/>
          <a:p>
            <a:pPr>
              <a:lnSpc>
                <a:spcPct val="150000"/>
              </a:lnSpc>
            </a:pPr>
            <a:r>
              <a:rPr lang="en-US" sz="2400" b="1" dirty="0" smtClean="0"/>
              <a:t>Parameter :			Preferred value</a:t>
            </a:r>
          </a:p>
          <a:p>
            <a:pPr>
              <a:lnSpc>
                <a:spcPct val="150000"/>
              </a:lnSpc>
            </a:pPr>
            <a:r>
              <a:rPr lang="en-US" sz="2400" b="1" dirty="0" smtClean="0"/>
              <a:t>Molecular weight/ size:	&lt; 1000</a:t>
            </a:r>
          </a:p>
          <a:p>
            <a:pPr>
              <a:lnSpc>
                <a:spcPct val="150000"/>
              </a:lnSpc>
            </a:pPr>
            <a:r>
              <a:rPr lang="en-US" sz="2400" b="1" dirty="0" smtClean="0"/>
              <a:t>Solubility:			 &gt; 0.1 µg/ml for pH 1 to pH 7.8</a:t>
            </a:r>
          </a:p>
          <a:p>
            <a:pPr>
              <a:lnSpc>
                <a:spcPct val="150000"/>
              </a:lnSpc>
            </a:pPr>
            <a:r>
              <a:rPr lang="en-US" sz="2400" b="1" dirty="0" err="1" smtClean="0"/>
              <a:t>Pka</a:t>
            </a:r>
            <a:r>
              <a:rPr lang="en-US" sz="2400" b="1" dirty="0" smtClean="0"/>
              <a:t> Non ionized moiety: 	&gt; 0.1% at pH 1 to pH 7.8</a:t>
            </a:r>
          </a:p>
          <a:p>
            <a:pPr>
              <a:lnSpc>
                <a:spcPct val="150000"/>
              </a:lnSpc>
            </a:pPr>
            <a:r>
              <a:rPr lang="en-US" sz="2400" b="1" dirty="0" smtClean="0"/>
              <a:t>Apparent partition coefficient: 	 High</a:t>
            </a:r>
          </a:p>
          <a:p>
            <a:pPr>
              <a:lnSpc>
                <a:spcPct val="150000"/>
              </a:lnSpc>
            </a:pPr>
            <a:r>
              <a:rPr lang="en-US" sz="2400" b="1" dirty="0" smtClean="0"/>
              <a:t>Absorption mechanism: 	Diffusion</a:t>
            </a:r>
          </a:p>
          <a:p>
            <a:pPr>
              <a:lnSpc>
                <a:spcPct val="150000"/>
              </a:lnSpc>
            </a:pPr>
            <a:r>
              <a:rPr lang="en-US" sz="2400" b="1" dirty="0" smtClean="0"/>
              <a:t>General absorbability:	From all GI segments</a:t>
            </a:r>
          </a:p>
          <a:p>
            <a:pPr>
              <a:lnSpc>
                <a:spcPct val="150000"/>
              </a:lnSpc>
            </a:pPr>
            <a:r>
              <a:rPr lang="en-US" sz="2400" b="1" dirty="0" smtClean="0"/>
              <a:t>Release: 	Should not be influenced by pH and enzymes</a:t>
            </a:r>
            <a:endParaRPr lang="en-US" sz="2400" b="1" dirty="0"/>
          </a:p>
        </p:txBody>
      </p:sp>
      <p:sp>
        <p:nvSpPr>
          <p:cNvPr id="3" name="TextBox 2"/>
          <p:cNvSpPr txBox="1"/>
          <p:nvPr/>
        </p:nvSpPr>
        <p:spPr>
          <a:xfrm>
            <a:off x="609600" y="152400"/>
            <a:ext cx="7543800" cy="769441"/>
          </a:xfrm>
          <a:prstGeom prst="rect">
            <a:avLst/>
          </a:prstGeom>
          <a:noFill/>
        </p:spPr>
        <p:txBody>
          <a:bodyPr wrap="square" rtlCol="0">
            <a:spAutoFit/>
          </a:bodyPr>
          <a:lstStyle/>
          <a:p>
            <a:r>
              <a:rPr lang="en-US" sz="4400" b="1" dirty="0" smtClean="0">
                <a:solidFill>
                  <a:srgbClr val="C00000"/>
                </a:solidFill>
              </a:rPr>
              <a:t>Parameter for drug selection</a:t>
            </a:r>
            <a:endParaRPr lang="en-US" sz="44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5715000"/>
          </a:xfrm>
        </p:spPr>
        <p:style>
          <a:lnRef idx="2">
            <a:schemeClr val="accent2"/>
          </a:lnRef>
          <a:fillRef idx="1">
            <a:schemeClr val="lt1"/>
          </a:fillRef>
          <a:effectRef idx="0">
            <a:schemeClr val="accent2"/>
          </a:effectRef>
          <a:fontRef idx="minor">
            <a:schemeClr val="dk1"/>
          </a:fontRef>
        </p:style>
        <p:txBody>
          <a:bodyPr>
            <a:noAutofit/>
          </a:bodyPr>
          <a:lstStyle/>
          <a:p>
            <a:pPr algn="l">
              <a:spcBef>
                <a:spcPts val="1200"/>
              </a:spcBef>
              <a:spcAft>
                <a:spcPts val="1200"/>
              </a:spcAft>
            </a:pPr>
            <a:r>
              <a:rPr lang="en-US" sz="3200" b="1" dirty="0" smtClean="0">
                <a:solidFill>
                  <a:srgbClr val="0070C0"/>
                </a:solidFill>
                <a:latin typeface="Algerian" pitchFamily="82" charset="0"/>
              </a:rPr>
              <a:t>NOVEL  Drug  Delivery</a:t>
            </a:r>
            <a:br>
              <a:rPr lang="en-US" sz="3200" b="1" dirty="0" smtClean="0">
                <a:solidFill>
                  <a:srgbClr val="0070C0"/>
                </a:solidFill>
                <a:latin typeface="Algerian" pitchFamily="82" charset="0"/>
              </a:rPr>
            </a:br>
            <a:r>
              <a:rPr lang="en-US" sz="3200" b="1" dirty="0" smtClean="0">
                <a:solidFill>
                  <a:srgbClr val="0070C0"/>
                </a:solidFill>
                <a:latin typeface="Algerian" pitchFamily="82" charset="0"/>
              </a:rPr>
              <a:t/>
            </a:r>
            <a:br>
              <a:rPr lang="en-US" sz="3200" b="1" dirty="0" smtClean="0">
                <a:solidFill>
                  <a:srgbClr val="0070C0"/>
                </a:solidFill>
                <a:latin typeface="Algerian" pitchFamily="82" charset="0"/>
              </a:rPr>
            </a:br>
            <a:r>
              <a:rPr lang="en-IN" sz="2400" dirty="0" smtClean="0">
                <a:solidFill>
                  <a:srgbClr val="FF0000"/>
                </a:solidFill>
                <a:latin typeface="Arial Black" pitchFamily="34" charset="0"/>
              </a:rPr>
              <a:t>Challenges:</a:t>
            </a:r>
            <a:r>
              <a:rPr lang="en-IN" sz="2400" u="sng" dirty="0" smtClean="0">
                <a:latin typeface="Arial Black" pitchFamily="34" charset="0"/>
              </a:rPr>
              <a:t> </a:t>
            </a:r>
            <a:r>
              <a:rPr lang="en-US" sz="2800" b="1" dirty="0" smtClean="0">
                <a:latin typeface="Algerian" pitchFamily="82" charset="0"/>
              </a:rPr>
              <a:t>D</a:t>
            </a:r>
            <a:r>
              <a:rPr lang="en-US" sz="2800" b="1" i="1" dirty="0" smtClean="0">
                <a:latin typeface="+mn-lt"/>
              </a:rPr>
              <a:t>elivering the drug at the right place, at the right concentration for the right period of time.</a:t>
            </a:r>
            <a:br>
              <a:rPr lang="en-US" sz="2800" b="1" i="1" dirty="0" smtClean="0">
                <a:latin typeface="+mn-lt"/>
              </a:rPr>
            </a:br>
            <a:r>
              <a:rPr lang="en-US" sz="2800" b="1" i="1" dirty="0" smtClean="0">
                <a:latin typeface="+mn-lt"/>
              </a:rPr>
              <a:t/>
            </a:r>
            <a:br>
              <a:rPr lang="en-US" sz="2800" b="1" i="1" dirty="0" smtClean="0">
                <a:latin typeface="+mn-lt"/>
              </a:rPr>
            </a:br>
            <a:r>
              <a:rPr lang="en-US" sz="2800" b="1" dirty="0" smtClean="0">
                <a:solidFill>
                  <a:srgbClr val="FF0000"/>
                </a:solidFill>
                <a:latin typeface="+mn-lt"/>
              </a:rPr>
              <a:t>Goal</a:t>
            </a:r>
            <a:r>
              <a:rPr lang="en-US" sz="2800" b="1" i="1" dirty="0" smtClean="0">
                <a:latin typeface="+mn-lt"/>
              </a:rPr>
              <a:t>: to deploy medications intact to specifically target parts of the body.</a:t>
            </a:r>
            <a:br>
              <a:rPr lang="en-US" sz="2800" b="1" i="1" dirty="0" smtClean="0">
                <a:latin typeface="+mn-lt"/>
              </a:rPr>
            </a:br>
            <a:r>
              <a:rPr lang="en-US" sz="2800" b="1" i="1" dirty="0" smtClean="0">
                <a:latin typeface="+mn-lt"/>
              </a:rPr>
              <a:t/>
            </a:r>
            <a:br>
              <a:rPr lang="en-US" sz="2800" b="1" i="1" dirty="0" smtClean="0">
                <a:latin typeface="+mn-lt"/>
              </a:rPr>
            </a:br>
            <a:r>
              <a:rPr lang="en-US" sz="2800" b="1" dirty="0" smtClean="0">
                <a:solidFill>
                  <a:srgbClr val="FF0000"/>
                </a:solidFill>
                <a:latin typeface="+mn-lt"/>
              </a:rPr>
              <a:t>Obstacles:</a:t>
            </a:r>
            <a:r>
              <a:rPr lang="en-US" sz="2800" b="1" dirty="0" smtClean="0">
                <a:latin typeface="+mn-lt"/>
              </a:rPr>
              <a:t> large molecules, low solubility, instability in the formulation, degradation in the biological system, rapid clearance ,  toxicity, inability to cross biological barriers, bioavailability &amp; </a:t>
            </a:r>
            <a:r>
              <a:rPr lang="en-US" sz="2800" b="1" dirty="0" err="1" smtClean="0">
                <a:latin typeface="+mn-lt"/>
              </a:rPr>
              <a:t>biodistribution</a:t>
            </a:r>
            <a:r>
              <a:rPr lang="en-US" sz="2800" b="1" dirty="0" smtClean="0">
                <a:latin typeface="+mn-lt"/>
              </a:rPr>
              <a:t> etc.</a:t>
            </a:r>
            <a:br>
              <a:rPr lang="en-US" sz="2800" b="1" dirty="0" smtClean="0">
                <a:latin typeface="+mn-lt"/>
              </a:rPr>
            </a:br>
            <a:endParaRPr lang="en-US" sz="2800" b="1" dirty="0">
              <a:latin typeface="+mn-lt"/>
            </a:endParaRPr>
          </a:p>
        </p:txBody>
      </p:sp>
      <p:sp>
        <p:nvSpPr>
          <p:cNvPr id="3" name="Subtitle 2"/>
          <p:cNvSpPr>
            <a:spLocks noGrp="1"/>
          </p:cNvSpPr>
          <p:nvPr>
            <p:ph type="subTitle" idx="1"/>
          </p:nvPr>
        </p:nvSpPr>
        <p:spPr>
          <a:xfrm>
            <a:off x="381000" y="5638800"/>
            <a:ext cx="8305800" cy="1447800"/>
          </a:xfrm>
        </p:spPr>
        <p:txBody>
          <a:bodyPr>
            <a:normAutofit/>
          </a:bodyPr>
          <a:lstStyle/>
          <a:p>
            <a:pPr algn="l"/>
            <a:r>
              <a:rPr lang="en-US" sz="2800" b="1" dirty="0" smtClean="0">
                <a:solidFill>
                  <a:srgbClr val="FF0000"/>
                </a:solidFill>
              </a:rPr>
              <a:t>Sophistication:  </a:t>
            </a:r>
            <a:r>
              <a:rPr lang="en-US" sz="2400" b="1" i="1" dirty="0" smtClean="0">
                <a:solidFill>
                  <a:schemeClr val="tx1"/>
                </a:solidFill>
              </a:rPr>
              <a:t>The association of the drug with a carrier.</a:t>
            </a:r>
            <a:endParaRPr lang="en-US" sz="2800" b="1" i="1" dirty="0" smtClean="0">
              <a:solidFill>
                <a:schemeClr val="tx1"/>
              </a:solidFill>
            </a:endParaRPr>
          </a:p>
          <a:p>
            <a:pPr algn="l"/>
            <a:r>
              <a:rPr lang="en-US" sz="2800" b="1" dirty="0" smtClean="0">
                <a:solidFill>
                  <a:srgbClr val="FF0000"/>
                </a:solidFill>
              </a:rPr>
              <a:t>Advances:</a:t>
            </a:r>
            <a:r>
              <a:rPr lang="en-US" sz="2800" b="1" dirty="0" smtClean="0">
                <a:solidFill>
                  <a:schemeClr val="tx1"/>
                </a:solidFill>
              </a:rPr>
              <a:t> </a:t>
            </a:r>
            <a:r>
              <a:rPr lang="en-US" sz="2400" b="1" i="1" dirty="0" smtClean="0">
                <a:solidFill>
                  <a:schemeClr val="tx1"/>
                </a:solidFill>
              </a:rPr>
              <a:t>Micro- and nanotechnology</a:t>
            </a:r>
            <a:endParaRPr lang="en-US" sz="2400" b="1" i="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1"/>
            <a:ext cx="8610600" cy="457199"/>
          </a:xfrm>
        </p:spPr>
        <p:txBody>
          <a:bodyPr>
            <a:noAutofit/>
          </a:bodyPr>
          <a:lstStyle/>
          <a:p>
            <a:r>
              <a:rPr lang="en-US" sz="3200" b="1" dirty="0" smtClean="0">
                <a:solidFill>
                  <a:srgbClr val="FFFF00"/>
                </a:solidFill>
                <a:effectLst/>
                <a:latin typeface="Cooper Black" pitchFamily="18" charset="0"/>
              </a:rPr>
              <a:t>Pharmacokinetic</a:t>
            </a:r>
            <a:r>
              <a:rPr lang="en-US" sz="3200" b="1" dirty="0" smtClean="0">
                <a:solidFill>
                  <a:srgbClr val="FFFF00"/>
                </a:solidFill>
                <a:latin typeface="Cooper Black" pitchFamily="18" charset="0"/>
              </a:rPr>
              <a:t> parameter for drug selection</a:t>
            </a:r>
            <a:endParaRPr lang="en-US" sz="3200" b="1" dirty="0">
              <a:solidFill>
                <a:srgbClr val="FFFF00"/>
              </a:solidFill>
              <a:latin typeface="Cooper Black" pitchFamily="18" charset="0"/>
            </a:endParaRPr>
          </a:p>
        </p:txBody>
      </p:sp>
      <p:sp>
        <p:nvSpPr>
          <p:cNvPr id="3" name="Subtitle 2"/>
          <p:cNvSpPr>
            <a:spLocks noGrp="1"/>
          </p:cNvSpPr>
          <p:nvPr>
            <p:ph type="subTitle" idx="1"/>
          </p:nvPr>
        </p:nvSpPr>
        <p:spPr>
          <a:xfrm>
            <a:off x="381000" y="1219200"/>
            <a:ext cx="8610600" cy="5715000"/>
          </a:xfrm>
        </p:spPr>
        <p:txBody>
          <a:bodyPr>
            <a:noAutofit/>
          </a:bodyPr>
          <a:lstStyle/>
          <a:p>
            <a:pPr algn="l"/>
            <a:r>
              <a:rPr lang="en-US" sz="2000" b="1" dirty="0" smtClean="0">
                <a:solidFill>
                  <a:schemeClr val="tx1"/>
                </a:solidFill>
              </a:rPr>
              <a:t>	</a:t>
            </a:r>
            <a:r>
              <a:rPr lang="en-US" sz="2000" b="1" u="sng" dirty="0" smtClean="0">
                <a:solidFill>
                  <a:schemeClr val="tx1"/>
                </a:solidFill>
              </a:rPr>
              <a:t>Parameter</a:t>
            </a:r>
            <a:r>
              <a:rPr lang="en-US" sz="2000" b="1" dirty="0" smtClean="0">
                <a:solidFill>
                  <a:schemeClr val="tx1"/>
                </a:solidFill>
              </a:rPr>
              <a:t>				</a:t>
            </a:r>
            <a:r>
              <a:rPr lang="en-US" sz="2000" b="1" u="sng" dirty="0" smtClean="0">
                <a:solidFill>
                  <a:schemeClr val="tx1"/>
                </a:solidFill>
              </a:rPr>
              <a:t>Comment</a:t>
            </a:r>
          </a:p>
          <a:p>
            <a:pPr algn="l"/>
            <a:endParaRPr lang="en-US" sz="2000" b="1" u="sng" dirty="0" smtClean="0">
              <a:solidFill>
                <a:schemeClr val="tx1"/>
              </a:solidFill>
            </a:endParaRPr>
          </a:p>
          <a:p>
            <a:pPr algn="l"/>
            <a:r>
              <a:rPr lang="en-US" sz="2000" b="1" dirty="0" smtClean="0">
                <a:solidFill>
                  <a:schemeClr val="tx1"/>
                </a:solidFill>
              </a:rPr>
              <a:t>Elimination half life:	 		Preferably between 0.5 and 8 h</a:t>
            </a:r>
          </a:p>
          <a:p>
            <a:pPr algn="l"/>
            <a:r>
              <a:rPr lang="en-US" sz="2000" b="1" dirty="0" smtClean="0">
                <a:solidFill>
                  <a:schemeClr val="tx1"/>
                </a:solidFill>
              </a:rPr>
              <a:t>Total clearance:		 		Should not be dose dependent</a:t>
            </a:r>
          </a:p>
          <a:p>
            <a:pPr algn="l"/>
            <a:r>
              <a:rPr lang="en-US" sz="2000" b="1" dirty="0" smtClean="0">
                <a:solidFill>
                  <a:schemeClr val="tx1"/>
                </a:solidFill>
              </a:rPr>
              <a:t>Elimination rate constant:	 	Required for design</a:t>
            </a:r>
          </a:p>
          <a:p>
            <a:pPr algn="l"/>
            <a:r>
              <a:rPr lang="en-US" sz="2000" b="1" dirty="0" smtClean="0">
                <a:solidFill>
                  <a:schemeClr val="tx1"/>
                </a:solidFill>
              </a:rPr>
              <a:t>Apparent </a:t>
            </a:r>
            <a:r>
              <a:rPr lang="en-US" sz="2000" b="1" dirty="0" err="1" smtClean="0">
                <a:solidFill>
                  <a:schemeClr val="tx1"/>
                </a:solidFill>
              </a:rPr>
              <a:t>vol</a:t>
            </a:r>
            <a:r>
              <a:rPr lang="en-US" sz="2000" b="1" dirty="0" smtClean="0">
                <a:solidFill>
                  <a:schemeClr val="tx1"/>
                </a:solidFill>
              </a:rPr>
              <a:t> of distribution (</a:t>
            </a:r>
            <a:r>
              <a:rPr lang="en-US" sz="2000" b="1" dirty="0" err="1" smtClean="0">
                <a:solidFill>
                  <a:schemeClr val="tx1"/>
                </a:solidFill>
              </a:rPr>
              <a:t>Vd</a:t>
            </a:r>
            <a:r>
              <a:rPr lang="en-US" sz="2000" b="1" dirty="0" smtClean="0">
                <a:solidFill>
                  <a:schemeClr val="tx1"/>
                </a:solidFill>
              </a:rPr>
              <a:t>):    	The larger </a:t>
            </a:r>
            <a:r>
              <a:rPr lang="en-US" sz="2000" b="1" dirty="0" err="1" smtClean="0">
                <a:solidFill>
                  <a:schemeClr val="tx1"/>
                </a:solidFill>
              </a:rPr>
              <a:t>Vd</a:t>
            </a:r>
            <a:r>
              <a:rPr lang="en-US" sz="2000" b="1" dirty="0" smtClean="0">
                <a:solidFill>
                  <a:schemeClr val="tx1"/>
                </a:solidFill>
              </a:rPr>
              <a:t> and MEC, the larger 					will be the required dose size.</a:t>
            </a:r>
          </a:p>
          <a:p>
            <a:pPr algn="l"/>
            <a:r>
              <a:rPr lang="en-US" sz="2000" b="1" dirty="0" smtClean="0">
                <a:solidFill>
                  <a:schemeClr val="tx1"/>
                </a:solidFill>
              </a:rPr>
              <a:t>Absolute bioavailability:	 	Should be 75% or more</a:t>
            </a:r>
          </a:p>
          <a:p>
            <a:pPr algn="l"/>
            <a:r>
              <a:rPr lang="en-US" sz="2000" b="1" dirty="0" smtClean="0">
                <a:solidFill>
                  <a:schemeClr val="tx1"/>
                </a:solidFill>
              </a:rPr>
              <a:t>Intrinsic absorption rate:	 	Must be greater than release rate</a:t>
            </a:r>
          </a:p>
          <a:p>
            <a:pPr algn="l"/>
            <a:r>
              <a:rPr lang="en-US" sz="2000" b="1" dirty="0" smtClean="0">
                <a:solidFill>
                  <a:schemeClr val="tx1"/>
                </a:solidFill>
              </a:rPr>
              <a:t>Therapeutic concentration </a:t>
            </a:r>
            <a:r>
              <a:rPr lang="en-US" sz="2000" b="1" dirty="0" err="1" smtClean="0">
                <a:solidFill>
                  <a:schemeClr val="tx1"/>
                </a:solidFill>
              </a:rPr>
              <a:t>Css</a:t>
            </a:r>
            <a:r>
              <a:rPr lang="en-US" sz="2000" b="1" dirty="0" smtClean="0">
                <a:solidFill>
                  <a:schemeClr val="tx1"/>
                </a:solidFill>
              </a:rPr>
              <a:t> </a:t>
            </a:r>
            <a:r>
              <a:rPr lang="en-US" sz="2000" b="1" dirty="0" err="1" smtClean="0">
                <a:solidFill>
                  <a:schemeClr val="tx1"/>
                </a:solidFill>
              </a:rPr>
              <a:t>av</a:t>
            </a:r>
            <a:r>
              <a:rPr lang="en-US" sz="2000" b="1" dirty="0" smtClean="0">
                <a:solidFill>
                  <a:schemeClr val="tx1"/>
                </a:solidFill>
              </a:rPr>
              <a:t>:	The lower </a:t>
            </a:r>
            <a:r>
              <a:rPr lang="en-US" sz="2000" b="1" dirty="0" err="1" smtClean="0">
                <a:solidFill>
                  <a:schemeClr val="tx1"/>
                </a:solidFill>
              </a:rPr>
              <a:t>Css</a:t>
            </a:r>
            <a:r>
              <a:rPr lang="en-US" sz="2000" b="1" dirty="0" smtClean="0">
                <a:solidFill>
                  <a:schemeClr val="tx1"/>
                </a:solidFill>
              </a:rPr>
              <a:t> </a:t>
            </a:r>
            <a:r>
              <a:rPr lang="en-US" sz="2000" b="1" dirty="0" err="1" smtClean="0">
                <a:solidFill>
                  <a:schemeClr val="tx1"/>
                </a:solidFill>
              </a:rPr>
              <a:t>av</a:t>
            </a:r>
            <a:r>
              <a:rPr lang="en-US" sz="2000" b="1" dirty="0" smtClean="0">
                <a:solidFill>
                  <a:schemeClr val="tx1"/>
                </a:solidFill>
              </a:rPr>
              <a:t> and smaller 						</a:t>
            </a:r>
            <a:r>
              <a:rPr lang="en-US" sz="2000" b="1" dirty="0" err="1" smtClean="0">
                <a:solidFill>
                  <a:schemeClr val="tx1"/>
                </a:solidFill>
              </a:rPr>
              <a:t>Vd</a:t>
            </a:r>
            <a:r>
              <a:rPr lang="en-US" sz="2000" b="1" dirty="0" smtClean="0">
                <a:solidFill>
                  <a:schemeClr val="tx1"/>
                </a:solidFill>
              </a:rPr>
              <a:t>, the loss among of drug 						required</a:t>
            </a:r>
          </a:p>
          <a:p>
            <a:pPr algn="l"/>
            <a:r>
              <a:rPr lang="en-US" sz="2000" b="1" dirty="0" smtClean="0">
                <a:solidFill>
                  <a:schemeClr val="tx1"/>
                </a:solidFill>
              </a:rPr>
              <a:t>Toxic concentration:		 	Apart the values of MTC and 						MEC, safer the dosage form.  						Also suitable for drugs with very  					short half-life.</a:t>
            </a:r>
            <a:endParaRPr lang="en-US" sz="2000" b="1" dirty="0">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Diagram 8"/>
          <p:cNvGraphicFramePr/>
          <p:nvPr/>
        </p:nvGraphicFramePr>
        <p:xfrm>
          <a:off x="457200" y="762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a:blip r:embed="rId6" cstate="print">
            <a:lum bright="-19000" contrast="29000"/>
          </a:blip>
          <a:srcRect/>
          <a:stretch>
            <a:fillRect/>
          </a:stretch>
        </p:blipFill>
        <p:spPr bwMode="auto">
          <a:xfrm>
            <a:off x="0" y="1316182"/>
            <a:ext cx="9144000" cy="5541818"/>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92162"/>
          </a:xfrm>
        </p:spPr>
        <p:txBody>
          <a:bodyPr>
            <a:noAutofit/>
          </a:bodyPr>
          <a:lstStyle/>
          <a:p>
            <a:r>
              <a:rPr lang="en-US" sz="5400" b="1" dirty="0" smtClean="0">
                <a:solidFill>
                  <a:srgbClr val="0070C0"/>
                </a:solidFill>
              </a:rPr>
              <a:t>Targeted Drug Delivery</a:t>
            </a:r>
            <a:endParaRPr lang="en-US" sz="5400" b="1" dirty="0">
              <a:solidFill>
                <a:srgbClr val="0070C0"/>
              </a:solidFill>
            </a:endParaRPr>
          </a:p>
        </p:txBody>
      </p:sp>
      <p:pic>
        <p:nvPicPr>
          <p:cNvPr id="14338" name="Picture 2"/>
          <p:cNvPicPr>
            <a:picLocks noGrp="1" noChangeAspect="1" noChangeArrowheads="1"/>
          </p:cNvPicPr>
          <p:nvPr>
            <p:ph idx="1"/>
          </p:nvPr>
        </p:nvPicPr>
        <p:blipFill>
          <a:blip r:embed="rId2" cstate="print"/>
          <a:srcRect l="13084" t="21887" r="13084" b="4034"/>
          <a:stretch>
            <a:fillRect/>
          </a:stretch>
        </p:blipFill>
        <p:spPr bwMode="auto">
          <a:xfrm>
            <a:off x="0" y="1219200"/>
            <a:ext cx="9144000" cy="5715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Monoclonal antibodies</a:t>
            </a:r>
            <a:endParaRPr lang="en-US" dirty="0"/>
          </a:p>
        </p:txBody>
      </p:sp>
      <p:sp>
        <p:nvSpPr>
          <p:cNvPr id="3" name="Content Placeholder 2"/>
          <p:cNvSpPr>
            <a:spLocks noGrp="1"/>
          </p:cNvSpPr>
          <p:nvPr>
            <p:ph idx="1"/>
          </p:nvPr>
        </p:nvSpPr>
        <p:spPr>
          <a:xfrm>
            <a:off x="685800" y="1066800"/>
            <a:ext cx="4114800" cy="4191000"/>
          </a:xfrm>
        </p:spPr>
        <p:txBody>
          <a:bodyPr>
            <a:normAutofit fontScale="92500"/>
          </a:bodyPr>
          <a:lstStyle/>
          <a:p>
            <a:r>
              <a:rPr lang="en-US" dirty="0" err="1" smtClean="0"/>
              <a:t>mAbs</a:t>
            </a:r>
            <a:r>
              <a:rPr lang="en-US" dirty="0" smtClean="0"/>
              <a:t> act  directly when binding to a cancer specific antigen and induce immunological response to cancer cells </a:t>
            </a:r>
          </a:p>
          <a:p>
            <a:r>
              <a:rPr lang="en-US" dirty="0" err="1" smtClean="0"/>
              <a:t>mAbs</a:t>
            </a:r>
            <a:r>
              <a:rPr lang="en-US" dirty="0" smtClean="0"/>
              <a:t> was modified for delivery of a toxin, cytokine or other active conjugates</a:t>
            </a:r>
          </a:p>
          <a:p>
            <a:endParaRPr lang="en-US" dirty="0"/>
          </a:p>
        </p:txBody>
      </p:sp>
      <p:pic>
        <p:nvPicPr>
          <p:cNvPr id="33794" name="Picture 2" descr="http://medical-animation-studio.com/images/uploads/monoclonal%20antibodies.jpg"/>
          <p:cNvPicPr>
            <a:picLocks noChangeAspect="1" noChangeArrowheads="1"/>
          </p:cNvPicPr>
          <p:nvPr/>
        </p:nvPicPr>
        <p:blipFill>
          <a:blip r:embed="rId2" cstate="print"/>
          <a:srcRect/>
          <a:stretch>
            <a:fillRect/>
          </a:stretch>
        </p:blipFill>
        <p:spPr bwMode="auto">
          <a:xfrm>
            <a:off x="5029200" y="990600"/>
            <a:ext cx="3657600" cy="3790950"/>
          </a:xfrm>
          <a:prstGeom prst="rect">
            <a:avLst/>
          </a:prstGeom>
          <a:noFill/>
        </p:spPr>
      </p:pic>
      <p:sp>
        <p:nvSpPr>
          <p:cNvPr id="8" name="TextBox 7"/>
          <p:cNvSpPr txBox="1"/>
          <p:nvPr/>
        </p:nvSpPr>
        <p:spPr>
          <a:xfrm>
            <a:off x="0" y="5288340"/>
            <a:ext cx="9144000" cy="1569660"/>
          </a:xfrm>
          <a:prstGeom prst="rect">
            <a:avLst/>
          </a:prstGeom>
          <a:solidFill>
            <a:schemeClr val="tx1"/>
          </a:solidFill>
        </p:spPr>
        <p:txBody>
          <a:bodyPr wrap="square" rtlCol="0">
            <a:spAutoFit/>
          </a:bodyPr>
          <a:lstStyle/>
          <a:p>
            <a:pPr algn="just"/>
            <a:r>
              <a:rPr lang="en-IN" sz="2400" b="1" dirty="0" err="1" smtClean="0">
                <a:solidFill>
                  <a:srgbClr val="0070C0"/>
                </a:solidFill>
              </a:rPr>
              <a:t>monospecific</a:t>
            </a:r>
            <a:r>
              <a:rPr lang="en-IN" sz="2400" b="1" dirty="0" smtClean="0">
                <a:solidFill>
                  <a:srgbClr val="0070C0"/>
                </a:solidFill>
              </a:rPr>
              <a:t> antibodies that are the same because they are made by identical immune cells that are all clones of a unique parent cell, Monoclonal antibodies have </a:t>
            </a:r>
            <a:r>
              <a:rPr lang="en-IN" sz="2400" b="1" dirty="0" err="1" smtClean="0">
                <a:solidFill>
                  <a:srgbClr val="0070C0"/>
                </a:solidFill>
              </a:rPr>
              <a:t>monovalent</a:t>
            </a:r>
            <a:r>
              <a:rPr lang="en-IN" sz="2400" b="1" dirty="0" smtClean="0">
                <a:solidFill>
                  <a:srgbClr val="0070C0"/>
                </a:solidFill>
              </a:rPr>
              <a:t> affinity, in that they bind to the same </a:t>
            </a:r>
            <a:r>
              <a:rPr lang="en-IN" sz="2400" b="1" dirty="0" err="1" smtClean="0">
                <a:solidFill>
                  <a:srgbClr val="0070C0"/>
                </a:solidFill>
              </a:rPr>
              <a:t>epitope</a:t>
            </a:r>
            <a:r>
              <a:rPr lang="en-IN" sz="2400" b="1" dirty="0" smtClean="0">
                <a:solidFill>
                  <a:srgbClr val="0070C0"/>
                </a:solidFill>
              </a:rPr>
              <a:t>.</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a:solidFill>
            <a:schemeClr val="bg1"/>
          </a:solidFill>
        </p:spPr>
        <p:txBody>
          <a:bodyPr/>
          <a:lstStyle/>
          <a:p>
            <a:pPr algn="ct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latin typeface="Arial Black" pitchFamily="34" charset="0"/>
                <a:cs typeface="Aharoni" pitchFamily="2" charset="-79"/>
              </a:rPr>
              <a:t/>
            </a:r>
            <a:br>
              <a:rPr lang="en-US" sz="3200" dirty="0" smtClean="0">
                <a:latin typeface="Arial Black" pitchFamily="34" charset="0"/>
                <a:cs typeface="Aharoni" pitchFamily="2" charset="-79"/>
              </a:rPr>
            </a:br>
            <a:r>
              <a:rPr lang="en-US" sz="3200" dirty="0" smtClean="0">
                <a:solidFill>
                  <a:srgbClr val="FFFF00"/>
                </a:solidFill>
                <a:latin typeface="Arial Black" pitchFamily="34" charset="0"/>
                <a:cs typeface="Aharoni" pitchFamily="2" charset="-79"/>
              </a:rPr>
              <a:t>Monoclonal antibodies &amp; their targets</a:t>
            </a:r>
            <a:endParaRPr lang="en-US" sz="3200" dirty="0">
              <a:solidFill>
                <a:srgbClr val="FFFF00"/>
              </a:solidFill>
              <a:latin typeface="Arial Black" pitchFamily="34" charset="0"/>
              <a:cs typeface="Aharoni" pitchFamily="2" charset="-79"/>
            </a:endParaRPr>
          </a:p>
        </p:txBody>
      </p:sp>
      <p:pic>
        <p:nvPicPr>
          <p:cNvPr id="9" name="Picture Placeholder 8" descr="http://pharmacologycorner.com/wp-content/uploads/2009/05/her2neu.gif"/>
          <p:cNvPicPr>
            <a:picLocks noGrp="1"/>
          </p:cNvPicPr>
          <p:nvPr>
            <p:ph type="pic" idx="1"/>
          </p:nvPr>
        </p:nvPicPr>
        <p:blipFill>
          <a:blip r:embed="rId2" cstate="print"/>
          <a:srcRect t="21680" b="21680"/>
          <a:stretch>
            <a:fillRect/>
          </a:stretch>
        </p:blipFill>
        <p:spPr bwMode="auto">
          <a:xfrm>
            <a:off x="0" y="914400"/>
            <a:ext cx="93726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Oval 3"/>
          <p:cNvSpPr/>
          <p:nvPr/>
        </p:nvSpPr>
        <p:spPr>
          <a:xfrm>
            <a:off x="6324600" y="3352800"/>
            <a:ext cx="1905000" cy="381000"/>
          </a:xfrm>
          <a:prstGeom prst="ellipse">
            <a:avLst/>
          </a:pr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77000" y="2438400"/>
            <a:ext cx="2667000" cy="381000"/>
          </a:xfrm>
          <a:prstGeom prst="ellipse">
            <a:avLst/>
          </a:pr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53200" y="1143000"/>
            <a:ext cx="1905000" cy="381000"/>
          </a:xfrm>
          <a:prstGeom prst="ellipse">
            <a:avLst/>
          </a:pr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5943600"/>
            <a:ext cx="1905000" cy="381000"/>
          </a:xfrm>
          <a:prstGeom prst="ellipse">
            <a:avLst/>
          </a:prstGeom>
          <a:noFill/>
          <a:ln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chemeClr val="tx1"/>
                </a:solidFill>
              </a:rPr>
              <a:t>Nasal vaccines </a:t>
            </a:r>
            <a:endParaRPr lang="en-US" sz="4400" b="1" dirty="0">
              <a:solidFill>
                <a:schemeClr val="tx1"/>
              </a:solidFill>
            </a:endParaRPr>
          </a:p>
        </p:txBody>
      </p:sp>
      <p:sp>
        <p:nvSpPr>
          <p:cNvPr id="3" name="Content Placeholder 2"/>
          <p:cNvSpPr>
            <a:spLocks noGrp="1"/>
          </p:cNvSpPr>
          <p:nvPr>
            <p:ph sz="quarter" idx="1"/>
          </p:nvPr>
        </p:nvSpPr>
        <p:spPr/>
        <p:txBody>
          <a:bodyPr>
            <a:normAutofit/>
          </a:bodyPr>
          <a:lstStyle/>
          <a:p>
            <a:r>
              <a:rPr lang="en-US" sz="2800" dirty="0" smtClean="0"/>
              <a:t>First site of contact with the inhaled allergen</a:t>
            </a:r>
          </a:p>
          <a:p>
            <a:r>
              <a:rPr lang="en-US" sz="2800" dirty="0" smtClean="0"/>
              <a:t>Influenza A &amp; B</a:t>
            </a:r>
          </a:p>
          <a:p>
            <a:r>
              <a:rPr lang="en-US" sz="2800" dirty="0" smtClean="0"/>
              <a:t>Proteosoma-influenza</a:t>
            </a:r>
          </a:p>
          <a:p>
            <a:r>
              <a:rPr lang="en-US" sz="2800" dirty="0" smtClean="0"/>
              <a:t>Adenovirus</a:t>
            </a:r>
          </a:p>
          <a:p>
            <a:r>
              <a:rPr lang="en-US" sz="2800" dirty="0" smtClean="0"/>
              <a:t>Parainfluenza</a:t>
            </a:r>
          </a:p>
          <a:p>
            <a:r>
              <a:rPr lang="en-US" sz="2800" dirty="0" smtClean="0"/>
              <a:t>HIV</a:t>
            </a:r>
          </a:p>
          <a:p>
            <a:r>
              <a:rPr lang="en-US" sz="2800" dirty="0" smtClean="0"/>
              <a:t>Hep B </a:t>
            </a:r>
          </a:p>
          <a:p>
            <a:endParaRPr lang="en-U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219200"/>
          </a:xfrm>
          <a:solidFill>
            <a:schemeClr val="bg1"/>
          </a:solidFill>
        </p:spPr>
        <p:txBody>
          <a:bodyPr/>
          <a:lstStyle/>
          <a:p>
            <a:pPr algn="ctr"/>
            <a:r>
              <a:rPr lang="en-US" b="1" dirty="0" smtClean="0">
                <a:solidFill>
                  <a:srgbClr val="FF0000"/>
                </a:solidFill>
              </a:rPr>
              <a:t>Liposomal Drug delivery</a:t>
            </a:r>
            <a:endParaRPr lang="en-US" b="1" dirty="0">
              <a:solidFill>
                <a:srgbClr val="FF0000"/>
              </a:solidFill>
            </a:endParaRPr>
          </a:p>
        </p:txBody>
      </p:sp>
      <p:sp>
        <p:nvSpPr>
          <p:cNvPr id="3" name="Content Placeholder 2"/>
          <p:cNvSpPr>
            <a:spLocks noGrp="1"/>
          </p:cNvSpPr>
          <p:nvPr>
            <p:ph idx="1"/>
          </p:nvPr>
        </p:nvSpPr>
        <p:spPr>
          <a:xfrm>
            <a:off x="0" y="838200"/>
            <a:ext cx="4495800" cy="4525963"/>
          </a:xfrm>
          <a:solidFill>
            <a:schemeClr val="bg1"/>
          </a:solidFill>
        </p:spPr>
        <p:txBody>
          <a:bodyPr>
            <a:normAutofit fontScale="92500" lnSpcReduction="10000"/>
          </a:bodyPr>
          <a:lstStyle/>
          <a:p>
            <a:r>
              <a:rPr lang="en-US" dirty="0" smtClean="0"/>
              <a:t>Pre-clinical and clinical liposomal packed drugs exhibit reduced toxicities with enhanced efficiency</a:t>
            </a:r>
          </a:p>
          <a:p>
            <a:r>
              <a:rPr lang="en-US" dirty="0" smtClean="0"/>
              <a:t>Due to altered pharmacokinetics-drug accumulation at disease sites and reduced distribution to sensitive tissue-target delivery of drugs</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4495800" y="796030"/>
            <a:ext cx="4572000" cy="4537970"/>
          </a:xfrm>
          <a:prstGeom prst="rect">
            <a:avLst/>
          </a:prstGeom>
          <a:noFill/>
          <a:ln w="9525">
            <a:noFill/>
            <a:miter lim="800000"/>
            <a:headEnd/>
            <a:tailEnd/>
          </a:ln>
          <a:effectLst/>
        </p:spPr>
      </p:pic>
      <p:sp>
        <p:nvSpPr>
          <p:cNvPr id="7" name="TextBox 6"/>
          <p:cNvSpPr txBox="1"/>
          <p:nvPr/>
        </p:nvSpPr>
        <p:spPr>
          <a:xfrm>
            <a:off x="0" y="5364540"/>
            <a:ext cx="9144000" cy="1569660"/>
          </a:xfrm>
          <a:prstGeom prst="rect">
            <a:avLst/>
          </a:prstGeom>
          <a:solidFill>
            <a:schemeClr val="bg1"/>
          </a:solidFill>
        </p:spPr>
        <p:txBody>
          <a:bodyPr wrap="square" rtlCol="0">
            <a:spAutoFit/>
          </a:bodyPr>
          <a:lstStyle/>
          <a:p>
            <a:pPr algn="ctr"/>
            <a:r>
              <a:rPr lang="en-US" sz="2400" dirty="0" err="1" smtClean="0">
                <a:solidFill>
                  <a:srgbClr val="FFFF00"/>
                </a:solidFill>
                <a:latin typeface="Bookman Old Style" pitchFamily="18" charset="0"/>
              </a:rPr>
              <a:t>Liposomes</a:t>
            </a:r>
            <a:r>
              <a:rPr lang="en-US" sz="2400" dirty="0" smtClean="0">
                <a:solidFill>
                  <a:srgbClr val="FFFF00"/>
                </a:solidFill>
                <a:latin typeface="Bookman Old Style" pitchFamily="18" charset="0"/>
              </a:rPr>
              <a:t> are self-assembling closed colloidal structures composed of lipid </a:t>
            </a:r>
            <a:r>
              <a:rPr lang="en-US" sz="2400" dirty="0" err="1" smtClean="0">
                <a:solidFill>
                  <a:srgbClr val="FFFF00"/>
                </a:solidFill>
                <a:latin typeface="Bookman Old Style" pitchFamily="18" charset="0"/>
              </a:rPr>
              <a:t>bilayers</a:t>
            </a:r>
            <a:r>
              <a:rPr lang="en-US" sz="2400" dirty="0" smtClean="0">
                <a:solidFill>
                  <a:srgbClr val="FFFF00"/>
                </a:solidFill>
                <a:latin typeface="Bookman Old Style" pitchFamily="18" charset="0"/>
              </a:rPr>
              <a:t> and have a spherical shape in which an outer lipid </a:t>
            </a:r>
            <a:r>
              <a:rPr lang="en-US" sz="2400" dirty="0" err="1" smtClean="0">
                <a:solidFill>
                  <a:srgbClr val="FFFF00"/>
                </a:solidFill>
                <a:latin typeface="Bookman Old Style" pitchFamily="18" charset="0"/>
              </a:rPr>
              <a:t>bilayer</a:t>
            </a:r>
            <a:r>
              <a:rPr lang="en-US" sz="2400" dirty="0" smtClean="0">
                <a:solidFill>
                  <a:srgbClr val="FFFF00"/>
                </a:solidFill>
                <a:latin typeface="Bookman Old Style" pitchFamily="18" charset="0"/>
              </a:rPr>
              <a:t> surrounds a central aqueous space. </a:t>
            </a:r>
            <a:r>
              <a:rPr lang="en-US" sz="2400" dirty="0" err="1" smtClean="0">
                <a:solidFill>
                  <a:srgbClr val="FFFF00"/>
                </a:solidFill>
                <a:latin typeface="Bookman Old Style" pitchFamily="18" charset="0"/>
              </a:rPr>
              <a:t>Syn</a:t>
            </a:r>
            <a:r>
              <a:rPr lang="en-US" sz="2400" dirty="0" smtClean="0">
                <a:solidFill>
                  <a:srgbClr val="FFFF00"/>
                </a:solidFill>
                <a:latin typeface="Bookman Old Style" pitchFamily="18" charset="0"/>
              </a:rPr>
              <a:t> from cholesterol</a:t>
            </a:r>
            <a:endParaRPr lang="en-US" sz="2400"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386" name="Picture 2"/>
          <p:cNvPicPr>
            <a:picLocks noGrp="1" noChangeAspect="1" noChangeArrowheads="1"/>
          </p:cNvPicPr>
          <p:nvPr>
            <p:ph idx="1"/>
          </p:nvPr>
        </p:nvPicPr>
        <p:blipFill>
          <a:blip r:embed="rId2" cstate="print"/>
          <a:srcRect l="13084" t="8418" r="14030" b="66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bg1"/>
          </a:solidFill>
        </p:spPr>
        <p:txBody>
          <a:bodyPr>
            <a:noAutofit/>
          </a:bodyPr>
          <a:lstStyle/>
          <a:p>
            <a:pPr algn="ct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Application of liposomal drug delivery</a:t>
            </a:r>
            <a:endParaRPr lang="en-US" sz="3200" b="1" dirty="0">
              <a:solidFill>
                <a:srgbClr val="FFFF00"/>
              </a:solidFill>
            </a:endParaRPr>
          </a:p>
        </p:txBody>
      </p:sp>
      <p:sp>
        <p:nvSpPr>
          <p:cNvPr id="3" name="Content Placeholder 2"/>
          <p:cNvSpPr>
            <a:spLocks noGrp="1"/>
          </p:cNvSpPr>
          <p:nvPr>
            <p:ph idx="1"/>
          </p:nvPr>
        </p:nvSpPr>
        <p:spPr>
          <a:xfrm>
            <a:off x="0" y="1295400"/>
            <a:ext cx="9144000" cy="5562600"/>
          </a:xfrm>
          <a:solidFill>
            <a:schemeClr val="bg1"/>
          </a:solidFill>
        </p:spPr>
        <p:txBody>
          <a:bodyPr>
            <a:normAutofit/>
          </a:bodyPr>
          <a:lstStyle/>
          <a:p>
            <a:pPr algn="just"/>
            <a:r>
              <a:rPr lang="en-US" sz="2400" dirty="0" smtClean="0"/>
              <a:t>Liposomal</a:t>
            </a:r>
            <a:r>
              <a:rPr lang="en-US" sz="2400" b="1" dirty="0" smtClean="0"/>
              <a:t> doxorubicin- </a:t>
            </a:r>
            <a:r>
              <a:rPr lang="en-US" sz="2400" dirty="0" smtClean="0"/>
              <a:t>ALL, HIV associated Kaposi s sarcoma</a:t>
            </a:r>
          </a:p>
          <a:p>
            <a:pPr algn="just"/>
            <a:r>
              <a:rPr lang="en-US" sz="2400" dirty="0" smtClean="0"/>
              <a:t>Liposomal </a:t>
            </a:r>
            <a:r>
              <a:rPr lang="en-US" sz="2400" b="1" dirty="0" smtClean="0"/>
              <a:t>amphotericin B </a:t>
            </a:r>
            <a:r>
              <a:rPr lang="en-US" sz="2400" dirty="0" smtClean="0"/>
              <a:t>– visceral leishmaniasis</a:t>
            </a:r>
          </a:p>
          <a:p>
            <a:pPr algn="just"/>
            <a:r>
              <a:rPr lang="en-US" sz="2400" dirty="0" smtClean="0"/>
              <a:t>Liposomal </a:t>
            </a:r>
            <a:r>
              <a:rPr lang="en-US" sz="2400" b="1" dirty="0" smtClean="0"/>
              <a:t>PEG doxorubicin- </a:t>
            </a:r>
            <a:r>
              <a:rPr lang="en-US" sz="2400" dirty="0" smtClean="0"/>
              <a:t>met breast CA, ovarian ca, MM, AIDS related Kaposi s sarcoma</a:t>
            </a:r>
          </a:p>
          <a:p>
            <a:pPr algn="just"/>
            <a:r>
              <a:rPr lang="en-US" sz="2400" dirty="0" smtClean="0"/>
              <a:t>L </a:t>
            </a:r>
            <a:r>
              <a:rPr lang="en-US" sz="2400" b="1" dirty="0" smtClean="0"/>
              <a:t>Vincritine</a:t>
            </a:r>
            <a:r>
              <a:rPr lang="en-US" sz="2400" dirty="0" smtClean="0"/>
              <a:t>—prolonged expression of neoplastic cells , increased drug retention</a:t>
            </a:r>
          </a:p>
          <a:p>
            <a:pPr algn="just"/>
            <a:r>
              <a:rPr lang="en-US" sz="2400" dirty="0" smtClean="0"/>
              <a:t>L</a:t>
            </a:r>
            <a:r>
              <a:rPr lang="en-US" sz="2400" b="1" dirty="0" smtClean="0"/>
              <a:t> IL2</a:t>
            </a:r>
            <a:r>
              <a:rPr lang="en-US" sz="2400" dirty="0" smtClean="0"/>
              <a:t> - RCC</a:t>
            </a:r>
          </a:p>
          <a:p>
            <a:pPr algn="just"/>
            <a:r>
              <a:rPr lang="en-US" sz="2400" dirty="0" smtClean="0"/>
              <a:t>L </a:t>
            </a:r>
            <a:r>
              <a:rPr lang="en-US" sz="2400" b="1" dirty="0" smtClean="0"/>
              <a:t>IL 7 </a:t>
            </a:r>
            <a:r>
              <a:rPr lang="en-US" sz="2400" dirty="0" smtClean="0"/>
              <a:t>– improves antibody titer, enhanced immunogenicity due to prolonged release over 6 days</a:t>
            </a:r>
          </a:p>
          <a:p>
            <a:pPr algn="just"/>
            <a:r>
              <a:rPr lang="en-US" sz="2400" dirty="0" smtClean="0"/>
              <a:t>Liposomal </a:t>
            </a:r>
            <a:r>
              <a:rPr lang="en-US" sz="2400" b="1" dirty="0" smtClean="0"/>
              <a:t>gene transfer</a:t>
            </a:r>
            <a:r>
              <a:rPr lang="en-US" sz="2400" dirty="0" smtClean="0"/>
              <a:t> –CFTR gene to nasal epithelium of cystic fibrosis patients – under phase 1 trial</a:t>
            </a:r>
          </a:p>
          <a:p>
            <a:pPr algn="just"/>
            <a:r>
              <a:rPr lang="en-US" sz="2400" dirty="0" smtClean="0"/>
              <a:t>To overcome the </a:t>
            </a:r>
            <a:r>
              <a:rPr lang="en-US" sz="2400" b="1" dirty="0" smtClean="0"/>
              <a:t>BBB</a:t>
            </a:r>
            <a:r>
              <a:rPr lang="en-US" sz="2400" dirty="0" smtClean="0"/>
              <a:t>- using thiamine transporter</a:t>
            </a:r>
            <a:endParaRPr lang="en-US" sz="24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b="1" dirty="0" smtClean="0">
                <a:solidFill>
                  <a:srgbClr val="FF0000"/>
                </a:solidFill>
                <a:latin typeface="Algerian" pitchFamily="82" charset="0"/>
              </a:rPr>
              <a:t>Why is Novel DDS needed </a:t>
            </a:r>
            <a:endParaRPr lang="en-US" b="1" dirty="0">
              <a:solidFill>
                <a:srgbClr val="FF0000"/>
              </a:solidFill>
              <a:latin typeface="Algerian" pitchFamily="82" charset="0"/>
            </a:endParaRPr>
          </a:p>
        </p:txBody>
      </p:sp>
      <p:sp>
        <p:nvSpPr>
          <p:cNvPr id="3" name="Content Placeholder 2"/>
          <p:cNvSpPr>
            <a:spLocks noGrp="1"/>
          </p:cNvSpPr>
          <p:nvPr>
            <p:ph idx="1"/>
          </p:nvPr>
        </p:nvSpPr>
        <p:spPr>
          <a:xfrm>
            <a:off x="457200" y="1371600"/>
            <a:ext cx="8229600" cy="5181600"/>
          </a:xfrm>
        </p:spPr>
        <p:txBody>
          <a:bodyPr>
            <a:normAutofit fontScale="92500"/>
          </a:bodyPr>
          <a:lstStyle/>
          <a:p>
            <a:pPr>
              <a:lnSpc>
                <a:spcPct val="150000"/>
              </a:lnSpc>
              <a:buFont typeface="Wingdings" pitchFamily="2" charset="2"/>
              <a:buChar char="Ø"/>
            </a:pPr>
            <a:r>
              <a:rPr lang="en-US" sz="2800" b="1" dirty="0" smtClean="0"/>
              <a:t>Controlled drug delivery</a:t>
            </a:r>
          </a:p>
          <a:p>
            <a:pPr>
              <a:lnSpc>
                <a:spcPct val="150000"/>
              </a:lnSpc>
              <a:buFont typeface="Wingdings" pitchFamily="2" charset="2"/>
              <a:buChar char="Ø"/>
            </a:pPr>
            <a:r>
              <a:rPr lang="en-US" sz="2800" b="1" dirty="0" smtClean="0"/>
              <a:t>Targeted drug delivery</a:t>
            </a:r>
          </a:p>
          <a:p>
            <a:pPr>
              <a:lnSpc>
                <a:spcPct val="150000"/>
              </a:lnSpc>
              <a:buFont typeface="Wingdings" pitchFamily="2" charset="2"/>
              <a:buChar char="Ø"/>
            </a:pPr>
            <a:r>
              <a:rPr lang="en-US" sz="2800" b="1" u="sng" dirty="0" smtClean="0"/>
              <a:t>Maximum</a:t>
            </a:r>
            <a:r>
              <a:rPr lang="en-US" sz="2800" b="1" dirty="0" smtClean="0"/>
              <a:t> efficacy with </a:t>
            </a:r>
            <a:r>
              <a:rPr lang="en-US" sz="2800" b="1" u="sng" dirty="0" smtClean="0"/>
              <a:t>minimum</a:t>
            </a:r>
            <a:r>
              <a:rPr lang="en-US" sz="2800" b="1" dirty="0" smtClean="0"/>
              <a:t> side effects</a:t>
            </a:r>
          </a:p>
          <a:p>
            <a:pPr algn="just">
              <a:lnSpc>
                <a:spcPct val="150000"/>
              </a:lnSpc>
              <a:buFont typeface="Wingdings" pitchFamily="2" charset="2"/>
              <a:buChar char="Ø"/>
            </a:pPr>
            <a:r>
              <a:rPr lang="en-US" sz="2800" b="1" dirty="0" smtClean="0"/>
              <a:t>Optimize drug’s therapeutic effect, convenience &amp; dose</a:t>
            </a:r>
          </a:p>
          <a:p>
            <a:pPr algn="just">
              <a:lnSpc>
                <a:spcPct val="150000"/>
              </a:lnSpc>
              <a:buFont typeface="Wingdings" pitchFamily="2" charset="2"/>
              <a:buChar char="Ø"/>
            </a:pPr>
            <a:r>
              <a:rPr lang="en-US" sz="2800" b="1" dirty="0" smtClean="0"/>
              <a:t>To enhance a product life- cycle</a:t>
            </a:r>
          </a:p>
          <a:p>
            <a:pPr algn="just">
              <a:lnSpc>
                <a:spcPct val="150000"/>
              </a:lnSpc>
              <a:buFont typeface="Wingdings" pitchFamily="2" charset="2"/>
              <a:buChar char="Ø"/>
            </a:pPr>
            <a:r>
              <a:rPr lang="en-US" sz="2800" b="1" dirty="0" smtClean="0"/>
              <a:t>Improve patient compliance</a:t>
            </a:r>
          </a:p>
          <a:p>
            <a:pPr algn="just">
              <a:lnSpc>
                <a:spcPct val="150000"/>
              </a:lnSpc>
              <a:buFont typeface="Wingdings" pitchFamily="2" charset="2"/>
              <a:buChar char="Ø"/>
            </a:pPr>
            <a:r>
              <a:rPr lang="en-US" sz="2800" b="1" dirty="0" smtClean="0"/>
              <a:t>Control over all healthcare cost</a:t>
            </a:r>
          </a:p>
          <a:p>
            <a:pPr algn="just">
              <a:buFont typeface="Wingdings" pitchFamily="2" charset="2"/>
              <a:buChar char="Ø"/>
            </a:pPr>
            <a:endParaRPr lang="en-US" b="1" dirty="0" smtClean="0"/>
          </a:p>
          <a:p>
            <a:pPr>
              <a:buFont typeface="Wingdings" pitchFamily="2" charset="2"/>
              <a:buChar char="Ø"/>
            </a:pPr>
            <a:endParaRPr lang="en-US"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8434" name="Picture 2"/>
          <p:cNvPicPr>
            <a:picLocks noGrp="1" noChangeAspect="1" noChangeArrowheads="1"/>
          </p:cNvPicPr>
          <p:nvPr>
            <p:ph idx="1"/>
          </p:nvPr>
        </p:nvPicPr>
        <p:blipFill>
          <a:blip r:embed="rId2" cstate="print">
            <a:lum bright="-10000" contrast="24000"/>
          </a:blip>
          <a:srcRect l="12825" t="5051" r="12825" b="5717"/>
          <a:stretch>
            <a:fillRect/>
          </a:stretch>
        </p:blipFill>
        <p:spPr bwMode="auto">
          <a:xfrm>
            <a:off x="0" y="0"/>
            <a:ext cx="9144000" cy="6858000"/>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err="1" smtClean="0">
                <a:solidFill>
                  <a:srgbClr val="00B050"/>
                </a:solidFill>
              </a:rPr>
              <a:t>Triggerable</a:t>
            </a:r>
            <a:r>
              <a:rPr lang="en-US" b="1" dirty="0" smtClean="0">
                <a:solidFill>
                  <a:srgbClr val="00B050"/>
                </a:solidFill>
              </a:rPr>
              <a:t> </a:t>
            </a:r>
            <a:r>
              <a:rPr lang="en-US" b="1" dirty="0" err="1" smtClean="0">
                <a:solidFill>
                  <a:srgbClr val="00B050"/>
                </a:solidFill>
              </a:rPr>
              <a:t>Liposomes</a:t>
            </a:r>
            <a:endParaRPr lang="en-US" b="1" dirty="0">
              <a:solidFill>
                <a:srgbClr val="00B05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371600"/>
            <a:ext cx="8534400" cy="5181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707136"/>
          </a:xfrm>
          <a:solidFill>
            <a:schemeClr val="bg1"/>
          </a:solidFill>
          <a:effectLst>
            <a:softEdge rad="635000"/>
          </a:effectLst>
        </p:spPr>
        <p:txBody>
          <a:bodyPr>
            <a:noAutofit/>
          </a:bodyPr>
          <a:lstStyle/>
          <a:p>
            <a:r>
              <a:rPr lang="en-US" b="1" dirty="0" err="1" smtClean="0">
                <a:solidFill>
                  <a:srgbClr val="FFFF00"/>
                </a:solidFill>
              </a:rPr>
              <a:t>Nanoparticle</a:t>
            </a:r>
            <a:r>
              <a:rPr lang="en-US" b="1" dirty="0" smtClean="0">
                <a:solidFill>
                  <a:srgbClr val="FFFF00"/>
                </a:solidFill>
              </a:rPr>
              <a:t> based drug delivery</a:t>
            </a:r>
            <a:endParaRPr lang="en-US" b="1" dirty="0">
              <a:solidFill>
                <a:srgbClr val="FFFF00"/>
              </a:solidFill>
            </a:endParaRPr>
          </a:p>
        </p:txBody>
      </p:sp>
      <p:sp>
        <p:nvSpPr>
          <p:cNvPr id="8" name="Content Placeholder 7"/>
          <p:cNvSpPr>
            <a:spLocks noGrp="1"/>
          </p:cNvSpPr>
          <p:nvPr>
            <p:ph idx="1"/>
          </p:nvPr>
        </p:nvSpPr>
        <p:spPr>
          <a:xfrm>
            <a:off x="0" y="1371600"/>
            <a:ext cx="9144000" cy="4953000"/>
          </a:xfrm>
          <a:solidFill>
            <a:schemeClr val="bg1"/>
          </a:solidFill>
        </p:spPr>
        <p:txBody>
          <a:bodyPr>
            <a:noAutofit/>
          </a:bodyPr>
          <a:lstStyle/>
          <a:p>
            <a:pPr>
              <a:buFont typeface="Wingdings" pitchFamily="2" charset="2"/>
              <a:buChar char="q"/>
            </a:pPr>
            <a:r>
              <a:rPr lang="en-US" sz="3600" dirty="0" smtClean="0">
                <a:latin typeface="Baskerville Old Face" pitchFamily="18" charset="0"/>
              </a:rPr>
              <a:t>Using nanotechnology the drug can be targeted to a precise location which would make the drug much more effective &amp; reduce the chances of possible side-effects</a:t>
            </a:r>
          </a:p>
          <a:p>
            <a:r>
              <a:rPr lang="en-US" sz="3600" dirty="0" smtClean="0">
                <a:latin typeface="Baskerville Old Face" pitchFamily="18" charset="0"/>
              </a:rPr>
              <a:t>More specific drug targeting &amp; delivery</a:t>
            </a:r>
          </a:p>
          <a:p>
            <a:r>
              <a:rPr lang="en-US" sz="3600" dirty="0" smtClean="0">
                <a:latin typeface="Baskerville Old Face" pitchFamily="18" charset="0"/>
              </a:rPr>
              <a:t>Reduction in  toxicity while maintaining therapeutic efficiency</a:t>
            </a:r>
          </a:p>
          <a:p>
            <a:r>
              <a:rPr lang="en-US" sz="3600" dirty="0" err="1" smtClean="0">
                <a:latin typeface="Baskerville Old Face" pitchFamily="18" charset="0"/>
              </a:rPr>
              <a:t>Nanocarriers</a:t>
            </a:r>
            <a:r>
              <a:rPr lang="en-US" sz="3600" dirty="0" smtClean="0">
                <a:latin typeface="Baskerville Old Face" pitchFamily="18" charset="0"/>
              </a:rPr>
              <a:t>, Nanoparticles, </a:t>
            </a:r>
            <a:r>
              <a:rPr lang="en-US" sz="3600" dirty="0" err="1" smtClean="0">
                <a:latin typeface="Baskerville Old Face" pitchFamily="18" charset="0"/>
              </a:rPr>
              <a:t>Nanotubule</a:t>
            </a:r>
            <a:r>
              <a:rPr lang="en-US" sz="3600" dirty="0" smtClean="0">
                <a:latin typeface="Baskerville Old Face" pitchFamily="18" charset="0"/>
              </a:rPr>
              <a:t>, </a:t>
            </a:r>
            <a:r>
              <a:rPr lang="en-US" sz="3600" dirty="0" err="1" smtClean="0">
                <a:latin typeface="Baskerville Old Face" pitchFamily="18" charset="0"/>
              </a:rPr>
              <a:t>Nanoshell</a:t>
            </a:r>
            <a:endParaRPr lang="en-US" sz="3600" dirty="0">
              <a:latin typeface="Baskerville Old Face"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6248400"/>
          </a:xfrm>
        </p:spPr>
        <p:txBody>
          <a:bodyPr>
            <a:noAutofit/>
          </a:bodyPr>
          <a:lstStyle/>
          <a:p>
            <a:pPr algn="l"/>
            <a:r>
              <a:rPr lang="en-US" sz="2800" dirty="0" smtClean="0">
                <a:solidFill>
                  <a:srgbClr val="0070C0"/>
                </a:solidFill>
                <a:latin typeface="Wide Latin" pitchFamily="18" charset="0"/>
              </a:rPr>
              <a:t>Advantages of </a:t>
            </a:r>
            <a:r>
              <a:rPr lang="en-US" sz="2800" dirty="0" err="1" smtClean="0">
                <a:solidFill>
                  <a:srgbClr val="0070C0"/>
                </a:solidFill>
                <a:latin typeface="Wide Latin" pitchFamily="18" charset="0"/>
              </a:rPr>
              <a:t>Nanoparticles</a:t>
            </a:r>
            <a:r>
              <a:rPr lang="en-US" sz="2800" dirty="0" smtClean="0">
                <a:solidFill>
                  <a:srgbClr val="0070C0"/>
                </a:solidFill>
                <a:latin typeface="Wide Latin" pitchFamily="18" charset="0"/>
              </a:rPr>
              <a:t>:</a:t>
            </a:r>
            <a:r>
              <a:rPr lang="en-US" sz="2000" dirty="0" smtClean="0">
                <a:solidFill>
                  <a:srgbClr val="FF0000"/>
                </a:solidFill>
                <a:latin typeface="Wide Latin" pitchFamily="18" charset="0"/>
              </a:rPr>
              <a:t/>
            </a:r>
            <a:br>
              <a:rPr lang="en-US" sz="2000" dirty="0" smtClean="0">
                <a:solidFill>
                  <a:srgbClr val="FF0000"/>
                </a:solidFill>
                <a:latin typeface="Wide Latin" pitchFamily="18" charset="0"/>
              </a:rPr>
            </a:br>
            <a:r>
              <a:rPr lang="en-US" sz="2000" b="1" dirty="0" smtClean="0"/>
              <a:t> </a:t>
            </a:r>
            <a:br>
              <a:rPr lang="en-US" sz="2000" b="1" dirty="0" smtClean="0"/>
            </a:br>
            <a:r>
              <a:rPr lang="en-US" sz="2000" b="1" dirty="0" smtClean="0"/>
              <a:t>Particle size and surface characteristics of Nanoparticles can be easily manipulated to achieve both passive and active drug targeting after parenteral administration.</a:t>
            </a:r>
            <a:br>
              <a:rPr lang="en-US" sz="2000" b="1" dirty="0" smtClean="0"/>
            </a:br>
            <a:r>
              <a:rPr lang="en-US" sz="2000" b="1" dirty="0" smtClean="0"/>
              <a:t/>
            </a:r>
            <a:br>
              <a:rPr lang="en-US" sz="2000" b="1" dirty="0" smtClean="0"/>
            </a:br>
            <a:r>
              <a:rPr lang="en-US" sz="2000" b="1" dirty="0" smtClean="0"/>
              <a:t> They control and sustain release of the drug during the transportation and at the site of localization</a:t>
            </a:r>
            <a:br>
              <a:rPr lang="en-US" sz="2000" b="1" dirty="0" smtClean="0"/>
            </a:br>
            <a:r>
              <a:rPr lang="en-US" sz="2000" b="1" dirty="0" smtClean="0"/>
              <a:t/>
            </a:r>
            <a:br>
              <a:rPr lang="en-US" sz="2000" b="1" dirty="0" smtClean="0"/>
            </a:br>
            <a:r>
              <a:rPr lang="en-US" sz="2000" b="1" dirty="0" smtClean="0"/>
              <a:t>Subsequent clearance of the drug so as to achieve increase in drug therapeutic efficacy and reduction in side effects.</a:t>
            </a:r>
            <a:br>
              <a:rPr lang="en-US" sz="2000" b="1" dirty="0" smtClean="0"/>
            </a:br>
            <a:r>
              <a:rPr lang="en-US" sz="2000" b="1" dirty="0" smtClean="0"/>
              <a:t/>
            </a:r>
            <a:br>
              <a:rPr lang="en-US" sz="2000" b="1" dirty="0" smtClean="0"/>
            </a:br>
            <a:r>
              <a:rPr lang="en-US" sz="2000" b="1" dirty="0" smtClean="0"/>
              <a:t> Drug Loading is relatively high and drugs can be incorporated into  the systems without chemical reaction.</a:t>
            </a:r>
            <a:br>
              <a:rPr lang="en-US" sz="2000" b="1" dirty="0" smtClean="0"/>
            </a:br>
            <a:r>
              <a:rPr lang="en-US" sz="2000" b="1" dirty="0" smtClean="0"/>
              <a:t/>
            </a:r>
            <a:br>
              <a:rPr lang="en-US" sz="2000" b="1" dirty="0" smtClean="0"/>
            </a:br>
            <a:r>
              <a:rPr lang="en-US" sz="2000" b="1" dirty="0" smtClean="0"/>
              <a:t> Site-specific targeting can be achieved by attaching targeting </a:t>
            </a:r>
            <a:r>
              <a:rPr lang="en-US" sz="2000" b="1" dirty="0" err="1" smtClean="0"/>
              <a:t>ligands</a:t>
            </a:r>
            <a:r>
              <a:rPr lang="en-US" sz="2000" b="1" dirty="0" smtClean="0"/>
              <a:t> to surface of particles.</a:t>
            </a:r>
            <a:br>
              <a:rPr lang="en-US" sz="2000" b="1" dirty="0" smtClean="0"/>
            </a:br>
            <a:r>
              <a:rPr lang="en-US" sz="2000" b="1" dirty="0" smtClean="0"/>
              <a:t/>
            </a:r>
            <a:br>
              <a:rPr lang="en-US" sz="2000" b="1" dirty="0" smtClean="0"/>
            </a:br>
            <a:r>
              <a:rPr lang="en-US" sz="2000" b="1" dirty="0" smtClean="0"/>
              <a:t>The system can be used for various routes of administration including oral, nasal, </a:t>
            </a:r>
            <a:r>
              <a:rPr lang="en-US" sz="2000" b="1" dirty="0" err="1" smtClean="0"/>
              <a:t>parenteral</a:t>
            </a:r>
            <a:r>
              <a:rPr lang="en-US" sz="2000" b="1" dirty="0" smtClean="0"/>
              <a:t>, intra-ocular etc., </a:t>
            </a:r>
            <a:br>
              <a:rPr lang="en-US" sz="2000" b="1" dirty="0" smtClean="0"/>
            </a:br>
            <a:endParaRPr lang="en-IN"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609600"/>
          </a:xfrm>
        </p:spPr>
        <p:txBody>
          <a:bodyPr>
            <a:noAutofit/>
          </a:bodyPr>
          <a:lstStyle/>
          <a:p>
            <a:r>
              <a:rPr lang="en-US" b="1" dirty="0" smtClean="0">
                <a:solidFill>
                  <a:srgbClr val="00B050"/>
                </a:solidFill>
                <a:latin typeface="High Tower Text" pitchFamily="18" charset="0"/>
              </a:rPr>
              <a:t>Nanoparticles for Drug Delivery</a:t>
            </a:r>
            <a:endParaRPr lang="en-IN" b="1" dirty="0">
              <a:solidFill>
                <a:srgbClr val="00B050"/>
              </a:solidFill>
            </a:endParaRPr>
          </a:p>
        </p:txBody>
      </p:sp>
      <p:sp>
        <p:nvSpPr>
          <p:cNvPr id="3" name="Subtitle 2"/>
          <p:cNvSpPr>
            <a:spLocks noGrp="1"/>
          </p:cNvSpPr>
          <p:nvPr>
            <p:ph type="subTitle" idx="1"/>
          </p:nvPr>
        </p:nvSpPr>
        <p:spPr>
          <a:xfrm>
            <a:off x="457200" y="990600"/>
            <a:ext cx="8305800" cy="5257800"/>
          </a:xfrm>
        </p:spPr>
        <p:txBody>
          <a:bodyPr>
            <a:normAutofit fontScale="85000" lnSpcReduction="20000"/>
          </a:bodyPr>
          <a:lstStyle/>
          <a:p>
            <a:pPr marL="342900" lvl="0" indent="-342900" algn="l">
              <a:buClr>
                <a:schemeClr val="tx1"/>
              </a:buClr>
              <a:buSzPct val="70000"/>
              <a:buFont typeface="Arial" pitchFamily="34" charset="0"/>
              <a:buChar char="•"/>
              <a:defRPr/>
            </a:pPr>
            <a:r>
              <a:rPr lang="en-US" altLang="en-US" dirty="0" smtClean="0">
                <a:solidFill>
                  <a:schemeClr val="tx2"/>
                </a:solidFill>
                <a:latin typeface="High Tower Text" pitchFamily="18" charset="0"/>
              </a:rPr>
              <a:t>Metal-based nanoparticles-</a:t>
            </a:r>
            <a:r>
              <a:rPr lang="en-US" altLang="en-US" b="1" i="1" dirty="0" smtClean="0">
                <a:solidFill>
                  <a:srgbClr val="C00000"/>
                </a:solidFill>
                <a:latin typeface="High Tower Text" pitchFamily="18" charset="0"/>
                <a:cs typeface="Times New Roman" pitchFamily="18" charset="0"/>
              </a:rPr>
              <a:t>Au, Ag, </a:t>
            </a:r>
            <a:r>
              <a:rPr lang="en-US" altLang="en-US" b="1" i="1" dirty="0" err="1" smtClean="0">
                <a:solidFill>
                  <a:srgbClr val="C00000"/>
                </a:solidFill>
                <a:latin typeface="High Tower Text" pitchFamily="18" charset="0"/>
                <a:cs typeface="Times New Roman" pitchFamily="18" charset="0"/>
              </a:rPr>
              <a:t>Cd</a:t>
            </a:r>
            <a:r>
              <a:rPr lang="en-US" altLang="en-US" b="1" i="1" dirty="0" smtClean="0">
                <a:solidFill>
                  <a:srgbClr val="C00000"/>
                </a:solidFill>
                <a:latin typeface="High Tower Text" pitchFamily="18" charset="0"/>
                <a:cs typeface="Times New Roman" pitchFamily="18" charset="0"/>
              </a:rPr>
              <a:t>-Se, Zn-S etc</a:t>
            </a: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r>
              <a:rPr lang="en-US" altLang="en-US" dirty="0" smtClean="0">
                <a:solidFill>
                  <a:schemeClr val="tx2"/>
                </a:solidFill>
                <a:latin typeface="High Tower Text" pitchFamily="18" charset="0"/>
              </a:rPr>
              <a:t>Lipid-based nanoparticles-</a:t>
            </a:r>
            <a:r>
              <a:rPr lang="en-US" altLang="en-US" b="1" i="1" dirty="0" smtClean="0">
                <a:solidFill>
                  <a:srgbClr val="C00000"/>
                </a:solidFill>
                <a:latin typeface="High Tower Text" pitchFamily="18" charset="0"/>
                <a:cs typeface="Times New Roman" pitchFamily="18" charset="0"/>
              </a:rPr>
              <a:t>Liposome &amp; </a:t>
            </a:r>
            <a:r>
              <a:rPr lang="en-US" altLang="en-US" b="1" i="1" dirty="0" err="1" smtClean="0">
                <a:solidFill>
                  <a:srgbClr val="C00000"/>
                </a:solidFill>
                <a:latin typeface="High Tower Text" pitchFamily="18" charset="0"/>
                <a:cs typeface="Times New Roman" pitchFamily="18" charset="0"/>
              </a:rPr>
              <a:t>Neosome</a:t>
            </a:r>
            <a:r>
              <a:rPr lang="en-US" altLang="en-US" b="1" i="1" dirty="0" smtClean="0">
                <a:solidFill>
                  <a:srgbClr val="C00000"/>
                </a:solidFill>
                <a:latin typeface="High Tower Text" pitchFamily="18" charset="0"/>
                <a:cs typeface="Times New Roman" pitchFamily="18" charset="0"/>
              </a:rPr>
              <a:t> </a:t>
            </a: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r>
              <a:rPr lang="en-US" altLang="en-US" dirty="0" smtClean="0">
                <a:solidFill>
                  <a:schemeClr val="tx2"/>
                </a:solidFill>
                <a:latin typeface="High Tower Text" pitchFamily="18" charset="0"/>
              </a:rPr>
              <a:t>Polymer-based nanoparticles-</a:t>
            </a:r>
            <a:r>
              <a:rPr lang="en-US" altLang="en-US" b="1" i="1" dirty="0" err="1" smtClean="0">
                <a:solidFill>
                  <a:srgbClr val="C00000"/>
                </a:solidFill>
                <a:latin typeface="High Tower Text" pitchFamily="18" charset="0"/>
                <a:cs typeface="Times New Roman" pitchFamily="18" charset="0"/>
              </a:rPr>
              <a:t>Dendrimer</a:t>
            </a:r>
            <a:r>
              <a:rPr lang="en-US" altLang="en-US" b="1" i="1" dirty="0" smtClean="0">
                <a:solidFill>
                  <a:srgbClr val="C00000"/>
                </a:solidFill>
                <a:latin typeface="High Tower Text" pitchFamily="18" charset="0"/>
                <a:cs typeface="Times New Roman" pitchFamily="18" charset="0"/>
              </a:rPr>
              <a:t>, Micelle</a:t>
            </a: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endParaRPr lang="en-US" altLang="en-US" dirty="0" smtClean="0">
              <a:solidFill>
                <a:schemeClr val="tx2"/>
              </a:solidFill>
              <a:latin typeface="High Tower Text" pitchFamily="18" charset="0"/>
            </a:endParaRPr>
          </a:p>
          <a:p>
            <a:pPr marL="342900" lvl="0" indent="-342900" algn="l">
              <a:buClr>
                <a:schemeClr val="tx1"/>
              </a:buClr>
              <a:buSzPct val="70000"/>
              <a:buFont typeface="Arial" pitchFamily="34" charset="0"/>
              <a:buChar char="•"/>
              <a:defRPr/>
            </a:pPr>
            <a:r>
              <a:rPr lang="en-US" altLang="en-US" dirty="0" smtClean="0">
                <a:solidFill>
                  <a:schemeClr val="tx2"/>
                </a:solidFill>
                <a:latin typeface="High Tower Text" pitchFamily="18" charset="0"/>
              </a:rPr>
              <a:t>Biological nanoparticles-</a:t>
            </a:r>
            <a:r>
              <a:rPr lang="en-US" altLang="en-US" b="1" i="1" dirty="0" smtClean="0">
                <a:solidFill>
                  <a:srgbClr val="C00000"/>
                </a:solidFill>
                <a:latin typeface="High Tower Text" pitchFamily="18" charset="0"/>
                <a:cs typeface="Times New Roman" pitchFamily="18" charset="0"/>
              </a:rPr>
              <a:t>Bovine-albumin serum</a:t>
            </a:r>
          </a:p>
          <a:p>
            <a:pPr marL="342900" lvl="0" indent="-342900" algn="l">
              <a:buClr>
                <a:schemeClr val="tx1"/>
              </a:buClr>
              <a:buSzPct val="70000"/>
              <a:buFont typeface="Arial" pitchFamily="34" charset="0"/>
              <a:buChar char="•"/>
              <a:defRPr/>
            </a:pPr>
            <a:endParaRPr lang="en-US" altLang="en-US" b="1" i="1" dirty="0" smtClean="0">
              <a:solidFill>
                <a:srgbClr val="C00000"/>
              </a:solidFill>
              <a:latin typeface="High Tower Text" pitchFamily="18" charset="0"/>
              <a:cs typeface="Times New Roman" pitchFamily="18" charset="0"/>
            </a:endParaRPr>
          </a:p>
          <a:p>
            <a:pPr marL="342900" lvl="0" indent="-342900" algn="l">
              <a:buClr>
                <a:schemeClr val="tx1"/>
              </a:buClr>
              <a:buSzPct val="70000"/>
              <a:buFont typeface="Arial" pitchFamily="34" charset="0"/>
              <a:buChar char="•"/>
              <a:defRPr/>
            </a:pPr>
            <a:r>
              <a:rPr lang="en-US" dirty="0" smtClean="0">
                <a:solidFill>
                  <a:schemeClr val="tx1"/>
                </a:solidFill>
                <a:latin typeface="High Tower Text" pitchFamily="18" charset="0"/>
              </a:rPr>
              <a:t>Designing nanoparticles to be taken orally.</a:t>
            </a:r>
          </a:p>
          <a:p>
            <a:pPr marL="342900" lvl="0" indent="-342900" algn="l">
              <a:buClr>
                <a:schemeClr val="tx1"/>
              </a:buClr>
              <a:buSzPct val="70000"/>
              <a:buFont typeface="Arial" pitchFamily="34" charset="0"/>
              <a:buChar char="•"/>
              <a:defRPr/>
            </a:pPr>
            <a:endParaRPr lang="en-US" dirty="0" smtClean="0">
              <a:solidFill>
                <a:schemeClr val="tx1"/>
              </a:solidFill>
              <a:latin typeface="High Tower Text" pitchFamily="18" charset="0"/>
            </a:endParaRPr>
          </a:p>
          <a:p>
            <a:pPr marL="342900" lvl="0" indent="-342900" algn="l">
              <a:buClr>
                <a:schemeClr val="tx1"/>
              </a:buClr>
              <a:buSzPct val="70000"/>
              <a:buFont typeface="Arial" pitchFamily="34" charset="0"/>
              <a:buChar char="•"/>
              <a:defRPr/>
            </a:pPr>
            <a:r>
              <a:rPr lang="en-US" dirty="0" smtClean="0">
                <a:solidFill>
                  <a:schemeClr val="tx1"/>
                </a:solidFill>
                <a:latin typeface="High Tower Text" pitchFamily="18" charset="0"/>
              </a:rPr>
              <a:t>The development of particles that are </a:t>
            </a:r>
            <a:r>
              <a:rPr lang="en-US" dirty="0" err="1" smtClean="0">
                <a:solidFill>
                  <a:schemeClr val="tx1"/>
                </a:solidFill>
                <a:latin typeface="High Tower Text" pitchFamily="18" charset="0"/>
              </a:rPr>
              <a:t>nano</a:t>
            </a:r>
            <a:r>
              <a:rPr lang="en-US" dirty="0" smtClean="0">
                <a:solidFill>
                  <a:schemeClr val="tx1"/>
                </a:solidFill>
                <a:latin typeface="High Tower Text" pitchFamily="18" charset="0"/>
              </a:rPr>
              <a:t> scaled  has created great opportunities in the  of improved drug delivery systems.</a:t>
            </a:r>
          </a:p>
          <a:p>
            <a:pPr marL="342900" lvl="0" indent="-342900" algn="l">
              <a:buClr>
                <a:schemeClr val="tx1"/>
              </a:buClr>
              <a:buSzPct val="70000"/>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7772400" cy="762000"/>
          </a:xfrm>
        </p:spPr>
        <p:txBody>
          <a:bodyPr/>
          <a:lstStyle/>
          <a:p>
            <a:pPr algn="l"/>
            <a:r>
              <a:rPr lang="en-IN" b="1" dirty="0" smtClean="0">
                <a:solidFill>
                  <a:srgbClr val="FF0000"/>
                </a:solidFill>
              </a:rPr>
              <a:t>Factors:</a:t>
            </a:r>
            <a:endParaRPr lang="en-IN" b="1" dirty="0">
              <a:solidFill>
                <a:srgbClr val="FF0000"/>
              </a:solidFill>
            </a:endParaRPr>
          </a:p>
        </p:txBody>
      </p:sp>
      <p:sp>
        <p:nvSpPr>
          <p:cNvPr id="3" name="Subtitle 2"/>
          <p:cNvSpPr>
            <a:spLocks noGrp="1"/>
          </p:cNvSpPr>
          <p:nvPr>
            <p:ph type="subTitle" idx="1"/>
          </p:nvPr>
        </p:nvSpPr>
        <p:spPr>
          <a:xfrm>
            <a:off x="76200" y="685800"/>
            <a:ext cx="9067800" cy="6172200"/>
          </a:xfrm>
        </p:spPr>
        <p:txBody>
          <a:bodyPr>
            <a:noAutofit/>
          </a:bodyPr>
          <a:lstStyle/>
          <a:p>
            <a:pPr algn="l">
              <a:buFont typeface="Wingdings" pitchFamily="2" charset="2"/>
              <a:buChar char="Ø"/>
            </a:pPr>
            <a:r>
              <a:rPr lang="en-US" sz="2800" b="1" dirty="0" smtClean="0">
                <a:solidFill>
                  <a:schemeClr val="tx1"/>
                </a:solidFill>
              </a:rPr>
              <a:t>Size of Nanoparticles required.</a:t>
            </a:r>
          </a:p>
          <a:p>
            <a:pPr algn="l">
              <a:buFont typeface="Wingdings" pitchFamily="2" charset="2"/>
              <a:buChar char="Ø"/>
            </a:pPr>
            <a:endParaRPr lang="en-US" sz="2800" b="1" dirty="0" smtClean="0">
              <a:solidFill>
                <a:schemeClr val="tx1"/>
              </a:solidFill>
            </a:endParaRPr>
          </a:p>
          <a:p>
            <a:pPr algn="l">
              <a:buFont typeface="Wingdings" pitchFamily="2" charset="2"/>
              <a:buChar char="Ø"/>
            </a:pPr>
            <a:r>
              <a:rPr lang="en-US" sz="2800" b="1" dirty="0" smtClean="0">
                <a:solidFill>
                  <a:schemeClr val="tx1"/>
                </a:solidFill>
              </a:rPr>
              <a:t> Inherent properties of the drug, e.g.: aqueous solubility  </a:t>
            </a:r>
          </a:p>
          <a:p>
            <a:pPr algn="l"/>
            <a:r>
              <a:rPr lang="en-US" sz="2800" b="1" dirty="0" smtClean="0">
                <a:solidFill>
                  <a:schemeClr val="tx1"/>
                </a:solidFill>
              </a:rPr>
              <a:t>    and stability.</a:t>
            </a:r>
          </a:p>
          <a:p>
            <a:pPr algn="l">
              <a:buFont typeface="Wingdings" pitchFamily="2" charset="2"/>
              <a:buChar char="Ø"/>
            </a:pPr>
            <a:endParaRPr lang="en-US" sz="2800" b="1" dirty="0" smtClean="0">
              <a:solidFill>
                <a:schemeClr val="tx1"/>
              </a:solidFill>
            </a:endParaRPr>
          </a:p>
          <a:p>
            <a:pPr algn="l">
              <a:buFont typeface="Wingdings" pitchFamily="2" charset="2"/>
              <a:buChar char="Ø"/>
            </a:pPr>
            <a:r>
              <a:rPr lang="en-US" sz="2800" b="1" dirty="0" smtClean="0">
                <a:solidFill>
                  <a:schemeClr val="tx1"/>
                </a:solidFill>
              </a:rPr>
              <a:t> Surface characteristics such as charge and permeability.</a:t>
            </a:r>
          </a:p>
          <a:p>
            <a:pPr algn="l">
              <a:buFont typeface="Wingdings" pitchFamily="2" charset="2"/>
              <a:buChar char="Ø"/>
            </a:pPr>
            <a:endParaRPr lang="en-US" sz="2800" b="1" dirty="0" smtClean="0">
              <a:solidFill>
                <a:schemeClr val="tx1"/>
              </a:solidFill>
            </a:endParaRPr>
          </a:p>
          <a:p>
            <a:pPr algn="l">
              <a:buFont typeface="Wingdings" pitchFamily="2" charset="2"/>
              <a:buChar char="Ø"/>
            </a:pPr>
            <a:r>
              <a:rPr lang="en-US" sz="2800" b="1" dirty="0" smtClean="0">
                <a:solidFill>
                  <a:schemeClr val="tx1"/>
                </a:solidFill>
              </a:rPr>
              <a:t> Degree of biodegradability, biocompatibility and toxicity.</a:t>
            </a:r>
          </a:p>
          <a:p>
            <a:pPr algn="l">
              <a:buFont typeface="Wingdings" pitchFamily="2" charset="2"/>
              <a:buChar char="Ø"/>
            </a:pPr>
            <a:endParaRPr lang="en-US" sz="2800" b="1" dirty="0" smtClean="0">
              <a:solidFill>
                <a:schemeClr val="tx1"/>
              </a:solidFill>
            </a:endParaRPr>
          </a:p>
          <a:p>
            <a:pPr algn="l">
              <a:buFont typeface="Wingdings" pitchFamily="2" charset="2"/>
              <a:buChar char="Ø"/>
            </a:pPr>
            <a:r>
              <a:rPr lang="en-US" sz="2800" b="1" dirty="0" smtClean="0">
                <a:solidFill>
                  <a:schemeClr val="tx1"/>
                </a:solidFill>
              </a:rPr>
              <a:t> Drug release profile desired.</a:t>
            </a:r>
          </a:p>
          <a:p>
            <a:pPr algn="l">
              <a:buFont typeface="Wingdings" pitchFamily="2" charset="2"/>
              <a:buChar char="Ø"/>
            </a:pPr>
            <a:endParaRPr lang="en-US" sz="2800" b="1" dirty="0" smtClean="0">
              <a:solidFill>
                <a:schemeClr val="tx1"/>
              </a:solidFill>
            </a:endParaRPr>
          </a:p>
          <a:p>
            <a:pPr algn="l">
              <a:buFont typeface="Wingdings" pitchFamily="2" charset="2"/>
              <a:buChar char="Ø"/>
            </a:pPr>
            <a:r>
              <a:rPr lang="en-US" sz="2800" b="1" dirty="0" smtClean="0">
                <a:solidFill>
                  <a:schemeClr val="tx1"/>
                </a:solidFill>
              </a:rPr>
              <a:t> </a:t>
            </a:r>
            <a:r>
              <a:rPr lang="en-US" sz="2800" b="1" dirty="0" err="1" smtClean="0">
                <a:solidFill>
                  <a:schemeClr val="tx1"/>
                </a:solidFill>
              </a:rPr>
              <a:t>Antigenicity</a:t>
            </a:r>
            <a:r>
              <a:rPr lang="en-US" sz="2800" b="1" dirty="0" smtClean="0">
                <a:solidFill>
                  <a:schemeClr val="tx1"/>
                </a:solidFill>
              </a:rPr>
              <a:t> of the final product.</a:t>
            </a:r>
            <a:endParaRPr lang="en-IN" sz="28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Seminar_page140_image1.jpg"/>
          <p:cNvPicPr>
            <a:picLocks noChangeAspect="1"/>
          </p:cNvPicPr>
          <p:nvPr/>
        </p:nvPicPr>
        <p:blipFill>
          <a:blip r:embed="rId2" cstate="print"/>
          <a:stretch>
            <a:fillRect/>
          </a:stretch>
        </p:blipFill>
        <p:spPr>
          <a:xfrm>
            <a:off x="152399" y="1066800"/>
            <a:ext cx="4413613" cy="3826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457200"/>
            <a:ext cx="3254417" cy="523220"/>
          </a:xfrm>
          <a:prstGeom prst="rect">
            <a:avLst/>
          </a:prstGeom>
          <a:noFill/>
        </p:spPr>
        <p:txBody>
          <a:bodyPr wrap="none" rtlCol="0">
            <a:spAutoFit/>
          </a:bodyPr>
          <a:lstStyle/>
          <a:p>
            <a:r>
              <a:rPr lang="en-US" sz="2800" b="1" dirty="0" smtClean="0"/>
              <a:t>Carbon </a:t>
            </a:r>
            <a:r>
              <a:rPr lang="en-US" sz="2800" b="1" dirty="0" err="1" smtClean="0"/>
              <a:t>Nanotubules</a:t>
            </a:r>
            <a:endParaRPr lang="en-US" sz="2800" b="1" dirty="0"/>
          </a:p>
        </p:txBody>
      </p:sp>
      <p:sp>
        <p:nvSpPr>
          <p:cNvPr id="8" name="TextBox 7"/>
          <p:cNvSpPr txBox="1"/>
          <p:nvPr/>
        </p:nvSpPr>
        <p:spPr>
          <a:xfrm>
            <a:off x="76200" y="5181600"/>
            <a:ext cx="4495800" cy="1569660"/>
          </a:xfrm>
          <a:prstGeom prst="rect">
            <a:avLst/>
          </a:prstGeom>
          <a:noFill/>
        </p:spPr>
        <p:txBody>
          <a:bodyPr wrap="square" rtlCol="0">
            <a:spAutoFit/>
          </a:bodyPr>
          <a:lstStyle/>
          <a:p>
            <a:r>
              <a:rPr lang="en-US" sz="2400" b="1" dirty="0" smtClean="0"/>
              <a:t>Used in treatment of Bronchial asthma</a:t>
            </a:r>
          </a:p>
          <a:p>
            <a:r>
              <a:rPr lang="en-US" sz="2400" b="1" dirty="0" smtClean="0"/>
              <a:t>ADR: Foreign body </a:t>
            </a:r>
            <a:r>
              <a:rPr lang="en-US" sz="2400" b="1" dirty="0" err="1" smtClean="0"/>
              <a:t>granuloma</a:t>
            </a:r>
            <a:r>
              <a:rPr lang="en-US" sz="2400" b="1" dirty="0" smtClean="0"/>
              <a:t> and </a:t>
            </a:r>
            <a:r>
              <a:rPr lang="en-US" sz="2400" b="1" dirty="0" err="1" smtClean="0"/>
              <a:t>intestitial</a:t>
            </a:r>
            <a:r>
              <a:rPr lang="en-US" sz="2400" b="1" dirty="0" smtClean="0"/>
              <a:t>  fibrosis </a:t>
            </a:r>
            <a:endParaRPr lang="en-US" sz="2400" b="1" dirty="0"/>
          </a:p>
        </p:txBody>
      </p:sp>
      <p:pic>
        <p:nvPicPr>
          <p:cNvPr id="9" name="Picture 8" descr="Seminar_page142_image1.jpg"/>
          <p:cNvPicPr>
            <a:picLocks noChangeAspect="1"/>
          </p:cNvPicPr>
          <p:nvPr/>
        </p:nvPicPr>
        <p:blipFill>
          <a:blip r:embed="rId3" cstate="print"/>
          <a:stretch>
            <a:fillRect/>
          </a:stretch>
        </p:blipFill>
        <p:spPr>
          <a:xfrm>
            <a:off x="4876800" y="1060027"/>
            <a:ext cx="4038600" cy="3816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34000" y="457200"/>
            <a:ext cx="3042821" cy="523220"/>
          </a:xfrm>
          <a:prstGeom prst="rect">
            <a:avLst/>
          </a:prstGeom>
          <a:noFill/>
        </p:spPr>
        <p:txBody>
          <a:bodyPr wrap="none" rtlCol="0">
            <a:spAutoFit/>
          </a:bodyPr>
          <a:lstStyle/>
          <a:p>
            <a:r>
              <a:rPr lang="en-US" sz="2800" b="1" dirty="0" smtClean="0"/>
              <a:t>Gold </a:t>
            </a:r>
            <a:r>
              <a:rPr lang="en-US" sz="2800" b="1" dirty="0" err="1" smtClean="0"/>
              <a:t>Nanoparticles</a:t>
            </a:r>
            <a:endParaRPr lang="en-US" sz="2800" b="1" dirty="0"/>
          </a:p>
        </p:txBody>
      </p:sp>
      <p:sp>
        <p:nvSpPr>
          <p:cNvPr id="11" name="TextBox 10"/>
          <p:cNvSpPr txBox="1"/>
          <p:nvPr/>
        </p:nvSpPr>
        <p:spPr>
          <a:xfrm>
            <a:off x="5257800" y="5181600"/>
            <a:ext cx="3281668" cy="830997"/>
          </a:xfrm>
          <a:prstGeom prst="rect">
            <a:avLst/>
          </a:prstGeom>
          <a:noFill/>
        </p:spPr>
        <p:txBody>
          <a:bodyPr wrap="none" rtlCol="0">
            <a:spAutoFit/>
          </a:bodyPr>
          <a:lstStyle/>
          <a:p>
            <a:r>
              <a:rPr lang="en-US" sz="2400" b="1" dirty="0" smtClean="0"/>
              <a:t>Cancer chemotherapy</a:t>
            </a:r>
          </a:p>
          <a:p>
            <a:r>
              <a:rPr lang="en-US" sz="2400" b="1" dirty="0" smtClean="0"/>
              <a:t>-free radical generation</a:t>
            </a:r>
            <a:endParaRPr lang="en-US" sz="24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bg1"/>
          </a:solidFill>
        </p:spPr>
        <p:txBody>
          <a:bodyPr/>
          <a:lstStyle/>
          <a:p>
            <a:pPr algn="ctr"/>
            <a:r>
              <a:rPr lang="en-US" sz="2800" b="1" dirty="0" smtClean="0">
                <a:solidFill>
                  <a:srgbClr val="FF0000"/>
                </a:solidFill>
                <a:latin typeface="Arial" pitchFamily="34" charset="0"/>
                <a:cs typeface="Arial" pitchFamily="34" charset="0"/>
              </a:rPr>
              <a:t/>
            </a:r>
            <a:br>
              <a:rPr lang="en-US" sz="2800" b="1" dirty="0" smtClean="0">
                <a:solidFill>
                  <a:srgbClr val="FF0000"/>
                </a:solidFill>
                <a:latin typeface="Arial" pitchFamily="34" charset="0"/>
                <a:cs typeface="Arial" pitchFamily="34" charset="0"/>
              </a:rPr>
            </a:br>
            <a:r>
              <a:rPr lang="en-US" sz="2800" b="1" dirty="0" smtClean="0">
                <a:solidFill>
                  <a:srgbClr val="FFFF00"/>
                </a:solidFill>
                <a:latin typeface="Arial" pitchFamily="34" charset="0"/>
                <a:cs typeface="Arial" pitchFamily="34" charset="0"/>
              </a:rPr>
              <a:t>Difference between </a:t>
            </a:r>
            <a:r>
              <a:rPr lang="en-US" sz="2800" b="1" dirty="0" err="1" smtClean="0">
                <a:solidFill>
                  <a:srgbClr val="FFFF00"/>
                </a:solidFill>
                <a:latin typeface="Arial" pitchFamily="34" charset="0"/>
                <a:cs typeface="Arial" pitchFamily="34" charset="0"/>
              </a:rPr>
              <a:t>Liposomes</a:t>
            </a:r>
            <a:r>
              <a:rPr lang="en-US" sz="2800" b="1" dirty="0" smtClean="0">
                <a:solidFill>
                  <a:srgbClr val="FFFF00"/>
                </a:solidFill>
                <a:latin typeface="Arial" pitchFamily="34" charset="0"/>
                <a:cs typeface="Arial" pitchFamily="34" charset="0"/>
              </a:rPr>
              <a:t> and Nanoparticles:</a:t>
            </a:r>
            <a:br>
              <a:rPr lang="en-US" sz="2800" b="1" dirty="0" smtClean="0">
                <a:solidFill>
                  <a:srgbClr val="FFFF00"/>
                </a:solidFill>
                <a:latin typeface="Arial" pitchFamily="34" charset="0"/>
                <a:cs typeface="Arial" pitchFamily="34" charset="0"/>
              </a:rPr>
            </a:br>
            <a:endParaRPr lang="en-IN"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b="1" dirty="0" smtClean="0">
              <a:solidFill>
                <a:srgbClr val="FF0000"/>
              </a:solidFill>
            </a:endParaRPr>
          </a:p>
          <a:p>
            <a:endParaRPr lang="en-IN" dirty="0"/>
          </a:p>
        </p:txBody>
      </p:sp>
      <p:graphicFrame>
        <p:nvGraphicFramePr>
          <p:cNvPr id="6" name="Table 5"/>
          <p:cNvGraphicFramePr>
            <a:graphicFrameLocks noGrp="1"/>
          </p:cNvGraphicFramePr>
          <p:nvPr/>
        </p:nvGraphicFramePr>
        <p:xfrm>
          <a:off x="0" y="990600"/>
          <a:ext cx="9144000" cy="5867400"/>
        </p:xfrm>
        <a:graphic>
          <a:graphicData uri="http://schemas.openxmlformats.org/drawingml/2006/table">
            <a:tbl>
              <a:tblPr firstRow="1" bandRow="1">
                <a:tableStyleId>{69C7853C-536D-4A76-A0AE-DD22124D55A5}</a:tableStyleId>
              </a:tblPr>
              <a:tblGrid>
                <a:gridCol w="4876800"/>
                <a:gridCol w="4267200"/>
              </a:tblGrid>
              <a:tr h="977900">
                <a:tc>
                  <a:txBody>
                    <a:bodyPr/>
                    <a:lstStyle/>
                    <a:p>
                      <a:pPr algn="ctr"/>
                      <a:r>
                        <a:rPr lang="en-US" sz="3600" dirty="0" smtClean="0"/>
                        <a:t>Liposomes</a:t>
                      </a:r>
                      <a:endParaRPr lang="en-US" sz="3600" b="1" dirty="0">
                        <a:solidFill>
                          <a:srgbClr val="FF0000"/>
                        </a:solidFill>
                      </a:endParaRPr>
                    </a:p>
                  </a:txBody>
                  <a:tcPr/>
                </a:tc>
                <a:tc>
                  <a:txBody>
                    <a:bodyPr/>
                    <a:lstStyle/>
                    <a:p>
                      <a:pPr algn="ctr"/>
                      <a:r>
                        <a:rPr lang="en-US" sz="3600" dirty="0" smtClean="0"/>
                        <a:t>Nanoparticles</a:t>
                      </a:r>
                      <a:endParaRPr lang="en-US" sz="3600" dirty="0">
                        <a:solidFill>
                          <a:srgbClr val="FF0000"/>
                        </a:solidFill>
                      </a:endParaRPr>
                    </a:p>
                  </a:txBody>
                  <a:tcPr/>
                </a:tc>
              </a:tr>
              <a:tr h="4889500">
                <a:tc>
                  <a:txBody>
                    <a:bodyPr/>
                    <a:lstStyle/>
                    <a:p>
                      <a:pPr>
                        <a:buFont typeface="Wingdings" pitchFamily="2" charset="2"/>
                        <a:buChar char="Ø"/>
                      </a:pPr>
                      <a:r>
                        <a:rPr lang="en-US" dirty="0" smtClean="0"/>
                        <a:t> </a:t>
                      </a:r>
                      <a:r>
                        <a:rPr lang="en-US" sz="2400" dirty="0" smtClean="0"/>
                        <a:t>Protecting</a:t>
                      </a:r>
                      <a:r>
                        <a:rPr lang="en-US" sz="2400" baseline="0" dirty="0" smtClean="0"/>
                        <a:t> drugs from degradation.</a:t>
                      </a:r>
                    </a:p>
                    <a:p>
                      <a:pPr>
                        <a:buFont typeface="Wingdings" pitchFamily="2" charset="2"/>
                        <a:buChar char="Ø"/>
                      </a:pPr>
                      <a:endParaRPr lang="en-US" sz="2400" baseline="0" dirty="0" smtClean="0"/>
                    </a:p>
                    <a:p>
                      <a:pPr>
                        <a:buFont typeface="Wingdings" pitchFamily="2" charset="2"/>
                        <a:buChar char="Ø"/>
                      </a:pPr>
                      <a:r>
                        <a:rPr lang="en-US" sz="2400" baseline="0" dirty="0" smtClean="0"/>
                        <a:t> Less targeting to site of action.</a:t>
                      </a:r>
                    </a:p>
                    <a:p>
                      <a:pPr>
                        <a:buFont typeface="Wingdings" pitchFamily="2" charset="2"/>
                        <a:buChar char="Ø"/>
                      </a:pPr>
                      <a:endParaRPr lang="en-US" sz="2400" baseline="0" dirty="0" smtClean="0"/>
                    </a:p>
                    <a:p>
                      <a:pPr>
                        <a:buFont typeface="Wingdings" pitchFamily="2" charset="2"/>
                        <a:buChar char="Ø"/>
                      </a:pPr>
                      <a:r>
                        <a:rPr lang="en-US" sz="2400" baseline="0" dirty="0" smtClean="0"/>
                        <a:t> Reduction toxicity or side effects.</a:t>
                      </a:r>
                    </a:p>
                    <a:p>
                      <a:pPr>
                        <a:buFont typeface="Wingdings" pitchFamily="2" charset="2"/>
                        <a:buChar char="Ø"/>
                      </a:pPr>
                      <a:endParaRPr lang="en-US" sz="2400" baseline="0" dirty="0" smtClean="0"/>
                    </a:p>
                    <a:p>
                      <a:pPr>
                        <a:buFont typeface="Wingdings" pitchFamily="2" charset="2"/>
                        <a:buChar char="Ø"/>
                      </a:pPr>
                      <a:r>
                        <a:rPr lang="en-US" sz="2400" baseline="0" dirty="0" smtClean="0"/>
                        <a:t> Low encapsulation efficacy.</a:t>
                      </a:r>
                    </a:p>
                    <a:p>
                      <a:pPr>
                        <a:buFont typeface="Wingdings" pitchFamily="2" charset="2"/>
                        <a:buChar char="Ø"/>
                      </a:pPr>
                      <a:endParaRPr lang="en-US" sz="2400" baseline="0" dirty="0" smtClean="0"/>
                    </a:p>
                    <a:p>
                      <a:pPr>
                        <a:buFont typeface="Wingdings" pitchFamily="2" charset="2"/>
                        <a:buChar char="Ø"/>
                      </a:pPr>
                      <a:r>
                        <a:rPr lang="en-US" sz="2400" baseline="0" dirty="0" smtClean="0"/>
                        <a:t> Rapid leakage of water soluble        </a:t>
                      </a:r>
                    </a:p>
                    <a:p>
                      <a:pPr>
                        <a:buFont typeface="Wingdings" pitchFamily="2" charset="2"/>
                        <a:buNone/>
                      </a:pPr>
                      <a:r>
                        <a:rPr lang="en-US" sz="2400" baseline="0" dirty="0" smtClean="0"/>
                        <a:t>     drug in the presence of blood  </a:t>
                      </a:r>
                    </a:p>
                    <a:p>
                      <a:pPr>
                        <a:buFont typeface="Wingdings" pitchFamily="2" charset="2"/>
                        <a:buNone/>
                      </a:pPr>
                      <a:r>
                        <a:rPr lang="en-US" sz="2400" baseline="0" dirty="0" smtClean="0"/>
                        <a:t>     components and poor  storage  </a:t>
                      </a:r>
                    </a:p>
                    <a:p>
                      <a:pPr>
                        <a:buFont typeface="Wingdings" pitchFamily="2" charset="2"/>
                        <a:buNone/>
                      </a:pPr>
                      <a:r>
                        <a:rPr lang="en-US" sz="2400" baseline="0" dirty="0" smtClean="0"/>
                        <a:t>     stability.</a:t>
                      </a:r>
                    </a:p>
                    <a:p>
                      <a:pPr>
                        <a:buFont typeface="Wingdings" pitchFamily="2" charset="2"/>
                        <a:buChar char="Ø"/>
                      </a:pPr>
                      <a:endParaRPr lang="en-US" dirty="0"/>
                    </a:p>
                  </a:txBody>
                  <a:tcPr/>
                </a:tc>
                <a:tc>
                  <a:txBody>
                    <a:bodyPr/>
                    <a:lstStyle/>
                    <a:p>
                      <a:pPr>
                        <a:buFont typeface="Wingdings" pitchFamily="2" charset="2"/>
                        <a:buChar char="Ø"/>
                      </a:pPr>
                      <a:r>
                        <a:rPr lang="en-US" sz="2400" dirty="0" smtClean="0"/>
                        <a:t> Increase the stability of drugs.</a:t>
                      </a:r>
                    </a:p>
                    <a:p>
                      <a:pPr>
                        <a:buFont typeface="Wingdings" pitchFamily="2" charset="2"/>
                        <a:buNone/>
                      </a:pPr>
                      <a:endParaRPr lang="en-US" sz="2400" dirty="0" smtClean="0"/>
                    </a:p>
                    <a:p>
                      <a:pPr>
                        <a:buFont typeface="Wingdings" pitchFamily="2" charset="2"/>
                        <a:buChar char="Ø"/>
                      </a:pPr>
                      <a:r>
                        <a:rPr lang="en-US" sz="2400" dirty="0" smtClean="0"/>
                        <a:t> More targeting to site of  </a:t>
                      </a:r>
                    </a:p>
                    <a:p>
                      <a:pPr>
                        <a:buFont typeface="Wingdings" pitchFamily="2" charset="2"/>
                        <a:buNone/>
                      </a:pPr>
                      <a:r>
                        <a:rPr lang="en-US" sz="2400" baseline="0" dirty="0" smtClean="0"/>
                        <a:t>     </a:t>
                      </a:r>
                      <a:r>
                        <a:rPr lang="en-US" sz="2400" dirty="0" smtClean="0"/>
                        <a:t>action.</a:t>
                      </a:r>
                    </a:p>
                    <a:p>
                      <a:pPr>
                        <a:buFont typeface="Wingdings" pitchFamily="2" charset="2"/>
                        <a:buChar char="Ø"/>
                      </a:pPr>
                      <a:endParaRPr lang="en-US" sz="2400" dirty="0" smtClean="0"/>
                    </a:p>
                    <a:p>
                      <a:pPr>
                        <a:buFont typeface="Wingdings" pitchFamily="2" charset="2"/>
                        <a:buChar char="Ø"/>
                      </a:pPr>
                      <a:r>
                        <a:rPr lang="en-US" sz="2400" dirty="0" smtClean="0"/>
                        <a:t> Increase the encapsulation </a:t>
                      </a:r>
                    </a:p>
                    <a:p>
                      <a:pPr>
                        <a:buFont typeface="Wingdings" pitchFamily="2" charset="2"/>
                        <a:buNone/>
                      </a:pPr>
                      <a:r>
                        <a:rPr lang="en-US" sz="2400" dirty="0" smtClean="0"/>
                        <a:t>     efficacy.</a:t>
                      </a:r>
                    </a:p>
                    <a:p>
                      <a:pPr>
                        <a:buFont typeface="Wingdings" pitchFamily="2" charset="2"/>
                        <a:buChar char="Ø"/>
                      </a:pPr>
                      <a:endParaRPr lang="en-US" sz="2400" dirty="0" smtClean="0"/>
                    </a:p>
                    <a:p>
                      <a:pPr>
                        <a:buFont typeface="Wingdings" pitchFamily="2" charset="2"/>
                        <a:buChar char="Ø"/>
                      </a:pPr>
                      <a:r>
                        <a:rPr lang="en-US" sz="2400" baseline="0" dirty="0" smtClean="0"/>
                        <a:t>Minimize the leakage of water  </a:t>
                      </a:r>
                    </a:p>
                    <a:p>
                      <a:pPr>
                        <a:buFont typeface="Wingdings" pitchFamily="2" charset="2"/>
                        <a:buNone/>
                      </a:pPr>
                      <a:r>
                        <a:rPr lang="en-US" sz="2400" baseline="0" dirty="0" smtClean="0"/>
                        <a:t>    soluble drug in the presence of </a:t>
                      </a:r>
                    </a:p>
                    <a:p>
                      <a:pPr>
                        <a:buFont typeface="Wingdings" pitchFamily="2" charset="2"/>
                        <a:buNone/>
                      </a:pPr>
                      <a:r>
                        <a:rPr lang="en-US" sz="2400" baseline="0" dirty="0" smtClean="0"/>
                        <a:t>    blood components. </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nolipogels-desgined-by-Yale-experts-Effective-cancer-drug.jpg"/>
          <p:cNvPicPr>
            <a:picLocks noChangeAspect="1"/>
          </p:cNvPicPr>
          <p:nvPr/>
        </p:nvPicPr>
        <p:blipFill>
          <a:blip r:embed="rId2" cstate="print"/>
          <a:stretch>
            <a:fillRect/>
          </a:stretch>
        </p:blipFill>
        <p:spPr>
          <a:xfrm>
            <a:off x="457200" y="838200"/>
            <a:ext cx="42672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eminar_page140_image2.jpg"/>
          <p:cNvPicPr>
            <a:picLocks noChangeAspect="1"/>
          </p:cNvPicPr>
          <p:nvPr/>
        </p:nvPicPr>
        <p:blipFill>
          <a:blip r:embed="rId3" cstate="print"/>
          <a:stretch>
            <a:fillRect/>
          </a:stretch>
        </p:blipFill>
        <p:spPr>
          <a:xfrm>
            <a:off x="4724400" y="838200"/>
            <a:ext cx="38100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81000" y="228600"/>
            <a:ext cx="3051413" cy="523220"/>
          </a:xfrm>
          <a:prstGeom prst="rect">
            <a:avLst/>
          </a:prstGeom>
          <a:noFill/>
        </p:spPr>
        <p:txBody>
          <a:bodyPr wrap="none" rtlCol="0">
            <a:spAutoFit/>
          </a:bodyPr>
          <a:lstStyle/>
          <a:p>
            <a:r>
              <a:rPr lang="en-US" sz="2800" b="1" dirty="0" err="1" smtClean="0"/>
              <a:t>Nanoerythrosomes</a:t>
            </a:r>
            <a:endParaRPr lang="en-US" sz="2800" b="1" dirty="0"/>
          </a:p>
        </p:txBody>
      </p:sp>
      <p:sp>
        <p:nvSpPr>
          <p:cNvPr id="11" name="TextBox 10"/>
          <p:cNvSpPr txBox="1"/>
          <p:nvPr/>
        </p:nvSpPr>
        <p:spPr>
          <a:xfrm>
            <a:off x="0" y="5029200"/>
            <a:ext cx="9144000" cy="193899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p:spPr>
        <p:txBody>
          <a:bodyPr wrap="square" rtlCol="0">
            <a:spAutoFit/>
          </a:bodyPr>
          <a:lstStyle/>
          <a:p>
            <a:r>
              <a:rPr lang="en-US" sz="2400" dirty="0" err="1" smtClean="0">
                <a:solidFill>
                  <a:schemeClr val="bg1"/>
                </a:solidFill>
              </a:rPr>
              <a:t>Nanoerythrosomes</a:t>
            </a:r>
            <a:r>
              <a:rPr lang="en-US" sz="2400" dirty="0" smtClean="0">
                <a:solidFill>
                  <a:schemeClr val="bg1"/>
                </a:solidFill>
              </a:rPr>
              <a:t> are resealed erythrocytes that can carry proteins, enzymes  &amp; macromolecules. </a:t>
            </a:r>
          </a:p>
          <a:p>
            <a:r>
              <a:rPr lang="en-US" sz="2400" dirty="0" smtClean="0">
                <a:solidFill>
                  <a:schemeClr val="bg1"/>
                </a:solidFill>
              </a:rPr>
              <a:t>They are used in the treatment of liver tumor, parasitic disease </a:t>
            </a:r>
          </a:p>
          <a:p>
            <a:r>
              <a:rPr lang="en-US" sz="2400" dirty="0" smtClean="0">
                <a:solidFill>
                  <a:schemeClr val="bg1"/>
                </a:solidFill>
              </a:rPr>
              <a:t>&amp; enzyme disease</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3084" r="13084"/>
          <a:stretch>
            <a:fillRect/>
          </a:stretch>
        </p:blipFill>
        <p:spPr bwMode="auto">
          <a:xfrm>
            <a:off x="0" y="0"/>
            <a:ext cx="9144000" cy="6894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152400"/>
          <a:ext cx="11582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57200" y="152400"/>
          <a:ext cx="8229600" cy="114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Grp="1" noChangeAspect="1" noChangeArrowheads="1"/>
          </p:cNvPicPr>
          <p:nvPr>
            <p:ph idx="1"/>
          </p:nvPr>
        </p:nvPicPr>
        <p:blipFill>
          <a:blip r:embed="rId3" cstate="print"/>
          <a:srcRect l="12813" t="8418" r="12813" b="8428"/>
          <a:stretch>
            <a:fillRect/>
          </a:stretch>
        </p:blipFill>
        <p:spPr bwMode="auto">
          <a:xfrm>
            <a:off x="-81643" y="0"/>
            <a:ext cx="9307286" cy="6858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scape.com/article/770/397/770397-fig2.jpg"/>
          <p:cNvPicPr>
            <a:picLocks noChangeAspect="1" noChangeArrowheads="1"/>
          </p:cNvPicPr>
          <p:nvPr/>
        </p:nvPicPr>
        <p:blipFill>
          <a:blip r:embed="rId2" cstate="print"/>
          <a:srcRect/>
          <a:stretch>
            <a:fillRect/>
          </a:stretch>
        </p:blipFill>
        <p:spPr bwMode="auto">
          <a:xfrm>
            <a:off x="0" y="0"/>
            <a:ext cx="9144000" cy="4267200"/>
          </a:xfrm>
          <a:prstGeom prst="rect">
            <a:avLst/>
          </a:prstGeom>
          <a:noFill/>
        </p:spPr>
      </p:pic>
      <p:sp>
        <p:nvSpPr>
          <p:cNvPr id="3" name="TextBox 2"/>
          <p:cNvSpPr txBox="1"/>
          <p:nvPr/>
        </p:nvSpPr>
        <p:spPr>
          <a:xfrm>
            <a:off x="76200" y="4343400"/>
            <a:ext cx="9067800" cy="2246769"/>
          </a:xfrm>
          <a:prstGeom prst="rect">
            <a:avLst/>
          </a:prstGeom>
          <a:noFill/>
        </p:spPr>
        <p:txBody>
          <a:bodyPr wrap="square" rtlCol="0">
            <a:spAutoFit/>
          </a:bodyPr>
          <a:lstStyle/>
          <a:p>
            <a:r>
              <a:rPr lang="en-US" sz="2000" dirty="0" smtClean="0"/>
              <a:t> </a:t>
            </a:r>
            <a:r>
              <a:rPr lang="en-US" sz="2000" b="1" dirty="0" smtClean="0"/>
              <a:t>(A) </a:t>
            </a:r>
            <a:r>
              <a:rPr lang="en-US" sz="2000" dirty="0" smtClean="0"/>
              <a:t>By the enhanced permeability and retention (EPR) effect, </a:t>
            </a:r>
            <a:r>
              <a:rPr lang="en-US" sz="2000" dirty="0" err="1" smtClean="0"/>
              <a:t>nanoparticles</a:t>
            </a:r>
            <a:r>
              <a:rPr lang="en-US" sz="2000" dirty="0" smtClean="0"/>
              <a:t> (NPs) can be passively </a:t>
            </a:r>
            <a:r>
              <a:rPr lang="en-US" sz="2000" dirty="0" err="1" smtClean="0"/>
              <a:t>extravasated</a:t>
            </a:r>
            <a:r>
              <a:rPr lang="en-US" sz="2000" dirty="0" smtClean="0"/>
              <a:t> through leaky </a:t>
            </a:r>
            <a:r>
              <a:rPr lang="en-US" sz="2000" dirty="0" err="1" smtClean="0"/>
              <a:t>vascularization</a:t>
            </a:r>
            <a:r>
              <a:rPr lang="en-US" sz="2000" dirty="0" smtClean="0"/>
              <a:t>, allowing their accumulation at the tumor region. In this case, drugs may be released in the extracellular matrix and then diffuse through the tissue. </a:t>
            </a:r>
          </a:p>
          <a:p>
            <a:endParaRPr lang="en-US" sz="2000" dirty="0" smtClean="0"/>
          </a:p>
          <a:p>
            <a:r>
              <a:rPr lang="en-US" sz="2000" dirty="0" smtClean="0"/>
              <a:t> </a:t>
            </a:r>
            <a:r>
              <a:rPr lang="en-US" sz="2000" b="1" dirty="0" smtClean="0"/>
              <a:t>(B) </a:t>
            </a:r>
            <a:r>
              <a:rPr lang="en-US" sz="2000" dirty="0" smtClean="0"/>
              <a:t>Active targeting can enhance the therapeutic efficacy of drugs by the increased accumulation and cellular uptake of NPs through receptor-mediated </a:t>
            </a:r>
            <a:r>
              <a:rPr lang="en-US" sz="2000" dirty="0" err="1" smtClean="0"/>
              <a:t>endocytosis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7772400" cy="762000"/>
          </a:xfrm>
        </p:spPr>
        <p:txBody>
          <a:bodyPr>
            <a:normAutofit/>
          </a:bodyPr>
          <a:lstStyle/>
          <a:p>
            <a:r>
              <a:rPr lang="en-IN" sz="3200" b="1" dirty="0" smtClean="0">
                <a:solidFill>
                  <a:srgbClr val="00B050"/>
                </a:solidFill>
              </a:rPr>
              <a:t>CHALLENGES OF NANO DRUG DELIVERY</a:t>
            </a:r>
            <a:endParaRPr lang="en-IN" sz="3200" dirty="0">
              <a:solidFill>
                <a:srgbClr val="00B050"/>
              </a:solidFill>
            </a:endParaRPr>
          </a:p>
        </p:txBody>
      </p:sp>
      <p:sp>
        <p:nvSpPr>
          <p:cNvPr id="3" name="Subtitle 2"/>
          <p:cNvSpPr>
            <a:spLocks noGrp="1"/>
          </p:cNvSpPr>
          <p:nvPr>
            <p:ph type="subTitle" idx="1"/>
          </p:nvPr>
        </p:nvSpPr>
        <p:spPr>
          <a:xfrm>
            <a:off x="990600" y="1600200"/>
            <a:ext cx="7315200" cy="4495800"/>
          </a:xfrm>
        </p:spPr>
        <p:txBody>
          <a:bodyPr>
            <a:normAutofit fontScale="92500" lnSpcReduction="10000"/>
          </a:bodyPr>
          <a:lstStyle/>
          <a:p>
            <a:pPr algn="l">
              <a:buFont typeface="Wingdings" pitchFamily="2" charset="2"/>
              <a:buChar char="Ø"/>
            </a:pPr>
            <a:r>
              <a:rPr lang="en-IN" b="1" dirty="0" smtClean="0">
                <a:solidFill>
                  <a:schemeClr val="tx1"/>
                </a:solidFill>
              </a:rPr>
              <a:t>Small size &amp; large surface area can lead to particle aggregation .</a:t>
            </a:r>
          </a:p>
          <a:p>
            <a:pPr algn="l">
              <a:buFont typeface="Wingdings" pitchFamily="2" charset="2"/>
              <a:buChar char="Ø"/>
            </a:pPr>
            <a:endParaRPr lang="en-IN" b="1" dirty="0" smtClean="0">
              <a:solidFill>
                <a:schemeClr val="tx1"/>
              </a:solidFill>
            </a:endParaRPr>
          </a:p>
          <a:p>
            <a:pPr algn="l">
              <a:buFont typeface="Wingdings" pitchFamily="2" charset="2"/>
              <a:buChar char="Ø"/>
            </a:pPr>
            <a:r>
              <a:rPr lang="en-IN" b="1" dirty="0" smtClean="0">
                <a:solidFill>
                  <a:schemeClr val="tx1"/>
                </a:solidFill>
              </a:rPr>
              <a:t>Physical handling of </a:t>
            </a:r>
            <a:r>
              <a:rPr lang="en-IN" b="1" dirty="0" err="1" smtClean="0">
                <a:solidFill>
                  <a:schemeClr val="tx1"/>
                </a:solidFill>
              </a:rPr>
              <a:t>nano</a:t>
            </a:r>
            <a:r>
              <a:rPr lang="en-IN" b="1" dirty="0" smtClean="0">
                <a:solidFill>
                  <a:schemeClr val="tx1"/>
                </a:solidFill>
              </a:rPr>
              <a:t> particles is difficult in liquid and dry forms.</a:t>
            </a:r>
          </a:p>
          <a:p>
            <a:pPr algn="l">
              <a:buFont typeface="Wingdings" pitchFamily="2" charset="2"/>
              <a:buChar char="Ø"/>
            </a:pPr>
            <a:endParaRPr lang="en-IN" b="1" dirty="0" smtClean="0">
              <a:solidFill>
                <a:schemeClr val="tx1"/>
              </a:solidFill>
            </a:endParaRPr>
          </a:p>
          <a:p>
            <a:pPr algn="l">
              <a:buFont typeface="Wingdings" pitchFamily="2" charset="2"/>
              <a:buChar char="Ø"/>
            </a:pPr>
            <a:r>
              <a:rPr lang="en-IN" b="1" dirty="0" smtClean="0">
                <a:solidFill>
                  <a:schemeClr val="tx1"/>
                </a:solidFill>
              </a:rPr>
              <a:t>Limited drug loading.</a:t>
            </a:r>
          </a:p>
          <a:p>
            <a:pPr algn="l">
              <a:buFont typeface="Wingdings" pitchFamily="2" charset="2"/>
              <a:buChar char="Ø"/>
            </a:pPr>
            <a:endParaRPr lang="en-IN" b="1" dirty="0" smtClean="0">
              <a:solidFill>
                <a:schemeClr val="tx1"/>
              </a:solidFill>
            </a:endParaRPr>
          </a:p>
          <a:p>
            <a:pPr algn="l">
              <a:buFont typeface="Wingdings" pitchFamily="2" charset="2"/>
              <a:buChar char="Ø"/>
            </a:pPr>
            <a:r>
              <a:rPr lang="en-IN" b="1" dirty="0" smtClean="0">
                <a:solidFill>
                  <a:schemeClr val="tx1"/>
                </a:solidFill>
              </a:rPr>
              <a:t>Toxic metabolites may form.</a:t>
            </a:r>
          </a:p>
          <a:p>
            <a:pPr algn="l"/>
            <a:endParaRPr lang="en-IN"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a:solidFill>
            <a:schemeClr val="tx1"/>
          </a:solidFill>
        </p:spPr>
        <p:txBody>
          <a:bodyPr>
            <a:noAutofit/>
          </a:bodyPr>
          <a:lstStyle/>
          <a:p>
            <a:pPr>
              <a:lnSpc>
                <a:spcPct val="150000"/>
              </a:lnSpc>
            </a:pPr>
            <a:r>
              <a:rPr lang="en-IN" sz="2800" b="1" dirty="0" smtClean="0">
                <a:solidFill>
                  <a:srgbClr val="FFFF00"/>
                </a:solidFill>
              </a:rPr>
              <a:t>Although new delivery systems have a number of therapeutic benefits, but they do have certain limitations such as :</a:t>
            </a:r>
            <a:endParaRPr lang="en-IN" sz="2800" b="1" dirty="0">
              <a:solidFill>
                <a:srgbClr val="FFFF00"/>
              </a:solidFill>
            </a:endParaRPr>
          </a:p>
        </p:txBody>
      </p:sp>
      <p:sp>
        <p:nvSpPr>
          <p:cNvPr id="3" name="Rectangle 2"/>
          <p:cNvSpPr/>
          <p:nvPr/>
        </p:nvSpPr>
        <p:spPr>
          <a:xfrm>
            <a:off x="0" y="2274838"/>
            <a:ext cx="9144000" cy="3539430"/>
          </a:xfrm>
          <a:prstGeom prst="rect">
            <a:avLst/>
          </a:prstGeom>
        </p:spPr>
        <p:txBody>
          <a:bodyPr wrap="square">
            <a:spAutoFit/>
          </a:bodyPr>
          <a:lstStyle/>
          <a:p>
            <a:pPr algn="just"/>
            <a:r>
              <a:rPr lang="en-IN" sz="2800" b="1" dirty="0" smtClean="0"/>
              <a:t>a) If systems fail, overdosing occurs due to doses dumping.</a:t>
            </a:r>
          </a:p>
          <a:p>
            <a:pPr algn="just"/>
            <a:r>
              <a:rPr lang="en-IN" sz="2800" b="1" dirty="0" smtClean="0"/>
              <a:t/>
            </a:r>
            <a:br>
              <a:rPr lang="en-IN" sz="2800" b="1" dirty="0" smtClean="0"/>
            </a:br>
            <a:r>
              <a:rPr lang="en-IN" sz="2800" b="1" dirty="0" smtClean="0"/>
              <a:t>b) The large physical size of the dosage unit poses problems in usage.</a:t>
            </a:r>
          </a:p>
          <a:p>
            <a:pPr algn="just"/>
            <a:r>
              <a:rPr lang="en-IN" sz="2800" b="1" dirty="0" smtClean="0"/>
              <a:t/>
            </a:r>
            <a:br>
              <a:rPr lang="en-IN" sz="2800" b="1" dirty="0" smtClean="0"/>
            </a:br>
            <a:r>
              <a:rPr lang="en-IN" sz="2800" b="1" dirty="0" smtClean="0"/>
              <a:t>c) Often sub optimum bio-availability is observed.</a:t>
            </a:r>
            <a:br>
              <a:rPr lang="en-IN" sz="2800" b="1" dirty="0" smtClean="0"/>
            </a:br>
            <a:endParaRPr lang="en-IN" sz="2800" b="1" dirty="0" smtClean="0"/>
          </a:p>
          <a:p>
            <a:pPr algn="just"/>
            <a:r>
              <a:rPr lang="en-IN" sz="2800" b="1" dirty="0" smtClean="0"/>
              <a:t>d) Variability in drug levels is also observed.</a:t>
            </a:r>
            <a:endParaRPr lang="en-IN"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spPr>
        <p:txBody>
          <a:bodyPr>
            <a:noAutofit/>
          </a:bodyPr>
          <a:lstStyle/>
          <a:p>
            <a:pPr lvl="0">
              <a:spcBef>
                <a:spcPct val="20000"/>
              </a:spcBef>
            </a:pPr>
            <a:r>
              <a:rPr lang="en-IN" sz="2400" b="1" dirty="0" smtClean="0">
                <a:solidFill>
                  <a:srgbClr val="FFFF00"/>
                </a:solidFill>
                <a:ea typeface="+mn-ea"/>
                <a:cs typeface="+mn-cs"/>
              </a:rPr>
              <a:t/>
            </a:r>
            <a:br>
              <a:rPr lang="en-IN" sz="2400" b="1" dirty="0" smtClean="0">
                <a:solidFill>
                  <a:srgbClr val="FFFF00"/>
                </a:solidFill>
                <a:ea typeface="+mn-ea"/>
                <a:cs typeface="+mn-cs"/>
              </a:rPr>
            </a:br>
            <a:r>
              <a:rPr lang="en-IN" sz="2400" b="1" dirty="0" smtClean="0">
                <a:solidFill>
                  <a:srgbClr val="FFFF00"/>
                </a:solidFill>
                <a:ea typeface="+mn-ea"/>
                <a:cs typeface="+mn-cs"/>
              </a:rPr>
              <a:t/>
            </a:r>
            <a:br>
              <a:rPr lang="en-IN" sz="2400" b="1" dirty="0" smtClean="0">
                <a:solidFill>
                  <a:srgbClr val="FFFF00"/>
                </a:solidFill>
                <a:ea typeface="+mn-ea"/>
                <a:cs typeface="+mn-cs"/>
              </a:rPr>
            </a:br>
            <a:r>
              <a:rPr lang="en-IN" sz="2400" b="1" dirty="0" smtClean="0">
                <a:solidFill>
                  <a:srgbClr val="FFFF00"/>
                </a:solidFill>
                <a:ea typeface="+mn-ea"/>
                <a:cs typeface="+mn-cs"/>
              </a:rPr>
              <a:t>A Research and Development work will continue to be an integral part of developing novel drug delivery systems for ultimate commercial exploitation in the coming years.</a:t>
            </a:r>
            <a:br>
              <a:rPr lang="en-IN" sz="2400" b="1" dirty="0" smtClean="0">
                <a:solidFill>
                  <a:srgbClr val="FFFF00"/>
                </a:solidFill>
                <a:ea typeface="+mn-ea"/>
                <a:cs typeface="+mn-cs"/>
              </a:rPr>
            </a:br>
            <a:r>
              <a:rPr lang="en-US" sz="2400" b="1" dirty="0" smtClean="0">
                <a:solidFill>
                  <a:srgbClr val="FFFF00"/>
                </a:solidFill>
                <a:ea typeface="+mn-ea"/>
                <a:cs typeface="+mn-cs"/>
              </a:rPr>
              <a:t>	</a:t>
            </a:r>
            <a:r>
              <a:rPr lang="en-IN" sz="2400" b="1" dirty="0" smtClean="0">
                <a:solidFill>
                  <a:srgbClr val="FFFF00"/>
                </a:solidFill>
                <a:ea typeface="+mn-ea"/>
                <a:cs typeface="+mn-cs"/>
              </a:rPr>
              <a:t/>
            </a:r>
            <a:br>
              <a:rPr lang="en-IN" sz="2400" b="1" dirty="0" smtClean="0">
                <a:solidFill>
                  <a:srgbClr val="FFFF00"/>
                </a:solidFill>
                <a:ea typeface="+mn-ea"/>
                <a:cs typeface="+mn-cs"/>
              </a:rPr>
            </a:br>
            <a:endParaRPr lang="en-IN" sz="4000" dirty="0">
              <a:solidFill>
                <a:srgbClr val="FFFF00"/>
              </a:solidFill>
            </a:endParaRPr>
          </a:p>
        </p:txBody>
      </p:sp>
      <p:sp>
        <p:nvSpPr>
          <p:cNvPr id="3" name="Subtitle 2"/>
          <p:cNvSpPr>
            <a:spLocks noGrp="1"/>
          </p:cNvSpPr>
          <p:nvPr>
            <p:ph type="subTitle" idx="1"/>
          </p:nvPr>
        </p:nvSpPr>
        <p:spPr>
          <a:xfrm>
            <a:off x="0" y="1219200"/>
            <a:ext cx="9144000" cy="5638800"/>
          </a:xfrm>
          <a:solidFill>
            <a:schemeClr val="tx1"/>
          </a:solidFill>
        </p:spPr>
        <p:txBody>
          <a:bodyPr>
            <a:normAutofit/>
          </a:bodyPr>
          <a:lstStyle/>
          <a:p>
            <a:pPr marL="514350" indent="-514350" algn="just">
              <a:lnSpc>
                <a:spcPct val="150000"/>
              </a:lnSpc>
              <a:buAutoNum type="alphaLcParenR"/>
            </a:pPr>
            <a:r>
              <a:rPr lang="en-IN" sz="2600" b="1" dirty="0" smtClean="0">
                <a:solidFill>
                  <a:schemeClr val="bg1"/>
                </a:solidFill>
                <a:ea typeface="+mj-ea"/>
                <a:cs typeface="+mj-cs"/>
              </a:rPr>
              <a:t>A number of problems for basic research which need to be resolved at the molecular and cellular levels.</a:t>
            </a:r>
          </a:p>
          <a:p>
            <a:pPr marL="514350" indent="-514350" algn="just">
              <a:lnSpc>
                <a:spcPct val="150000"/>
              </a:lnSpc>
            </a:pPr>
            <a:r>
              <a:rPr lang="en-US" sz="2600" b="1" dirty="0" smtClean="0">
                <a:solidFill>
                  <a:schemeClr val="bg1"/>
                </a:solidFill>
                <a:ea typeface="+mj-ea"/>
                <a:cs typeface="+mj-cs"/>
              </a:rPr>
              <a:t>b) R</a:t>
            </a:r>
            <a:r>
              <a:rPr lang="en-IN" sz="2600" b="1" dirty="0" err="1" smtClean="0">
                <a:solidFill>
                  <a:schemeClr val="bg1"/>
                </a:solidFill>
                <a:ea typeface="+mj-ea"/>
                <a:cs typeface="+mj-cs"/>
              </a:rPr>
              <a:t>eticulo-endothetial</a:t>
            </a:r>
            <a:r>
              <a:rPr lang="en-IN" sz="2600" b="1" dirty="0" smtClean="0">
                <a:solidFill>
                  <a:schemeClr val="bg1"/>
                </a:solidFill>
                <a:ea typeface="+mj-ea"/>
                <a:cs typeface="+mj-cs"/>
              </a:rPr>
              <a:t> clearance and drug release into the target cells.</a:t>
            </a:r>
          </a:p>
          <a:p>
            <a:pPr marL="514350" indent="-514350" algn="just">
              <a:lnSpc>
                <a:spcPct val="150000"/>
              </a:lnSpc>
            </a:pPr>
            <a:r>
              <a:rPr lang="en-US" sz="2600" b="1" dirty="0" smtClean="0">
                <a:solidFill>
                  <a:schemeClr val="bg1"/>
                </a:solidFill>
                <a:ea typeface="+mj-ea"/>
                <a:cs typeface="+mj-cs"/>
              </a:rPr>
              <a:t>c) D</a:t>
            </a:r>
            <a:r>
              <a:rPr lang="en-IN" sz="2600" b="1" dirty="0" err="1" smtClean="0">
                <a:solidFill>
                  <a:schemeClr val="bg1"/>
                </a:solidFill>
                <a:ea typeface="+mj-ea"/>
                <a:cs typeface="+mj-cs"/>
              </a:rPr>
              <a:t>evelopmental</a:t>
            </a:r>
            <a:r>
              <a:rPr lang="en-IN" sz="2600" b="1" dirty="0" smtClean="0">
                <a:solidFill>
                  <a:schemeClr val="bg1"/>
                </a:solidFill>
                <a:ea typeface="+mj-ea"/>
                <a:cs typeface="+mj-cs"/>
              </a:rPr>
              <a:t> work in terms of formulation of different drugs for new therapeutic drugs should be an ongoing effort.</a:t>
            </a:r>
          </a:p>
          <a:p>
            <a:pPr algn="just">
              <a:lnSpc>
                <a:spcPct val="150000"/>
              </a:lnSpc>
            </a:pPr>
            <a:r>
              <a:rPr lang="en-US" sz="2600" b="1" dirty="0" smtClean="0">
                <a:solidFill>
                  <a:schemeClr val="bg1"/>
                </a:solidFill>
                <a:ea typeface="+mj-ea"/>
                <a:cs typeface="+mj-cs"/>
              </a:rPr>
              <a:t>d) </a:t>
            </a:r>
            <a:r>
              <a:rPr lang="en-IN" sz="2800" b="1" dirty="0" smtClean="0">
                <a:solidFill>
                  <a:schemeClr val="bg1"/>
                </a:solidFill>
              </a:rPr>
              <a:t>Polymer formulation to suit individual applications should be the work of a developmental nature.</a:t>
            </a:r>
            <a:endParaRPr lang="en-IN" sz="2800" b="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biomed.brown.edu/Courses/BI108/BI108_2004_Groups/Group10/gene.therapy.jpg"/>
          <p:cNvPicPr>
            <a:picLocks noChangeAspect="1" noChangeArrowheads="1"/>
          </p:cNvPicPr>
          <p:nvPr/>
        </p:nvPicPr>
        <p:blipFill>
          <a:blip r:embed="rId2" cstate="print"/>
          <a:srcRect/>
          <a:stretch>
            <a:fillRect/>
          </a:stretch>
        </p:blipFill>
        <p:spPr bwMode="auto">
          <a:xfrm>
            <a:off x="381000" y="381000"/>
            <a:ext cx="3276600" cy="5867400"/>
          </a:xfrm>
          <a:prstGeom prst="rect">
            <a:avLst/>
          </a:prstGeom>
          <a:noFill/>
        </p:spPr>
      </p:pic>
      <p:pic>
        <p:nvPicPr>
          <p:cNvPr id="171012" name="Picture 4" descr="https://encrypted-tbn3.gstatic.com/images?q=tbn:ANd9GcRxEPX3uZubb4MdcUAYxDjALfy4-0f8Hrof87lQxgnDvRhAmPbdmA"/>
          <p:cNvPicPr>
            <a:picLocks noChangeAspect="1" noChangeArrowheads="1"/>
          </p:cNvPicPr>
          <p:nvPr/>
        </p:nvPicPr>
        <p:blipFill>
          <a:blip r:embed="rId3" cstate="print"/>
          <a:srcRect/>
          <a:stretch>
            <a:fillRect/>
          </a:stretch>
        </p:blipFill>
        <p:spPr bwMode="auto">
          <a:xfrm>
            <a:off x="3581400" y="304800"/>
            <a:ext cx="5562600" cy="6096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bg1"/>
          </a:solidFill>
        </p:spPr>
        <p:txBody>
          <a:bodyPr>
            <a:normAutofit/>
          </a:bodyPr>
          <a:lstStyle/>
          <a:p>
            <a:r>
              <a:rPr lang="en-US" sz="5400" b="1" dirty="0" smtClean="0">
                <a:solidFill>
                  <a:srgbClr val="FFFF00"/>
                </a:solidFill>
              </a:rPr>
              <a:t>Gene  therapy </a:t>
            </a:r>
            <a:endParaRPr lang="en-US" sz="5400" b="1" dirty="0">
              <a:solidFill>
                <a:srgbClr val="FFFF00"/>
              </a:solidFill>
            </a:endParaRPr>
          </a:p>
        </p:txBody>
      </p:sp>
      <p:sp>
        <p:nvSpPr>
          <p:cNvPr id="3" name="Content Placeholder 2"/>
          <p:cNvSpPr>
            <a:spLocks noGrp="1"/>
          </p:cNvSpPr>
          <p:nvPr>
            <p:ph idx="1"/>
          </p:nvPr>
        </p:nvSpPr>
        <p:spPr>
          <a:xfrm>
            <a:off x="0" y="1219200"/>
            <a:ext cx="9144000" cy="56388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8900000" scaled="1"/>
            <a:tileRect/>
          </a:gradFill>
        </p:spPr>
        <p:txBody>
          <a:bodyPr>
            <a:normAutofit/>
          </a:bodyPr>
          <a:lstStyle/>
          <a:p>
            <a:r>
              <a:rPr lang="en-US" b="1" dirty="0" smtClean="0">
                <a:solidFill>
                  <a:schemeClr val="bg1"/>
                </a:solidFill>
              </a:rPr>
              <a:t>Somatic </a:t>
            </a:r>
          </a:p>
          <a:p>
            <a:r>
              <a:rPr lang="en-US" b="1" dirty="0" smtClean="0">
                <a:solidFill>
                  <a:schemeClr val="bg1"/>
                </a:solidFill>
              </a:rPr>
              <a:t>Germ line</a:t>
            </a:r>
          </a:p>
          <a:p>
            <a:r>
              <a:rPr lang="en-US" b="1" dirty="0" smtClean="0">
                <a:solidFill>
                  <a:schemeClr val="bg1"/>
                </a:solidFill>
              </a:rPr>
              <a:t>Vectors </a:t>
            </a:r>
          </a:p>
          <a:p>
            <a:r>
              <a:rPr lang="en-US" b="1" dirty="0" smtClean="0">
                <a:solidFill>
                  <a:schemeClr val="bg1"/>
                </a:solidFill>
              </a:rPr>
              <a:t>Viral and non viral </a:t>
            </a:r>
          </a:p>
          <a:p>
            <a:r>
              <a:rPr lang="en-US" b="1" dirty="0" smtClean="0">
                <a:solidFill>
                  <a:schemeClr val="bg1"/>
                </a:solidFill>
              </a:rPr>
              <a:t>Non viral </a:t>
            </a:r>
          </a:p>
          <a:p>
            <a:pPr lvl="1"/>
            <a:r>
              <a:rPr lang="en-US" sz="3200" b="1" dirty="0" smtClean="0">
                <a:solidFill>
                  <a:schemeClr val="bg1"/>
                </a:solidFill>
              </a:rPr>
              <a:t>Dendrimers </a:t>
            </a:r>
          </a:p>
          <a:p>
            <a:pPr lvl="1"/>
            <a:r>
              <a:rPr lang="en-US" sz="3200" b="1" dirty="0" smtClean="0">
                <a:solidFill>
                  <a:schemeClr val="bg1"/>
                </a:solidFill>
              </a:rPr>
              <a:t>Sonoporation</a:t>
            </a:r>
          </a:p>
          <a:p>
            <a:pPr lvl="1"/>
            <a:r>
              <a:rPr lang="en-US" sz="3200" b="1" dirty="0" smtClean="0">
                <a:solidFill>
                  <a:schemeClr val="bg1"/>
                </a:solidFill>
              </a:rPr>
              <a:t>Magnetofection</a:t>
            </a:r>
          </a:p>
          <a:p>
            <a:pPr lvl="1"/>
            <a:r>
              <a:rPr lang="en-US" sz="3200" b="1" dirty="0" smtClean="0">
                <a:solidFill>
                  <a:schemeClr val="bg1"/>
                </a:solidFill>
              </a:rPr>
              <a:t>Electroporation</a:t>
            </a:r>
          </a:p>
          <a:p>
            <a:pPr lvl="1"/>
            <a:endParaRPr lang="en-US" sz="3200" b="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history.nih.gov/exhibits/genetics/images/sect4/2-sm.gif"/>
          <p:cNvPicPr>
            <a:picLocks noChangeAspect="1" noChangeArrowheads="1"/>
          </p:cNvPicPr>
          <p:nvPr/>
        </p:nvPicPr>
        <p:blipFill>
          <a:blip r:embed="rId2" cstate="print"/>
          <a:srcRect/>
          <a:stretch>
            <a:fillRect/>
          </a:stretch>
        </p:blipFill>
        <p:spPr bwMode="auto">
          <a:xfrm>
            <a:off x="-80682" y="0"/>
            <a:ext cx="927847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a:solidFill>
            <a:schemeClr val="bg1"/>
          </a:solidFill>
        </p:spPr>
        <p:txBody>
          <a:bodyPr/>
          <a:lstStyle/>
          <a:p>
            <a:pPr algn="ctr"/>
            <a:r>
              <a:rPr lang="en-US" b="1" dirty="0" smtClean="0">
                <a:solidFill>
                  <a:srgbClr val="FFFF00"/>
                </a:solidFill>
              </a:rPr>
              <a:t/>
            </a:r>
            <a:br>
              <a:rPr lang="en-US" b="1" dirty="0" smtClean="0">
                <a:solidFill>
                  <a:srgbClr val="FFFF00"/>
                </a:solidFill>
              </a:rPr>
            </a:br>
            <a:r>
              <a:rPr lang="en-US" b="1" dirty="0" smtClean="0">
                <a:solidFill>
                  <a:srgbClr val="FFFF00"/>
                </a:solidFill>
              </a:rPr>
              <a:t>GENETIC TRANSFER SYSTEM</a:t>
            </a:r>
            <a:endParaRPr lang="en-US" b="1" dirty="0">
              <a:solidFill>
                <a:srgbClr val="FFFF00"/>
              </a:solidFill>
            </a:endParaRPr>
          </a:p>
        </p:txBody>
      </p:sp>
      <p:sp>
        <p:nvSpPr>
          <p:cNvPr id="5" name="Content Placeholder 4"/>
          <p:cNvSpPr>
            <a:spLocks noGrp="1"/>
          </p:cNvSpPr>
          <p:nvPr>
            <p:ph idx="1"/>
          </p:nvPr>
        </p:nvSpPr>
        <p:spPr>
          <a:xfrm>
            <a:off x="0" y="1371600"/>
            <a:ext cx="9144000" cy="5486400"/>
          </a:xfrm>
          <a:solidFill>
            <a:schemeClr val="bg1"/>
          </a:solidFill>
        </p:spPr>
        <p:txBody>
          <a:bodyPr/>
          <a:lstStyle/>
          <a:p>
            <a:endParaRPr lang="en-US" dirty="0" smtClean="0"/>
          </a:p>
          <a:p>
            <a:r>
              <a:rPr lang="en-US" dirty="0" smtClean="0"/>
              <a:t>Under evaluation &amp; III Phase clinical trials for Adenovirus &amp; HIV</a:t>
            </a:r>
            <a:endParaRPr lang="en-US" dirty="0"/>
          </a:p>
        </p:txBody>
      </p:sp>
      <p:pic>
        <p:nvPicPr>
          <p:cNvPr id="6" name="Picture 5" descr="Seminar_page143_image2.jpg"/>
          <p:cNvPicPr>
            <a:picLocks noChangeAspect="1"/>
          </p:cNvPicPr>
          <p:nvPr/>
        </p:nvPicPr>
        <p:blipFill>
          <a:blip r:embed="rId2" cstate="print"/>
          <a:stretch>
            <a:fillRect/>
          </a:stretch>
        </p:blipFill>
        <p:spPr>
          <a:xfrm>
            <a:off x="304800" y="3048000"/>
            <a:ext cx="8382000" cy="377711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81000" y="228600"/>
            <a:ext cx="6021713" cy="923330"/>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Future opportunities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0" y="1600200"/>
          <a:ext cx="8915400" cy="47085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minar_page147_image1.jpg"/>
          <p:cNvPicPr>
            <a:picLocks noChangeAspect="1"/>
          </p:cNvPicPr>
          <p:nvPr/>
        </p:nvPicPr>
        <p:blipFill>
          <a:blip r:embed="rId2" cstate="print"/>
          <a:stretch>
            <a:fillRect/>
          </a:stretch>
        </p:blipFill>
        <p:spPr>
          <a:xfrm>
            <a:off x="4648200" y="1295400"/>
            <a:ext cx="4231105"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eminar_page148_image1.jpg"/>
          <p:cNvPicPr>
            <a:picLocks noChangeAspect="1"/>
          </p:cNvPicPr>
          <p:nvPr/>
        </p:nvPicPr>
        <p:blipFill>
          <a:blip r:embed="rId3" cstate="print"/>
          <a:stretch>
            <a:fillRect/>
          </a:stretch>
        </p:blipFill>
        <p:spPr>
          <a:xfrm>
            <a:off x="457200" y="1143000"/>
            <a:ext cx="3276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33400" y="762000"/>
            <a:ext cx="1794081" cy="523220"/>
          </a:xfrm>
          <a:prstGeom prst="rect">
            <a:avLst/>
          </a:prstGeom>
          <a:noFill/>
        </p:spPr>
        <p:txBody>
          <a:bodyPr wrap="none" rtlCol="0">
            <a:spAutoFit/>
          </a:bodyPr>
          <a:lstStyle/>
          <a:p>
            <a:r>
              <a:rPr lang="en-US" sz="2800" b="1" dirty="0" err="1" smtClean="0"/>
              <a:t>Dendrimer</a:t>
            </a:r>
            <a:endParaRPr lang="en-US" sz="2800" b="1" dirty="0"/>
          </a:p>
        </p:txBody>
      </p:sp>
      <p:sp>
        <p:nvSpPr>
          <p:cNvPr id="9" name="TextBox 8"/>
          <p:cNvSpPr txBox="1"/>
          <p:nvPr/>
        </p:nvSpPr>
        <p:spPr>
          <a:xfrm>
            <a:off x="5181600" y="685800"/>
            <a:ext cx="3063659" cy="523220"/>
          </a:xfrm>
          <a:prstGeom prst="rect">
            <a:avLst/>
          </a:prstGeom>
          <a:noFill/>
        </p:spPr>
        <p:txBody>
          <a:bodyPr wrap="none" rtlCol="0">
            <a:spAutoFit/>
          </a:bodyPr>
          <a:lstStyle/>
          <a:p>
            <a:r>
              <a:rPr lang="en-US" sz="2800" b="1" dirty="0" smtClean="0"/>
              <a:t>Modified </a:t>
            </a:r>
            <a:r>
              <a:rPr lang="en-US" sz="2800" b="1" dirty="0" err="1" smtClean="0"/>
              <a:t>Buckyball</a:t>
            </a:r>
            <a:endParaRPr lang="en-US" sz="2800" b="1" dirty="0"/>
          </a:p>
        </p:txBody>
      </p:sp>
      <p:sp>
        <p:nvSpPr>
          <p:cNvPr id="10" name="TextBox 9"/>
          <p:cNvSpPr txBox="1"/>
          <p:nvPr/>
        </p:nvSpPr>
        <p:spPr>
          <a:xfrm>
            <a:off x="3886200" y="4876800"/>
            <a:ext cx="5257800" cy="2308324"/>
          </a:xfrm>
          <a:prstGeom prst="rect">
            <a:avLst/>
          </a:prstGeom>
          <a:noFill/>
        </p:spPr>
        <p:txBody>
          <a:bodyPr wrap="square" rtlCol="0">
            <a:spAutoFit/>
          </a:bodyPr>
          <a:lstStyle/>
          <a:p>
            <a:r>
              <a:rPr lang="en-US" sz="2400" dirty="0" smtClean="0"/>
              <a:t>They deliver radioactive atoms to cancerous material.Eg:C-60 against CA colon Transfer of radiation is within the ball hence </a:t>
            </a:r>
            <a:r>
              <a:rPr lang="en-US" sz="2400" dirty="0" err="1" smtClean="0"/>
              <a:t>minimise</a:t>
            </a:r>
            <a:r>
              <a:rPr lang="en-US" sz="2400" dirty="0" smtClean="0"/>
              <a:t> strong radiation to healthy tissue</a:t>
            </a:r>
          </a:p>
          <a:p>
            <a:endParaRPr lang="en-US" sz="2400" dirty="0" smtClean="0"/>
          </a:p>
        </p:txBody>
      </p:sp>
      <p:sp>
        <p:nvSpPr>
          <p:cNvPr id="12" name="TextBox 11"/>
          <p:cNvSpPr txBox="1"/>
          <p:nvPr/>
        </p:nvSpPr>
        <p:spPr>
          <a:xfrm>
            <a:off x="228601" y="4953000"/>
            <a:ext cx="3809999" cy="1200329"/>
          </a:xfrm>
          <a:prstGeom prst="rect">
            <a:avLst/>
          </a:prstGeom>
          <a:noFill/>
        </p:spPr>
        <p:txBody>
          <a:bodyPr wrap="square" rtlCol="0">
            <a:spAutoFit/>
          </a:bodyPr>
          <a:lstStyle/>
          <a:p>
            <a:r>
              <a:rPr lang="en-US" sz="2400" dirty="0" err="1" smtClean="0"/>
              <a:t>Dendrimer</a:t>
            </a:r>
            <a:r>
              <a:rPr lang="en-US" sz="2400" dirty="0" smtClean="0"/>
              <a:t>-highly branched globular  Biodegradable synthetic molecule.</a:t>
            </a:r>
            <a:endParaRPr lang="en-US" sz="2400" dirty="0"/>
          </a:p>
        </p:txBody>
      </p:sp>
      <p:sp>
        <p:nvSpPr>
          <p:cNvPr id="11" name="TextBox 10"/>
          <p:cNvSpPr txBox="1"/>
          <p:nvPr/>
        </p:nvSpPr>
        <p:spPr>
          <a:xfrm>
            <a:off x="2209800" y="228600"/>
            <a:ext cx="4343400" cy="584775"/>
          </a:xfrm>
          <a:prstGeom prst="rect">
            <a:avLst/>
          </a:prstGeom>
          <a:noFill/>
        </p:spPr>
        <p:txBody>
          <a:bodyPr wrap="square" rtlCol="0">
            <a:spAutoFit/>
          </a:bodyPr>
          <a:lstStyle/>
          <a:p>
            <a:r>
              <a:rPr lang="en-US" sz="3200" b="1" dirty="0" smtClean="0">
                <a:solidFill>
                  <a:srgbClr val="FF0000"/>
                </a:solidFill>
                <a:latin typeface="Algerian" pitchFamily="82" charset="0"/>
              </a:rPr>
              <a:t>Future aspects</a:t>
            </a:r>
            <a:endParaRPr lang="en-IN" sz="3200" b="1"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04800" y="304800"/>
            <a:ext cx="8534400" cy="6172200"/>
          </a:xfrm>
        </p:spPr>
        <p:txBody>
          <a:bodyPr anchor="ctr"/>
          <a:lstStyle/>
          <a:p>
            <a:pPr algn="ctr">
              <a:buFont typeface="Arial" pitchFamily="34" charset="0"/>
              <a:buNone/>
            </a:pPr>
            <a:r>
              <a:rPr lang="en-US" sz="8000" b="1" i="1" dirty="0" smtClean="0">
                <a:solidFill>
                  <a:srgbClr val="FF0000"/>
                </a:solidFill>
                <a:latin typeface="Algerian" pitchFamily="82" charset="0"/>
              </a:rPr>
              <a:t>THANK YOU …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1"/>
          </p:nvPr>
        </p:nvGraphicFramePr>
        <p:xfrm>
          <a:off x="465138" y="1770063"/>
          <a:ext cx="4038600" cy="45259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Content Placeholder 6" descr="http://www.encapdrugdelivery.com/images/bigpill.png"/>
          <p:cNvPicPr>
            <a:picLocks noGrp="1"/>
          </p:cNvPicPr>
          <p:nvPr>
            <p:ph sz="half" idx="2"/>
          </p:nvPr>
        </p:nvPicPr>
        <p:blipFill>
          <a:blip r:embed="rId10" cstate="print"/>
          <a:srcRect/>
          <a:stretch>
            <a:fillRect/>
          </a:stretch>
        </p:blipFill>
        <p:spPr bwMode="auto">
          <a:xfrm>
            <a:off x="5105400" y="1828800"/>
            <a:ext cx="3124200" cy="3962400"/>
          </a:xfrm>
          <a:prstGeom prst="rect">
            <a:avLst/>
          </a:prstGeom>
          <a:ln w="38100" cap="sq">
            <a:solidFill>
              <a:srgbClr val="000000"/>
            </a:solidFill>
            <a:prstDash val="solid"/>
            <a:miter lim="800000"/>
          </a:ln>
          <a:effectLst>
            <a:glow rad="139700">
              <a:schemeClr val="accent1">
                <a:satMod val="175000"/>
                <a:alpha val="40000"/>
              </a:schemeClr>
            </a:glow>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6200" y="1600200"/>
            <a:ext cx="4343400" cy="1295401"/>
          </a:xfr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a:r>
              <a:rPr lang="en-US" dirty="0" smtClean="0">
                <a:solidFill>
                  <a:schemeClr val="tx1"/>
                </a:solidFill>
              </a:rPr>
              <a:t>Provide fast systemic effects bypassing first-pass metabolism</a:t>
            </a:r>
          </a:p>
        </p:txBody>
      </p:sp>
      <p:pic>
        <p:nvPicPr>
          <p:cNvPr id="8" name="Picture 7" descr="Seminar_page134_image2.jpg"/>
          <p:cNvPicPr>
            <a:picLocks noChangeAspect="1"/>
          </p:cNvPicPr>
          <p:nvPr/>
        </p:nvPicPr>
        <p:blipFill>
          <a:blip r:embed="rId6" cstate="print">
            <a:lum bright="-19000" contrast="21000"/>
          </a:blip>
          <a:stretch>
            <a:fillRect/>
          </a:stretch>
        </p:blipFill>
        <p:spPr>
          <a:xfrm>
            <a:off x="4572000" y="1600200"/>
            <a:ext cx="4267200" cy="4876800"/>
          </a:xfrm>
          <a:prstGeom prst="rect">
            <a:avLst/>
          </a:prstGeom>
          <a:scene3d>
            <a:camera prst="orthographicFront"/>
            <a:lightRig rig="threePt" dir="t"/>
          </a:scene3d>
          <a:sp3d>
            <a:bevelT/>
          </a:sp3d>
        </p:spPr>
      </p:pic>
      <p:sp>
        <p:nvSpPr>
          <p:cNvPr id="5" name="Content Placeholder 2"/>
          <p:cNvSpPr txBox="1">
            <a:spLocks/>
          </p:cNvSpPr>
          <p:nvPr/>
        </p:nvSpPr>
        <p:spPr>
          <a:xfrm>
            <a:off x="76200" y="3429000"/>
            <a:ext cx="4343400" cy="121920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Drugs can be administered in unconscious or comatose patients</a:t>
            </a:r>
          </a:p>
        </p:txBody>
      </p:sp>
      <p:sp>
        <p:nvSpPr>
          <p:cNvPr id="7" name="Content Placeholder 2"/>
          <p:cNvSpPr txBox="1">
            <a:spLocks/>
          </p:cNvSpPr>
          <p:nvPr/>
        </p:nvSpPr>
        <p:spPr>
          <a:xfrm>
            <a:off x="76200" y="5181601"/>
            <a:ext cx="4343400" cy="1219199"/>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Drugs having short half-life can be infused continuously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457200" y="1600201"/>
            <a:ext cx="7620000" cy="3505200"/>
          </a:xfrm>
        </p:spPr>
        <p:txBody>
          <a:bodyPr>
            <a:normAutofit/>
          </a:bodyPr>
          <a:lstStyle/>
          <a:p>
            <a:r>
              <a:rPr lang="en-US" dirty="0" smtClean="0">
                <a:solidFill>
                  <a:schemeClr val="bg1"/>
                </a:solidFill>
              </a:rPr>
              <a:t>Adhesive patches containing the drug are applied on the skin</a:t>
            </a:r>
          </a:p>
          <a:p>
            <a:r>
              <a:rPr lang="en-US" dirty="0" smtClean="0">
                <a:solidFill>
                  <a:schemeClr val="bg1"/>
                </a:solidFill>
              </a:rPr>
              <a:t>The drug crosses the skin surface by diffusion by percutaneous absorption and  goes into systemic circulation </a:t>
            </a:r>
          </a:p>
          <a:p>
            <a:r>
              <a:rPr lang="en-US" dirty="0" smtClean="0">
                <a:solidFill>
                  <a:schemeClr val="bg1"/>
                </a:solidFill>
              </a:rPr>
              <a:t>Bypasses first-pass hepatic inactivation</a:t>
            </a:r>
          </a:p>
          <a:p>
            <a:endParaRPr lang="en-US" dirty="0">
              <a:solidFill>
                <a:schemeClr val="bg1"/>
              </a:solidFill>
            </a:endParaRPr>
          </a:p>
        </p:txBody>
      </p:sp>
      <p:pic>
        <p:nvPicPr>
          <p:cNvPr id="7" name="Picture 6" descr="smart transdermal drug_delivery_patch.jpg"/>
          <p:cNvPicPr>
            <a:picLocks noChangeAspect="1"/>
          </p:cNvPicPr>
          <p:nvPr/>
        </p:nvPicPr>
        <p:blipFill>
          <a:blip r:embed="rId6" cstate="print"/>
          <a:stretch>
            <a:fillRect/>
          </a:stretch>
        </p:blipFill>
        <p:spPr>
          <a:xfrm>
            <a:off x="2409825" y="5076825"/>
            <a:ext cx="3686175" cy="16287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tion sickness patches.jpg"/>
          <p:cNvPicPr>
            <a:picLocks noChangeAspect="1"/>
          </p:cNvPicPr>
          <p:nvPr/>
        </p:nvPicPr>
        <p:blipFill>
          <a:blip r:embed="rId2" cstate="print"/>
          <a:stretch>
            <a:fillRect/>
          </a:stretch>
        </p:blipFill>
        <p:spPr>
          <a:xfrm>
            <a:off x="533400" y="381000"/>
            <a:ext cx="3314700"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609600" y="5334000"/>
            <a:ext cx="3352800" cy="1200329"/>
          </a:xfrm>
          <a:prstGeom prst="rect">
            <a:avLst/>
          </a:prstGeom>
          <a:noFill/>
        </p:spPr>
        <p:txBody>
          <a:bodyPr wrap="square" rtlCol="0">
            <a:spAutoFit/>
          </a:bodyPr>
          <a:lstStyle/>
          <a:p>
            <a:r>
              <a:rPr lang="en-US" sz="2400" b="1" dirty="0" err="1" smtClean="0"/>
              <a:t>Transderm</a:t>
            </a:r>
            <a:r>
              <a:rPr lang="en-US" sz="2400" b="1" dirty="0" smtClean="0"/>
              <a:t>-SCOP (</a:t>
            </a:r>
            <a:r>
              <a:rPr lang="en-US" sz="2400" b="1" dirty="0" err="1" smtClean="0"/>
              <a:t>Scoplamine</a:t>
            </a:r>
            <a:r>
              <a:rPr lang="en-US" sz="2400" b="1" dirty="0" smtClean="0"/>
              <a:t>)</a:t>
            </a:r>
          </a:p>
          <a:p>
            <a:r>
              <a:rPr lang="en-US" sz="2400" b="1" dirty="0" smtClean="0"/>
              <a:t>Used for motion sickness</a:t>
            </a:r>
            <a:endParaRPr lang="en-US" sz="2400" b="1" dirty="0"/>
          </a:p>
        </p:txBody>
      </p:sp>
      <p:pic>
        <p:nvPicPr>
          <p:cNvPr id="10" name="Picture 9" descr="Seminar_page132_image1.jpg"/>
          <p:cNvPicPr>
            <a:picLocks noChangeAspect="1"/>
          </p:cNvPicPr>
          <p:nvPr/>
        </p:nvPicPr>
        <p:blipFill>
          <a:blip r:embed="rId3" cstate="print"/>
          <a:stretch>
            <a:fillRect/>
          </a:stretch>
        </p:blipFill>
        <p:spPr>
          <a:xfrm>
            <a:off x="4495800" y="381000"/>
            <a:ext cx="38100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419600" y="5410200"/>
            <a:ext cx="4431662" cy="954107"/>
          </a:xfrm>
          <a:prstGeom prst="rect">
            <a:avLst/>
          </a:prstGeom>
          <a:noFill/>
        </p:spPr>
        <p:txBody>
          <a:bodyPr wrap="none" rtlCol="0">
            <a:spAutoFit/>
          </a:bodyPr>
          <a:lstStyle/>
          <a:p>
            <a:r>
              <a:rPr lang="en-US" sz="2800" b="1" dirty="0" err="1" smtClean="0"/>
              <a:t>Hydrogel</a:t>
            </a:r>
            <a:r>
              <a:rPr lang="en-US" sz="2800" b="1" dirty="0" smtClean="0"/>
              <a:t> </a:t>
            </a:r>
            <a:r>
              <a:rPr lang="en-US" sz="2800" b="1" dirty="0" err="1" smtClean="0"/>
              <a:t>transdermal</a:t>
            </a:r>
            <a:r>
              <a:rPr lang="en-US" sz="2800" b="1" dirty="0" smtClean="0"/>
              <a:t> patch:</a:t>
            </a:r>
          </a:p>
          <a:p>
            <a:r>
              <a:rPr lang="en-US" sz="2800" b="1" dirty="0" smtClean="0"/>
              <a:t>Used in treatment of burns </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1243</Words>
  <Application>Microsoft Office PowerPoint</Application>
  <PresentationFormat>On-screen Show (4:3)</PresentationFormat>
  <Paragraphs>244</Paragraphs>
  <Slides>51</Slides>
  <Notes>4</Notes>
  <HiddenSlides>0</HiddenSlides>
  <MMClips>0</MMClips>
  <ScaleCrop>false</ScaleCrop>
  <HeadingPairs>
    <vt:vector size="4" baseType="variant">
      <vt:variant>
        <vt:lpstr>Theme</vt:lpstr>
      </vt:variant>
      <vt:variant>
        <vt:i4>11</vt:i4>
      </vt:variant>
      <vt:variant>
        <vt:lpstr>Slide Titles</vt:lpstr>
      </vt:variant>
      <vt:variant>
        <vt:i4>51</vt:i4>
      </vt:variant>
    </vt:vector>
  </HeadingPairs>
  <TitlesOfParts>
    <vt:vector size="62" baseType="lpstr">
      <vt:lpstr>Opulent</vt:lpstr>
      <vt:lpstr>Metro</vt:lpstr>
      <vt:lpstr>Office Theme</vt:lpstr>
      <vt:lpstr>Concourse</vt:lpstr>
      <vt:lpstr>1_Office Theme</vt:lpstr>
      <vt:lpstr>Civic</vt:lpstr>
      <vt:lpstr>Apex</vt:lpstr>
      <vt:lpstr>2_Office Theme</vt:lpstr>
      <vt:lpstr>1_Apex</vt:lpstr>
      <vt:lpstr>3_Office Theme</vt:lpstr>
      <vt:lpstr>1_Civic</vt:lpstr>
      <vt:lpstr>Slide 1</vt:lpstr>
      <vt:lpstr>NOVEL  Drug  Delivery  Challenges: Delivering the drug at the right place, at the right concentration for the right period of time.  Goal: to deploy medications intact to specifically target parts of the body.  Obstacles: large molecules, low solubility, instability in the formulation, degradation in the biological system, rapid clearance ,  toxicity, inability to cross biological barriers, bioavailability &amp; biodistribution etc. </vt:lpstr>
      <vt:lpstr>Why is Novel DDS needed </vt:lpstr>
      <vt:lpstr>Slide 4</vt:lpstr>
      <vt:lpstr>Slide 5</vt:lpstr>
      <vt:lpstr>Slide 6</vt:lpstr>
      <vt:lpstr>Slide 7</vt:lpstr>
      <vt:lpstr>Slide 8</vt:lpstr>
      <vt:lpstr>Slide 9</vt:lpstr>
      <vt:lpstr>Slide 10</vt:lpstr>
      <vt:lpstr>Osmotic pressure controlled system </vt:lpstr>
      <vt:lpstr>Slide 12</vt:lpstr>
      <vt:lpstr>Inhalational drug delivery system</vt:lpstr>
      <vt:lpstr>Approaches for Controlled Drug Delivery:  -  Reservoir Systems with a Rate Controlling Membrane  -  Monolithic Systems  -  Laminated Systems  -  Chemical Systems</vt:lpstr>
      <vt:lpstr>Slide 15</vt:lpstr>
      <vt:lpstr>Slide 16</vt:lpstr>
      <vt:lpstr>Slide 17</vt:lpstr>
      <vt:lpstr>Slide 18</vt:lpstr>
      <vt:lpstr>Slide 19</vt:lpstr>
      <vt:lpstr>Pharmacokinetic parameter for drug selection</vt:lpstr>
      <vt:lpstr>Slide 21</vt:lpstr>
      <vt:lpstr>Targeted Drug Delivery</vt:lpstr>
      <vt:lpstr>Monoclonal antibodies</vt:lpstr>
      <vt:lpstr>               Monoclonal antibodies &amp; their targets</vt:lpstr>
      <vt:lpstr>Slide 25</vt:lpstr>
      <vt:lpstr>Nasal vaccines </vt:lpstr>
      <vt:lpstr>Liposomal Drug delivery</vt:lpstr>
      <vt:lpstr>Slide 28</vt:lpstr>
      <vt:lpstr> Application of liposomal drug delivery</vt:lpstr>
      <vt:lpstr>Slide 30</vt:lpstr>
      <vt:lpstr>Triggerable Liposomes</vt:lpstr>
      <vt:lpstr>Nanoparticle based drug delivery</vt:lpstr>
      <vt:lpstr>Advantages of Nanoparticles:   Particle size and surface characteristics of Nanoparticles can be easily manipulated to achieve both passive and active drug targeting after parenteral administration.   They control and sustain release of the drug during the transportation and at the site of localization  Subsequent clearance of the drug so as to achieve increase in drug therapeutic efficacy and reduction in side effects.   Drug Loading is relatively high and drugs can be incorporated into  the systems without chemical reaction.   Site-specific targeting can be achieved by attaching targeting ligands to surface of particles.  The system can be used for various routes of administration including oral, nasal, parenteral, intra-ocular etc.,  </vt:lpstr>
      <vt:lpstr>Nanoparticles for Drug Delivery</vt:lpstr>
      <vt:lpstr>Factors:</vt:lpstr>
      <vt:lpstr>Slide 36</vt:lpstr>
      <vt:lpstr> Difference between Liposomes and Nanoparticles: </vt:lpstr>
      <vt:lpstr>Slide 38</vt:lpstr>
      <vt:lpstr>Slide 39</vt:lpstr>
      <vt:lpstr>Slide 40</vt:lpstr>
      <vt:lpstr>Slide 41</vt:lpstr>
      <vt:lpstr>CHALLENGES OF NANO DRUG DELIVERY</vt:lpstr>
      <vt:lpstr>Although new delivery systems have a number of therapeutic benefits, but they do have certain limitations such as :</vt:lpstr>
      <vt:lpstr>  A Research and Development work will continue to be an integral part of developing novel drug delivery systems for ultimate commercial exploitation in the coming years.   </vt:lpstr>
      <vt:lpstr>Slide 45</vt:lpstr>
      <vt:lpstr>Gene  therapy </vt:lpstr>
      <vt:lpstr>Slide 47</vt:lpstr>
      <vt:lpstr> GENETIC TRANSFER SYSTEM</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104</cp:revision>
  <dcterms:created xsi:type="dcterms:W3CDTF">2015-03-08T16:48:25Z</dcterms:created>
  <dcterms:modified xsi:type="dcterms:W3CDTF">2015-03-12T12:43:09Z</dcterms:modified>
</cp:coreProperties>
</file>