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267" r:id="rId3"/>
    <p:sldId id="268" r:id="rId4"/>
    <p:sldId id="287" r:id="rId5"/>
    <p:sldId id="257" r:id="rId6"/>
    <p:sldId id="278" r:id="rId7"/>
    <p:sldId id="279" r:id="rId8"/>
    <p:sldId id="280" r:id="rId9"/>
    <p:sldId id="263" r:id="rId10"/>
    <p:sldId id="265" r:id="rId11"/>
    <p:sldId id="266" r:id="rId12"/>
    <p:sldId id="269" r:id="rId13"/>
    <p:sldId id="270" r:id="rId14"/>
    <p:sldId id="281" r:id="rId15"/>
    <p:sldId id="282" r:id="rId16"/>
    <p:sldId id="283" r:id="rId17"/>
    <p:sldId id="284" r:id="rId18"/>
    <p:sldId id="286" r:id="rId19"/>
    <p:sldId id="285" r:id="rId20"/>
    <p:sldId id="271" r:id="rId21"/>
    <p:sldId id="272" r:id="rId22"/>
    <p:sldId id="273" r:id="rId23"/>
    <p:sldId id="274" r:id="rId24"/>
    <p:sldId id="276"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114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032858-50AC-4E41-A536-ACE6018D0793}" type="datetimeFigureOut">
              <a:rPr lang="en-US" smtClean="0"/>
              <a:t>18-12-2014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5E6202-6083-4295-93E9-BDA518AE152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634C270B-515B-4FBD-8520-003294C748C9}" type="datetime1">
              <a:rPr lang="en-US" smtClean="0"/>
              <a:t>18-12-2014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22BE07E-8614-46F1-A84E-805F52998AEF}"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BC9AF3-EC3A-4967-871F-F00729C89F12}" type="datetime1">
              <a:rPr lang="en-US" smtClean="0"/>
              <a:t>18-12-2014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E07E-8614-46F1-A84E-805F52998AEF}"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C4194E-29B3-40C1-8623-4EC8195E4853}" type="datetime1">
              <a:rPr lang="en-US" smtClean="0"/>
              <a:t>18-12-2014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E07E-8614-46F1-A84E-805F52998AEF}"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7C02743C-BDCC-43F4-937B-066E731B6FF8}" type="datetime1">
              <a:rPr lang="en-US" smtClean="0"/>
              <a:t>18-12-2014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422BE07E-8614-46F1-A84E-805F52998AEF}"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1B64127-528F-451C-9513-5F88C67DC92D}" type="datetime1">
              <a:rPr lang="en-US" smtClean="0"/>
              <a:t>18-12-2014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422BE07E-8614-46F1-A84E-805F52998AEF}"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80931A62-16FD-421F-B934-F698C401898F}" type="datetime1">
              <a:rPr lang="en-US" smtClean="0"/>
              <a:t>18-12-2014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422BE07E-8614-46F1-A84E-805F52998AEF}"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A00B7C3-F318-4C86-A659-A1637BD8B933}" type="datetime1">
              <a:rPr lang="en-US" smtClean="0"/>
              <a:t>18-12-2014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422BE07E-8614-46F1-A84E-805F52998AE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C4410B-7DD9-4138-880C-CBF1B392FE98}" type="datetime1">
              <a:rPr lang="en-US" smtClean="0"/>
              <a:t>18-12-2014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2BE07E-8614-46F1-A84E-805F52998AEF}"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263E5DF-3201-41A0-8B7E-4B2EE5DE8F50}" type="datetime1">
              <a:rPr lang="en-US" smtClean="0"/>
              <a:t>18-12-2014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422BE07E-8614-46F1-A84E-805F52998AEF}"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6A9298B-EFFF-499D-A9E7-4AD544711012}" type="datetime1">
              <a:rPr lang="en-US" smtClean="0"/>
              <a:t>18-12-2014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422BE07E-8614-46F1-A84E-805F52998AE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3C9851B-A4B1-4C5C-A173-9D0F87AA5E77}" type="datetime1">
              <a:rPr lang="en-US" smtClean="0"/>
              <a:t>18-12-2014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422BE07E-8614-46F1-A84E-805F52998AE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B591020-7E5C-41CA-8BEB-83C25F069807}" type="datetime1">
              <a:rPr lang="en-US" smtClean="0"/>
              <a:t>18-12-2014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22BE07E-8614-46F1-A84E-805F52998AE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dissolve/>
  </p:transition>
  <p:timing>
    <p:tnLst>
      <p:par>
        <p:cTn id="1" dur="indefinite" restart="never" nodeType="tmRoot"/>
      </p:par>
    </p:tnLst>
  </p:timing>
  <p:hf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Novel Drug Delivery System</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Saleem</a:t>
            </a:r>
            <a:r>
              <a:rPr lang="en-US" dirty="0" smtClean="0"/>
              <a:t> </a:t>
            </a:r>
            <a:r>
              <a:rPr lang="en-US" dirty="0" err="1" smtClean="0"/>
              <a:t>Mansoor</a:t>
            </a:r>
            <a:endParaRPr lang="en-US" dirty="0" smtClean="0"/>
          </a:p>
          <a:p>
            <a:r>
              <a:rPr lang="en-US" dirty="0" smtClean="0"/>
              <a:t>&amp;</a:t>
            </a:r>
          </a:p>
          <a:p>
            <a:r>
              <a:rPr lang="en-US" dirty="0" smtClean="0"/>
              <a:t>Tariq Jamshaid</a:t>
            </a:r>
            <a:endParaRPr lang="en-US"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1</a:t>
            </a:fld>
            <a:endParaRPr lang="en-US"/>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NDDS</a:t>
            </a:r>
            <a:endParaRPr lang="en-US"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10</a:t>
            </a:fld>
            <a:endParaRPr lang="en-US"/>
          </a:p>
        </p:txBody>
      </p:sp>
      <p:sp>
        <p:nvSpPr>
          <p:cNvPr id="5" name="Content Placeholder 4"/>
          <p:cNvSpPr>
            <a:spLocks noGrp="1"/>
          </p:cNvSpPr>
          <p:nvPr>
            <p:ph idx="1"/>
          </p:nvPr>
        </p:nvSpPr>
        <p:spPr/>
        <p:txBody>
          <a:bodyPr/>
          <a:lstStyle/>
          <a:p>
            <a:pPr lvl="0"/>
            <a:r>
              <a:rPr lang="en-US" dirty="0" smtClean="0"/>
              <a:t>Targeted Drug Delivery System</a:t>
            </a:r>
          </a:p>
          <a:p>
            <a:pPr lvl="0"/>
            <a:r>
              <a:rPr lang="en-US" dirty="0" smtClean="0"/>
              <a:t>Controlled Drug Delivery System</a:t>
            </a:r>
          </a:p>
          <a:p>
            <a:pPr lvl="0"/>
            <a:r>
              <a:rPr lang="en-US" dirty="0" smtClean="0"/>
              <a:t>Modulated Drug Delivery </a:t>
            </a:r>
            <a:r>
              <a:rPr lang="en-US" dirty="0" smtClean="0"/>
              <a:t>System</a:t>
            </a:r>
            <a:endParaRPr lang="en-US" dirty="0" smtClean="0"/>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Sustained Release Vs Controlled Release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SR – Release of initial dose &amp; further prolonged release of drug. Also called extended release, delayed release, prolonged release. SR means slow release of a drug substance from a dosage form to maintain therapeutic response for extended period (8-12hrs). Time depends on dosage form. e.g., Aspirin SR Tablet, </a:t>
            </a:r>
            <a:r>
              <a:rPr lang="en-US" dirty="0" err="1" smtClean="0"/>
              <a:t>Zuclopenthixol</a:t>
            </a:r>
            <a:r>
              <a:rPr lang="en-US" dirty="0" smtClean="0"/>
              <a:t> Depot Injection etc.</a:t>
            </a:r>
          </a:p>
          <a:p>
            <a:endParaRPr lang="en-US" dirty="0" smtClean="0"/>
          </a:p>
          <a:p>
            <a:pPr algn="just"/>
            <a:r>
              <a:rPr lang="en-US" dirty="0" smtClean="0"/>
              <a:t>CR </a:t>
            </a:r>
            <a:r>
              <a:rPr lang="en-US" dirty="0" smtClean="0"/>
              <a:t>– Release of drug in controlled release for long periods. In this the rate or speed at which the drug is released is controlled. e.g., </a:t>
            </a:r>
            <a:r>
              <a:rPr lang="en-US" dirty="0" err="1" smtClean="0"/>
              <a:t>Adalat</a:t>
            </a:r>
            <a:r>
              <a:rPr lang="en-US" dirty="0" smtClean="0"/>
              <a:t> CR (</a:t>
            </a:r>
            <a:r>
              <a:rPr lang="en-US" dirty="0" err="1" smtClean="0"/>
              <a:t>Nifidipine</a:t>
            </a:r>
            <a:r>
              <a:rPr lang="en-US" dirty="0" smtClean="0"/>
              <a:t>).</a:t>
            </a:r>
            <a:endParaRPr lang="en-US"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11</a:t>
            </a:fld>
            <a:endParaRPr lang="en-US"/>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Sustained Release Vs Controlled Release</a:t>
            </a:r>
            <a:endParaRPr lang="en-US" dirty="0"/>
          </a:p>
        </p:txBody>
      </p:sp>
      <p:sp>
        <p:nvSpPr>
          <p:cNvPr id="3" name="Content Placeholder 2"/>
          <p:cNvSpPr>
            <a:spLocks noGrp="1"/>
          </p:cNvSpPr>
          <p:nvPr>
            <p:ph idx="1"/>
          </p:nvPr>
        </p:nvSpPr>
        <p:spPr/>
        <p:txBody>
          <a:bodyPr/>
          <a:lstStyle/>
          <a:p>
            <a:pPr algn="just"/>
            <a:r>
              <a:rPr lang="en-US" dirty="0" smtClean="0"/>
              <a:t>Sometimes SR is called as controlled release but all controlled release are not sustained release.</a:t>
            </a:r>
            <a:endParaRPr lang="en-US"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12</a:t>
            </a:fld>
            <a:endParaRPr lang="en-US"/>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Targeted Drug Delivery System</a:t>
            </a:r>
            <a:endParaRPr lang="en-US" dirty="0"/>
          </a:p>
        </p:txBody>
      </p:sp>
      <p:sp>
        <p:nvSpPr>
          <p:cNvPr id="3" name="Content Placeholder 2"/>
          <p:cNvSpPr>
            <a:spLocks noGrp="1"/>
          </p:cNvSpPr>
          <p:nvPr>
            <p:ph idx="1"/>
          </p:nvPr>
        </p:nvSpPr>
        <p:spPr/>
        <p:txBody>
          <a:bodyPr>
            <a:normAutofit/>
          </a:bodyPr>
          <a:lstStyle/>
          <a:p>
            <a:pPr algn="just"/>
            <a:r>
              <a:rPr lang="en-US" sz="2800" dirty="0" smtClean="0"/>
              <a:t>The drug is delivered in such a way that drug is only active in the target area of the body (cancerous tissues) in which drug is released over a period of time in a controlled manner. e.g., Colon targeted drugs.</a:t>
            </a:r>
          </a:p>
          <a:p>
            <a:endParaRPr lang="en-US" sz="2800" dirty="0" smtClean="0"/>
          </a:p>
          <a:p>
            <a:pPr algn="just"/>
            <a:r>
              <a:rPr lang="en-US" sz="2800" dirty="0" smtClean="0"/>
              <a:t>Delivery </a:t>
            </a:r>
            <a:r>
              <a:rPr lang="en-US" sz="2800" dirty="0" smtClean="0"/>
              <a:t>of drugs to their site of action is one of the major problem facing the pharmaceutical industries.</a:t>
            </a:r>
          </a:p>
        </p:txBody>
      </p:sp>
      <p:sp>
        <p:nvSpPr>
          <p:cNvPr id="4" name="Slide Number Placeholder 3"/>
          <p:cNvSpPr>
            <a:spLocks noGrp="1"/>
          </p:cNvSpPr>
          <p:nvPr>
            <p:ph type="sldNum" sz="quarter" idx="12"/>
          </p:nvPr>
        </p:nvSpPr>
        <p:spPr/>
        <p:txBody>
          <a:bodyPr/>
          <a:lstStyle/>
          <a:p>
            <a:fld id="{422BE07E-8614-46F1-A84E-805F52998AEF}" type="slidenum">
              <a:rPr lang="en-US" smtClean="0"/>
              <a:pPr/>
              <a:t>13</a:t>
            </a:fld>
            <a:endParaRPr lang="en-US"/>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affecting NDDS</a:t>
            </a:r>
            <a:endParaRPr lang="en-US" dirty="0"/>
          </a:p>
        </p:txBody>
      </p:sp>
      <p:sp>
        <p:nvSpPr>
          <p:cNvPr id="3" name="Content Placeholder 2"/>
          <p:cNvSpPr>
            <a:spLocks noGrp="1"/>
          </p:cNvSpPr>
          <p:nvPr>
            <p:ph idx="1"/>
          </p:nvPr>
        </p:nvSpPr>
        <p:spPr/>
        <p:txBody>
          <a:bodyPr>
            <a:normAutofit/>
          </a:bodyPr>
          <a:lstStyle/>
          <a:p>
            <a:pPr lvl="0"/>
            <a:r>
              <a:rPr lang="en-US" sz="2800" dirty="0" smtClean="0"/>
              <a:t>Physicochemical properties of a drug</a:t>
            </a:r>
          </a:p>
          <a:p>
            <a:pPr lvl="0"/>
            <a:r>
              <a:rPr lang="en-US" sz="2800" dirty="0" smtClean="0"/>
              <a:t>Route of administration</a:t>
            </a:r>
          </a:p>
          <a:p>
            <a:pPr lvl="0"/>
            <a:r>
              <a:rPr lang="en-US" sz="2800" dirty="0" smtClean="0"/>
              <a:t>Acute / Chronic therapy</a:t>
            </a:r>
          </a:p>
          <a:p>
            <a:pPr lvl="0"/>
            <a:r>
              <a:rPr lang="en-US" sz="2800" dirty="0" smtClean="0"/>
              <a:t>Target sites</a:t>
            </a:r>
          </a:p>
          <a:p>
            <a:pPr lvl="0"/>
            <a:r>
              <a:rPr lang="en-US" sz="2800" dirty="0" smtClean="0"/>
              <a:t>The Patient</a:t>
            </a:r>
          </a:p>
          <a:p>
            <a:r>
              <a:rPr lang="en-US" sz="2800" dirty="0" smtClean="0"/>
              <a:t>The disease state/level</a:t>
            </a:r>
            <a:endParaRPr lang="en-US" sz="2800" dirty="0" smtClean="0"/>
          </a:p>
        </p:txBody>
      </p:sp>
      <p:sp>
        <p:nvSpPr>
          <p:cNvPr id="4" name="Slide Number Placeholder 3"/>
          <p:cNvSpPr>
            <a:spLocks noGrp="1"/>
          </p:cNvSpPr>
          <p:nvPr>
            <p:ph type="sldNum" sz="quarter" idx="12"/>
          </p:nvPr>
        </p:nvSpPr>
        <p:spPr/>
        <p:txBody>
          <a:bodyPr/>
          <a:lstStyle/>
          <a:p>
            <a:fld id="{422BE07E-8614-46F1-A84E-805F52998AEF}" type="slidenum">
              <a:rPr lang="en-US" smtClean="0"/>
              <a:pPr/>
              <a:t>14</a:t>
            </a:fld>
            <a:endParaRPr lang="en-US"/>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NDDS with reference to release control</a:t>
            </a:r>
            <a:endParaRPr lang="en-US" dirty="0"/>
          </a:p>
        </p:txBody>
      </p:sp>
      <p:sp>
        <p:nvSpPr>
          <p:cNvPr id="3" name="Content Placeholder 2"/>
          <p:cNvSpPr>
            <a:spLocks noGrp="1"/>
          </p:cNvSpPr>
          <p:nvPr>
            <p:ph idx="1"/>
          </p:nvPr>
        </p:nvSpPr>
        <p:spPr/>
        <p:txBody>
          <a:bodyPr>
            <a:noAutofit/>
          </a:bodyPr>
          <a:lstStyle/>
          <a:p>
            <a:pPr marL="578358" lvl="0" indent="-514350" algn="just">
              <a:buNone/>
            </a:pPr>
            <a:r>
              <a:rPr lang="en-US" sz="2200" b="1" dirty="0" smtClean="0"/>
              <a:t>1.	Matrix </a:t>
            </a:r>
            <a:r>
              <a:rPr lang="en-US" sz="2200" b="1" dirty="0" smtClean="0"/>
              <a:t>Diffusion Types</a:t>
            </a:r>
            <a:r>
              <a:rPr lang="en-US" sz="2200" dirty="0" smtClean="0"/>
              <a:t> (In which rate of </a:t>
            </a:r>
            <a:r>
              <a:rPr lang="en-US" sz="2200" dirty="0" smtClean="0"/>
              <a:t>release </a:t>
            </a:r>
            <a:r>
              <a:rPr lang="en-US" sz="2200" dirty="0" smtClean="0"/>
              <a:t>is controlled by diffusion of dissolved </a:t>
            </a:r>
            <a:r>
              <a:rPr lang="en-US" sz="2200" dirty="0" smtClean="0"/>
              <a:t>drug </a:t>
            </a:r>
            <a:r>
              <a:rPr lang="en-US" sz="2200" dirty="0" smtClean="0"/>
              <a:t>in the matrix</a:t>
            </a:r>
            <a:r>
              <a:rPr lang="en-US" sz="2200" dirty="0" smtClean="0"/>
              <a:t>).</a:t>
            </a:r>
          </a:p>
          <a:p>
            <a:pPr lvl="1" algn="just"/>
            <a:r>
              <a:rPr lang="en-US" sz="2200" b="1" dirty="0" smtClean="0"/>
              <a:t>Rigid Matrix Diffusion</a:t>
            </a:r>
            <a:r>
              <a:rPr lang="en-US" sz="2200" dirty="0" smtClean="0"/>
              <a:t> (in which insoluble plastic materials like PVP &amp; fatty acids are used.</a:t>
            </a:r>
          </a:p>
          <a:p>
            <a:pPr lvl="1" algn="just"/>
            <a:r>
              <a:rPr lang="en-US" sz="2200" b="1" dirty="0" err="1" smtClean="0"/>
              <a:t>Swellable</a:t>
            </a:r>
            <a:r>
              <a:rPr lang="en-US" sz="2200" b="1" dirty="0" smtClean="0"/>
              <a:t> </a:t>
            </a:r>
            <a:r>
              <a:rPr lang="en-US" sz="2200" b="1" dirty="0" smtClean="0"/>
              <a:t>Matrix Diffusion</a:t>
            </a:r>
            <a:r>
              <a:rPr lang="en-US" sz="2200" dirty="0" smtClean="0"/>
              <a:t> (in which Hydrophilic gums like guar gum, </a:t>
            </a:r>
            <a:r>
              <a:rPr lang="en-US" sz="2200" dirty="0" err="1" smtClean="0"/>
              <a:t>tragacanth</a:t>
            </a:r>
            <a:r>
              <a:rPr lang="en-US" sz="2200" dirty="0" smtClean="0"/>
              <a:t>, HPMC, CMC, </a:t>
            </a:r>
            <a:r>
              <a:rPr lang="en-US" sz="2200" dirty="0" err="1" smtClean="0"/>
              <a:t>Xanthan</a:t>
            </a:r>
            <a:r>
              <a:rPr lang="en-US" sz="2200" dirty="0" smtClean="0"/>
              <a:t> Gum &amp; </a:t>
            </a:r>
            <a:r>
              <a:rPr lang="en-US" sz="2200" dirty="0" err="1" smtClean="0"/>
              <a:t>Polyacrilamides</a:t>
            </a:r>
            <a:r>
              <a:rPr lang="en-US" sz="2200" dirty="0" smtClean="0"/>
              <a:t> are used). These are also called Glassy </a:t>
            </a:r>
            <a:r>
              <a:rPr lang="en-US" sz="2200" dirty="0" err="1" smtClean="0"/>
              <a:t>Hydrogels</a:t>
            </a:r>
            <a:r>
              <a:rPr lang="en-US" sz="2200" dirty="0" smtClean="0"/>
              <a:t> and popular for sustaining/control the release of highly water soluble drugs.</a:t>
            </a:r>
          </a:p>
          <a:p>
            <a:pPr lvl="1" algn="just"/>
            <a:r>
              <a:rPr lang="en-US" sz="2200" b="1" dirty="0" smtClean="0"/>
              <a:t>Reservoir System </a:t>
            </a:r>
            <a:r>
              <a:rPr lang="en-US" sz="2200" dirty="0" smtClean="0"/>
              <a:t>(in which polymer content in coating, thickness of coating &amp; hardness of micro-capsules control the release of the drug</a:t>
            </a:r>
            <a:r>
              <a:rPr lang="en-US" sz="2200" dirty="0" smtClean="0"/>
              <a:t>).</a:t>
            </a:r>
            <a:endParaRPr lang="en-US" sz="2200" dirty="0" smtClean="0"/>
          </a:p>
        </p:txBody>
      </p:sp>
      <p:sp>
        <p:nvSpPr>
          <p:cNvPr id="4" name="Slide Number Placeholder 3"/>
          <p:cNvSpPr>
            <a:spLocks noGrp="1"/>
          </p:cNvSpPr>
          <p:nvPr>
            <p:ph type="sldNum" sz="quarter" idx="12"/>
          </p:nvPr>
        </p:nvSpPr>
        <p:spPr/>
        <p:txBody>
          <a:bodyPr/>
          <a:lstStyle/>
          <a:p>
            <a:fld id="{422BE07E-8614-46F1-A84E-805F52998AEF}" type="slidenum">
              <a:rPr lang="en-US" smtClean="0"/>
              <a:pPr/>
              <a:t>15</a:t>
            </a:fld>
            <a:endParaRPr lang="en-US"/>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NDDS with reference to release control</a:t>
            </a:r>
            <a:endParaRPr lang="en-US" dirty="0"/>
          </a:p>
        </p:txBody>
      </p:sp>
      <p:sp>
        <p:nvSpPr>
          <p:cNvPr id="3" name="Content Placeholder 2"/>
          <p:cNvSpPr>
            <a:spLocks noGrp="1"/>
          </p:cNvSpPr>
          <p:nvPr>
            <p:ph idx="1"/>
          </p:nvPr>
        </p:nvSpPr>
        <p:spPr/>
        <p:txBody>
          <a:bodyPr>
            <a:normAutofit/>
          </a:bodyPr>
          <a:lstStyle/>
          <a:p>
            <a:pPr marL="578358" lvl="0" indent="-514350">
              <a:buNone/>
            </a:pPr>
            <a:r>
              <a:rPr lang="en-US" sz="2400" b="1" dirty="0" smtClean="0"/>
              <a:t>2. 	Dissolution </a:t>
            </a:r>
            <a:r>
              <a:rPr lang="en-US" sz="2400" b="1" dirty="0" smtClean="0"/>
              <a:t>Matrix Type </a:t>
            </a:r>
            <a:r>
              <a:rPr lang="en-US" sz="2400" dirty="0" smtClean="0"/>
              <a:t>(in which drug is homogeneously dispersed throughout in a rate controlling medium waxes like bees wax, </a:t>
            </a:r>
            <a:r>
              <a:rPr lang="en-US" sz="2400" dirty="0" err="1" smtClean="0"/>
              <a:t>carnuba</a:t>
            </a:r>
            <a:r>
              <a:rPr lang="en-US" sz="2400" dirty="0" smtClean="0"/>
              <a:t> wax, hydrogenated castor oil, which control the drug dissolution by controlling the rate of dissolution).</a:t>
            </a:r>
          </a:p>
          <a:p>
            <a:pPr lvl="1"/>
            <a:r>
              <a:rPr lang="en-US" sz="2400" b="1" dirty="0" smtClean="0"/>
              <a:t>Encapsulation </a:t>
            </a:r>
            <a:r>
              <a:rPr lang="en-US" sz="2400" dirty="0" smtClean="0"/>
              <a:t>(in which dissolution is controlled by dissolution controlling coating system like use of cellulose, Polyethylene Glycols, </a:t>
            </a:r>
            <a:r>
              <a:rPr lang="en-US" sz="2400" dirty="0" err="1" smtClean="0"/>
              <a:t>polymethylacrylates</a:t>
            </a:r>
            <a:r>
              <a:rPr lang="en-US" sz="2400" dirty="0" smtClean="0"/>
              <a:t>, and waxes. Dissolution rate also depend upon coating material stability and thickness of coating film</a:t>
            </a:r>
            <a:r>
              <a:rPr lang="en-US" sz="2400" dirty="0" smtClean="0"/>
              <a:t>.</a:t>
            </a:r>
            <a:endParaRPr lang="en-US" sz="2400" dirty="0" smtClean="0"/>
          </a:p>
        </p:txBody>
      </p:sp>
      <p:sp>
        <p:nvSpPr>
          <p:cNvPr id="4" name="Slide Number Placeholder 3"/>
          <p:cNvSpPr>
            <a:spLocks noGrp="1"/>
          </p:cNvSpPr>
          <p:nvPr>
            <p:ph type="sldNum" sz="quarter" idx="12"/>
          </p:nvPr>
        </p:nvSpPr>
        <p:spPr/>
        <p:txBody>
          <a:bodyPr/>
          <a:lstStyle/>
          <a:p>
            <a:fld id="{422BE07E-8614-46F1-A84E-805F52998AEF}" type="slidenum">
              <a:rPr lang="en-US" smtClean="0"/>
              <a:pPr/>
              <a:t>16</a:t>
            </a:fld>
            <a:endParaRPr lang="en-US"/>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NDDS with reference to release control</a:t>
            </a:r>
            <a:endParaRPr lang="en-US" dirty="0"/>
          </a:p>
        </p:txBody>
      </p:sp>
      <p:sp>
        <p:nvSpPr>
          <p:cNvPr id="3" name="Content Placeholder 2"/>
          <p:cNvSpPr>
            <a:spLocks noGrp="1"/>
          </p:cNvSpPr>
          <p:nvPr>
            <p:ph idx="1"/>
          </p:nvPr>
        </p:nvSpPr>
        <p:spPr/>
        <p:txBody>
          <a:bodyPr>
            <a:normAutofit fontScale="92500"/>
          </a:bodyPr>
          <a:lstStyle/>
          <a:p>
            <a:pPr lvl="0">
              <a:buNone/>
            </a:pPr>
            <a:r>
              <a:rPr lang="en-US" b="1" dirty="0" smtClean="0"/>
              <a:t>3. 	</a:t>
            </a:r>
            <a:r>
              <a:rPr lang="en-US" b="1" dirty="0" smtClean="0"/>
              <a:t>Dissolution &amp; Diffusion Controlled Release </a:t>
            </a:r>
            <a:r>
              <a:rPr lang="en-US" b="1" dirty="0" smtClean="0"/>
              <a:t>	System </a:t>
            </a:r>
            <a:r>
              <a:rPr lang="en-US" dirty="0" smtClean="0"/>
              <a:t>(in which drug is encapsulated in </a:t>
            </a:r>
            <a:r>
              <a:rPr lang="en-US" dirty="0" smtClean="0"/>
              <a:t>	partially </a:t>
            </a:r>
            <a:r>
              <a:rPr lang="en-US" dirty="0" smtClean="0"/>
              <a:t>soluble membrane, pores are </a:t>
            </a:r>
            <a:r>
              <a:rPr lang="en-US" dirty="0" smtClean="0"/>
              <a:t>	created </a:t>
            </a:r>
            <a:r>
              <a:rPr lang="en-US" dirty="0" smtClean="0"/>
              <a:t>due to soluble parts of coating </a:t>
            </a:r>
            <a:r>
              <a:rPr lang="en-US" dirty="0" smtClean="0"/>
              <a:t>	film </a:t>
            </a:r>
            <a:r>
              <a:rPr lang="en-US" dirty="0" smtClean="0"/>
              <a:t>which permits entry of aqueous </a:t>
            </a:r>
            <a:r>
              <a:rPr lang="en-US" dirty="0" smtClean="0"/>
              <a:t>	medium </a:t>
            </a:r>
            <a:r>
              <a:rPr lang="en-US" dirty="0" smtClean="0"/>
              <a:t>into core and drug dissolution </a:t>
            </a:r>
            <a:r>
              <a:rPr lang="en-US" dirty="0" smtClean="0"/>
              <a:t>	starts </a:t>
            </a:r>
            <a:r>
              <a:rPr lang="en-US" dirty="0" smtClean="0"/>
              <a:t>by diffusion of dissolved drug out of </a:t>
            </a:r>
            <a:r>
              <a:rPr lang="en-US" dirty="0" smtClean="0"/>
              <a:t>	system</a:t>
            </a:r>
            <a:r>
              <a:rPr lang="en-US" dirty="0" smtClean="0"/>
              <a:t>. Mixture of water soluble PVP and </a:t>
            </a:r>
            <a:r>
              <a:rPr lang="en-US" dirty="0" smtClean="0"/>
              <a:t>	water </a:t>
            </a:r>
            <a:r>
              <a:rPr lang="en-US" dirty="0" smtClean="0"/>
              <a:t>insoluble ethyl cellulose is used for </a:t>
            </a:r>
            <a:r>
              <a:rPr lang="en-US" dirty="0" smtClean="0"/>
              <a:t>	this </a:t>
            </a:r>
            <a:r>
              <a:rPr lang="en-US" dirty="0" smtClean="0"/>
              <a:t>purpose</a:t>
            </a:r>
            <a:r>
              <a:rPr lang="en-US" dirty="0" smtClean="0"/>
              <a:t>).</a:t>
            </a:r>
            <a:endParaRPr lang="en-US" dirty="0" smtClean="0"/>
          </a:p>
        </p:txBody>
      </p:sp>
      <p:sp>
        <p:nvSpPr>
          <p:cNvPr id="4" name="Slide Number Placeholder 3"/>
          <p:cNvSpPr>
            <a:spLocks noGrp="1"/>
          </p:cNvSpPr>
          <p:nvPr>
            <p:ph type="sldNum" sz="quarter" idx="12"/>
          </p:nvPr>
        </p:nvSpPr>
        <p:spPr/>
        <p:txBody>
          <a:bodyPr/>
          <a:lstStyle/>
          <a:p>
            <a:fld id="{422BE07E-8614-46F1-A84E-805F52998AEF}" type="slidenum">
              <a:rPr lang="en-US" smtClean="0"/>
              <a:pPr/>
              <a:t>17</a:t>
            </a:fld>
            <a:endParaRPr lang="en-US"/>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NDDS with reference to release control</a:t>
            </a:r>
            <a:endParaRPr lang="en-US" dirty="0"/>
          </a:p>
        </p:txBody>
      </p:sp>
      <p:sp>
        <p:nvSpPr>
          <p:cNvPr id="3" name="Content Placeholder 2"/>
          <p:cNvSpPr>
            <a:spLocks noGrp="1"/>
          </p:cNvSpPr>
          <p:nvPr>
            <p:ph idx="1"/>
          </p:nvPr>
        </p:nvSpPr>
        <p:spPr/>
        <p:txBody>
          <a:bodyPr>
            <a:normAutofit/>
          </a:bodyPr>
          <a:lstStyle/>
          <a:p>
            <a:pPr lvl="0">
              <a:buNone/>
            </a:pPr>
            <a:r>
              <a:rPr lang="en-US" b="1" dirty="0" smtClean="0"/>
              <a:t>4</a:t>
            </a:r>
            <a:r>
              <a:rPr lang="en-US" b="1" dirty="0" smtClean="0"/>
              <a:t>. 	</a:t>
            </a:r>
            <a:r>
              <a:rPr lang="en-US" b="1" dirty="0" smtClean="0"/>
              <a:t>Water penetration/Osmotic </a:t>
            </a:r>
            <a:r>
              <a:rPr lang="en-US" b="1" dirty="0" smtClean="0"/>
              <a:t>Pressure	Controlled </a:t>
            </a:r>
            <a:r>
              <a:rPr lang="en-US" b="1" dirty="0" smtClean="0"/>
              <a:t>NDDS </a:t>
            </a:r>
            <a:r>
              <a:rPr lang="en-US" dirty="0" smtClean="0"/>
              <a:t>(in which drug may </a:t>
            </a:r>
            <a:r>
              <a:rPr lang="en-US" dirty="0" smtClean="0"/>
              <a:t>	be </a:t>
            </a:r>
            <a:r>
              <a:rPr lang="en-US" dirty="0" err="1" smtClean="0"/>
              <a:t>osmotically</a:t>
            </a:r>
            <a:r>
              <a:rPr lang="en-US" dirty="0" smtClean="0"/>
              <a:t> active or drug may be </a:t>
            </a:r>
            <a:r>
              <a:rPr lang="en-US" dirty="0" smtClean="0"/>
              <a:t>	combined </a:t>
            </a:r>
            <a:r>
              <a:rPr lang="en-US" dirty="0" smtClean="0"/>
              <a:t>with </a:t>
            </a:r>
            <a:r>
              <a:rPr lang="en-US" dirty="0" err="1" smtClean="0"/>
              <a:t>osmotically</a:t>
            </a:r>
            <a:r>
              <a:rPr lang="en-US" dirty="0" smtClean="0"/>
              <a:t> active salts </a:t>
            </a:r>
            <a:r>
              <a:rPr lang="en-US" dirty="0" smtClean="0"/>
              <a:t>	like </a:t>
            </a:r>
            <a:r>
              <a:rPr lang="en-US" dirty="0" err="1" smtClean="0"/>
              <a:t>NaCl</a:t>
            </a:r>
            <a:r>
              <a:rPr lang="en-US" dirty="0" smtClean="0"/>
              <a:t>).</a:t>
            </a:r>
          </a:p>
          <a:p>
            <a:pPr lvl="0" algn="just">
              <a:buNone/>
            </a:pPr>
            <a:r>
              <a:rPr lang="en-US" b="1" dirty="0" smtClean="0"/>
              <a:t>5. 	Chemically </a:t>
            </a:r>
            <a:r>
              <a:rPr lang="en-US" b="1" dirty="0" smtClean="0"/>
              <a:t>controlled NDDS </a:t>
            </a:r>
            <a:r>
              <a:rPr lang="en-US" dirty="0" smtClean="0"/>
              <a:t>(in which </a:t>
            </a:r>
            <a:r>
              <a:rPr lang="en-US" dirty="0" smtClean="0"/>
              <a:t>	systems </a:t>
            </a:r>
            <a:r>
              <a:rPr lang="en-US" dirty="0" smtClean="0"/>
              <a:t>change their chemical </a:t>
            </a:r>
            <a:r>
              <a:rPr lang="en-US" dirty="0" smtClean="0"/>
              <a:t>	nature/structure </a:t>
            </a:r>
            <a:r>
              <a:rPr lang="en-US" dirty="0" smtClean="0"/>
              <a:t>when exposed to </a:t>
            </a:r>
            <a:r>
              <a:rPr lang="en-US" dirty="0" smtClean="0"/>
              <a:t>	biological </a:t>
            </a:r>
            <a:r>
              <a:rPr lang="en-US" dirty="0" smtClean="0"/>
              <a:t>fluids</a:t>
            </a:r>
            <a:r>
              <a:rPr lang="en-US" dirty="0" smtClean="0"/>
              <a:t>)</a:t>
            </a: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422BE07E-8614-46F1-A84E-805F52998AEF}" type="slidenum">
              <a:rPr lang="en-US" smtClean="0"/>
              <a:pPr/>
              <a:t>18</a:t>
            </a:fld>
            <a:endParaRPr lang="en-US"/>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NDDS with reference to release control</a:t>
            </a:r>
            <a:endParaRPr lang="en-US" dirty="0"/>
          </a:p>
        </p:txBody>
      </p:sp>
      <p:sp>
        <p:nvSpPr>
          <p:cNvPr id="3" name="Content Placeholder 2"/>
          <p:cNvSpPr>
            <a:spLocks noGrp="1"/>
          </p:cNvSpPr>
          <p:nvPr>
            <p:ph idx="1"/>
          </p:nvPr>
        </p:nvSpPr>
        <p:spPr/>
        <p:txBody>
          <a:bodyPr>
            <a:normAutofit fontScale="85000" lnSpcReduction="20000"/>
          </a:bodyPr>
          <a:lstStyle/>
          <a:p>
            <a:pPr lvl="0" algn="just">
              <a:buNone/>
            </a:pPr>
            <a:r>
              <a:rPr lang="en-US" b="1" dirty="0" smtClean="0"/>
              <a:t>6. 	</a:t>
            </a:r>
            <a:r>
              <a:rPr lang="en-US" b="1" dirty="0" err="1" smtClean="0"/>
              <a:t>Hydrogels</a:t>
            </a:r>
            <a:r>
              <a:rPr lang="en-US" b="1" dirty="0" smtClean="0"/>
              <a:t> </a:t>
            </a:r>
            <a:r>
              <a:rPr lang="en-US" dirty="0" smtClean="0"/>
              <a:t>(in which three dimensional structures of hydrophilic polymers having chemical and physical cross links provide a network structure to </a:t>
            </a:r>
            <a:r>
              <a:rPr lang="en-US" dirty="0" err="1" smtClean="0"/>
              <a:t>hydrogels</a:t>
            </a:r>
            <a:r>
              <a:rPr lang="en-US" dirty="0" smtClean="0"/>
              <a:t>. These are insoluble due to network structure and provide desirable protection of liable drugs, proteins and peptides).</a:t>
            </a:r>
          </a:p>
          <a:p>
            <a:pPr algn="just">
              <a:buNone/>
            </a:pPr>
            <a:r>
              <a:rPr lang="en-US" b="1" dirty="0" smtClean="0"/>
              <a:t>7. 	Ion </a:t>
            </a:r>
            <a:r>
              <a:rPr lang="en-US" b="1" dirty="0" smtClean="0"/>
              <a:t>Exchange Resins Controlled Release Systems </a:t>
            </a:r>
            <a:r>
              <a:rPr lang="en-US" dirty="0" smtClean="0"/>
              <a:t>(in these systems, </a:t>
            </a:r>
            <a:r>
              <a:rPr lang="en-US" dirty="0" err="1" smtClean="0"/>
              <a:t>ionisable</a:t>
            </a:r>
            <a:r>
              <a:rPr lang="en-US" dirty="0" smtClean="0"/>
              <a:t> drug is absorbed on ion-exchange resins granules then granules are coated with water permeable polymers using spray dryer technique</a:t>
            </a:r>
            <a:r>
              <a:rPr lang="en-US" dirty="0" smtClean="0"/>
              <a:t>).</a:t>
            </a:r>
            <a:endParaRPr lang="en-US" dirty="0" smtClean="0"/>
          </a:p>
        </p:txBody>
      </p:sp>
      <p:sp>
        <p:nvSpPr>
          <p:cNvPr id="4" name="Slide Number Placeholder 3"/>
          <p:cNvSpPr>
            <a:spLocks noGrp="1"/>
          </p:cNvSpPr>
          <p:nvPr>
            <p:ph type="sldNum" sz="quarter" idx="12"/>
          </p:nvPr>
        </p:nvSpPr>
        <p:spPr/>
        <p:txBody>
          <a:bodyPr/>
          <a:lstStyle/>
          <a:p>
            <a:fld id="{422BE07E-8614-46F1-A84E-805F52998AEF}" type="slidenum">
              <a:rPr lang="en-US" smtClean="0"/>
              <a:pPr/>
              <a:t>19</a:t>
            </a:fld>
            <a:endParaRPr lang="en-US"/>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Delivery</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Drug delivery is the method or process of administering pharmaceutical compound to achieve a therapeutic effect in humans or animals</a:t>
            </a:r>
            <a:r>
              <a:rPr lang="en-US" dirty="0" smtClean="0"/>
              <a:t>.</a:t>
            </a:r>
          </a:p>
          <a:p>
            <a:pPr>
              <a:buNone/>
            </a:pPr>
            <a:endParaRPr lang="en-US" dirty="0" smtClean="0"/>
          </a:p>
          <a:p>
            <a:pPr algn="just"/>
            <a:r>
              <a:rPr lang="en-US" dirty="0" smtClean="0"/>
              <a:t>Most common methods of delivery include the preferred non-invasive </a:t>
            </a:r>
            <a:r>
              <a:rPr lang="en-US" dirty="0" err="1" smtClean="0"/>
              <a:t>peroral</a:t>
            </a:r>
            <a:r>
              <a:rPr lang="en-US" dirty="0" smtClean="0"/>
              <a:t> (through the mouth), topical (skin), </a:t>
            </a:r>
            <a:r>
              <a:rPr lang="en-US" dirty="0" err="1" smtClean="0"/>
              <a:t>transmucosal</a:t>
            </a:r>
            <a:r>
              <a:rPr lang="en-US" dirty="0" smtClean="0"/>
              <a:t> (nasal, </a:t>
            </a:r>
            <a:r>
              <a:rPr lang="en-US" dirty="0" err="1" smtClean="0"/>
              <a:t>buccal</a:t>
            </a:r>
            <a:r>
              <a:rPr lang="en-US" dirty="0" smtClean="0"/>
              <a:t>, sublingual, vaginal, ocular and rectal) and inhalation routes.</a:t>
            </a:r>
            <a:endParaRPr lang="en-US"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2</a:t>
            </a:fld>
            <a:endParaRPr lang="en-US"/>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drug carriers in NDDS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Nanosomes</a:t>
            </a:r>
            <a:endParaRPr lang="en-US" dirty="0" smtClean="0"/>
          </a:p>
          <a:p>
            <a:r>
              <a:rPr lang="en-US" dirty="0" err="1" smtClean="0"/>
              <a:t>Liposomes</a:t>
            </a:r>
            <a:endParaRPr lang="en-US" dirty="0" smtClean="0"/>
          </a:p>
          <a:p>
            <a:r>
              <a:rPr lang="en-US" dirty="0" err="1" smtClean="0"/>
              <a:t>Niosomes</a:t>
            </a:r>
            <a:endParaRPr lang="en-US" dirty="0" smtClean="0"/>
          </a:p>
          <a:p>
            <a:r>
              <a:rPr lang="en-US" dirty="0" err="1" smtClean="0"/>
              <a:t>Nanoparticle</a:t>
            </a:r>
            <a:endParaRPr lang="en-US" dirty="0" smtClean="0"/>
          </a:p>
          <a:p>
            <a:r>
              <a:rPr lang="en-US" dirty="0" err="1" smtClean="0"/>
              <a:t>Nanosphere</a:t>
            </a:r>
            <a:endParaRPr lang="en-US" dirty="0" smtClean="0"/>
          </a:p>
          <a:p>
            <a:r>
              <a:rPr lang="en-US" dirty="0" smtClean="0"/>
              <a:t>Microsphere</a:t>
            </a:r>
          </a:p>
          <a:p>
            <a:r>
              <a:rPr lang="en-US" dirty="0" err="1" smtClean="0"/>
              <a:t>Microparticle</a:t>
            </a:r>
            <a:endParaRPr lang="en-US" dirty="0" smtClean="0"/>
          </a:p>
          <a:p>
            <a:r>
              <a:rPr lang="en-US" dirty="0" err="1" smtClean="0"/>
              <a:t>Microemulsion</a:t>
            </a:r>
            <a:endParaRPr lang="en-US" dirty="0" smtClean="0"/>
          </a:p>
          <a:p>
            <a:r>
              <a:rPr lang="en-US" dirty="0" err="1" smtClean="0"/>
              <a:t>Nanosuspension</a:t>
            </a:r>
            <a:endParaRPr lang="en-US" dirty="0" smtClean="0"/>
          </a:p>
          <a:p>
            <a:r>
              <a:rPr lang="en-US" dirty="0" smtClean="0"/>
              <a:t>Micelles</a:t>
            </a:r>
            <a:endParaRPr lang="en-US"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20</a:t>
            </a:fld>
            <a:endParaRPr lang="en-US"/>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Novel Carriers for NDDS</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981201" y="1676400"/>
            <a:ext cx="5562600" cy="41910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422BE07E-8614-46F1-A84E-805F52998AEF}" type="slidenum">
              <a:rPr lang="en-US" smtClean="0"/>
              <a:pPr/>
              <a:t>21</a:t>
            </a:fld>
            <a:endParaRPr lang="en-US"/>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Microsphere &amp; Microcapsule</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1851534" y="2362200"/>
            <a:ext cx="5785942" cy="3126136"/>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422BE07E-8614-46F1-A84E-805F52998AEF}" type="slidenum">
              <a:rPr lang="en-US" smtClean="0"/>
              <a:pPr/>
              <a:t>22</a:t>
            </a:fld>
            <a:endParaRPr lang="en-US"/>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Polymeric Drug Delivery System</a:t>
            </a:r>
            <a:endParaRPr lang="en-US" dirty="0"/>
          </a:p>
        </p:txBody>
      </p:sp>
      <p:sp>
        <p:nvSpPr>
          <p:cNvPr id="3" name="Content Placeholder 2"/>
          <p:cNvSpPr>
            <a:spLocks noGrp="1"/>
          </p:cNvSpPr>
          <p:nvPr>
            <p:ph idx="1"/>
          </p:nvPr>
        </p:nvSpPr>
        <p:spPr/>
        <p:txBody>
          <a:bodyPr/>
          <a:lstStyle/>
          <a:p>
            <a:r>
              <a:rPr lang="en-US" dirty="0" smtClean="0"/>
              <a:t>Reservoir System (Microcapsule)</a:t>
            </a:r>
          </a:p>
          <a:p>
            <a:r>
              <a:rPr lang="en-US" dirty="0" smtClean="0"/>
              <a:t>Matrix System (Microspheres)</a:t>
            </a:r>
          </a:p>
          <a:p>
            <a:pPr lvl="1"/>
            <a:endParaRPr lang="en-US" dirty="0" smtClean="0"/>
          </a:p>
          <a:p>
            <a:pPr lvl="1"/>
            <a:endParaRPr lang="en-US" dirty="0"/>
          </a:p>
        </p:txBody>
      </p:sp>
      <p:pic>
        <p:nvPicPr>
          <p:cNvPr id="3075" name="Picture 3"/>
          <p:cNvPicPr>
            <a:picLocks noChangeAspect="1" noChangeArrowheads="1"/>
          </p:cNvPicPr>
          <p:nvPr/>
        </p:nvPicPr>
        <p:blipFill>
          <a:blip r:embed="rId2"/>
          <a:srcRect/>
          <a:stretch>
            <a:fillRect/>
          </a:stretch>
        </p:blipFill>
        <p:spPr bwMode="auto">
          <a:xfrm>
            <a:off x="1447800" y="3733800"/>
            <a:ext cx="6324600" cy="23622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422BE07E-8614-46F1-A84E-805F52998AEF}" type="slidenum">
              <a:rPr lang="en-US" smtClean="0"/>
              <a:pPr/>
              <a:t>23</a:t>
            </a:fld>
            <a:endParaRPr lang="en-US"/>
          </a:p>
        </p:txBody>
      </p:sp>
    </p:spTree>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NDDS</a:t>
            </a:r>
            <a:endParaRPr lang="en-US" dirty="0"/>
          </a:p>
        </p:txBody>
      </p:sp>
      <p:sp>
        <p:nvSpPr>
          <p:cNvPr id="3" name="Content Placeholder 2"/>
          <p:cNvSpPr>
            <a:spLocks noGrp="1"/>
          </p:cNvSpPr>
          <p:nvPr>
            <p:ph idx="1"/>
          </p:nvPr>
        </p:nvSpPr>
        <p:spPr/>
        <p:txBody>
          <a:bodyPr>
            <a:normAutofit lnSpcReduction="10000"/>
          </a:bodyPr>
          <a:lstStyle/>
          <a:p>
            <a:r>
              <a:rPr lang="en-US" dirty="0" smtClean="0"/>
              <a:t>Decreased dosing frequency.</a:t>
            </a:r>
          </a:p>
          <a:p>
            <a:r>
              <a:rPr lang="en-US" dirty="0" smtClean="0"/>
              <a:t>Reduced rate of rise of drug concentration in blood.</a:t>
            </a:r>
          </a:p>
          <a:p>
            <a:r>
              <a:rPr lang="en-US" dirty="0" smtClean="0"/>
              <a:t>Sustained and consistent blood level within the therapeutic window.</a:t>
            </a:r>
          </a:p>
          <a:p>
            <a:r>
              <a:rPr lang="en-US" dirty="0" smtClean="0"/>
              <a:t>Enhanced bioavailability.</a:t>
            </a:r>
          </a:p>
          <a:p>
            <a:r>
              <a:rPr lang="en-US" dirty="0" smtClean="0"/>
              <a:t>To achieve a targeted drug release.</a:t>
            </a:r>
          </a:p>
          <a:p>
            <a:r>
              <a:rPr lang="en-US" dirty="0" smtClean="0"/>
              <a:t>Reduced side effects.</a:t>
            </a:r>
          </a:p>
          <a:p>
            <a:r>
              <a:rPr lang="en-US" dirty="0" smtClean="0"/>
              <a:t>Improved patient compliance.</a:t>
            </a:r>
            <a:endParaRPr lang="en-US"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24</a:t>
            </a:fld>
            <a:endParaRPr lang="en-US"/>
          </a:p>
        </p:txBody>
      </p:sp>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normAutofit/>
          </a:bodyPr>
          <a:lstStyle/>
          <a:p>
            <a:pPr algn="ctr">
              <a:buNone/>
            </a:pPr>
            <a:endParaRPr lang="en-US" sz="5400" dirty="0" smtClean="0"/>
          </a:p>
          <a:p>
            <a:pPr algn="ctr">
              <a:buNone/>
            </a:pPr>
            <a:r>
              <a:rPr lang="en-US" sz="5400" dirty="0" smtClean="0"/>
              <a:t>THANK YOU </a:t>
            </a:r>
          </a:p>
          <a:p>
            <a:pPr algn="ctr">
              <a:buNone/>
            </a:pPr>
            <a:r>
              <a:rPr lang="en-US" sz="5400" dirty="0" smtClean="0"/>
              <a:t>FOR </a:t>
            </a:r>
          </a:p>
          <a:p>
            <a:pPr algn="ctr">
              <a:buNone/>
            </a:pPr>
            <a:r>
              <a:rPr lang="en-US" sz="5400" dirty="0" smtClean="0"/>
              <a:t>PATIENCE</a:t>
            </a:r>
            <a:endParaRPr lang="en-US" sz="1050"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25</a:t>
            </a:fld>
            <a:endParaRPr lang="en-US"/>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Delivery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Many medications such as peptide and protein, antibody, vaccine and gene based drugs, in general may not be administered using these routes because they might be susceptible to enzymatic degradation or can not be absorbed into the systemic circulation efficiently due to molecular size and charge issues to be therapeutically effective</a:t>
            </a:r>
            <a:r>
              <a:rPr lang="en-US" dirty="0" smtClean="0"/>
              <a:t>.</a:t>
            </a:r>
          </a:p>
          <a:p>
            <a:pPr>
              <a:buNone/>
            </a:pPr>
            <a:endParaRPr lang="en-US" dirty="0" smtClean="0"/>
          </a:p>
          <a:p>
            <a:pPr algn="just"/>
            <a:r>
              <a:rPr lang="en-US" dirty="0" smtClean="0"/>
              <a:t>Protein and peptide drugs have to be delivered by injection.</a:t>
            </a:r>
            <a:endParaRPr lang="en-US"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3</a:t>
            </a:fld>
            <a:endParaRPr lang="en-US"/>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NDDS?</a:t>
            </a:r>
            <a:endParaRPr lang="en-US" dirty="0"/>
          </a:p>
        </p:txBody>
      </p:sp>
      <p:sp>
        <p:nvSpPr>
          <p:cNvPr id="3" name="Content Placeholder 2"/>
          <p:cNvSpPr>
            <a:spLocks noGrp="1"/>
          </p:cNvSpPr>
          <p:nvPr>
            <p:ph idx="1"/>
          </p:nvPr>
        </p:nvSpPr>
        <p:spPr/>
        <p:txBody>
          <a:bodyPr>
            <a:normAutofit/>
          </a:bodyPr>
          <a:lstStyle/>
          <a:p>
            <a:pPr algn="just"/>
            <a:r>
              <a:rPr lang="en-US" sz="2800" dirty="0" smtClean="0"/>
              <a:t>The conventional dosage forms provide drug release immediately and it causes fluctuation of drug level in blood depending upon dosage form</a:t>
            </a:r>
            <a:r>
              <a:rPr lang="en-US" sz="2800" dirty="0" smtClean="0"/>
              <a:t>.</a:t>
            </a:r>
          </a:p>
          <a:p>
            <a:pPr>
              <a:buNone/>
            </a:pPr>
            <a:endParaRPr lang="en-US" sz="2800" dirty="0" smtClean="0"/>
          </a:p>
          <a:p>
            <a:pPr algn="just"/>
            <a:r>
              <a:rPr lang="en-US" sz="2800" dirty="0" smtClean="0"/>
              <a:t>Therefore to maintain the drug concentration within therapeutically effective range need novel drug delivery system.</a:t>
            </a:r>
            <a:endParaRPr lang="en-US" sz="2800"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4</a:t>
            </a:fld>
            <a:endParaRPr lang="en-US"/>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Novel Drug Delivery System</a:t>
            </a:r>
            <a:endParaRPr lang="en-US" dirty="0"/>
          </a:p>
        </p:txBody>
      </p:sp>
      <p:sp>
        <p:nvSpPr>
          <p:cNvPr id="3" name="Content Placeholder 2"/>
          <p:cNvSpPr>
            <a:spLocks noGrp="1"/>
          </p:cNvSpPr>
          <p:nvPr>
            <p:ph idx="1"/>
          </p:nvPr>
        </p:nvSpPr>
        <p:spPr/>
        <p:txBody>
          <a:bodyPr>
            <a:normAutofit lnSpcReduction="10000"/>
          </a:bodyPr>
          <a:lstStyle/>
          <a:p>
            <a:pPr algn="just"/>
            <a:r>
              <a:rPr lang="en-US" sz="2800" b="1" dirty="0" smtClean="0"/>
              <a:t>“Novel </a:t>
            </a:r>
            <a:r>
              <a:rPr lang="en-US" sz="2800" b="1" dirty="0" smtClean="0"/>
              <a:t>Drug delivery System (NDDS)</a:t>
            </a:r>
            <a:r>
              <a:rPr lang="en-US" sz="2800" dirty="0" smtClean="0"/>
              <a:t> refers to the approaches, formulations, technologies, and systems for transporting a pharmaceutical compound in the body as needed to safely achieve its desired therapeutic effects. It may involve scientific site-targeting within the body, or it might involve facilitating systemic pharmacokinetics; in any case, it is typically concerned with both quantity and duration of drug presence”.</a:t>
            </a:r>
            <a:endParaRPr lang="en-US" sz="2800" dirty="0" smtClean="0"/>
          </a:p>
        </p:txBody>
      </p:sp>
      <p:sp>
        <p:nvSpPr>
          <p:cNvPr id="4" name="Slide Number Placeholder 3"/>
          <p:cNvSpPr>
            <a:spLocks noGrp="1"/>
          </p:cNvSpPr>
          <p:nvPr>
            <p:ph type="sldNum" sz="quarter" idx="12"/>
          </p:nvPr>
        </p:nvSpPr>
        <p:spPr/>
        <p:txBody>
          <a:bodyPr/>
          <a:lstStyle/>
          <a:p>
            <a:fld id="{422BE07E-8614-46F1-A84E-805F52998AEF}" type="slidenum">
              <a:rPr lang="en-US" smtClean="0"/>
              <a:pPr/>
              <a:t>5</a:t>
            </a:fld>
            <a:endParaRPr lang="en-US"/>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Novel Drug Delivery System</a:t>
            </a:r>
            <a:endParaRPr lang="en-US" dirty="0"/>
          </a:p>
        </p:txBody>
      </p:sp>
      <p:sp>
        <p:nvSpPr>
          <p:cNvPr id="3" name="Content Placeholder 2"/>
          <p:cNvSpPr>
            <a:spLocks noGrp="1"/>
          </p:cNvSpPr>
          <p:nvPr>
            <p:ph idx="1"/>
          </p:nvPr>
        </p:nvSpPr>
        <p:spPr/>
        <p:txBody>
          <a:bodyPr>
            <a:normAutofit fontScale="92500"/>
          </a:bodyPr>
          <a:lstStyle/>
          <a:p>
            <a:pPr algn="just"/>
            <a:r>
              <a:rPr lang="en-US" sz="2800" dirty="0" smtClean="0"/>
              <a:t>Novel Drug delivery is often approached via a drug's chemical formulation, but it may also involve medical devices or drug-device combination products. Drug delivery is a concept heavily integrated with dosage form and route of administration.</a:t>
            </a:r>
          </a:p>
          <a:p>
            <a:pPr algn="just"/>
            <a:r>
              <a:rPr lang="en-US" sz="2800" dirty="0" smtClean="0"/>
              <a:t>NDDS is advanced drug delivery system which improves drug potency, control drug release to give a sustained therapeutic effect, provide greater safety, finally it is to target a drug specifically to a desired tissue.</a:t>
            </a:r>
            <a:endParaRPr lang="en-US" sz="2800" dirty="0" smtClean="0"/>
          </a:p>
        </p:txBody>
      </p:sp>
      <p:sp>
        <p:nvSpPr>
          <p:cNvPr id="4" name="Slide Number Placeholder 3"/>
          <p:cNvSpPr>
            <a:spLocks noGrp="1"/>
          </p:cNvSpPr>
          <p:nvPr>
            <p:ph type="sldNum" sz="quarter" idx="12"/>
          </p:nvPr>
        </p:nvSpPr>
        <p:spPr/>
        <p:txBody>
          <a:bodyPr/>
          <a:lstStyle/>
          <a:p>
            <a:fld id="{422BE07E-8614-46F1-A84E-805F52998AEF}" type="slidenum">
              <a:rPr lang="en-US" smtClean="0"/>
              <a:pPr/>
              <a:t>6</a:t>
            </a:fld>
            <a:endParaRPr lang="en-US"/>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Novel Drug Delivery System</a:t>
            </a:r>
            <a:endParaRPr lang="en-US" dirty="0"/>
          </a:p>
        </p:txBody>
      </p:sp>
      <p:sp>
        <p:nvSpPr>
          <p:cNvPr id="3" name="Content Placeholder 2"/>
          <p:cNvSpPr>
            <a:spLocks noGrp="1"/>
          </p:cNvSpPr>
          <p:nvPr>
            <p:ph idx="1"/>
          </p:nvPr>
        </p:nvSpPr>
        <p:spPr/>
        <p:txBody>
          <a:bodyPr>
            <a:normAutofit/>
          </a:bodyPr>
          <a:lstStyle/>
          <a:p>
            <a:pPr algn="just"/>
            <a:r>
              <a:rPr lang="en-US" sz="2800" dirty="0" smtClean="0"/>
              <a:t>NDDS is a system for delivery of drug other than conventional drug delivery system.</a:t>
            </a:r>
          </a:p>
          <a:p>
            <a:endParaRPr lang="en-US" sz="2800" dirty="0" smtClean="0"/>
          </a:p>
          <a:p>
            <a:pPr algn="just"/>
            <a:r>
              <a:rPr lang="en-US" sz="2800" dirty="0" smtClean="0"/>
              <a:t>NDDS </a:t>
            </a:r>
            <a:r>
              <a:rPr lang="en-US" sz="2800" dirty="0" smtClean="0"/>
              <a:t>is a combination of advance technique and new dosage forms which are far better than conventional dosage forms.</a:t>
            </a:r>
            <a:endParaRPr lang="en-US" sz="2800" dirty="0" smtClean="0"/>
          </a:p>
        </p:txBody>
      </p:sp>
      <p:sp>
        <p:nvSpPr>
          <p:cNvPr id="4" name="Slide Number Placeholder 3"/>
          <p:cNvSpPr>
            <a:spLocks noGrp="1"/>
          </p:cNvSpPr>
          <p:nvPr>
            <p:ph type="sldNum" sz="quarter" idx="12"/>
          </p:nvPr>
        </p:nvSpPr>
        <p:spPr/>
        <p:txBody>
          <a:bodyPr/>
          <a:lstStyle/>
          <a:p>
            <a:fld id="{422BE07E-8614-46F1-A84E-805F52998AEF}" type="slidenum">
              <a:rPr lang="en-US" smtClean="0"/>
              <a:pPr/>
              <a:t>7</a:t>
            </a:fld>
            <a:endParaRPr lang="en-US"/>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NDDS</a:t>
            </a:r>
            <a:endParaRPr lang="en-US" dirty="0"/>
          </a:p>
        </p:txBody>
      </p:sp>
      <p:sp>
        <p:nvSpPr>
          <p:cNvPr id="3" name="Content Placeholder 2"/>
          <p:cNvSpPr>
            <a:spLocks noGrp="1"/>
          </p:cNvSpPr>
          <p:nvPr>
            <p:ph idx="1"/>
          </p:nvPr>
        </p:nvSpPr>
        <p:spPr/>
        <p:txBody>
          <a:bodyPr>
            <a:normAutofit/>
          </a:bodyPr>
          <a:lstStyle/>
          <a:p>
            <a:pPr lvl="0" algn="just"/>
            <a:r>
              <a:rPr lang="en-US" sz="2800" dirty="0" smtClean="0"/>
              <a:t>Optimum dose at the right time and right location.</a:t>
            </a:r>
          </a:p>
          <a:p>
            <a:pPr lvl="0" algn="just"/>
            <a:r>
              <a:rPr lang="en-US" sz="2800" dirty="0" smtClean="0"/>
              <a:t>Efficient use of expensive drugs, </a:t>
            </a:r>
            <a:r>
              <a:rPr lang="en-US" sz="2800" dirty="0" err="1" smtClean="0"/>
              <a:t>excipients</a:t>
            </a:r>
            <a:r>
              <a:rPr lang="en-US" sz="2800" dirty="0" smtClean="0"/>
              <a:t> and reduction in production cost.</a:t>
            </a:r>
          </a:p>
          <a:p>
            <a:pPr lvl="0" algn="just"/>
            <a:r>
              <a:rPr lang="en-US" sz="2800" dirty="0" smtClean="0"/>
              <a:t>Beneficial to patients, better therapy, improved comfort and standard of living.</a:t>
            </a:r>
            <a:endParaRPr lang="en-US" sz="2800" dirty="0"/>
          </a:p>
        </p:txBody>
      </p:sp>
      <p:sp>
        <p:nvSpPr>
          <p:cNvPr id="4" name="Slide Number Placeholder 3"/>
          <p:cNvSpPr>
            <a:spLocks noGrp="1"/>
          </p:cNvSpPr>
          <p:nvPr>
            <p:ph type="sldNum" sz="quarter" idx="12"/>
          </p:nvPr>
        </p:nvSpPr>
        <p:spPr/>
        <p:txBody>
          <a:bodyPr/>
          <a:lstStyle/>
          <a:p>
            <a:fld id="{422BE07E-8614-46F1-A84E-805F52998AEF}" type="slidenum">
              <a:rPr lang="en-US" smtClean="0"/>
              <a:pPr/>
              <a:t>8</a:t>
            </a:fld>
            <a:endParaRPr lang="en-US"/>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Plasma concentration VS time profile</a:t>
            </a:r>
            <a:endParaRPr lang="en-US" dirty="0"/>
          </a:p>
        </p:txBody>
      </p:sp>
      <p:pic>
        <p:nvPicPr>
          <p:cNvPr id="1026" name="Picture 2" descr="C:\Users\tariq.jamshaid\Desktop\NDDS\7of44.png"/>
          <p:cNvPicPr>
            <a:picLocks noGrp="1" noChangeAspect="1" noChangeArrowheads="1"/>
          </p:cNvPicPr>
          <p:nvPr>
            <p:ph idx="1"/>
          </p:nvPr>
        </p:nvPicPr>
        <p:blipFill>
          <a:blip r:embed="rId2"/>
          <a:srcRect/>
          <a:stretch>
            <a:fillRect/>
          </a:stretch>
        </p:blipFill>
        <p:spPr bwMode="auto">
          <a:xfrm>
            <a:off x="1219200" y="1600200"/>
            <a:ext cx="6991668" cy="4788813"/>
          </a:xfrm>
          <a:prstGeom prst="rect">
            <a:avLst/>
          </a:prstGeom>
          <a:noFill/>
        </p:spPr>
      </p:pic>
      <p:sp>
        <p:nvSpPr>
          <p:cNvPr id="4" name="Slide Number Placeholder 3"/>
          <p:cNvSpPr>
            <a:spLocks noGrp="1"/>
          </p:cNvSpPr>
          <p:nvPr>
            <p:ph type="sldNum" sz="quarter" idx="12"/>
          </p:nvPr>
        </p:nvSpPr>
        <p:spPr/>
        <p:txBody>
          <a:bodyPr/>
          <a:lstStyle/>
          <a:p>
            <a:fld id="{422BE07E-8614-46F1-A84E-805F52998AEF}" type="slidenum">
              <a:rPr lang="en-US" smtClean="0"/>
              <a:pPr/>
              <a:t>9</a:t>
            </a:fld>
            <a:endParaRPr lang="en-US" dirty="0"/>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774</TotalTime>
  <Words>748</Words>
  <Application>Microsoft Office PowerPoint</Application>
  <PresentationFormat>On-screen Show (4:3)</PresentationFormat>
  <Paragraphs>120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Verve</vt:lpstr>
      <vt:lpstr>Novel Drug Delivery System</vt:lpstr>
      <vt:lpstr>Drug Delivery</vt:lpstr>
      <vt:lpstr>Drug Delivery</vt:lpstr>
      <vt:lpstr>Why do we need NDDS?</vt:lpstr>
      <vt:lpstr>Novel Drug Delivery System</vt:lpstr>
      <vt:lpstr>Novel Drug Delivery System</vt:lpstr>
      <vt:lpstr>Novel Drug Delivery System</vt:lpstr>
      <vt:lpstr>Advantages of NDDS</vt:lpstr>
      <vt:lpstr>Plasma concentration VS time profile</vt:lpstr>
      <vt:lpstr>Modes of NDDS</vt:lpstr>
      <vt:lpstr>Sustained Release Vs Controlled Release</vt:lpstr>
      <vt:lpstr>Sustained Release Vs Controlled Release</vt:lpstr>
      <vt:lpstr>Targeted Drug Delivery System</vt:lpstr>
      <vt:lpstr>Factors affecting NDDS</vt:lpstr>
      <vt:lpstr>Classification of NDDS with reference to release control</vt:lpstr>
      <vt:lpstr>Classification of NDDS with reference to release control</vt:lpstr>
      <vt:lpstr>Classification of NDDS with reference to release control</vt:lpstr>
      <vt:lpstr>Classification of NDDS with reference to release control</vt:lpstr>
      <vt:lpstr>Classification of NDDS with reference to release control</vt:lpstr>
      <vt:lpstr>List of drug carriers in NDDS</vt:lpstr>
      <vt:lpstr>Novel Carriers for NDDS</vt:lpstr>
      <vt:lpstr>Microsphere &amp; Microcapsule</vt:lpstr>
      <vt:lpstr>Polymeric Drug Delivery System</vt:lpstr>
      <vt:lpstr>Advantages of NDDS</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 Drug Delivery System</dc:title>
  <dc:creator>tariq.jamshaid</dc:creator>
  <cp:lastModifiedBy>tariq.jamshaid</cp:lastModifiedBy>
  <cp:revision>36</cp:revision>
  <dcterms:created xsi:type="dcterms:W3CDTF">2014-12-17T17:17:02Z</dcterms:created>
  <dcterms:modified xsi:type="dcterms:W3CDTF">2014-12-18T18:06:04Z</dcterms:modified>
</cp:coreProperties>
</file>