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  <p:sldMasterId id="2147483756" r:id="rId2"/>
    <p:sldMasterId id="2147483804" r:id="rId3"/>
    <p:sldMasterId id="2147483845" r:id="rId4"/>
    <p:sldMasterId id="2147483881" r:id="rId5"/>
    <p:sldMasterId id="2147483905" r:id="rId6"/>
    <p:sldMasterId id="2147483913" r:id="rId7"/>
  </p:sldMasterIdLst>
  <p:notesMasterIdLst>
    <p:notesMasterId r:id="rId39"/>
  </p:notesMasterIdLst>
  <p:handoutMasterIdLst>
    <p:handoutMasterId r:id="rId40"/>
  </p:handoutMasterIdLst>
  <p:sldIdLst>
    <p:sldId id="348" r:id="rId8"/>
    <p:sldId id="332" r:id="rId9"/>
    <p:sldId id="351" r:id="rId10"/>
    <p:sldId id="349" r:id="rId11"/>
    <p:sldId id="314" r:id="rId12"/>
    <p:sldId id="315" r:id="rId13"/>
    <p:sldId id="317" r:id="rId14"/>
    <p:sldId id="318" r:id="rId15"/>
    <p:sldId id="320" r:id="rId16"/>
    <p:sldId id="342" r:id="rId17"/>
    <p:sldId id="301" r:id="rId18"/>
    <p:sldId id="321" r:id="rId19"/>
    <p:sldId id="338" r:id="rId20"/>
    <p:sldId id="340" r:id="rId21"/>
    <p:sldId id="279" r:id="rId22"/>
    <p:sldId id="344" r:id="rId23"/>
    <p:sldId id="303" r:id="rId24"/>
    <p:sldId id="280" r:id="rId25"/>
    <p:sldId id="345" r:id="rId26"/>
    <p:sldId id="304" r:id="rId27"/>
    <p:sldId id="305" r:id="rId28"/>
    <p:sldId id="293" r:id="rId29"/>
    <p:sldId id="354" r:id="rId30"/>
    <p:sldId id="355" r:id="rId31"/>
    <p:sldId id="356" r:id="rId32"/>
    <p:sldId id="358" r:id="rId33"/>
    <p:sldId id="357" r:id="rId34"/>
    <p:sldId id="359" r:id="rId35"/>
    <p:sldId id="360" r:id="rId36"/>
    <p:sldId id="361" r:id="rId37"/>
    <p:sldId id="362" r:id="rId38"/>
  </p:sldIdLst>
  <p:sldSz cx="9144000" cy="6858000" type="screen4x3"/>
  <p:notesSz cx="6797675" cy="9926638"/>
  <p:defaultTextStyle>
    <a:defPPr>
      <a:defRPr lang="en-US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A52BB-F5C4-40C2-BD58-6973F7F90607}" type="datetimeFigureOut">
              <a:rPr lang="en-US" smtClean="0"/>
              <a:t>22/07/2015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9F545-88AF-4694-9D32-662BCA5BC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5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92288-0CBF-46C1-86F1-C7E096578226}" type="datetimeFigureOut">
              <a:rPr lang="en-US" smtClean="0"/>
              <a:t>22/07/2015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A053-1985-4659-A78F-62492EA5A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58F41-793F-4546-AD09-7ADD253DF78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7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3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A053-1985-4659-A78F-62492EA5AF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4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40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9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4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F053-FBB5-464B-9A3E-F5313D56BF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5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4BE1-ED79-464C-B6FF-F0D77B91E0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6"/>
            <a:ext cx="1827212" cy="56403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6"/>
            <a:ext cx="5334000" cy="56403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D42A-47B6-46DD-9EAD-54F52DACD0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4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4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85 h 64000"/>
                <a:gd name="T2" fmla="*/ 2304 w 64000"/>
                <a:gd name="T3" fmla="*/ 1152 h 64000"/>
                <a:gd name="T4" fmla="*/ 1587 w 64000"/>
                <a:gd name="T5" fmla="*/ 2219 h 64000"/>
                <a:gd name="T6" fmla="*/ 1587 w 64000"/>
                <a:gd name="T7" fmla="*/ 2219 h 64000"/>
                <a:gd name="T8" fmla="*/ 1587 w 64000"/>
                <a:gd name="T9" fmla="*/ 2219 h 64000"/>
                <a:gd name="T10" fmla="*/ 1587 w 64000"/>
                <a:gd name="T11" fmla="*/ 2219 h 64000"/>
                <a:gd name="T12" fmla="*/ 1587 w 64000"/>
                <a:gd name="T13" fmla="*/ 85 h 64000"/>
                <a:gd name="T14" fmla="*/ 1587 w 64000"/>
                <a:gd name="T15" fmla="*/ 85 h 64000"/>
                <a:gd name="T16" fmla="*/ 1587 w 64000"/>
                <a:gd name="T17" fmla="*/ 8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248 h 64000"/>
                <a:gd name="T2" fmla="*/ 2544 w 64000"/>
                <a:gd name="T3" fmla="*/ 1272 h 64000"/>
                <a:gd name="T4" fmla="*/ 2027 w 64000"/>
                <a:gd name="T5" fmla="*/ 2296 h 64000"/>
                <a:gd name="T6" fmla="*/ 2027 w 64000"/>
                <a:gd name="T7" fmla="*/ 2296 h 64000"/>
                <a:gd name="T8" fmla="*/ 2027 w 64000"/>
                <a:gd name="T9" fmla="*/ 2296 h 64000"/>
                <a:gd name="T10" fmla="*/ 2027 w 64000"/>
                <a:gd name="T11" fmla="*/ 2296 h 64000"/>
                <a:gd name="T12" fmla="*/ 2027 w 64000"/>
                <a:gd name="T13" fmla="*/ 248 h 64000"/>
                <a:gd name="T14" fmla="*/ 2027 w 64000"/>
                <a:gd name="T15" fmla="*/ 248 h 64000"/>
                <a:gd name="T16" fmla="*/ 2027 w 64000"/>
                <a:gd name="T17" fmla="*/ 24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40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9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4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F053-FBB5-464B-9A3E-F5313D56BFB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BF85-D614-4715-A8A4-395E0D5BC1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9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C2E1-E68F-402D-8669-5BCDC1505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5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DA4F-54FF-4B67-9DE5-692CADD189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5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BF2A-E8E5-41CE-B6A0-07613C1BBC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0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7175-25A4-44AE-B7F8-F1ABB5AC0F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7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6B5B-AC4C-425B-8168-90677C9714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69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F76F-B0DD-405A-A354-D6FF2C3A70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1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BF85-D614-4715-A8A4-395E0D5BC17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66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B721-79DD-4CDB-9909-0DF9032F25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4BE1-ED79-464C-B6FF-F0D77B91E0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6413" y="301626"/>
            <a:ext cx="1827212" cy="56403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6"/>
            <a:ext cx="5334000" cy="56403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D42A-47B6-46DD-9EAD-54F52DACD0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31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54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10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97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20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3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19" indent="0">
              <a:buNone/>
              <a:defRPr sz="1800"/>
            </a:lvl2pPr>
            <a:lvl3pPr marL="914239" indent="0">
              <a:buNone/>
              <a:defRPr sz="1600"/>
            </a:lvl3pPr>
            <a:lvl4pPr marL="1371358" indent="0">
              <a:buNone/>
              <a:defRPr sz="1400"/>
            </a:lvl4pPr>
            <a:lvl5pPr marL="1828477" indent="0">
              <a:buNone/>
              <a:defRPr sz="1400"/>
            </a:lvl5pPr>
            <a:lvl6pPr marL="2285596" indent="0">
              <a:buNone/>
              <a:defRPr sz="1400"/>
            </a:lvl6pPr>
            <a:lvl7pPr marL="2742716" indent="0">
              <a:buNone/>
              <a:defRPr sz="1400"/>
            </a:lvl7pPr>
            <a:lvl8pPr marL="3199835" indent="0">
              <a:buNone/>
              <a:defRPr sz="1400"/>
            </a:lvl8pPr>
            <a:lvl9pPr marL="3656954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C2E1-E68F-402D-8669-5BCDC1505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47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68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03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82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0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51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25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52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83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9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6DA4F-54FF-4B67-9DE5-692CADD1890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07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73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71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67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79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9E0D1-3FEB-4837-91AD-F9769FB076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BD5DE-0832-438C-B972-6A7CD97736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67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5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65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53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41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2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BF2A-E8E5-41CE-B6A0-07613C1BBC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0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0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80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07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8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17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895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0428" y="2815698"/>
            <a:ext cx="6480611" cy="1470025"/>
          </a:xfrm>
        </p:spPr>
        <p:txBody>
          <a:bodyPr anchor="t">
            <a:noAutofit/>
          </a:bodyPr>
          <a:lstStyle>
            <a:lvl1pPr>
              <a:lnSpc>
                <a:spcPts val="5200"/>
              </a:lnSpc>
              <a:spcAft>
                <a:spcPts val="0"/>
              </a:spcAft>
              <a:defRPr sz="5200">
                <a:latin typeface="Times"/>
                <a:cs typeface="Time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CAC-88CB-9747-94FA-7AE283662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2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525"/>
            <a:ext cx="8229600" cy="874482"/>
          </a:xfrm>
        </p:spPr>
        <p:txBody>
          <a:bodyPr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00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66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525"/>
            <a:ext cx="8229600" cy="823044"/>
          </a:xfrm>
        </p:spPr>
        <p:txBody>
          <a:bodyPr anchor="t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17466"/>
            <a:ext cx="4038600" cy="432098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17466"/>
            <a:ext cx="4038600" cy="432098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/>
                <a:cs typeface="Helvetica"/>
              </a:defRPr>
            </a:lvl1pPr>
            <a:lvl2pPr>
              <a:defRPr sz="2400">
                <a:latin typeface="Helvetica"/>
                <a:cs typeface="Helvetica"/>
              </a:defRPr>
            </a:lvl2pPr>
            <a:lvl3pPr>
              <a:defRPr sz="2000">
                <a:latin typeface="Helvetica"/>
                <a:cs typeface="Helvetica"/>
              </a:defRPr>
            </a:lvl3pPr>
            <a:lvl4pPr>
              <a:defRPr sz="1800">
                <a:latin typeface="Helvetica"/>
                <a:cs typeface="Helvetica"/>
              </a:defRPr>
            </a:lvl4pPr>
            <a:lvl5pPr>
              <a:defRPr sz="1800"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52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658"/>
            <a:ext cx="8229600" cy="819707"/>
          </a:xfrm>
        </p:spPr>
        <p:txBody>
          <a:bodyPr anchor="b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91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8591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"/>
                <a:cs typeface="Helvetica"/>
              </a:defRPr>
            </a:lvl1pPr>
            <a:lvl2pPr>
              <a:defRPr sz="20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 sz="1600">
                <a:latin typeface="Helvetica"/>
                <a:cs typeface="Helvetica"/>
              </a:defRPr>
            </a:lvl4pPr>
            <a:lvl5pPr>
              <a:defRPr sz="1600">
                <a:latin typeface="Helvetica"/>
                <a:cs typeface="Helvetic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6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7175-25A4-44AE-B7F8-F1ABB5AC0F6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3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910"/>
            <a:ext cx="8229600" cy="864262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0167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72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455" y="1290611"/>
            <a:ext cx="7342909" cy="46206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8658"/>
            <a:ext cx="8229600" cy="819707"/>
          </a:xfrm>
        </p:spPr>
        <p:txBody>
          <a:bodyPr anchor="b"/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59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768696"/>
            <a:ext cx="5867400" cy="1470025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CAC-88CB-9747-94FA-7AE283662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467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AC9BF-8645-447A-8141-9665FDA53F1E}" type="datetime4">
              <a:rPr lang="de-CH">
                <a:solidFill>
                  <a:srgbClr val="000000"/>
                </a:solidFill>
              </a:rPr>
              <a:pPr>
                <a:defRPr/>
              </a:pPr>
              <a:t>22. Juli 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Präsentationstitel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7984-84CB-4608-9F33-1E5413D410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2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6B5B-AC4C-425B-8168-90677C9714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7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F76F-B0DD-405A-A354-D6FF2C3A708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6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B721-79DD-4CDB-9909-0DF9032F25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3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BCC3C-11EA-4DD2-83CB-033D7EDFB3E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358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4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2798" indent="-2285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599918" indent="-22856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037" indent="-2285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177 h 64000"/>
                <a:gd name="T2" fmla="*/ 2592 w 64000"/>
                <a:gd name="T3" fmla="*/ 984 h 64000"/>
                <a:gd name="T4" fmla="*/ 2037 w 64000"/>
                <a:gd name="T5" fmla="*/ 1791 h 64000"/>
                <a:gd name="T6" fmla="*/ 2037 w 64000"/>
                <a:gd name="T7" fmla="*/ 1791 h 64000"/>
                <a:gd name="T8" fmla="*/ 2037 w 64000"/>
                <a:gd name="T9" fmla="*/ 1791 h 64000"/>
                <a:gd name="T10" fmla="*/ 2037 w 64000"/>
                <a:gd name="T11" fmla="*/ 1791 h 64000"/>
                <a:gd name="T12" fmla="*/ 2037 w 64000"/>
                <a:gd name="T13" fmla="*/ 177 h 64000"/>
                <a:gd name="T14" fmla="*/ 2037 w 64000"/>
                <a:gd name="T15" fmla="*/ 177 h 64000"/>
                <a:gd name="T16" fmla="*/ 2037 w 64000"/>
                <a:gd name="T17" fmla="*/ 17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174 h 64000"/>
                <a:gd name="T2" fmla="*/ 1949 w 64000"/>
                <a:gd name="T3" fmla="*/ 994 h 64000"/>
                <a:gd name="T4" fmla="*/ 1525 w 64000"/>
                <a:gd name="T5" fmla="*/ 1813 h 64000"/>
                <a:gd name="T6" fmla="*/ 1525 w 64000"/>
                <a:gd name="T7" fmla="*/ 1813 h 64000"/>
                <a:gd name="T8" fmla="*/ 1525 w 64000"/>
                <a:gd name="T9" fmla="*/ 1813 h 64000"/>
                <a:gd name="T10" fmla="*/ 1525 w 64000"/>
                <a:gd name="T11" fmla="*/ 1813 h 64000"/>
                <a:gd name="T12" fmla="*/ 1525 w 64000"/>
                <a:gd name="T13" fmla="*/ 174 h 64000"/>
                <a:gd name="T14" fmla="*/ 1525 w 64000"/>
                <a:gd name="T15" fmla="*/ 174 h 64000"/>
                <a:gd name="T16" fmla="*/ 1525 w 64000"/>
                <a:gd name="T17" fmla="*/ 17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BCC3C-11EA-4DD2-83CB-033D7EDFB3E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1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11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23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358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4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2798" indent="-2285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599918" indent="-22856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037" indent="-2285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156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275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8395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5514" indent="-22856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029E0D1-3FEB-4837-91AD-F9769FB076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A4BD5DE-0832-438C-B972-6A7CD977363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839" indent="-3428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029E0D1-3FEB-4837-91AD-F9769FB076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A4BD5DE-0832-438C-B972-6A7CD977363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839" indent="-34283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D27963E-EAE8-4A38-9AEC-46F167167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FD79C26-BD68-4A80-AA21-A7CF32511F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2820389"/>
            <a:ext cx="6349989" cy="1763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157CAC-88CB-9747-94FA-7AE283662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22/07/2015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</p:sldLayoutIdLst>
  <p:txStyles>
    <p:titleStyle>
      <a:lvl1pPr algn="r" defTabSz="457200" rtl="0" eaLnBrk="1" latinLnBrk="0" hangingPunct="1">
        <a:lnSpc>
          <a:spcPts val="5200"/>
        </a:lnSpc>
        <a:spcBef>
          <a:spcPct val="0"/>
        </a:spcBef>
        <a:buNone/>
        <a:defRPr sz="5200" kern="1200">
          <a:solidFill>
            <a:srgbClr val="FFFFFF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21438"/>
            <a:ext cx="9140825" cy="431800"/>
          </a:xfrm>
          <a:prstGeom prst="rect">
            <a:avLst/>
          </a:prstGeom>
          <a:solidFill>
            <a:srgbClr val="E5E5D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66875"/>
            <a:ext cx="80613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090613"/>
            <a:ext cx="80660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de-CH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546850"/>
            <a:ext cx="1512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119B9C-BE7D-42CC-AD34-1A2C5891F660}" type="datetime4">
              <a:rPr lang="de-CH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22. Juli 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545263"/>
            <a:ext cx="47529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Präsentationstitel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545263"/>
            <a:ext cx="15113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535E98C-31C6-447F-A44E-4CFED43B6DEE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3" name="Picture 9" descr="thp_logo_power2oh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0" y="107950"/>
            <a:ext cx="16732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381000" rtl="0" eaLnBrk="0" fontAlgn="base" hangingPunct="0">
        <a:spcBef>
          <a:spcPct val="0"/>
        </a:spcBef>
        <a:spcAft>
          <a:spcPct val="40000"/>
        </a:spcAft>
        <a:buFont typeface="Arial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381000" algn="l" defTabSz="381000" rtl="0" eaLnBrk="0" fontAlgn="base" hangingPunct="0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 sz="2000">
          <a:solidFill>
            <a:schemeClr val="tx1"/>
          </a:solidFill>
          <a:latin typeface="+mn-lt"/>
        </a:defRPr>
      </a:lvl2pPr>
      <a:lvl3pPr marL="381000" indent="533400" algn="l" defTabSz="381000" rtl="0" eaLnBrk="0" fontAlgn="base" hangingPunct="0">
        <a:spcBef>
          <a:spcPct val="0"/>
        </a:spcBef>
        <a:spcAft>
          <a:spcPct val="40000"/>
        </a:spcAft>
        <a:defRPr sz="1600">
          <a:solidFill>
            <a:schemeClr val="tx1"/>
          </a:solidFill>
          <a:latin typeface="+mn-lt"/>
        </a:defRPr>
      </a:lvl3pPr>
      <a:lvl4pPr marL="762000" indent="-381000" algn="l" defTabSz="381000" rtl="0" eaLnBrk="0" fontAlgn="base" hangingPunct="0">
        <a:spcBef>
          <a:spcPct val="0"/>
        </a:spcBef>
        <a:spcAft>
          <a:spcPct val="40000"/>
        </a:spcAft>
        <a:buSzPct val="90000"/>
        <a:buFont typeface="Arial" charset="0"/>
        <a:buAutoNum type="arabicPeriod"/>
        <a:defRPr sz="1600">
          <a:solidFill>
            <a:schemeClr val="tx1"/>
          </a:solidFill>
          <a:latin typeface="+mn-lt"/>
        </a:defRPr>
      </a:lvl4pPr>
      <a:lvl5pPr marL="762000" indent="1066800" algn="l" defTabSz="381000" rtl="0" eaLnBrk="0" fontAlgn="base" hangingPunct="0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5pPr>
      <a:lvl6pPr marL="1219200" algn="l" defTabSz="381000" rtl="0" eaLnBrk="1" fontAlgn="base" hangingPunct="1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6pPr>
      <a:lvl7pPr marL="1676400" algn="l" defTabSz="381000" rtl="0" eaLnBrk="1" fontAlgn="base" hangingPunct="1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7pPr>
      <a:lvl8pPr marL="2133600" algn="l" defTabSz="381000" rtl="0" eaLnBrk="1" fontAlgn="base" hangingPunct="1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8pPr>
      <a:lvl9pPr marL="2590800" algn="l" defTabSz="381000" rtl="0" eaLnBrk="1" fontAlgn="base" hangingPunct="1">
        <a:spcBef>
          <a:spcPct val="0"/>
        </a:spcBef>
        <a:spcAft>
          <a:spcPct val="4000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hyperlink" Target="http://www.sswm.info/glossary/2/lettern" TargetMode="External"/><Relationship Id="rId4" Type="http://schemas.openxmlformats.org/officeDocument/2006/relationships/hyperlink" Target="http://www.sswm.info/glossary/2/letter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50.w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hyperlink" Target="http://www.winton.com.br/imagens/fotosx/cod2784.jpg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905000"/>
            <a:ext cx="7619999" cy="1776381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/>
                <a:cs typeface="Arial"/>
              </a:rPr>
              <a:t>Recycling wastewater yields multiple benefits</a:t>
            </a:r>
            <a:endParaRPr lang="en-US" sz="4200" i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4191000"/>
            <a:ext cx="3036312" cy="415450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pPr algn="dist" defTabSz="913916" latinLnBrk="1"/>
            <a:r>
              <a:rPr lang="en-US" altLang="ko-KR" sz="2100" spc="-150" dirty="0" err="1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Arial" panose="020B0604020202020204" pitchFamily="34" charset="0"/>
                <a:ea typeface="-윤고딕340" pitchFamily="18" charset="-127"/>
                <a:cs typeface="Arial" panose="020B0604020202020204" pitchFamily="34" charset="0"/>
              </a:rPr>
              <a:t>Dr</a:t>
            </a:r>
            <a:r>
              <a:rPr lang="en-US" altLang="ko-KR" sz="2100" spc="-150" dirty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Arial" panose="020B0604020202020204" pitchFamily="34" charset="0"/>
                <a:ea typeface="-윤고딕340" pitchFamily="18" charset="-127"/>
                <a:cs typeface="Arial" panose="020B0604020202020204" pitchFamily="34" charset="0"/>
              </a:rPr>
              <a:t>  </a:t>
            </a:r>
            <a:r>
              <a:rPr lang="en-US" altLang="ko-KR" sz="2100" spc="-150" dirty="0" err="1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Arial" panose="020B0604020202020204" pitchFamily="34" charset="0"/>
                <a:ea typeface="-윤고딕340" pitchFamily="18" charset="-127"/>
                <a:cs typeface="Arial" panose="020B0604020202020204" pitchFamily="34" charset="0"/>
              </a:rPr>
              <a:t>Birguy</a:t>
            </a:r>
            <a:r>
              <a:rPr lang="en-US" altLang="ko-KR" sz="2100" spc="-150" dirty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Arial" panose="020B0604020202020204" pitchFamily="34" charset="0"/>
                <a:ea typeface="-윤고딕340" pitchFamily="18" charset="-127"/>
                <a:cs typeface="Arial" panose="020B0604020202020204" pitchFamily="34" charset="0"/>
              </a:rPr>
              <a:t> </a:t>
            </a:r>
            <a:r>
              <a:rPr lang="en-US" altLang="ko-KR" sz="2100" spc="-150" dirty="0" err="1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Arial" panose="020B0604020202020204" pitchFamily="34" charset="0"/>
                <a:ea typeface="-윤고딕340" pitchFamily="18" charset="-127"/>
                <a:cs typeface="Arial" panose="020B0604020202020204" pitchFamily="34" charset="0"/>
              </a:rPr>
              <a:t>Lamizana</a:t>
            </a:r>
            <a:r>
              <a:rPr lang="en-US" altLang="ko-KR" sz="2100" spc="-150" dirty="0">
                <a:gradFill>
                  <a:gsLst>
                    <a:gs pos="0">
                      <a:prstClr val="white"/>
                    </a:gs>
                    <a:gs pos="5000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Arial" panose="020B0604020202020204" pitchFamily="34" charset="0"/>
                <a:ea typeface="-윤고딕340" pitchFamily="18" charset="-127"/>
                <a:cs typeface="Arial" panose="020B0604020202020204" pitchFamily="34" charset="0"/>
              </a:rPr>
              <a:t>, UNEP</a:t>
            </a:r>
            <a:endParaRPr lang="ko-KR" altLang="en-US" sz="2100" spc="-150" dirty="0">
              <a:gradFill>
                <a:gsLst>
                  <a:gs pos="0">
                    <a:prstClr val="white"/>
                  </a:gs>
                  <a:gs pos="5000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 panose="020B0604020202020204" pitchFamily="34" charset="0"/>
              <a:ea typeface="-윤고딕340" pitchFamily="18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8182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맑은 고딕"/>
              </a:rPr>
              <a:t>World Congress &amp; Expo on Recycling, July 20-22,</a:t>
            </a:r>
          </a:p>
          <a:p>
            <a:pPr algn="ctr"/>
            <a:r>
              <a:rPr lang="en-US" sz="2000" b="1" dirty="0" smtClean="0">
                <a:solidFill>
                  <a:prstClr val="white"/>
                </a:solidFill>
                <a:latin typeface="맑은 고딕"/>
              </a:rPr>
              <a:t> Barcelona, Spain</a:t>
            </a:r>
            <a:endParaRPr lang="en-US" sz="2000" b="1" dirty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937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9" y="1480405"/>
            <a:ext cx="8651630" cy="475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7376"/>
            <a:ext cx="8066087" cy="5032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the </a:t>
            </a:r>
            <a:r>
              <a:rPr lang="en-US" dirty="0" err="1" smtClean="0">
                <a:solidFill>
                  <a:srgbClr val="FF0000"/>
                </a:solidFill>
              </a:rPr>
              <a:t>EcoSan</a:t>
            </a:r>
            <a:r>
              <a:rPr lang="en-US" dirty="0" smtClean="0">
                <a:solidFill>
                  <a:srgbClr val="FF0000"/>
                </a:solidFill>
              </a:rPr>
              <a:t> approach………..</a:t>
            </a:r>
          </a:p>
        </p:txBody>
      </p:sp>
      <p:sp>
        <p:nvSpPr>
          <p:cNvPr id="43012" name="Retângulo 9"/>
          <p:cNvSpPr>
            <a:spLocks noChangeArrowheads="1"/>
          </p:cNvSpPr>
          <p:nvPr/>
        </p:nvSpPr>
        <p:spPr bwMode="auto">
          <a:xfrm>
            <a:off x="1295400" y="6219825"/>
            <a:ext cx="678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200" dirty="0">
                <a:solidFill>
                  <a:srgbClr val="000000"/>
                </a:solidFill>
              </a:rPr>
              <a:t>Waste segregation and possible utilization options. (UNESCO/IHP &amp; GTZ, 2006)</a:t>
            </a:r>
            <a:endParaRPr lang="pt-B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6228184" cy="34676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Shifting focus from waste removal to resource recovery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923077" y="642372"/>
            <a:ext cx="2514012" cy="6088461"/>
            <a:chOff x="1923076" y="580899"/>
            <a:chExt cx="2514012" cy="6088461"/>
          </a:xfrm>
        </p:grpSpPr>
        <p:sp>
          <p:nvSpPr>
            <p:cNvPr id="24" name="TextBox 23"/>
            <p:cNvSpPr txBox="1"/>
            <p:nvPr/>
          </p:nvSpPr>
          <p:spPr>
            <a:xfrm>
              <a:off x="2185837" y="580899"/>
              <a:ext cx="2251251" cy="446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sv-SE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RESOURCE MANAGEMENT OPTIONS</a:t>
              </a:r>
              <a:endParaRPr lang="en-US" sz="11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00183" y="1067934"/>
              <a:ext cx="1800000" cy="861774"/>
            </a:xfrm>
            <a:prstGeom prst="rect">
              <a:avLst/>
            </a:prstGeom>
            <a:solidFill>
              <a:srgbClr val="D6E3BC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Water recycling</a:t>
              </a:r>
            </a:p>
            <a:p>
              <a:pPr marL="85710" indent="-85710"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Potable water</a:t>
              </a:r>
            </a:p>
            <a:p>
              <a:pPr marL="85710" indent="-85710">
                <a:spcAft>
                  <a:spcPts val="300"/>
                </a:spcAft>
                <a:buFontTx/>
                <a:buChar char="-"/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Flush water</a:t>
              </a:r>
            </a:p>
            <a:p>
              <a:pPr marL="85710" indent="-85710">
                <a:spcAft>
                  <a:spcPts val="300"/>
                </a:spcAft>
                <a:buFontTx/>
                <a:buChar char="-"/>
                <a:defRPr/>
              </a:pPr>
              <a:r>
                <a:rPr lang="sv-SE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Industrial </a:t>
              </a:r>
              <a:endParaRPr lang="en-US" sz="1000" kern="0" dirty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183" y="2062685"/>
              <a:ext cx="1800000" cy="1106072"/>
            </a:xfrm>
            <a:prstGeom prst="rect">
              <a:avLst/>
            </a:prstGeom>
            <a:solidFill>
              <a:srgbClr val="D6E3B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3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SimSun"/>
                  <a:cs typeface="Times New Roman"/>
                </a:rPr>
                <a:t>Water and nutrient reuse</a:t>
              </a:r>
              <a:endParaRPr lang="en-US" sz="11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SimSun"/>
                <a:cs typeface="Times New Roman"/>
              </a:endParaRP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Agricultural irrigation</a:t>
              </a:r>
            </a:p>
            <a:p>
              <a:pPr marL="85710" indent="-85710"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Forestry irrigation</a:t>
              </a:r>
            </a:p>
            <a:p>
              <a:pPr marL="85710" indent="-85710"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Aquaculture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00183" y="3290788"/>
              <a:ext cx="1800000" cy="735586"/>
            </a:xfrm>
            <a:prstGeom prst="rect">
              <a:avLst/>
            </a:prstGeom>
            <a:solidFill>
              <a:srgbClr val="D6E3B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3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SimSun"/>
                  <a:cs typeface="Times New Roman"/>
                </a:rPr>
                <a:t>Nutrient reuse</a:t>
              </a:r>
              <a:endParaRPr lang="en-US" sz="11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SimSun"/>
                <a:cs typeface="Times New Roman"/>
              </a:endParaRP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Solid fertilizer</a:t>
              </a: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Liquid fertilizer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00183" y="4139776"/>
              <a:ext cx="1800000" cy="735586"/>
            </a:xfrm>
            <a:prstGeom prst="rect">
              <a:avLst/>
            </a:prstGeom>
            <a:solidFill>
              <a:srgbClr val="D6E3B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3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SimSun"/>
                  <a:cs typeface="Times New Roman"/>
                </a:rPr>
                <a:t>Energy generation</a:t>
              </a:r>
              <a:endParaRPr lang="en-US" sz="11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SimSun"/>
                <a:cs typeface="Times New Roman"/>
              </a:endParaRP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Biogas generation</a:t>
              </a: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Biomass production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00183" y="5003258"/>
              <a:ext cx="1800000" cy="717889"/>
            </a:xfrm>
            <a:prstGeom prst="rect">
              <a:avLst/>
            </a:prstGeom>
            <a:solidFill>
              <a:srgbClr val="D6E3B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3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SimSun"/>
                  <a:cs typeface="Times New Roman"/>
                </a:rPr>
                <a:t>Ecosystem services</a:t>
              </a:r>
              <a:endParaRPr lang="en-US" sz="11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SimSun"/>
                <a:cs typeface="Times New Roman"/>
              </a:endParaRP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Groundwater recharge</a:t>
              </a: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Wetland biotope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00183" y="5877193"/>
              <a:ext cx="1800000" cy="735586"/>
            </a:xfrm>
            <a:prstGeom prst="rect">
              <a:avLst/>
            </a:prstGeom>
            <a:solidFill>
              <a:srgbClr val="D6E3B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300"/>
                </a:spcAft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  <a:ea typeface="SimSun"/>
                  <a:cs typeface="Times New Roman"/>
                </a:rPr>
                <a:t>Other outputs, e.g.</a:t>
              </a: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Protein feed</a:t>
              </a:r>
            </a:p>
            <a:p>
              <a:pPr marL="85710" marR="71742" indent="-85710">
                <a:lnSpc>
                  <a:spcPct val="115000"/>
                </a:lnSpc>
                <a:spcAft>
                  <a:spcPts val="300"/>
                </a:spcAft>
                <a:buFontTx/>
                <a:buChar char="-"/>
                <a:defRPr/>
              </a:pPr>
              <a:r>
                <a:rPr lang="en-US" sz="10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Building material</a:t>
              </a:r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923076" y="3397772"/>
              <a:ext cx="378042" cy="504056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36175" y="1004737"/>
              <a:ext cx="1917159" cy="5664623"/>
            </a:xfrm>
            <a:prstGeom prst="rect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63349" y="1145159"/>
            <a:ext cx="2249099" cy="4828783"/>
            <a:chOff x="4363348" y="1083687"/>
            <a:chExt cx="2249099" cy="4828783"/>
          </a:xfrm>
        </p:grpSpPr>
        <p:grpSp>
          <p:nvGrpSpPr>
            <p:cNvPr id="32" name="Group 28"/>
            <p:cNvGrpSpPr/>
            <p:nvPr/>
          </p:nvGrpSpPr>
          <p:grpSpPr>
            <a:xfrm>
              <a:off x="4710418" y="1083687"/>
              <a:ext cx="1872208" cy="4828783"/>
              <a:chOff x="14748" y="1342591"/>
              <a:chExt cx="1872208" cy="3789592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44016" y="1751121"/>
                <a:ext cx="1728192" cy="3381062"/>
              </a:xfrm>
              <a:prstGeom prst="rect">
                <a:avLst/>
              </a:prstGeom>
              <a:solidFill>
                <a:srgbClr val="FBD4B4"/>
              </a:solidFill>
            </p:spPr>
            <p:txBody>
              <a:bodyPr wrap="square" rtlCol="0">
                <a:spAutoFit/>
              </a:bodyPr>
              <a:lstStyle/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Decentralized or centralized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Waterborne excreta management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Non-waterborne excreta management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Separate greywater management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Sludge management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On- or offsite treatment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Wastewater treatment options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Excreta and sludge treatment options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4748" y="1342591"/>
                <a:ext cx="1872208" cy="3505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TECHNICAL SYSTEM OPTIONS</a:t>
                </a:r>
              </a:p>
            </p:txBody>
          </p:sp>
        </p:grpSp>
        <p:sp>
          <p:nvSpPr>
            <p:cNvPr id="35" name="Right Arrow 34"/>
            <p:cNvSpPr/>
            <p:nvPr/>
          </p:nvSpPr>
          <p:spPr>
            <a:xfrm>
              <a:off x="4363348" y="3397772"/>
              <a:ext cx="378042" cy="504056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76447" y="1554690"/>
              <a:ext cx="1836000" cy="4320000"/>
            </a:xfrm>
            <a:prstGeom prst="rect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693606" y="2235108"/>
            <a:ext cx="2077944" cy="2762770"/>
            <a:chOff x="6693606" y="2173636"/>
            <a:chExt cx="2077944" cy="2762770"/>
          </a:xfrm>
        </p:grpSpPr>
        <p:grpSp>
          <p:nvGrpSpPr>
            <p:cNvPr id="23" name="Group 14"/>
            <p:cNvGrpSpPr/>
            <p:nvPr/>
          </p:nvGrpSpPr>
          <p:grpSpPr>
            <a:xfrm>
              <a:off x="6983616" y="2173636"/>
              <a:ext cx="1787934" cy="2698087"/>
              <a:chOff x="7081992" y="1790829"/>
              <a:chExt cx="1787934" cy="269808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7081992" y="1790829"/>
                <a:ext cx="1787934" cy="446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sv-SE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POTENTIAL MULTIPLE BENEFITS</a:t>
                </a:r>
                <a:endPara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271664" y="2272925"/>
                <a:ext cx="1403648" cy="2215991"/>
              </a:xfrm>
              <a:prstGeom prst="rect">
                <a:avLst/>
              </a:prstGeom>
              <a:solidFill>
                <a:srgbClr val="EEECE1">
                  <a:lumMod val="9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Health protection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Environmental protection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Livelihoods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Water security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Food security</a:t>
                </a:r>
              </a:p>
              <a:p>
                <a:pPr marL="177768" indent="-17776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100" b="1" kern="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Energy security</a:t>
                </a:r>
                <a:endParaRPr lang="en-US" sz="1100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>
              <a:off x="6693606" y="3396078"/>
              <a:ext cx="378042" cy="504056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115849" y="2596406"/>
              <a:ext cx="1512000" cy="2340000"/>
            </a:xfrm>
            <a:prstGeom prst="rect">
              <a:avLst/>
            </a:prstGeom>
            <a:noFill/>
            <a:ln w="6350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520" y="2175388"/>
            <a:ext cx="1545542" cy="2658210"/>
            <a:chOff x="251520" y="2113916"/>
            <a:chExt cx="1545542" cy="2658210"/>
          </a:xfrm>
        </p:grpSpPr>
        <p:sp>
          <p:nvSpPr>
            <p:cNvPr id="33" name="Rectangle 32"/>
            <p:cNvSpPr/>
            <p:nvPr/>
          </p:nvSpPr>
          <p:spPr>
            <a:xfrm>
              <a:off x="251520" y="2113916"/>
              <a:ext cx="15455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1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RESOURCES FROM EXCRETA AND  WASTEWATER </a:t>
              </a:r>
            </a:p>
            <a:p>
              <a:pPr algn="ctr">
                <a:defRPr/>
              </a:pPr>
              <a:endParaRPr lang="en-US" sz="11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51520" y="2749700"/>
              <a:ext cx="1545542" cy="2022426"/>
            </a:xfrm>
            <a:prstGeom prst="roundRect">
              <a:avLst/>
            </a:prstGeom>
            <a:ln>
              <a:prstDash val="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  <a:spcAft>
                  <a:spcPts val="300"/>
                </a:spcAft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water, nutrients, organic matter, and energy</a:t>
              </a:r>
            </a:p>
          </p:txBody>
        </p:sp>
      </p:grpSp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67401"/>
            <a:ext cx="7048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6076950"/>
            <a:ext cx="3498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82675"/>
            <a:ext cx="8497893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5 CuadroTexto"/>
          <p:cNvSpPr txBox="1">
            <a:spLocks noChangeArrowheads="1"/>
          </p:cNvSpPr>
          <p:nvPr/>
        </p:nvSpPr>
        <p:spPr bwMode="auto">
          <a:xfrm>
            <a:off x="437904" y="58615"/>
            <a:ext cx="5809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 err="1"/>
              <a:t>Benefits</a:t>
            </a:r>
            <a:r>
              <a:rPr lang="es-ES" sz="2400" b="1" dirty="0"/>
              <a:t> of </a:t>
            </a:r>
            <a:r>
              <a:rPr lang="es-ES" sz="2400" b="1" dirty="0" err="1"/>
              <a:t>investing</a:t>
            </a:r>
            <a:r>
              <a:rPr lang="es-ES" sz="2400" b="1" dirty="0"/>
              <a:t> in </a:t>
            </a:r>
            <a:r>
              <a:rPr lang="es-ES" sz="2400" b="1" dirty="0" err="1"/>
              <a:t>water</a:t>
            </a:r>
            <a:r>
              <a:rPr lang="es-ES" sz="2400" b="1" dirty="0"/>
              <a:t> and </a:t>
            </a:r>
            <a:r>
              <a:rPr lang="es-ES" sz="2400" b="1" dirty="0" err="1"/>
              <a:t>sanitation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13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26" y="6052458"/>
            <a:ext cx="7048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228600" y="228600"/>
            <a:ext cx="824015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en-US" sz="2800" b="1" dirty="0" smtClean="0">
                <a:solidFill>
                  <a:srgbClr val="BF3227"/>
                </a:solidFill>
                <a:latin typeface="Trebuchet MS" pitchFamily="34" charset="0"/>
              </a:rPr>
              <a:t>Benefits for local communities &amp; Society</a:t>
            </a:r>
            <a:endParaRPr lang="en-GB" sz="2800" b="1" dirty="0">
              <a:solidFill>
                <a:srgbClr val="BF3227"/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661" y="741906"/>
            <a:ext cx="867624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srgbClr val="000000"/>
                </a:solidFill>
              </a:rPr>
              <a:t>Wastewater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Provides a source of income to farmers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Alternative </a:t>
            </a:r>
            <a:r>
              <a:rPr lang="en-US" sz="1600" dirty="0" err="1" smtClean="0">
                <a:solidFill>
                  <a:srgbClr val="000000"/>
                </a:solidFill>
              </a:rPr>
              <a:t>fertiliser</a:t>
            </a:r>
            <a:r>
              <a:rPr lang="en-US" sz="1600" dirty="0" smtClean="0">
                <a:solidFill>
                  <a:srgbClr val="000000"/>
                </a:solidFill>
              </a:rPr>
              <a:t> and irrigation source from domestic WW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Recycling of local water and nutrient sources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Reduction of energy consumption requirements for the production of artificial fertilizer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Opportunities to reduce costs for conventional WW treatment (investment, operation, disposal)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Supporting compliance with environmental legislation </a:t>
            </a:r>
          </a:p>
          <a:p>
            <a:pPr defTabSz="45720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Biomass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Increase in soil organic matter content and soil fertility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Increased income from improved biomass yields due to irrigation and fertilization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Opportunities to produce renewable biomass for local heat and power generation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Supporting local economy by establishing local biomass supply chains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It contribute to reducing dependency upon fossil fuels</a:t>
            </a:r>
          </a:p>
          <a:p>
            <a:pPr marL="285750" indent="-285750" defTabSz="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Getting green areas</a:t>
            </a:r>
          </a:p>
        </p:txBody>
      </p:sp>
    </p:spTree>
    <p:extLst>
      <p:ext uri="{BB962C8B-B14F-4D97-AF65-F5344CB8AC3E}">
        <p14:creationId xmlns:p14="http://schemas.microsoft.com/office/powerpoint/2010/main" val="3857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7637" y="6052393"/>
            <a:ext cx="7048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2"/>
          <p:cNvSpPr>
            <a:spLocks noChangeArrowheads="1"/>
          </p:cNvSpPr>
          <p:nvPr/>
        </p:nvSpPr>
        <p:spPr bwMode="auto">
          <a:xfrm>
            <a:off x="70253" y="228600"/>
            <a:ext cx="85848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400" b="1" dirty="0" smtClean="0">
                <a:solidFill>
                  <a:srgbClr val="BF3227"/>
                </a:solidFill>
                <a:latin typeface="Trebuchet MS" pitchFamily="34" charset="0"/>
              </a:rPr>
              <a:t>Benefits for other sectors?</a:t>
            </a:r>
            <a:endParaRPr lang="en-GB" sz="2400" b="1" dirty="0">
              <a:solidFill>
                <a:srgbClr val="BF3227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201" y="1034151"/>
            <a:ext cx="848590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b="1" dirty="0" smtClean="0">
                <a:solidFill>
                  <a:srgbClr val="000000"/>
                </a:solidFill>
              </a:rPr>
              <a:t>Energy sector</a:t>
            </a:r>
            <a:r>
              <a:rPr lang="en-US" dirty="0" smtClean="0">
                <a:solidFill>
                  <a:srgbClr val="000000"/>
                </a:solidFill>
              </a:rPr>
              <a:t>: both wastewater (sludge) and the biomass can be an efficient and renewable source of  energy,</a:t>
            </a:r>
          </a:p>
          <a:p>
            <a:pPr defTabSz="457200"/>
            <a:endParaRPr lang="en-US" sz="600" dirty="0" smtClean="0">
              <a:solidFill>
                <a:srgbClr val="000000"/>
              </a:solidFill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Water sector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Reducing freshwater withdrawal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Contributing to groundwater recharge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Improving water quality</a:t>
            </a:r>
          </a:p>
          <a:p>
            <a:pPr marL="457200" lvl="1" defTabSz="457200"/>
            <a:endParaRPr lang="en-US" sz="600" dirty="0" smtClean="0">
              <a:solidFill>
                <a:srgbClr val="000000"/>
              </a:solidFill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Economy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the implementation of this integrated agro-forestry land-use system, particularly on larger scale, can furthermore </a:t>
            </a:r>
            <a:r>
              <a:rPr lang="en-US" b="1" dirty="0" smtClean="0">
                <a:solidFill>
                  <a:srgbClr val="000000"/>
                </a:solidFill>
              </a:rPr>
              <a:t>create income </a:t>
            </a:r>
            <a:r>
              <a:rPr lang="en-US" dirty="0" smtClean="0">
                <a:solidFill>
                  <a:srgbClr val="000000"/>
                </a:solidFill>
              </a:rPr>
              <a:t>and </a:t>
            </a:r>
            <a:r>
              <a:rPr lang="en-US" b="1" dirty="0" smtClean="0">
                <a:solidFill>
                  <a:srgbClr val="000000"/>
                </a:solidFill>
              </a:rPr>
              <a:t>job opportunities </a:t>
            </a:r>
            <a:r>
              <a:rPr lang="en-US" dirty="0" smtClean="0">
                <a:solidFill>
                  <a:srgbClr val="000000"/>
                </a:solidFill>
              </a:rPr>
              <a:t>for many people at a local level.</a:t>
            </a:r>
          </a:p>
          <a:p>
            <a:pPr marL="457200" lvl="1" defTabSz="457200"/>
            <a:endParaRPr lang="en-US" sz="600" dirty="0" smtClean="0">
              <a:solidFill>
                <a:srgbClr val="000000"/>
              </a:solidFill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Food security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Aquaculture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livestock </a:t>
            </a:r>
          </a:p>
          <a:p>
            <a:pPr marL="457200" lvl="1"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Crops</a:t>
            </a:r>
          </a:p>
          <a:p>
            <a:pPr marL="457200" lvl="1" defTabSz="457200">
              <a:buFont typeface="Arial" pitchFamily="34" charset="0"/>
              <a:buChar char="•"/>
            </a:pPr>
            <a:endParaRPr lang="en-US" sz="600" dirty="0" smtClean="0">
              <a:solidFill>
                <a:srgbClr val="000000"/>
              </a:solidFill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Health sector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endParaRPr lang="en-US" dirty="0">
              <a:solidFill>
                <a:srgbClr val="000000"/>
              </a:solidFill>
            </a:endParaRPr>
          </a:p>
          <a:p>
            <a:pPr marL="457200" lvl="1" defTabSz="457200">
              <a:buFont typeface="Arial" pitchFamily="34" charset="0"/>
              <a:buChar char="•"/>
            </a:pPr>
            <a:r>
              <a:rPr lang="fr-FR" dirty="0" err="1" smtClean="0">
                <a:solidFill>
                  <a:srgbClr val="000000"/>
                </a:solidFill>
              </a:rPr>
              <a:t>Reducing</a:t>
            </a:r>
            <a:r>
              <a:rPr lang="fr-FR" dirty="0" smtClean="0">
                <a:solidFill>
                  <a:srgbClr val="000000"/>
                </a:solidFill>
              </a:rPr>
              <a:t> WW </a:t>
            </a:r>
            <a:r>
              <a:rPr lang="fr-FR" dirty="0" err="1" smtClean="0">
                <a:solidFill>
                  <a:srgbClr val="000000"/>
                </a:solidFill>
              </a:rPr>
              <a:t>related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diseases</a:t>
            </a:r>
            <a:endParaRPr lang="fr-FR" dirty="0" smtClean="0">
              <a:solidFill>
                <a:srgbClr val="000000"/>
              </a:solidFill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Forest</a:t>
            </a:r>
            <a:endParaRPr lang="fr-F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301625"/>
            <a:ext cx="7616825" cy="1143000"/>
          </a:xfrm>
        </p:spPr>
        <p:txBody>
          <a:bodyPr/>
          <a:lstStyle/>
          <a:p>
            <a:pPr algn="ctr"/>
            <a:r>
              <a:rPr lang="en-US" altLang="en-US" sz="2400">
                <a:latin typeface="Verdana" pitchFamily="34" charset="0"/>
                <a:cs typeface="Times New Roman" pitchFamily="18" charset="0"/>
              </a:rPr>
              <a:t>Decentralized Wastewater Management at Adarsh College - India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1"/>
            <a:ext cx="7048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32500"/>
            <a:ext cx="7715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upo 10"/>
          <p:cNvGrpSpPr>
            <a:grpSpLocks/>
          </p:cNvGrpSpPr>
          <p:nvPr/>
        </p:nvGrpSpPr>
        <p:grpSpPr bwMode="auto">
          <a:xfrm>
            <a:off x="0" y="238126"/>
            <a:ext cx="9144000" cy="6543675"/>
            <a:chOff x="1" y="238125"/>
            <a:chExt cx="9144000" cy="6543675"/>
          </a:xfrm>
        </p:grpSpPr>
        <p:pic>
          <p:nvPicPr>
            <p:cNvPr id="2458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38125"/>
              <a:ext cx="9144000" cy="6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2641601" y="5619750"/>
              <a:ext cx="1600200" cy="400050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00" dirty="0" err="1">
                  <a:solidFill>
                    <a:srgbClr val="000000"/>
                  </a:solidFill>
                </a:rPr>
                <a:t>Anaerobic</a:t>
              </a:r>
              <a:r>
                <a:rPr lang="pt-BR" sz="1000" dirty="0">
                  <a:solidFill>
                    <a:srgbClr val="000000"/>
                  </a:solidFill>
                </a:rPr>
                <a:t> </a:t>
              </a:r>
              <a:r>
                <a:rPr lang="pt-BR" sz="1000" dirty="0" err="1">
                  <a:solidFill>
                    <a:srgbClr val="000000"/>
                  </a:solidFill>
                </a:rPr>
                <a:t>Baffled</a:t>
              </a:r>
              <a:r>
                <a:rPr lang="pt-BR" sz="1000" dirty="0">
                  <a:solidFill>
                    <a:srgbClr val="000000"/>
                  </a:solidFill>
                </a:rPr>
                <a:t> Reator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533901" y="5697538"/>
              <a:ext cx="1219200" cy="246062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00" dirty="0" err="1">
                  <a:solidFill>
                    <a:srgbClr val="000000"/>
                  </a:solidFill>
                </a:rPr>
                <a:t>Anaerobic</a:t>
              </a:r>
              <a:r>
                <a:rPr lang="pt-BR" sz="1000" dirty="0">
                  <a:solidFill>
                    <a:srgbClr val="000000"/>
                  </a:solidFill>
                </a:rPr>
                <a:t> </a:t>
              </a:r>
              <a:r>
                <a:rPr lang="pt-BR" sz="1000" dirty="0" err="1">
                  <a:solidFill>
                    <a:srgbClr val="000000"/>
                  </a:solidFill>
                </a:rPr>
                <a:t>Filter</a:t>
              </a:r>
              <a:endParaRPr lang="pt-BR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33450" y="76200"/>
            <a:ext cx="8134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000" kern="0" dirty="0">
                <a:latin typeface="Verdana" pitchFamily="34" charset="0"/>
                <a:cs typeface="Times New Roman" pitchFamily="18" charset="0"/>
              </a:rPr>
              <a:t>Decentralized Wastewater Management at </a:t>
            </a:r>
            <a:r>
              <a:rPr lang="en-US" altLang="en-US" sz="2000" kern="0" dirty="0" err="1">
                <a:latin typeface="Verdana" pitchFamily="34" charset="0"/>
                <a:cs typeface="Times New Roman" pitchFamily="18" charset="0"/>
              </a:rPr>
              <a:t>Adarsh</a:t>
            </a:r>
            <a:r>
              <a:rPr lang="en-US" altLang="en-US" sz="2000" kern="0" dirty="0">
                <a:latin typeface="Verdana" pitchFamily="34" charset="0"/>
                <a:cs typeface="Times New Roman" pitchFamily="18" charset="0"/>
              </a:rPr>
              <a:t> College </a:t>
            </a:r>
            <a:r>
              <a:rPr lang="en-US" altLang="en-US" sz="2000" kern="0" dirty="0" smtClean="0">
                <a:latin typeface="Verdana" pitchFamily="34" charset="0"/>
                <a:cs typeface="Times New Roman" pitchFamily="18" charset="0"/>
              </a:rPr>
              <a:t>– India- </a:t>
            </a:r>
            <a:r>
              <a:rPr lang="en-US" altLang="en-US" sz="2000" kern="0" dirty="0" err="1" smtClean="0">
                <a:latin typeface="Verdana" pitchFamily="34" charset="0"/>
                <a:cs typeface="Times New Roman" pitchFamily="18" charset="0"/>
              </a:rPr>
              <a:t>Ecosan</a:t>
            </a:r>
            <a:r>
              <a:rPr lang="en-US" altLang="en-US" sz="2000" kern="0" dirty="0" smtClean="0">
                <a:latin typeface="Verdana" pitchFamily="34" charset="0"/>
                <a:cs typeface="Times New Roman" pitchFamily="18" charset="0"/>
              </a:rPr>
              <a:t> approach</a:t>
            </a:r>
            <a:endParaRPr lang="en-US" altLang="en-US" sz="2000" kern="0" dirty="0"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 EUBIA (n.y.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17" y="206829"/>
            <a:ext cx="7388230" cy="59444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8123" y="6151254"/>
            <a:ext cx="806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Schematic of the </a:t>
            </a:r>
            <a:r>
              <a:rPr lang="en-US" i="1" dirty="0" smtClean="0">
                <a:solidFill>
                  <a:srgbClr val="000000"/>
                </a:solidFill>
                <a:hlinkClick r:id="rId4"/>
              </a:rPr>
              <a:t>short rotation plantation</a:t>
            </a:r>
            <a:r>
              <a:rPr lang="en-US" dirty="0" smtClean="0">
                <a:solidFill>
                  <a:srgbClr val="000000"/>
                </a:solidFill>
              </a:rPr>
              <a:t>. Source: EUBIA (</a:t>
            </a:r>
            <a:r>
              <a:rPr lang="en-US" i="1" dirty="0" err="1" smtClean="0">
                <a:solidFill>
                  <a:srgbClr val="000000"/>
                </a:solidFill>
                <a:hlinkClick r:id="rId5"/>
              </a:rPr>
              <a:t>n</a:t>
            </a:r>
            <a:r>
              <a:rPr lang="en-US" dirty="0" err="1" smtClean="0">
                <a:solidFill>
                  <a:srgbClr val="000000"/>
                </a:solidFill>
              </a:rPr>
              <a:t>.y</a:t>
            </a:r>
            <a:r>
              <a:rPr lang="en-US" dirty="0" smtClean="0">
                <a:solidFill>
                  <a:srgbClr val="000000"/>
                </a:solidFill>
              </a:rPr>
              <a:t>.)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51921" y="6237312"/>
            <a:ext cx="1872208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r>
              <a:rPr lang="sv-SE" b="1" i="1" dirty="0" smtClean="0">
                <a:solidFill>
                  <a:prstClr val="black"/>
                </a:solidFill>
              </a:rPr>
              <a:t>El Alto, Bolivia</a:t>
            </a:r>
            <a:endParaRPr lang="en-US" b="1" i="1" dirty="0">
              <a:solidFill>
                <a:prstClr val="black"/>
              </a:solidFill>
            </a:endParaRPr>
          </a:p>
        </p:txBody>
      </p:sp>
      <p:pic>
        <p:nvPicPr>
          <p:cNvPr id="24579" name="Picture 12" descr="P115019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07112" y="4451971"/>
            <a:ext cx="303688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kim.andersson\Documents\ISSS\Bolivia\Visita de AT Nov 2012\Fotos\Kims kamera\P11607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4486" y="548681"/>
            <a:ext cx="2553170" cy="2507788"/>
          </a:xfrm>
          <a:prstGeom prst="rect">
            <a:avLst/>
          </a:prstGeom>
          <a:noFill/>
        </p:spPr>
      </p:pic>
      <p:pic>
        <p:nvPicPr>
          <p:cNvPr id="24581" name="Picture 5" descr="C:\Users\kim.andersson\Documents\ISSS\Bolivia\Visita de AT Nov 2012\Fotos\Kims kamera\P11607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5682427" y="899271"/>
            <a:ext cx="3956180" cy="2966966"/>
          </a:xfrm>
          <a:prstGeom prst="rect">
            <a:avLst/>
          </a:prstGeom>
          <a:noFill/>
        </p:spPr>
      </p:pic>
      <p:pic>
        <p:nvPicPr>
          <p:cNvPr id="24583" name="Picture 7" descr="C:\Users\kim.andersson\Documents\ISSS\Bolivia\Visita de AT Nov 2012\Fotos\Kims kamera\P116076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208386"/>
            <a:ext cx="2055554" cy="2740894"/>
          </a:xfrm>
          <a:prstGeom prst="rect">
            <a:avLst/>
          </a:prstGeom>
          <a:noFill/>
        </p:spPr>
      </p:pic>
      <p:pic>
        <p:nvPicPr>
          <p:cNvPr id="24584" name="Picture 8" descr="C:\Users\kim.andersson\Documents\ISSS\Panama-Bolivia-Col\Photos\P115018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3217168"/>
            <a:ext cx="3672407" cy="2754148"/>
          </a:xfrm>
          <a:prstGeom prst="rect">
            <a:avLst/>
          </a:prstGeom>
          <a:noFill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08304" y="6185639"/>
            <a:ext cx="1835696" cy="67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Fundación Sumaj Huasi - Para la vivienda saludable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192" y="6078439"/>
            <a:ext cx="982234" cy="77956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" y="140440"/>
            <a:ext cx="4067944" cy="164714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Non-waterborne excreta management: </a:t>
            </a:r>
          </a:p>
          <a:p>
            <a:endParaRPr lang="en-US" sz="1400" b="1" i="1" dirty="0">
              <a:solidFill>
                <a:prstClr val="black"/>
              </a:solidFill>
            </a:endParaRPr>
          </a:p>
          <a:p>
            <a:pPr marL="177768" indent="-17776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i="1" dirty="0">
                <a:solidFill>
                  <a:prstClr val="black"/>
                </a:solidFill>
              </a:rPr>
              <a:t>Urine diverting dry toilets</a:t>
            </a:r>
          </a:p>
          <a:p>
            <a:pPr marL="177768" indent="-17776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i="1" dirty="0">
                <a:solidFill>
                  <a:prstClr val="black"/>
                </a:solidFill>
              </a:rPr>
              <a:t>Central collection and treatment</a:t>
            </a:r>
          </a:p>
          <a:p>
            <a:pPr marL="177768" indent="-17776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i="1" dirty="0">
                <a:solidFill>
                  <a:prstClr val="black"/>
                </a:solidFill>
              </a:rPr>
              <a:t>Reuse in crop</a:t>
            </a:r>
          </a:p>
        </p:txBody>
      </p:sp>
    </p:spTree>
    <p:extLst>
      <p:ext uri="{BB962C8B-B14F-4D97-AF65-F5344CB8AC3E}">
        <p14:creationId xmlns:p14="http://schemas.microsoft.com/office/powerpoint/2010/main" val="9739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22" descr="2 peix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r="19489" b="14172"/>
          <a:stretch>
            <a:fillRect/>
          </a:stretch>
        </p:blipFill>
        <p:spPr bwMode="auto">
          <a:xfrm>
            <a:off x="2643189" y="4857750"/>
            <a:ext cx="18573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214313" y="495300"/>
            <a:ext cx="8667750" cy="6210300"/>
            <a:chOff x="135" y="144"/>
            <a:chExt cx="5460" cy="3912"/>
          </a:xfrm>
        </p:grpSpPr>
        <p:grpSp>
          <p:nvGrpSpPr>
            <p:cNvPr id="29705" name="Group 3"/>
            <p:cNvGrpSpPr>
              <a:grpSpLocks/>
            </p:cNvGrpSpPr>
            <p:nvPr/>
          </p:nvGrpSpPr>
          <p:grpSpPr bwMode="auto">
            <a:xfrm>
              <a:off x="135" y="144"/>
              <a:ext cx="5460" cy="3912"/>
              <a:chOff x="135" y="144"/>
              <a:chExt cx="5460" cy="3912"/>
            </a:xfrm>
          </p:grpSpPr>
          <p:pic>
            <p:nvPicPr>
              <p:cNvPr id="29707" name="Picture 4" descr="Grenh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2160"/>
                <a:ext cx="2496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8" name="Picture 5" descr="foto bio digestor chei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86" b="10498"/>
              <a:stretch>
                <a:fillRect/>
              </a:stretch>
            </p:blipFill>
            <p:spPr bwMode="auto">
              <a:xfrm>
                <a:off x="288" y="336"/>
                <a:ext cx="2592" cy="1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6" descr="cod2784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432"/>
                <a:ext cx="1008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Text Box 7"/>
              <p:cNvSpPr txBox="1">
                <a:spLocks noChangeArrowheads="1"/>
              </p:cNvSpPr>
              <p:nvPr/>
            </p:nvSpPr>
            <p:spPr bwMode="auto">
              <a:xfrm>
                <a:off x="2250" y="672"/>
                <a:ext cx="8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altLang="en-US" sz="2400">
                    <a:solidFill>
                      <a:srgbClr val="FFFF00"/>
                    </a:solidFill>
                    <a:latin typeface="Times New Roman" pitchFamily="18" charset="0"/>
                  </a:rPr>
                  <a:t>CH</a:t>
                </a:r>
                <a:r>
                  <a:rPr lang="pt-BR" altLang="en-US" sz="2400" baseline="-25000">
                    <a:solidFill>
                      <a:srgbClr val="FFFF00"/>
                    </a:solidFill>
                    <a:latin typeface="Times New Roman" pitchFamily="18" charset="0"/>
                  </a:rPr>
                  <a:t>4</a:t>
                </a:r>
                <a:endParaRPr lang="pt-BR" altLang="en-US" sz="240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1" name="AutoShape 8"/>
              <p:cNvSpPr>
                <a:spLocks noChangeArrowheads="1"/>
              </p:cNvSpPr>
              <p:nvPr/>
            </p:nvSpPr>
            <p:spPr bwMode="auto">
              <a:xfrm>
                <a:off x="2112" y="960"/>
                <a:ext cx="1200" cy="96"/>
              </a:xfrm>
              <a:prstGeom prst="rightArrow">
                <a:avLst>
                  <a:gd name="adj1" fmla="val 50000"/>
                  <a:gd name="adj2" fmla="val 3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pt-BR" altLang="en-US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9712" name="Text Box 9"/>
              <p:cNvSpPr txBox="1">
                <a:spLocks noChangeArrowheads="1"/>
              </p:cNvSpPr>
              <p:nvPr/>
            </p:nvSpPr>
            <p:spPr bwMode="auto">
              <a:xfrm>
                <a:off x="4080" y="2592"/>
                <a:ext cx="1005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altLang="en-US" sz="3200" b="1">
                    <a:solidFill>
                      <a:srgbClr val="FFFF00"/>
                    </a:solidFill>
                    <a:latin typeface="Times New Roman" pitchFamily="18" charset="0"/>
                  </a:rPr>
                  <a:t>CO</a:t>
                </a:r>
                <a:r>
                  <a:rPr lang="pt-BR" altLang="en-US" sz="32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  <a:endParaRPr lang="pt-BR" altLang="en-US" sz="3200" b="1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2" name="Text Box 10"/>
              <p:cNvSpPr txBox="1">
                <a:spLocks noChangeArrowheads="1"/>
              </p:cNvSpPr>
              <p:nvPr/>
            </p:nvSpPr>
            <p:spPr bwMode="auto">
              <a:xfrm>
                <a:off x="3150" y="144"/>
                <a:ext cx="206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Electricity generator by Biogas</a:t>
                </a:r>
              </a:p>
            </p:txBody>
          </p:sp>
          <p:pic>
            <p:nvPicPr>
              <p:cNvPr id="29714" name="Picture 11" descr="BD04924_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432"/>
                <a:ext cx="747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5" name="AutoShape 12"/>
              <p:cNvSpPr>
                <a:spLocks noChangeArrowheads="1"/>
              </p:cNvSpPr>
              <p:nvPr/>
            </p:nvSpPr>
            <p:spPr bwMode="auto">
              <a:xfrm>
                <a:off x="4320" y="1056"/>
                <a:ext cx="672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29716" name="Picture 13" descr="ração pronta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2160"/>
                <a:ext cx="1104" cy="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7" name="Text Box 14"/>
              <p:cNvSpPr txBox="1">
                <a:spLocks noChangeArrowheads="1"/>
              </p:cNvSpPr>
              <p:nvPr/>
            </p:nvSpPr>
            <p:spPr bwMode="auto">
              <a:xfrm>
                <a:off x="1665" y="2160"/>
                <a:ext cx="121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Food</a:t>
                </a:r>
              </a:p>
            </p:txBody>
          </p:sp>
          <p:sp>
            <p:nvSpPr>
              <p:cNvPr id="29718" name="AutoShape 15"/>
              <p:cNvSpPr>
                <a:spLocks noChangeArrowheads="1"/>
              </p:cNvSpPr>
              <p:nvPr/>
            </p:nvSpPr>
            <p:spPr bwMode="auto">
              <a:xfrm>
                <a:off x="2640" y="2829"/>
                <a:ext cx="720" cy="96"/>
              </a:xfrm>
              <a:prstGeom prst="leftArrow">
                <a:avLst>
                  <a:gd name="adj1" fmla="val 50000"/>
                  <a:gd name="adj2" fmla="val 18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pt-BR" altLang="en-US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29719" name="Picture 16" descr="suino_padano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" y="2520"/>
                <a:ext cx="1460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0" name="AutoShape 17"/>
              <p:cNvSpPr>
                <a:spLocks noChangeArrowheads="1"/>
              </p:cNvSpPr>
              <p:nvPr/>
            </p:nvSpPr>
            <p:spPr bwMode="auto">
              <a:xfrm>
                <a:off x="4608" y="672"/>
                <a:ext cx="192" cy="336"/>
              </a:xfrm>
              <a:prstGeom prst="lightningBol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pt-BR" altLang="en-US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310" name="Text Box 18"/>
              <p:cNvSpPr txBox="1">
                <a:spLocks noChangeArrowheads="1"/>
              </p:cNvSpPr>
              <p:nvPr/>
            </p:nvSpPr>
            <p:spPr bwMode="auto">
              <a:xfrm>
                <a:off x="2880" y="1968"/>
                <a:ext cx="182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 Methane Combustion= CO</a:t>
                </a:r>
                <a:r>
                  <a:rPr lang="en-US" sz="1600" baseline="-25000" dirty="0">
                    <a:solidFill>
                      <a:srgbClr val="000000"/>
                    </a:solidFill>
                    <a:latin typeface="Arial"/>
                  </a:rPr>
                  <a:t>2</a:t>
                </a:r>
                <a:endParaRPr lang="en-US" sz="16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722" name="AutoShape 20"/>
              <p:cNvSpPr>
                <a:spLocks noChangeArrowheads="1"/>
              </p:cNvSpPr>
              <p:nvPr/>
            </p:nvSpPr>
            <p:spPr bwMode="auto">
              <a:xfrm rot="-4279146">
                <a:off x="-458" y="1519"/>
                <a:ext cx="2064" cy="480"/>
              </a:xfrm>
              <a:prstGeom prst="curvedDownArrow">
                <a:avLst>
                  <a:gd name="adj1" fmla="val 40173"/>
                  <a:gd name="adj2" fmla="val 172000"/>
                  <a:gd name="adj3" fmla="val 4486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pt-BR" altLang="en-US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9723" name="Text Box 21"/>
              <p:cNvSpPr txBox="1">
                <a:spLocks noChangeArrowheads="1"/>
              </p:cNvSpPr>
              <p:nvPr/>
            </p:nvSpPr>
            <p:spPr bwMode="auto">
              <a:xfrm>
                <a:off x="288" y="2160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pt-BR" altLang="en-US" sz="2400" b="1">
                    <a:solidFill>
                      <a:srgbClr val="000000"/>
                    </a:solidFill>
                    <a:latin typeface="Times New Roman" pitchFamily="18" charset="0"/>
                  </a:rPr>
                  <a:t>Swine waste</a:t>
                </a:r>
              </a:p>
            </p:txBody>
          </p:sp>
          <p:sp>
            <p:nvSpPr>
              <p:cNvPr id="29724" name="AutoShape 19"/>
              <p:cNvSpPr>
                <a:spLocks noChangeArrowheads="1"/>
              </p:cNvSpPr>
              <p:nvPr/>
            </p:nvSpPr>
            <p:spPr bwMode="auto">
              <a:xfrm rot="3958071" flipH="1">
                <a:off x="1280" y="2111"/>
                <a:ext cx="303" cy="970"/>
              </a:xfrm>
              <a:prstGeom prst="curvedLeftArrow">
                <a:avLst>
                  <a:gd name="adj1" fmla="val 14865"/>
                  <a:gd name="adj2" fmla="val 48687"/>
                  <a:gd name="adj3" fmla="val 6005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pt-BR" altLang="en-US" smtClean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9706" name="AutoShape 22"/>
            <p:cNvSpPr>
              <a:spLocks noChangeArrowheads="1"/>
            </p:cNvSpPr>
            <p:nvPr/>
          </p:nvSpPr>
          <p:spPr bwMode="auto">
            <a:xfrm rot="-1015353">
              <a:off x="4392" y="1552"/>
              <a:ext cx="288" cy="1200"/>
            </a:xfrm>
            <a:prstGeom prst="curvedLeftArrow">
              <a:avLst>
                <a:gd name="adj1" fmla="val 83333"/>
                <a:gd name="adj2" fmla="val 166667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1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BR" altLang="en-US" smtClea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9700" name="AutoShape 15"/>
          <p:cNvSpPr>
            <a:spLocks noChangeArrowheads="1"/>
          </p:cNvSpPr>
          <p:nvPr/>
        </p:nvSpPr>
        <p:spPr bwMode="auto">
          <a:xfrm rot="-4773092">
            <a:off x="2881313" y="4565651"/>
            <a:ext cx="881063" cy="201612"/>
          </a:xfrm>
          <a:prstGeom prst="leftArrow">
            <a:avLst>
              <a:gd name="adj1" fmla="val 50000"/>
              <a:gd name="adj2" fmla="val 18682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AutoShape 8"/>
          <p:cNvSpPr>
            <a:spLocks noChangeArrowheads="1"/>
          </p:cNvSpPr>
          <p:nvPr/>
        </p:nvSpPr>
        <p:spPr bwMode="auto">
          <a:xfrm rot="2827936">
            <a:off x="2828132" y="3101183"/>
            <a:ext cx="3122613" cy="133350"/>
          </a:xfrm>
          <a:prstGeom prst="rightArrow">
            <a:avLst>
              <a:gd name="adj1" fmla="val 50000"/>
              <a:gd name="adj2" fmla="val 312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2" name="CaixaDeTexto 25"/>
          <p:cNvSpPr txBox="1">
            <a:spLocks noChangeArrowheads="1"/>
          </p:cNvSpPr>
          <p:nvPr/>
        </p:nvSpPr>
        <p:spPr bwMode="auto">
          <a:xfrm>
            <a:off x="7264400" y="5943600"/>
            <a:ext cx="1529554" cy="2769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Duckweeds Lagoon</a:t>
            </a:r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 rot="1385463">
            <a:off x="3279775" y="1927225"/>
            <a:ext cx="2097088" cy="184150"/>
          </a:xfrm>
          <a:prstGeom prst="rightArrow">
            <a:avLst>
              <a:gd name="adj1" fmla="val 50000"/>
              <a:gd name="adj2" fmla="val 3097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>
            <a:lvl1pPr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9704" name="Imagem 27" descr="biogas cooker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1238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76200"/>
            <a:ext cx="76882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2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19800"/>
            <a:ext cx="7048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295400"/>
            <a:ext cx="85566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 to clean water in </a:t>
            </a:r>
            <a:r>
              <a:rPr lang="en-US" sz="2000" dirty="0" err="1" smtClean="0">
                <a:solidFill>
                  <a:srgbClr val="000000"/>
                </a:solidFill>
              </a:rPr>
              <a:t>stabilisation</a:t>
            </a:r>
            <a:r>
              <a:rPr lang="en-US" sz="2000" dirty="0" smtClean="0">
                <a:solidFill>
                  <a:srgbClr val="000000"/>
                </a:solidFill>
              </a:rPr>
              <a:t> providing high quality of effluent, 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 harvesting of duckweed for use as: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a feed for on-site aquaculture </a:t>
            </a:r>
          </a:p>
          <a:p>
            <a:pPr marL="800100" lvl="1" indent="-342900" defTabSz="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animal feed) provides additional income generation for the system. </a:t>
            </a:r>
          </a:p>
          <a:p>
            <a:pPr marL="342900" indent="-342900" defTabSz="45720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 use of treated water for irrigating additional plants such as </a:t>
            </a:r>
            <a:r>
              <a:rPr lang="en-US" sz="2000" dirty="0" err="1" smtClean="0">
                <a:solidFill>
                  <a:srgbClr val="000000"/>
                </a:solidFill>
              </a:rPr>
              <a:t>Moringa</a:t>
            </a:r>
            <a:r>
              <a:rPr lang="en-US" sz="2000" dirty="0" smtClean="0">
                <a:solidFill>
                  <a:srgbClr val="000000"/>
                </a:solidFill>
              </a:rPr>
              <a:t> and </a:t>
            </a:r>
            <a:r>
              <a:rPr lang="en-US" sz="2000" dirty="0" err="1" smtClean="0">
                <a:solidFill>
                  <a:srgbClr val="000000"/>
                </a:solidFill>
              </a:rPr>
              <a:t>Leptadenia</a:t>
            </a:r>
            <a:r>
              <a:rPr lang="en-US" sz="2000" dirty="0" smtClean="0">
                <a:solidFill>
                  <a:srgbClr val="000000"/>
                </a:solidFill>
              </a:rPr>
              <a:t> adds to the financial stability of the agro sanitary system. </a:t>
            </a:r>
          </a:p>
          <a:p>
            <a:pPr marL="342900" indent="-342900" defTabSz="457200"/>
            <a:r>
              <a:rPr lang="en-US" sz="2000" dirty="0" smtClean="0">
                <a:solidFill>
                  <a:srgbClr val="000000"/>
                </a:solidFill>
              </a:rPr>
              <a:t>		</a:t>
            </a:r>
          </a:p>
          <a:p>
            <a:pPr marL="342900" indent="-342900" defTabSz="457200"/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   Water hyacinth (already there!) within the Niger River could also offer other perspectives</a:t>
            </a:r>
          </a:p>
          <a:p>
            <a:pPr defTabSz="457200"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Titre 11"/>
          <p:cNvSpPr>
            <a:spLocks noGrp="1"/>
          </p:cNvSpPr>
          <p:nvPr>
            <p:ph type="title"/>
          </p:nvPr>
        </p:nvSpPr>
        <p:spPr>
          <a:xfrm>
            <a:off x="64683" y="152400"/>
            <a:ext cx="8066087" cy="503237"/>
          </a:xfrm>
        </p:spPr>
        <p:txBody>
          <a:bodyPr/>
          <a:lstStyle/>
          <a:p>
            <a:r>
              <a:rPr lang="fr-FR" dirty="0" smtClean="0"/>
              <a:t>Niger: use of </a:t>
            </a:r>
            <a:r>
              <a:rPr lang="fr-FR" dirty="0" err="1" smtClean="0"/>
              <a:t>duckweed</a:t>
            </a:r>
            <a:r>
              <a:rPr lang="fr-FR" dirty="0" smtClean="0"/>
              <a:t> (</a:t>
            </a:r>
            <a:r>
              <a:rPr lang="fr-FR" dirty="0" err="1" smtClean="0"/>
              <a:t>Lemna</a:t>
            </a:r>
            <a:r>
              <a:rPr lang="fr-FR" dirty="0" smtClean="0"/>
              <a:t> </a:t>
            </a:r>
            <a:r>
              <a:rPr lang="fr-FR" dirty="0" err="1" smtClean="0"/>
              <a:t>spp</a:t>
            </a:r>
            <a:r>
              <a:rPr lang="fr-FR" dirty="0" smtClean="0"/>
              <a:t>.)in WW </a:t>
            </a:r>
            <a:r>
              <a:rPr lang="fr-FR" dirty="0" err="1" smtClean="0"/>
              <a:t>treatment</a:t>
            </a:r>
            <a:r>
              <a:rPr lang="fr-FR" dirty="0" smtClean="0"/>
              <a:t> and </a:t>
            </a:r>
            <a:r>
              <a:rPr lang="fr-FR" dirty="0" err="1" smtClean="0"/>
              <a:t>fodder</a:t>
            </a:r>
            <a:r>
              <a:rPr lang="fr-FR" dirty="0" smtClean="0"/>
              <a:t> production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-63348" y="4495800"/>
            <a:ext cx="548725" cy="2782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4256" y="741507"/>
            <a:ext cx="7358744" cy="521875"/>
          </a:xfrm>
        </p:spPr>
        <p:txBody>
          <a:bodyPr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sz="2600" b="1" kern="0" dirty="0" smtClean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New approach, turning waste into wealth</a:t>
            </a:r>
            <a:r>
              <a:rPr lang="en-US" sz="2600" b="1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2600" b="1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</a:br>
            <a:r>
              <a:rPr lang="en-US" sz="3200" dirty="0">
                <a:solidFill>
                  <a:prstClr val="white"/>
                </a:solidFill>
                <a:latin typeface="Helvetica"/>
                <a:ea typeface="+mn-ea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Helvetica"/>
                <a:ea typeface="+mn-ea"/>
              </a:rPr>
            </a:b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1476346" y="1447463"/>
            <a:ext cx="756968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400" b="1" dirty="0">
                <a:solidFill>
                  <a:prstClr val="white"/>
                </a:solidFill>
              </a:rPr>
              <a:t>Worldwide, the new environmental paradigm is to eliminate the concept of </a:t>
            </a:r>
            <a:r>
              <a:rPr lang="en-GB" sz="2400" b="1" dirty="0">
                <a:solidFill>
                  <a:srgbClr val="FFC000"/>
                </a:solidFill>
              </a:rPr>
              <a:t>throwing away waste </a:t>
            </a:r>
            <a:r>
              <a:rPr lang="en-GB" sz="2400" b="1" dirty="0">
                <a:solidFill>
                  <a:prstClr val="white"/>
                </a:solidFill>
              </a:rPr>
              <a:t>and replace it with the concept of considering </a:t>
            </a:r>
            <a:r>
              <a:rPr lang="en-GB" sz="2400" b="1" dirty="0">
                <a:solidFill>
                  <a:srgbClr val="FFC000"/>
                </a:solidFill>
              </a:rPr>
              <a:t>waste as a resource</a:t>
            </a:r>
          </a:p>
          <a:p>
            <a:pPr defTabSz="457200">
              <a:defRPr/>
            </a:pPr>
            <a:endParaRPr lang="en-GB" sz="2400" b="1" dirty="0">
              <a:solidFill>
                <a:prstClr val="white"/>
              </a:solidFill>
            </a:endParaRPr>
          </a:p>
          <a:p>
            <a:pPr defTabSz="457200">
              <a:defRPr/>
            </a:pPr>
            <a:r>
              <a:rPr lang="en-GB" sz="2400" b="1" dirty="0">
                <a:solidFill>
                  <a:prstClr val="white"/>
                </a:solidFill>
              </a:rPr>
              <a:t>Focus on  “</a:t>
            </a:r>
            <a:r>
              <a:rPr lang="en-GB" sz="2400" b="1" dirty="0">
                <a:solidFill>
                  <a:srgbClr val="FFC000"/>
                </a:solidFill>
              </a:rPr>
              <a:t>Reduce, Reuse, Recycle</a:t>
            </a:r>
            <a:r>
              <a:rPr lang="en-GB" sz="2400" b="1" dirty="0">
                <a:solidFill>
                  <a:prstClr val="white"/>
                </a:solidFill>
              </a:rPr>
              <a:t>” paradigm</a:t>
            </a:r>
            <a:endParaRPr lang="en-GB" b="1" dirty="0">
              <a:solidFill>
                <a:prstClr val="white"/>
              </a:solidFill>
            </a:endParaRPr>
          </a:p>
          <a:p>
            <a:pPr defTabSz="457200">
              <a:defRPr/>
            </a:pPr>
            <a:endParaRPr lang="en-GB" sz="2400" b="1" dirty="0">
              <a:solidFill>
                <a:prstClr val="white"/>
              </a:solidFill>
            </a:endParaRPr>
          </a:p>
          <a:p>
            <a:pPr defTabSz="457200">
              <a:defRPr/>
            </a:pPr>
            <a:r>
              <a:rPr lang="en-GB" sz="2400" b="1" dirty="0">
                <a:solidFill>
                  <a:prstClr val="white"/>
                </a:solidFill>
              </a:rPr>
              <a:t>Considers both </a:t>
            </a:r>
            <a:r>
              <a:rPr lang="en-GB" sz="2400" b="1" dirty="0">
                <a:solidFill>
                  <a:srgbClr val="FFC000"/>
                </a:solidFill>
              </a:rPr>
              <a:t>solid waste and wastewater</a:t>
            </a:r>
            <a:endParaRPr lang="de-CH" sz="2400" b="1" dirty="0">
              <a:solidFill>
                <a:srgbClr val="FFC000"/>
              </a:solidFill>
            </a:endParaRPr>
          </a:p>
          <a:p>
            <a:pPr defTabSz="457200">
              <a:defRPr/>
            </a:pPr>
            <a:endParaRPr lang="de-CH" sz="2400" b="1" dirty="0">
              <a:solidFill>
                <a:prstClr val="white"/>
              </a:solidFill>
            </a:endParaRPr>
          </a:p>
          <a:p>
            <a:pPr marL="342900" indent="-342900" defTabSz="457200">
              <a:buFontTx/>
              <a:buChar char="-"/>
              <a:defRPr/>
            </a:pPr>
            <a:r>
              <a:rPr lang="de-CH" sz="2400" b="1" dirty="0">
                <a:solidFill>
                  <a:prstClr val="white"/>
                </a:solidFill>
              </a:rPr>
              <a:t>Solid </a:t>
            </a:r>
            <a:r>
              <a:rPr lang="de-CH" sz="2400" b="1" dirty="0" err="1">
                <a:solidFill>
                  <a:prstClr val="white"/>
                </a:solidFill>
              </a:rPr>
              <a:t>waste</a:t>
            </a:r>
            <a:endParaRPr lang="de-CH" sz="2400" b="1" dirty="0">
              <a:solidFill>
                <a:prstClr val="white"/>
              </a:solidFill>
            </a:endParaRPr>
          </a:p>
          <a:p>
            <a:pPr marL="342900" indent="-342900" defTabSz="457200">
              <a:buFontTx/>
              <a:buChar char="-"/>
              <a:defRPr/>
            </a:pPr>
            <a:r>
              <a:rPr lang="de-CH" sz="2400" b="1" dirty="0" err="1">
                <a:solidFill>
                  <a:prstClr val="white"/>
                </a:solidFill>
              </a:rPr>
              <a:t>Wastewater</a:t>
            </a:r>
            <a:endParaRPr lang="de-CH" sz="2400" b="1" dirty="0">
              <a:solidFill>
                <a:prstClr val="white"/>
              </a:solidFill>
            </a:endParaRPr>
          </a:p>
          <a:p>
            <a:pPr marL="342900" indent="-342900" defTabSz="457200">
              <a:buFontTx/>
              <a:buChar char="-"/>
              <a:defRPr/>
            </a:pPr>
            <a:r>
              <a:rPr lang="de-CH" sz="2400" b="1" dirty="0" err="1">
                <a:solidFill>
                  <a:prstClr val="white"/>
                </a:solidFill>
              </a:rPr>
              <a:t>Feacal</a:t>
            </a:r>
            <a:r>
              <a:rPr lang="de-CH" sz="2400" b="1" dirty="0">
                <a:solidFill>
                  <a:prstClr val="white"/>
                </a:solidFill>
              </a:rPr>
              <a:t> </a:t>
            </a:r>
            <a:r>
              <a:rPr lang="de-CH" sz="2400" b="1" dirty="0" smtClean="0">
                <a:solidFill>
                  <a:prstClr val="white"/>
                </a:solidFill>
              </a:rPr>
              <a:t> </a:t>
            </a:r>
            <a:r>
              <a:rPr lang="de-CH" sz="2400" b="1" dirty="0" err="1" smtClean="0">
                <a:solidFill>
                  <a:prstClr val="white"/>
                </a:solidFill>
              </a:rPr>
              <a:t>sludge</a:t>
            </a:r>
            <a:endParaRPr lang="de-CH" sz="2400" b="1" dirty="0">
              <a:solidFill>
                <a:prstClr val="white"/>
              </a:solidFill>
            </a:endParaRPr>
          </a:p>
          <a:p>
            <a:pPr defTabSz="457200">
              <a:defRPr/>
            </a:pPr>
            <a:endParaRPr lang="de-CH" sz="2400" b="1" dirty="0">
              <a:solidFill>
                <a:prstClr val="white"/>
              </a:solidFill>
            </a:endParaRPr>
          </a:p>
          <a:p>
            <a:pPr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3" descr="P8070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359" y="4466181"/>
            <a:ext cx="308292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0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farm9.staticflickr.com/8319/7985412540_3e4f919f25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664950"/>
            <a:ext cx="2710950" cy="1716378"/>
          </a:xfrm>
          <a:prstGeom prst="rect">
            <a:avLst/>
          </a:prstGeom>
          <a:noFill/>
        </p:spPr>
      </p:pic>
      <p:pic>
        <p:nvPicPr>
          <p:cNvPr id="4" name="Picture 2" descr="http://farm9.staticflickr.com/8039/7985412790_9e96f62557_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08720"/>
            <a:ext cx="1907704" cy="2852936"/>
          </a:xfrm>
          <a:prstGeom prst="rect">
            <a:avLst/>
          </a:prstGeom>
          <a:noFill/>
        </p:spPr>
      </p:pic>
      <p:grpSp>
        <p:nvGrpSpPr>
          <p:cNvPr id="2" name="Platshållare för innehåll 6"/>
          <p:cNvGrpSpPr>
            <a:grpSpLocks noGrp="1"/>
          </p:cNvGrpSpPr>
          <p:nvPr/>
        </p:nvGrpSpPr>
        <p:grpSpPr bwMode="auto">
          <a:xfrm>
            <a:off x="2051720" y="692697"/>
            <a:ext cx="4067944" cy="1281459"/>
            <a:chOff x="804863" y="3800475"/>
            <a:chExt cx="7278687" cy="2443163"/>
          </a:xfrm>
        </p:grpSpPr>
        <p:pic>
          <p:nvPicPr>
            <p:cNvPr id="8" name="Picture 4" descr="1f-BLUE350high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087563" y="3894138"/>
              <a:ext cx="2840037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3b-350high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804863" y="3800475"/>
              <a:ext cx="1290637" cy="2443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2b-350high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919663" y="3941763"/>
              <a:ext cx="3163887" cy="22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092281" y="6138284"/>
            <a:ext cx="1872208" cy="7197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1"/>
            <a:ext cx="5364088" cy="7934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Decentralized wastewater management: </a:t>
            </a:r>
          </a:p>
          <a:p>
            <a:r>
              <a:rPr lang="en-US" sz="1400" b="1" i="1" dirty="0">
                <a:solidFill>
                  <a:prstClr val="black"/>
                </a:solidFill>
              </a:rPr>
              <a:t>Low-flush vacuum toilets – Wet-composting and urea treatment – Reuse in (energy) crop</a:t>
            </a:r>
          </a:p>
        </p:txBody>
      </p:sp>
      <p:pic>
        <p:nvPicPr>
          <p:cNvPr id="14" name="Picture 2" descr="http://farm9.staticflickr.com/8040/7985409992_41ea889aa5_k.jpg"/>
          <p:cNvPicPr>
            <a:picLocks noChangeAspect="1" noChangeArrowheads="1"/>
          </p:cNvPicPr>
          <p:nvPr/>
        </p:nvPicPr>
        <p:blipFill>
          <a:blip r:embed="rId8" cstate="screen">
            <a:lum bright="10000"/>
          </a:blip>
          <a:srcRect/>
          <a:stretch>
            <a:fillRect/>
          </a:stretch>
        </p:blipFill>
        <p:spPr bwMode="auto">
          <a:xfrm>
            <a:off x="6133888" y="86977"/>
            <a:ext cx="2917749" cy="249289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931544" y="6397423"/>
            <a:ext cx="3160705" cy="369316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sv-SE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Södertälje </a:t>
            </a:r>
            <a:r>
              <a:rPr lang="sv-SE" i="1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Municipality</a:t>
            </a:r>
            <a:r>
              <a:rPr lang="sv-SE" i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Sweden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2" descr="UrinspridareTraktorLiten"/>
          <p:cNvPicPr>
            <a:picLocks noChangeAspect="1" noChangeArrowheads="1"/>
          </p:cNvPicPr>
          <p:nvPr/>
        </p:nvPicPr>
        <p:blipFill>
          <a:blip r:embed="rId9" cstate="screen">
            <a:lum bright="12000" contrast="10000"/>
          </a:blip>
          <a:srcRect/>
          <a:stretch>
            <a:fillRect/>
          </a:stretch>
        </p:blipFill>
        <p:spPr bwMode="auto">
          <a:xfrm>
            <a:off x="5511911" y="4664951"/>
            <a:ext cx="34198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54" descr="mittuppslaget_kretslopp_ej_text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23728" y="1916833"/>
            <a:ext cx="3993358" cy="263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4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m.andersson\Documents\ISSS\Vinnova\Exchange visit\Photos\IMG_87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549352"/>
            <a:ext cx="3383868" cy="22559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008" y="110822"/>
            <a:ext cx="6444208" cy="34676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600" b="1" i="1" dirty="0">
                <a:solidFill>
                  <a:prstClr val="black"/>
                </a:solidFill>
              </a:rPr>
              <a:t>Protein production from waste products: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4391472" y="548680"/>
            <a:ext cx="46805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4427984" y="3645024"/>
            <a:ext cx="2819484" cy="194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95936" y="6309320"/>
            <a:ext cx="5112568" cy="34676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sv-SE" sz="1600" b="1" i="1" dirty="0">
                <a:solidFill>
                  <a:prstClr val="black"/>
                </a:solidFill>
              </a:rPr>
              <a:t>Projects in Uganda, South Africa, USA, Sweden..</a:t>
            </a:r>
            <a:endParaRPr lang="en-US" sz="1600" b="1" i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www.dipterra.com/website_images/bsf_shed_bin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620688"/>
            <a:ext cx="3528392" cy="210623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2849169"/>
            <a:ext cx="3240360" cy="57008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500" i="1" dirty="0">
                <a:solidFill>
                  <a:prstClr val="black"/>
                </a:solidFill>
              </a:rPr>
              <a:t>Potentials for wastewater sludge and excreta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0021" y="2489181"/>
            <a:ext cx="1404070" cy="276983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r>
              <a:rPr lang="en-US" sz="1200" i="1">
                <a:solidFill>
                  <a:prstClr val="white"/>
                </a:solidFill>
              </a:rPr>
              <a:t>www.dipterra.com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rcRect b="-11608"/>
          <a:stretch>
            <a:fillRect/>
          </a:stretch>
        </p:blipFill>
        <p:spPr bwMode="auto">
          <a:xfrm>
            <a:off x="8633945" y="5157192"/>
            <a:ext cx="438048" cy="5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604449" y="3501008"/>
            <a:ext cx="46754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968" y="404664"/>
            <a:ext cx="4788024" cy="53285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/>
          <p:nvPr/>
        </p:nvGrpSpPr>
        <p:grpSpPr>
          <a:xfrm>
            <a:off x="3779912" y="3861048"/>
            <a:ext cx="3240360" cy="720080"/>
            <a:chOff x="3779912" y="3861048"/>
            <a:chExt cx="3240360" cy="720080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 flipH="1">
              <a:off x="3779912" y="3861048"/>
              <a:ext cx="3240360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7001222" y="3861048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Group 60"/>
          <p:cNvGrpSpPr/>
          <p:nvPr/>
        </p:nvGrpSpPr>
        <p:grpSpPr>
          <a:xfrm>
            <a:off x="3851921" y="1143794"/>
            <a:ext cx="4598987" cy="4877494"/>
            <a:chOff x="3851920" y="1143794"/>
            <a:chExt cx="4598987" cy="4877494"/>
          </a:xfrm>
        </p:grpSpPr>
        <p:grpSp>
          <p:nvGrpSpPr>
            <p:cNvPr id="9" name="Group 54"/>
            <p:cNvGrpSpPr/>
            <p:nvPr/>
          </p:nvGrpSpPr>
          <p:grpSpPr>
            <a:xfrm>
              <a:off x="3851920" y="1143794"/>
              <a:ext cx="4598987" cy="4877494"/>
              <a:chOff x="3851920" y="1143794"/>
              <a:chExt cx="4598987" cy="4877494"/>
            </a:xfrm>
          </p:grpSpPr>
          <p:pic>
            <p:nvPicPr>
              <p:cNvPr id="4" name="Picture 14" descr="http://cache.virtualtourist.com/6/3759430-Patuxay_monument_made_with_american_cement_Vientiane.jpg"/>
              <p:cNvPicPr>
                <a:picLocks noChangeAspect="1" noChangeArrowheads="1"/>
              </p:cNvPicPr>
              <p:nvPr/>
            </p:nvPicPr>
            <p:blipFill>
              <a:blip cstate="screen"/>
              <a:srcRect/>
              <a:stretch>
                <a:fillRect/>
              </a:stretch>
            </p:blipFill>
            <p:spPr bwMode="auto">
              <a:xfrm>
                <a:off x="6866731" y="4687919"/>
                <a:ext cx="1584176" cy="1130125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083513" y="5744289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Urban centre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6" name="Picture 4" descr="http://www.nesc.wvu.edu/images/subpgs/septic_example.jpg"/>
              <p:cNvPicPr>
                <a:picLocks noChangeAspect="1" noChangeArrowheads="1"/>
              </p:cNvPicPr>
              <p:nvPr/>
            </p:nvPicPr>
            <p:blipFill>
              <a:blip r:embed="rId2" cstate="screen">
                <a:lum bright="10000" contrast="10000"/>
              </a:blip>
              <a:srcRect/>
              <a:stretch>
                <a:fillRect/>
              </a:stretch>
            </p:blipFill>
            <p:spPr bwMode="auto">
              <a:xfrm>
                <a:off x="6444208" y="1459581"/>
                <a:ext cx="1224136" cy="673275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396708" y="1207932"/>
                <a:ext cx="1080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Septic Tank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7572586" y="2383663"/>
                <a:ext cx="0" cy="2197465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7063705" y="3382250"/>
                <a:ext cx="10081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Wastewater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9369" y="1143794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Urban channels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24" name="Picture 18" descr="F:\DCIM\116_PANA\P1160063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851920" y="1386885"/>
                <a:ext cx="1559157" cy="1169368"/>
              </a:xfrm>
              <a:prstGeom prst="rect">
                <a:avLst/>
              </a:prstGeom>
              <a:noFill/>
            </p:spPr>
          </p:pic>
          <p:cxnSp>
            <p:nvCxnSpPr>
              <p:cNvPr id="26" name="Straight Arrow Connector 25"/>
              <p:cNvCxnSpPr/>
              <p:nvPr/>
            </p:nvCxnSpPr>
            <p:spPr bwMode="auto">
              <a:xfrm flipH="1">
                <a:off x="5436096" y="1628801"/>
                <a:ext cx="936104" cy="0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70C0"/>
                </a:solidFill>
                <a:prstDash val="sysDot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5542012" y="1304176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Discharge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 bwMode="auto">
            <a:xfrm flipH="1">
              <a:off x="5436096" y="2420888"/>
              <a:ext cx="1584176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>
            <a:xfrm flipV="1">
              <a:off x="7001222" y="2420888"/>
              <a:ext cx="0" cy="216024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6497166" y="3947914"/>
              <a:ext cx="1008112" cy="4745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 err="1">
                  <a:solidFill>
                    <a:prstClr val="black"/>
                  </a:solidFill>
                  <a:latin typeface="Arial Narrow" pitchFamily="34" charset="0"/>
                </a:rPr>
                <a:t>Organic</a:t>
              </a:r>
              <a:r>
                <a:rPr lang="sv-SE" sz="1200" b="1" dirty="0">
                  <a:solidFill>
                    <a:prstClr val="black"/>
                  </a:solidFill>
                  <a:latin typeface="Arial Narrow" pitchFamily="34" charset="0"/>
                </a:rPr>
                <a:t> solid </a:t>
              </a:r>
              <a:r>
                <a:rPr lang="sv-SE" sz="1200" b="1" dirty="0" err="1">
                  <a:solidFill>
                    <a:prstClr val="black"/>
                  </a:solidFill>
                  <a:latin typeface="Arial Narrow" pitchFamily="34" charset="0"/>
                </a:rPr>
                <a:t>waste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4" name="Group 65"/>
          <p:cNvGrpSpPr/>
          <p:nvPr/>
        </p:nvGrpSpPr>
        <p:grpSpPr>
          <a:xfrm>
            <a:off x="2205261" y="3710518"/>
            <a:ext cx="4526979" cy="1950731"/>
            <a:chOff x="2205261" y="3710517"/>
            <a:chExt cx="4526979" cy="1950731"/>
          </a:xfrm>
        </p:grpSpPr>
        <p:grpSp>
          <p:nvGrpSpPr>
            <p:cNvPr id="15" name="Group 59"/>
            <p:cNvGrpSpPr/>
            <p:nvPr/>
          </p:nvGrpSpPr>
          <p:grpSpPr>
            <a:xfrm>
              <a:off x="2339752" y="4574613"/>
              <a:ext cx="1584176" cy="1086635"/>
              <a:chOff x="2339752" y="4471895"/>
              <a:chExt cx="1584176" cy="1086635"/>
            </a:xfrm>
          </p:grpSpPr>
          <p:pic>
            <p:nvPicPr>
              <p:cNvPr id="21" name="Picture 10" descr="http://1.bp.blogspot.com/__UIs6-gaeYw/ScmQLGJhtWI/AAAAAAAAShg/7a-a2XDKnF8/s400/ALeqM5hW5NwAuJfLZHxTLhju1XlwLMZJvw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2508276" y="4471895"/>
                <a:ext cx="1296144" cy="839253"/>
              </a:xfrm>
              <a:prstGeom prst="rect">
                <a:avLst/>
              </a:prstGeom>
              <a:noFill/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2339752" y="5281531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Fuel or electricity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6" name="Group 57"/>
            <p:cNvGrpSpPr/>
            <p:nvPr/>
          </p:nvGrpSpPr>
          <p:grpSpPr>
            <a:xfrm>
              <a:off x="2205261" y="3710517"/>
              <a:ext cx="4526979" cy="1512168"/>
              <a:chOff x="2205261" y="3607799"/>
              <a:chExt cx="4526979" cy="1512168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3923928" y="5119967"/>
                <a:ext cx="2808312" cy="0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FF6600"/>
                </a:solidFill>
                <a:prstDash val="sysDot"/>
                <a:round/>
                <a:headEnd type="none" w="med" len="med"/>
                <a:tailEnd type="stealth" w="lg" len="lg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2987824" y="3607799"/>
                <a:ext cx="0" cy="792088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FF6600"/>
                </a:solidFill>
                <a:prstDash val="sysDot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2205261" y="3902346"/>
                <a:ext cx="158417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Biogas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67944" y="4831935"/>
                <a:ext cx="15841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Energy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25" name="Group 64"/>
          <p:cNvGrpSpPr/>
          <p:nvPr/>
        </p:nvGrpSpPr>
        <p:grpSpPr>
          <a:xfrm>
            <a:off x="2339752" y="620688"/>
            <a:ext cx="6283746" cy="3960440"/>
            <a:chOff x="2339752" y="620688"/>
            <a:chExt cx="6283746" cy="3960440"/>
          </a:xfrm>
        </p:grpSpPr>
        <p:pic>
          <p:nvPicPr>
            <p:cNvPr id="10" name="Picture 6" descr="http://upload.wikimedia.org/wikipedia/commons/thumb/a/aa/Septic_tank_EN.svg/220px-Septic_tank_EN.svg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857072" y="1328466"/>
              <a:ext cx="648072" cy="983189"/>
            </a:xfrm>
            <a:prstGeom prst="rect">
              <a:avLst/>
            </a:prstGeom>
            <a:noFill/>
          </p:spPr>
        </p:pic>
        <p:cxnSp>
          <p:nvCxnSpPr>
            <p:cNvPr id="11" name="Straight Arrow Connector 10"/>
            <p:cNvCxnSpPr/>
            <p:nvPr/>
          </p:nvCxnSpPr>
          <p:spPr bwMode="auto">
            <a:xfrm flipV="1">
              <a:off x="8208025" y="2383663"/>
              <a:ext cx="0" cy="2197465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903417" y="3379900"/>
              <a:ext cx="7200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>
                  <a:solidFill>
                    <a:prstClr val="black"/>
                  </a:solidFill>
                  <a:latin typeface="Arial Narrow" pitchFamily="34" charset="0"/>
                </a:rPr>
                <a:t>Urine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8081342" y="874812"/>
              <a:ext cx="0" cy="537964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2339752" y="866329"/>
              <a:ext cx="5760641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4211960" y="620688"/>
              <a:ext cx="1584176" cy="4745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>
                  <a:solidFill>
                    <a:prstClr val="black"/>
                  </a:solidFill>
                  <a:latin typeface="Arial Narrow" pitchFamily="34" charset="0"/>
                </a:rPr>
                <a:t>Used as fertilizer after treatment/processing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7" name="Group 56"/>
          <p:cNvGrpSpPr/>
          <p:nvPr/>
        </p:nvGrpSpPr>
        <p:grpSpPr>
          <a:xfrm>
            <a:off x="1043609" y="2095631"/>
            <a:ext cx="5688632" cy="3600400"/>
            <a:chOff x="1307132" y="2095631"/>
            <a:chExt cx="5688632" cy="3600400"/>
          </a:xfrm>
        </p:grpSpPr>
        <p:cxnSp>
          <p:nvCxnSpPr>
            <p:cNvPr id="45" name="Straight Arrow Connector 27"/>
            <p:cNvCxnSpPr/>
            <p:nvPr/>
          </p:nvCxnSpPr>
          <p:spPr bwMode="auto">
            <a:xfrm flipH="1" flipV="1">
              <a:off x="1835696" y="2095631"/>
              <a:ext cx="13648" cy="360040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1307132" y="3535791"/>
              <a:ext cx="108012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>
                  <a:solidFill>
                    <a:prstClr val="black"/>
                  </a:solidFill>
                  <a:latin typeface="Arial Narrow" pitchFamily="34" charset="0"/>
                </a:rPr>
                <a:t>Food and Fibre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35696" y="5696031"/>
              <a:ext cx="5160068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29" name="Group 61"/>
          <p:cNvGrpSpPr/>
          <p:nvPr/>
        </p:nvGrpSpPr>
        <p:grpSpPr>
          <a:xfrm>
            <a:off x="899593" y="655472"/>
            <a:ext cx="2340639" cy="2053449"/>
            <a:chOff x="1259632" y="655471"/>
            <a:chExt cx="2340639" cy="2053449"/>
          </a:xfrm>
        </p:grpSpPr>
        <p:grpSp>
          <p:nvGrpSpPr>
            <p:cNvPr id="33" name="Group 55"/>
            <p:cNvGrpSpPr/>
            <p:nvPr/>
          </p:nvGrpSpPr>
          <p:grpSpPr>
            <a:xfrm>
              <a:off x="2520151" y="1375551"/>
              <a:ext cx="1080120" cy="1333369"/>
              <a:chOff x="2520151" y="1375551"/>
              <a:chExt cx="1080120" cy="1333369"/>
            </a:xfrm>
          </p:grpSpPr>
          <p:cxnSp>
            <p:nvCxnSpPr>
              <p:cNvPr id="42" name="Straight Arrow Connector 43"/>
              <p:cNvCxnSpPr/>
              <p:nvPr/>
            </p:nvCxnSpPr>
            <p:spPr bwMode="auto">
              <a:xfrm flipH="1">
                <a:off x="2687917" y="1375551"/>
                <a:ext cx="396000" cy="0"/>
              </a:xfrm>
              <a:prstGeom prst="straightConnector1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3059832" y="1375551"/>
                <a:ext cx="0" cy="1333369"/>
              </a:xfrm>
              <a:prstGeom prst="line">
                <a:avLst/>
              </a:prstGeom>
              <a:solidFill>
                <a:schemeClr val="accent1"/>
              </a:solidFill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2520151" y="1591575"/>
                <a:ext cx="108012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200" b="1" dirty="0">
                    <a:solidFill>
                      <a:prstClr val="black"/>
                    </a:solidFill>
                    <a:latin typeface="Arial Narrow" pitchFamily="34" charset="0"/>
                  </a:rPr>
                  <a:t>Biosolid</a:t>
                </a:r>
                <a:endParaRPr lang="en-US" sz="1200" b="1" dirty="0">
                  <a:solidFill>
                    <a:prstClr val="black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41" name="Picture 16" descr="http://farm4.static.flickr.com/3030/4605714723_dcbbffff27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259632" y="655471"/>
              <a:ext cx="1368152" cy="1368152"/>
            </a:xfrm>
            <a:prstGeom prst="rect">
              <a:avLst/>
            </a:prstGeom>
            <a:noFill/>
          </p:spPr>
        </p:pic>
      </p:grpSp>
      <p:sp>
        <p:nvSpPr>
          <p:cNvPr id="53" name="TextBox 52"/>
          <p:cNvSpPr txBox="1"/>
          <p:nvPr/>
        </p:nvSpPr>
        <p:spPr>
          <a:xfrm>
            <a:off x="1828800" y="4554"/>
            <a:ext cx="7063680" cy="4000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Making wealth from waste</a:t>
            </a:r>
            <a:r>
              <a:rPr lang="sv-SE" sz="2000" b="1" i="1" dirty="0">
                <a:solidFill>
                  <a:srgbClr val="8E0000"/>
                </a:solidFill>
                <a:latin typeface="Calibri" pitchFamily="34" charset="0"/>
                <a:cs typeface="Calibri" pitchFamily="34" charset="0"/>
              </a:rPr>
              <a:t>-Resource based management</a:t>
            </a:r>
            <a:endParaRPr lang="en-US" sz="2000" b="1" i="1" dirty="0">
              <a:solidFill>
                <a:srgbClr val="8E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7" name="Group 63"/>
          <p:cNvGrpSpPr/>
          <p:nvPr/>
        </p:nvGrpSpPr>
        <p:grpSpPr>
          <a:xfrm>
            <a:off x="3779912" y="2564904"/>
            <a:ext cx="1224136" cy="720080"/>
            <a:chOff x="3779912" y="2564904"/>
            <a:chExt cx="1224136" cy="720080"/>
          </a:xfrm>
        </p:grpSpPr>
        <p:cxnSp>
          <p:nvCxnSpPr>
            <p:cNvPr id="49" name="Straight Connector 41"/>
            <p:cNvCxnSpPr/>
            <p:nvPr/>
          </p:nvCxnSpPr>
          <p:spPr bwMode="auto">
            <a:xfrm flipV="1">
              <a:off x="4427984" y="2564904"/>
              <a:ext cx="0" cy="72008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2"/>
            <p:cNvCxnSpPr/>
            <p:nvPr/>
          </p:nvCxnSpPr>
          <p:spPr bwMode="auto">
            <a:xfrm flipH="1">
              <a:off x="3779912" y="3271649"/>
              <a:ext cx="657597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923928" y="2708920"/>
              <a:ext cx="1080120" cy="4745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>
                  <a:solidFill>
                    <a:prstClr val="black"/>
                  </a:solidFill>
                  <a:latin typeface="Arial Narrow" pitchFamily="34" charset="0"/>
                </a:rPr>
                <a:t>Harvested plants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8" name="Group 61"/>
          <p:cNvGrpSpPr/>
          <p:nvPr/>
        </p:nvGrpSpPr>
        <p:grpSpPr>
          <a:xfrm>
            <a:off x="2411760" y="2132856"/>
            <a:ext cx="4248472" cy="1800200"/>
            <a:chOff x="2411760" y="2132856"/>
            <a:chExt cx="4248472" cy="1800200"/>
          </a:xfrm>
        </p:grpSpPr>
        <p:pic>
          <p:nvPicPr>
            <p:cNvPr id="28" name="Picture 12" descr="http://www.naturalsystems.co.nz/projects/waste_to_energy/files/dscn3388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2411760" y="2636912"/>
              <a:ext cx="1296144" cy="1296144"/>
            </a:xfrm>
            <a:prstGeom prst="rect">
              <a:avLst/>
            </a:prstGeom>
            <a:noFill/>
          </p:spPr>
        </p:pic>
        <p:cxnSp>
          <p:nvCxnSpPr>
            <p:cNvPr id="31" name="Straight Arrow Connector 30"/>
            <p:cNvCxnSpPr/>
            <p:nvPr/>
          </p:nvCxnSpPr>
          <p:spPr bwMode="auto">
            <a:xfrm flipH="1">
              <a:off x="3779912" y="3573017"/>
              <a:ext cx="2880320" cy="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644008" y="3429000"/>
              <a:ext cx="6480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b="1" dirty="0">
                  <a:solidFill>
                    <a:prstClr val="black"/>
                  </a:solidFill>
                  <a:latin typeface="Arial Narrow" pitchFamily="34" charset="0"/>
                </a:rPr>
                <a:t>Sludge</a:t>
              </a:r>
              <a:endParaRPr lang="en-US" sz="1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flipV="1">
              <a:off x="6660232" y="2132856"/>
              <a:ext cx="0" cy="144016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 rot="18900000">
            <a:off x="412470" y="2210831"/>
            <a:ext cx="1296144" cy="59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  <a:latin typeface="Century Gothic" pitchFamily="34" charset="0"/>
              </a:rPr>
              <a:t>Food Security</a:t>
            </a:r>
          </a:p>
        </p:txBody>
      </p:sp>
      <p:sp>
        <p:nvSpPr>
          <p:cNvPr id="81" name="TextBox 80"/>
          <p:cNvSpPr txBox="1"/>
          <p:nvPr/>
        </p:nvSpPr>
        <p:spPr>
          <a:xfrm rot="18900000">
            <a:off x="3724838" y="4299063"/>
            <a:ext cx="1296144" cy="59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Energy Security</a:t>
            </a:r>
          </a:p>
        </p:txBody>
      </p:sp>
      <p:sp>
        <p:nvSpPr>
          <p:cNvPr id="83" name="TextBox 82"/>
          <p:cNvSpPr txBox="1"/>
          <p:nvPr/>
        </p:nvSpPr>
        <p:spPr>
          <a:xfrm rot="18900000">
            <a:off x="4732949" y="2570871"/>
            <a:ext cx="1296144" cy="59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Water Security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26504" y="332656"/>
            <a:ext cx="3131840" cy="27698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sv-SE" sz="1200" b="1" i="1" dirty="0" err="1">
                <a:solidFill>
                  <a:prstClr val="black"/>
                </a:solidFill>
              </a:rPr>
              <a:t>Concept</a:t>
            </a:r>
            <a:r>
              <a:rPr lang="sv-SE" sz="1200" b="1" i="1" dirty="0">
                <a:solidFill>
                  <a:prstClr val="black"/>
                </a:solidFill>
              </a:rPr>
              <a:t> </a:t>
            </a:r>
            <a:r>
              <a:rPr lang="sv-SE" sz="1200" b="1" i="1" dirty="0" err="1">
                <a:solidFill>
                  <a:prstClr val="black"/>
                </a:solidFill>
              </a:rPr>
              <a:t>example</a:t>
            </a:r>
            <a:r>
              <a:rPr lang="sv-SE" sz="1200" b="1" i="1" dirty="0">
                <a:solidFill>
                  <a:prstClr val="black"/>
                </a:solidFill>
              </a:rPr>
              <a:t> from Vientiane, Laos</a:t>
            </a:r>
            <a:endParaRPr lang="en-US" sz="12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268413"/>
            <a:ext cx="9144000" cy="5111750"/>
            <a:chOff x="0" y="1268413"/>
            <a:chExt cx="9144000" cy="5111750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41438"/>
              <a:ext cx="3552825" cy="50387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" name="Imagen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175" y="1341438"/>
              <a:ext cx="2743200" cy="269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n 7" descr="Descripción: Descripción: Descripción: Map Llobregat riv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97738" y="1268413"/>
              <a:ext cx="1846262" cy="2249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4 Conector recto"/>
            <p:cNvCxnSpPr/>
            <p:nvPr/>
          </p:nvCxnSpPr>
          <p:spPr>
            <a:xfrm flipV="1">
              <a:off x="1258888" y="1484313"/>
              <a:ext cx="3384550" cy="4119562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6 Conector recto"/>
            <p:cNvCxnSpPr/>
            <p:nvPr/>
          </p:nvCxnSpPr>
          <p:spPr>
            <a:xfrm flipV="1">
              <a:off x="1258888" y="3789363"/>
              <a:ext cx="3384550" cy="1727200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10 Conector recto"/>
            <p:cNvCxnSpPr/>
            <p:nvPr/>
          </p:nvCxnSpPr>
          <p:spPr>
            <a:xfrm flipV="1">
              <a:off x="6372225" y="1341438"/>
              <a:ext cx="863600" cy="935037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13 Conector recto"/>
            <p:cNvCxnSpPr/>
            <p:nvPr/>
          </p:nvCxnSpPr>
          <p:spPr>
            <a:xfrm>
              <a:off x="6300788" y="2276475"/>
              <a:ext cx="1008062" cy="1223963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8" name="12 CuadroTexto"/>
          <p:cNvSpPr txBox="1">
            <a:spLocks noChangeArrowheads="1"/>
          </p:cNvSpPr>
          <p:nvPr/>
        </p:nvSpPr>
        <p:spPr bwMode="auto">
          <a:xfrm>
            <a:off x="5599112" y="3618707"/>
            <a:ext cx="3419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Arial" charset="0"/>
                <a:cs typeface="Arial" charset="0"/>
              </a:rPr>
              <a:t>Barcelona city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Arial" charset="0"/>
                <a:cs typeface="Arial" charset="0"/>
              </a:rPr>
              <a:t>1,619,337 inhabitants</a:t>
            </a:r>
          </a:p>
        </p:txBody>
      </p:sp>
      <p:sp>
        <p:nvSpPr>
          <p:cNvPr id="19" name="30 CuadroTexto"/>
          <p:cNvSpPr txBox="1">
            <a:spLocks noChangeArrowheads="1"/>
          </p:cNvSpPr>
          <p:nvPr/>
        </p:nvSpPr>
        <p:spPr bwMode="auto">
          <a:xfrm>
            <a:off x="3851275" y="5229225"/>
            <a:ext cx="26654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Arial" charset="0"/>
                <a:cs typeface="Arial" charset="0"/>
              </a:rPr>
              <a:t>Area: 4,948 km</a:t>
            </a:r>
            <a:r>
              <a:rPr lang="en-US" sz="24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latin typeface="Arial" charset="0"/>
                <a:cs typeface="Arial" charset="0"/>
              </a:rPr>
              <a:t>Length: 156.5 km</a:t>
            </a:r>
          </a:p>
        </p:txBody>
      </p:sp>
    </p:spTree>
    <p:extLst>
      <p:ext uri="{BB962C8B-B14F-4D97-AF65-F5344CB8AC3E}">
        <p14:creationId xmlns:p14="http://schemas.microsoft.com/office/powerpoint/2010/main" val="28729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" y="670719"/>
            <a:ext cx="8907618" cy="48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49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15400" cy="49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0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05978"/>
              </p:ext>
            </p:extLst>
          </p:nvPr>
        </p:nvGraphicFramePr>
        <p:xfrm>
          <a:off x="1143000" y="1753389"/>
          <a:ext cx="6589713" cy="3498857"/>
        </p:xfrm>
        <a:graphic>
          <a:graphicData uri="http://schemas.openxmlformats.org/drawingml/2006/table">
            <a:tbl>
              <a:tblPr firstRow="1" firstCol="1" bandRow="1"/>
              <a:tblGrid>
                <a:gridCol w="2438483"/>
                <a:gridCol w="2017556"/>
                <a:gridCol w="2133674"/>
              </a:tblGrid>
              <a:tr h="266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El Prat de Llobregat WWTP (hm</a:t>
                      </a:r>
                      <a:r>
                        <a:rPr lang="es-ES" sz="20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</a:rPr>
                        <a:t>Sant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</a:rPr>
                        <a:t>Feliu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 de Llobregat WWTP (hm</a:t>
                      </a:r>
                      <a:r>
                        <a:rPr lang="es-ES" sz="20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Agriculture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13.09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7.36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2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River stream flow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10.37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Wetlands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6.31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Seawater barrier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0.91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Municipalities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0.11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Recreation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0.37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Industry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5.48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24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Total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36.2</a:t>
                      </a:r>
                      <a:endParaRPr lang="es-ES" sz="20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effectLst/>
                        </a:rPr>
                        <a:t>7.84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41438"/>
            <a:ext cx="8915400" cy="484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53291"/>
              </p:ext>
            </p:extLst>
          </p:nvPr>
        </p:nvGraphicFramePr>
        <p:xfrm>
          <a:off x="685800" y="3276600"/>
          <a:ext cx="8185150" cy="1478280"/>
        </p:xfrm>
        <a:graphic>
          <a:graphicData uri="http://schemas.openxmlformats.org/drawingml/2006/table">
            <a:tbl>
              <a:tblPr firstRow="1" firstCol="1" bandRow="1"/>
              <a:tblGrid>
                <a:gridCol w="4193158"/>
                <a:gridCol w="3991992"/>
              </a:tblGrid>
              <a:tr h="36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</a:rPr>
                        <a:t>El Prat de Llobregat </a:t>
                      </a:r>
                      <a:r>
                        <a:rPr lang="es-ES" sz="1800" dirty="0" err="1">
                          <a:effectLst/>
                        </a:rPr>
                        <a:t>area</a:t>
                      </a:r>
                      <a:endParaRPr lang="es-ES" sz="18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5 245 000 EUR</a:t>
                      </a:r>
                      <a:r>
                        <a:rPr lang="en-GB" sz="1800" dirty="0">
                          <a:effectLst/>
                        </a:rPr>
                        <a:t>/</a:t>
                      </a:r>
                      <a:r>
                        <a:rPr lang="en-GB" sz="1800" dirty="0" err="1">
                          <a:effectLst/>
                        </a:rPr>
                        <a:t>yr</a:t>
                      </a:r>
                      <a:r>
                        <a:rPr lang="en-GB" sz="1800" dirty="0">
                          <a:effectLst/>
                        </a:rPr>
                        <a:t> for 13 hm</a:t>
                      </a:r>
                      <a:r>
                        <a:rPr lang="en-GB" sz="1800" baseline="30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/</a:t>
                      </a:r>
                      <a:r>
                        <a:rPr lang="en-GB" sz="1800" dirty="0" err="1">
                          <a:effectLst/>
                        </a:rPr>
                        <a:t>yr</a:t>
                      </a:r>
                      <a:endParaRPr lang="es-ES" sz="18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6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Sant Feliu </a:t>
                      </a:r>
                      <a:r>
                        <a:rPr lang="es-ES" sz="1800">
                          <a:effectLst/>
                        </a:rPr>
                        <a:t>de Llobregat area</a:t>
                      </a:r>
                      <a:endParaRPr lang="es-ES" sz="180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1 607 000 EUR</a:t>
                      </a:r>
                      <a:r>
                        <a:rPr lang="en-GB" sz="1800" dirty="0">
                          <a:effectLst/>
                        </a:rPr>
                        <a:t>/</a:t>
                      </a:r>
                      <a:r>
                        <a:rPr lang="en-GB" sz="1800" dirty="0" err="1">
                          <a:effectLst/>
                        </a:rPr>
                        <a:t>yr</a:t>
                      </a:r>
                      <a:r>
                        <a:rPr lang="en-GB" sz="1800" dirty="0">
                          <a:effectLst/>
                        </a:rPr>
                        <a:t> for 7.3 hm</a:t>
                      </a:r>
                      <a:r>
                        <a:rPr lang="en-GB" sz="1800" baseline="30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/</a:t>
                      </a:r>
                      <a:r>
                        <a:rPr lang="en-GB" sz="1800" dirty="0" err="1">
                          <a:effectLst/>
                        </a:rPr>
                        <a:t>yr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6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Total annual cost</a:t>
                      </a:r>
                      <a:endParaRPr lang="es-ES" sz="18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6 852 000 EUR</a:t>
                      </a:r>
                      <a:r>
                        <a:rPr lang="en-GB" sz="1800" dirty="0">
                          <a:effectLst/>
                        </a:rPr>
                        <a:t>/</a:t>
                      </a:r>
                      <a:r>
                        <a:rPr lang="en-GB" sz="1800" dirty="0" err="1">
                          <a:effectLst/>
                        </a:rPr>
                        <a:t>yr</a:t>
                      </a:r>
                      <a:r>
                        <a:rPr lang="en-GB" sz="1800" dirty="0">
                          <a:effectLst/>
                        </a:rPr>
                        <a:t> for 20.3 hm</a:t>
                      </a:r>
                      <a:r>
                        <a:rPr lang="en-GB" sz="1800" baseline="30000" dirty="0">
                          <a:effectLst/>
                        </a:rPr>
                        <a:t>3</a:t>
                      </a:r>
                      <a:r>
                        <a:rPr lang="en-GB" sz="1800" dirty="0">
                          <a:effectLst/>
                        </a:rPr>
                        <a:t>/</a:t>
                      </a:r>
                      <a:r>
                        <a:rPr lang="en-GB" sz="1800" dirty="0" err="1">
                          <a:effectLst/>
                        </a:rPr>
                        <a:t>yr</a:t>
                      </a:r>
                      <a:endParaRPr lang="es-ES" sz="18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369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Average unit cost of water release</a:t>
                      </a:r>
                      <a:endParaRPr lang="es-ES" sz="1800" b="1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0.34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</a:rPr>
                        <a:t>EUR/m</a:t>
                      </a:r>
                      <a:r>
                        <a:rPr lang="en-GB" sz="1800" b="1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1800" b="1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2" marR="6857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3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92" y="670719"/>
            <a:ext cx="9010107" cy="580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9971"/>
              </p:ext>
            </p:extLst>
          </p:nvPr>
        </p:nvGraphicFramePr>
        <p:xfrm>
          <a:off x="228601" y="1676400"/>
          <a:ext cx="8077199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3231558"/>
                <a:gridCol w="1622528"/>
                <a:gridCol w="1488586"/>
                <a:gridCol w="1734527"/>
              </a:tblGrid>
              <a:tr h="609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Sant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Feliu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area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 (EUR/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2000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El Prat 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area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 (EUR/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2000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Total (EUR/</a:t>
                      </a:r>
                      <a:r>
                        <a:rPr lang="es-ES" sz="2000" dirty="0" err="1" smtClean="0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ES" sz="2000" dirty="0" smtClean="0">
                        <a:solidFill>
                          <a:schemeClr val="bg1"/>
                        </a:solidFill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</a:tr>
              <a:tr h="26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Pumping costs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- 62 672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-321 177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- 383 849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6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Fertilizing costs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-10 419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- 30 017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- 40 436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61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revenue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- 388 139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- 388 139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22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Conveying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reclaimed water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208 390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120 066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328</a:t>
                      </a:r>
                      <a:r>
                        <a:rPr lang="es-ES" sz="20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456</a:t>
                      </a:r>
                      <a:endParaRPr lang="es-ES" sz="2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22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en-GB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of farmers´ income</a:t>
                      </a:r>
                      <a:endParaRPr lang="es-ES" sz="2000" dirty="0">
                        <a:effectLst/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0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252 840</a:t>
                      </a:r>
                      <a:r>
                        <a:rPr lang="es-ES" sz="2000" b="1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20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(20%)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231 127 (5%)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s-ES" sz="20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483 967 (25%)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9144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5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533400" y="152400"/>
            <a:ext cx="575548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12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en-AU" kern="0" dirty="0" smtClean="0">
                <a:solidFill>
                  <a:schemeClr val="accent1"/>
                </a:solidFill>
                <a:latin typeface="Verdana"/>
              </a:rPr>
              <a:t>Waste management options 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0712"/>
            <a:ext cx="6019800" cy="350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381001" y="4207967"/>
            <a:ext cx="8763000" cy="257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839" indent="-342839" defTabSz="380933" fontAlgn="base">
              <a:spcBef>
                <a:spcPct val="0"/>
              </a:spcBef>
              <a:spcAft>
                <a:spcPct val="40000"/>
              </a:spcAft>
            </a:pPr>
            <a:r>
              <a:rPr lang="en-GB" b="1" dirty="0" smtClean="0">
                <a:solidFill>
                  <a:srgbClr val="FF0000"/>
                </a:solidFill>
                <a:latin typeface="Verdana"/>
              </a:rPr>
              <a:t>Reduce</a:t>
            </a:r>
            <a:r>
              <a:rPr lang="en-GB" b="1" dirty="0" smtClean="0">
                <a:solidFill>
                  <a:schemeClr val="accent1"/>
                </a:solidFill>
                <a:latin typeface="Verdana"/>
              </a:rPr>
              <a:t>: reduce the amount </a:t>
            </a:r>
          </a:p>
          <a:p>
            <a:pPr marL="342839" indent="-342839" defTabSz="380933" fontAlgn="base">
              <a:spcBef>
                <a:spcPct val="0"/>
              </a:spcBef>
              <a:spcAft>
                <a:spcPct val="40000"/>
              </a:spcAft>
            </a:pPr>
            <a:r>
              <a:rPr lang="en-GB" b="1" dirty="0" smtClean="0">
                <a:solidFill>
                  <a:srgbClr val="FF0000"/>
                </a:solidFill>
                <a:latin typeface="Verdana"/>
              </a:rPr>
              <a:t>Reuse</a:t>
            </a:r>
            <a:r>
              <a:rPr lang="en-GB" b="1" dirty="0" smtClean="0">
                <a:solidFill>
                  <a:schemeClr val="accent1"/>
                </a:solidFill>
                <a:latin typeface="Verdana"/>
              </a:rPr>
              <a:t> : someone’s waste used else</a:t>
            </a:r>
          </a:p>
          <a:p>
            <a:pPr marL="342839" indent="-342839" defTabSz="380933" fontAlgn="base">
              <a:spcBef>
                <a:spcPct val="0"/>
              </a:spcBef>
              <a:spcAft>
                <a:spcPct val="40000"/>
              </a:spcAft>
            </a:pPr>
            <a:r>
              <a:rPr lang="en-GB" b="1" dirty="0" smtClean="0">
                <a:solidFill>
                  <a:srgbClr val="FF0000"/>
                </a:solidFill>
                <a:latin typeface="Verdana"/>
              </a:rPr>
              <a:t>Recycle</a:t>
            </a:r>
            <a:r>
              <a:rPr lang="en-GB" b="1" dirty="0" smtClean="0">
                <a:solidFill>
                  <a:schemeClr val="accent1"/>
                </a:solidFill>
                <a:latin typeface="Verdana"/>
              </a:rPr>
              <a:t>: use in another way or process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FF0000"/>
                </a:solidFill>
                <a:latin typeface="Verdana"/>
              </a:rPr>
              <a:t>Recover</a:t>
            </a:r>
            <a:r>
              <a:rPr lang="en-GB" b="1" dirty="0" smtClean="0">
                <a:solidFill>
                  <a:schemeClr val="accent1"/>
                </a:solidFill>
                <a:latin typeface="Verdana"/>
              </a:rPr>
              <a:t>: handle, keep, clean,  transform, improve, return to the economy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Many 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other </a:t>
            </a:r>
            <a:r>
              <a:rPr lang="en-GB" b="1" dirty="0">
                <a:solidFill>
                  <a:srgbClr val="FF0000"/>
                </a:solidFill>
                <a:latin typeface="Arial" charset="0"/>
              </a:rPr>
              <a:t>R's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:….. 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repair, rethink … </a:t>
            </a:r>
          </a:p>
          <a:p>
            <a:pPr marL="285700" indent="-2857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Repair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:  take old and little defected things and repair them </a:t>
            </a:r>
          </a:p>
          <a:p>
            <a:pPr marL="285700" indent="-2857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b="1" dirty="0">
                <a:solidFill>
                  <a:srgbClr val="FF0000"/>
                </a:solidFill>
                <a:latin typeface="Arial" charset="0"/>
              </a:rPr>
              <a:t>Rethink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: environmentally sound management of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waste</a:t>
            </a:r>
            <a:endParaRPr lang="en-GB" b="1" dirty="0" smtClean="0">
              <a:solidFill>
                <a:schemeClr val="accent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977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0" y="0"/>
            <a:ext cx="9144000" cy="670719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Example</a:t>
            </a:r>
            <a:r>
              <a:rPr kumimoji="0" lang="es-E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- Llobregat 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River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r>
              <a:rPr kumimoji="0" lang="es-E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Basin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9144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4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1981200"/>
            <a:ext cx="7358744" cy="521875"/>
          </a:xfrm>
        </p:spPr>
        <p:txBody>
          <a:bodyPr/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</a:pPr>
            <a:r>
              <a:rPr lang="en-US" sz="2600" b="1" kern="0" dirty="0" smtClean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>THANK YOU FOR YOUR ATTENTION</a:t>
            </a:r>
            <a:r>
              <a:rPr lang="en-US" sz="2600" b="1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2600" b="1" kern="0" dirty="0">
                <a:solidFill>
                  <a:srgbClr val="FFFFFF"/>
                </a:solidFill>
                <a:latin typeface="Arial"/>
                <a:ea typeface="+mn-ea"/>
                <a:cs typeface="Arial" charset="0"/>
              </a:rPr>
            </a:br>
            <a:r>
              <a:rPr lang="en-US" sz="3200" dirty="0">
                <a:solidFill>
                  <a:prstClr val="white"/>
                </a:solidFill>
                <a:latin typeface="Helvetica"/>
                <a:ea typeface="+mn-ea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Helvetica"/>
                <a:ea typeface="+mn-ea"/>
              </a:rPr>
            </a:br>
            <a:endParaRPr lang="en-US" dirty="0"/>
          </a:p>
        </p:txBody>
      </p:sp>
      <p:sp>
        <p:nvSpPr>
          <p:cNvPr id="7" name="TextBox 2"/>
          <p:cNvSpPr txBox="1"/>
          <p:nvPr/>
        </p:nvSpPr>
        <p:spPr>
          <a:xfrm>
            <a:off x="2667000" y="3810000"/>
            <a:ext cx="436928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de-CH" sz="2400" b="1" dirty="0" smtClean="0">
                <a:solidFill>
                  <a:schemeClr val="bg1"/>
                </a:solidFill>
              </a:rPr>
              <a:t>Dr Birguy Lamizana</a:t>
            </a:r>
          </a:p>
          <a:p>
            <a:pPr algn="ctr" defTabSz="457200">
              <a:defRPr/>
            </a:pPr>
            <a:r>
              <a:rPr lang="de-CH" sz="2400" b="1" dirty="0" smtClean="0">
                <a:solidFill>
                  <a:schemeClr val="bg1"/>
                </a:solidFill>
              </a:rPr>
              <a:t>Birguy.lamizana@unep.org</a:t>
            </a:r>
          </a:p>
          <a:p>
            <a:pPr algn="ctr" defTabSz="457200">
              <a:defRPr/>
            </a:pPr>
            <a:endParaRPr lang="de-CH" sz="2400" b="1" dirty="0" smtClean="0">
              <a:solidFill>
                <a:prstClr val="white"/>
              </a:solidFill>
            </a:endParaRPr>
          </a:p>
          <a:p>
            <a:pPr algn="ctr" defTabSz="457200">
              <a:defRPr/>
            </a:pPr>
            <a:r>
              <a:rPr lang="de-CH" sz="2400" b="1" dirty="0" smtClean="0">
                <a:solidFill>
                  <a:prstClr val="white"/>
                </a:solidFill>
              </a:rPr>
              <a:t>www.unep.org/gpa</a:t>
            </a:r>
          </a:p>
          <a:p>
            <a:pPr algn="ctr" defTabSz="457200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de-CH" sz="2400" b="1" dirty="0">
              <a:solidFill>
                <a:schemeClr val="bg1"/>
              </a:solidFill>
            </a:endParaRPr>
          </a:p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4" y="533400"/>
            <a:ext cx="526499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76200"/>
            <a:ext cx="4345028" cy="36576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kern="0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Closing the loop.... </a:t>
            </a:r>
            <a:endParaRPr lang="en-US" sz="2400" b="1" kern="0" dirty="0" smtClean="0">
              <a:solidFill>
                <a:srgbClr val="FF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9828" y="76200"/>
            <a:ext cx="4494172" cy="3147060"/>
          </a:xfrm>
          <a:prstGeom prst="rect">
            <a:avLst/>
          </a:prstGeom>
        </p:spPr>
        <p:txBody>
          <a:bodyPr lIns="91424" tIns="45712" rIns="91424" bIns="45712"/>
          <a:lstStyle/>
          <a:p>
            <a:pPr marL="285700" marR="0" lvl="0" indent="-2857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/>
              <a:buChar char="à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sym typeface="Wingdings" pitchFamily="2" charset="2"/>
              </a:rPr>
              <a:t>This approach has fifth fold outcome:</a:t>
            </a:r>
          </a:p>
          <a:p>
            <a:pPr marL="742819" marR="0" lvl="1" indent="-2857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/>
              <a:buChar char="à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sym typeface="Wingdings" pitchFamily="2" charset="2"/>
              </a:rPr>
              <a:t>Reduce the contamination load on water bodies</a:t>
            </a:r>
          </a:p>
          <a:p>
            <a:pPr marL="742819" marR="0" lvl="1" indent="-2857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/>
              <a:buChar char="à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sym typeface="Wingdings" pitchFamily="2" charset="2"/>
              </a:rPr>
              <a:t>Reduce water scarcity</a:t>
            </a:r>
          </a:p>
          <a:p>
            <a:pPr marL="742819" marR="0" lvl="1" indent="-2857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/>
              <a:buChar char="à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sym typeface="Wingdings" pitchFamily="2" charset="2"/>
              </a:rPr>
              <a:t>Reduce CO2 emission</a:t>
            </a:r>
          </a:p>
          <a:p>
            <a:pPr marL="742819" marR="0" lvl="1" indent="-2857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/>
              <a:buChar char="à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sym typeface="Wingdings" pitchFamily="2" charset="2"/>
              </a:rPr>
              <a:t>Recycle fertilizers in food production</a:t>
            </a:r>
          </a:p>
          <a:p>
            <a:pPr marL="742819" marR="0" lvl="1" indent="-28570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Wingdings"/>
              <a:buChar char="à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sym typeface="Wingdings" pitchFamily="2" charset="2"/>
              </a:rPr>
              <a:t>Produce renewable energy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16" y="4953000"/>
            <a:ext cx="1573484" cy="1653588"/>
          </a:xfrm>
          <a:prstGeom prst="rect">
            <a:avLst/>
          </a:prstGeom>
        </p:spPr>
      </p:pic>
      <p:pic>
        <p:nvPicPr>
          <p:cNvPr id="8" name="Content Placeholder 8"/>
          <p:cNvPicPr>
            <a:picLocks noChangeAspect="1"/>
          </p:cNvPicPr>
          <p:nvPr/>
        </p:nvPicPr>
        <p:blipFill>
          <a:blip r:embed="rId4"/>
          <a:srcRect l="2641" r="2641"/>
          <a:stretch>
            <a:fillRect/>
          </a:stretch>
        </p:blipFill>
        <p:spPr>
          <a:xfrm>
            <a:off x="7774387" y="2819400"/>
            <a:ext cx="1384853" cy="179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6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24" y="1457980"/>
            <a:ext cx="5758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Considering the institutional aspect..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93" y="2152354"/>
            <a:ext cx="460851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defTabSz="914400"/>
            <a:r>
              <a:rPr lang="en-US" b="1" i="1" dirty="0" smtClean="0">
                <a:solidFill>
                  <a:prstClr val="black"/>
                </a:solidFill>
              </a:rPr>
              <a:t>Capturing topics such as:</a:t>
            </a:r>
          </a:p>
          <a:p>
            <a:pPr indent="-177800" defTabSz="914400"/>
            <a:endParaRPr lang="en-US" sz="5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Planning process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Stakeholder engagement and ownership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Policy and regulatory framework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Capacity and resources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Certification and quality </a:t>
            </a:r>
            <a:r>
              <a:rPr lang="en-US" dirty="0" err="1" smtClean="0">
                <a:solidFill>
                  <a:prstClr val="black"/>
                </a:solidFill>
              </a:rPr>
              <a:t>ensurance</a:t>
            </a:r>
            <a:endParaRPr lang="en-US" dirty="0" smtClean="0">
              <a:solidFill>
                <a:prstClr val="black"/>
              </a:solidFill>
            </a:endParaRP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Monitoring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024" y="4275092"/>
            <a:ext cx="3960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prstClr val="black"/>
                </a:solidFill>
              </a:rPr>
              <a:t>Examples:</a:t>
            </a:r>
          </a:p>
          <a:p>
            <a:pPr defTabSz="914400"/>
            <a:endParaRPr lang="en-US" sz="4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buFontTx/>
              <a:buChar char="-"/>
            </a:pPr>
            <a:r>
              <a:rPr lang="en-US" sz="1600" i="1" dirty="0" smtClean="0">
                <a:solidFill>
                  <a:prstClr val="black"/>
                </a:solidFill>
              </a:rPr>
              <a:t>South Africa</a:t>
            </a:r>
          </a:p>
          <a:p>
            <a:pPr marL="177800" indent="-177800" defTabSz="914400">
              <a:buFontTx/>
              <a:buChar char="-"/>
            </a:pPr>
            <a:r>
              <a:rPr lang="en-US" sz="1600" i="1" dirty="0" smtClean="0">
                <a:solidFill>
                  <a:prstClr val="black"/>
                </a:solidFill>
              </a:rPr>
              <a:t>Brazil</a:t>
            </a:r>
          </a:p>
          <a:p>
            <a:pPr marL="177800" indent="-177800" defTabSz="914400">
              <a:buFontTx/>
              <a:buChar char="-"/>
            </a:pPr>
            <a:r>
              <a:rPr lang="en-US" sz="1600" i="1" dirty="0" smtClean="0">
                <a:solidFill>
                  <a:prstClr val="black"/>
                </a:solidFill>
              </a:rPr>
              <a:t>Philippines</a:t>
            </a:r>
          </a:p>
          <a:p>
            <a:pPr marL="177800" indent="-177800" defTabSz="914400">
              <a:buFontTx/>
              <a:buChar char="-"/>
            </a:pPr>
            <a:r>
              <a:rPr lang="sv-SE" sz="1600" i="1" dirty="0" smtClean="0">
                <a:solidFill>
                  <a:prstClr val="black"/>
                </a:solidFill>
              </a:rPr>
              <a:t>Burkina Faso</a:t>
            </a:r>
          </a:p>
          <a:p>
            <a:pPr marL="177800" indent="-177800" defTabSz="914400">
              <a:buFontTx/>
              <a:buChar char="-"/>
            </a:pPr>
            <a:r>
              <a:rPr lang="sv-SE" sz="1600" i="1" dirty="0" smtClean="0">
                <a:solidFill>
                  <a:prstClr val="black"/>
                </a:solidFill>
              </a:rPr>
              <a:t>Sweden</a:t>
            </a:r>
          </a:p>
          <a:p>
            <a:pPr marL="177800" indent="-177800" defTabSz="914400">
              <a:buFontTx/>
              <a:buChar char="-"/>
            </a:pPr>
            <a:r>
              <a:rPr lang="sv-SE" sz="1600" i="1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9" name="Freeform 8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1552492 w 3104986"/>
                <a:gd name="connsiteY0" fmla="*/ 3104986 h 3104986"/>
                <a:gd name="connsiteX1" fmla="*/ 207994 w 3104986"/>
                <a:gd name="connsiteY1" fmla="*/ 2328738 h 3104986"/>
                <a:gd name="connsiteX2" fmla="*/ 1552493 w 3104986"/>
                <a:gd name="connsiteY2" fmla="*/ 1552493 h 3104986"/>
                <a:gd name="connsiteX3" fmla="*/ 1552492 w 3104986"/>
                <a:gd name="connsiteY3" fmla="*/ 3104986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2" y="3104986"/>
                  </a:moveTo>
                  <a:cubicBezTo>
                    <a:pt x="997839" y="3104986"/>
                    <a:pt x="485319" y="2809082"/>
                    <a:pt x="207994" y="2328738"/>
                  </a:cubicBezTo>
                  <a:lnTo>
                    <a:pt x="1552493" y="1552493"/>
                  </a:lnTo>
                  <a:cubicBezTo>
                    <a:pt x="1552493" y="2069991"/>
                    <a:pt x="1552492" y="2587488"/>
                    <a:pt x="1552492" y="31049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84" tIns="1249728" rIns="2129474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135019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>
                  <a:solidFill>
                    <a:prstClr val="white"/>
                  </a:solidFill>
                </a:rPr>
                <a:t>Health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2" name="Freeform 11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4 w 3104986"/>
                <a:gd name="connsiteY0" fmla="*/ 2328738 h 3104986"/>
                <a:gd name="connsiteX1" fmla="*/ 207996 w 3104986"/>
                <a:gd name="connsiteY1" fmla="*/ 776245 h 3104986"/>
                <a:gd name="connsiteX2" fmla="*/ 1552493 w 3104986"/>
                <a:gd name="connsiteY2" fmla="*/ 1552493 h 3104986"/>
                <a:gd name="connsiteX3" fmla="*/ 207994 w 3104986"/>
                <a:gd name="connsiteY3" fmla="*/ 2328738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4" y="2328738"/>
                  </a:moveTo>
                  <a:cubicBezTo>
                    <a:pt x="-69332" y="1848395"/>
                    <a:pt x="-69331" y="1256588"/>
                    <a:pt x="207996" y="776245"/>
                  </a:cubicBezTo>
                  <a:lnTo>
                    <a:pt x="1552493" y="1552493"/>
                  </a:lnTo>
                  <a:lnTo>
                    <a:pt x="207994" y="2328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3968" y="2204864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Financial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3762" y="85636"/>
            <a:ext cx="1857479" cy="1857479"/>
            <a:chOff x="4211960" y="764704"/>
            <a:chExt cx="3104986" cy="3104986"/>
          </a:xfrm>
        </p:grpSpPr>
        <p:sp>
          <p:nvSpPr>
            <p:cNvPr id="15" name="Freeform 14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6 w 3104986"/>
                <a:gd name="connsiteY0" fmla="*/ 776245 h 3104986"/>
                <a:gd name="connsiteX1" fmla="*/ 1552495 w 3104986"/>
                <a:gd name="connsiteY1" fmla="*/ 0 h 3104986"/>
                <a:gd name="connsiteX2" fmla="*/ 1552493 w 3104986"/>
                <a:gd name="connsiteY2" fmla="*/ 1552493 h 3104986"/>
                <a:gd name="connsiteX3" fmla="*/ 207996 w 3104986"/>
                <a:gd name="connsiteY3" fmla="*/ 776245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6" y="776245"/>
                  </a:moveTo>
                  <a:cubicBezTo>
                    <a:pt x="485323" y="295902"/>
                    <a:pt x="997843" y="-1"/>
                    <a:pt x="1552495" y="0"/>
                  </a:cubicBezTo>
                  <a:cubicBezTo>
                    <a:pt x="1552494" y="517498"/>
                    <a:pt x="1552494" y="1034995"/>
                    <a:pt x="1552493" y="1552493"/>
                  </a:cubicBezTo>
                  <a:lnTo>
                    <a:pt x="207996" y="7762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1" tIns="344107" rIns="625034" bIns="21183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5956" y="1294667"/>
              <a:ext cx="1463806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Institutional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0272" y="188640"/>
            <a:ext cx="1857479" cy="1857479"/>
            <a:chOff x="4213725" y="772251"/>
            <a:chExt cx="3104986" cy="3104988"/>
          </a:xfrm>
        </p:grpSpPr>
        <p:sp>
          <p:nvSpPr>
            <p:cNvPr id="18" name="Freeform 17"/>
            <p:cNvSpPr/>
            <p:nvPr/>
          </p:nvSpPr>
          <p:spPr>
            <a:xfrm>
              <a:off x="4213725" y="772251"/>
              <a:ext cx="3104986" cy="3104988"/>
            </a:xfrm>
            <a:custGeom>
              <a:avLst/>
              <a:gdLst>
                <a:gd name="connsiteX0" fmla="*/ 1552495 w 3104986"/>
                <a:gd name="connsiteY0" fmla="*/ 0 h 3104986"/>
                <a:gd name="connsiteX1" fmla="*/ 2896993 w 3104986"/>
                <a:gd name="connsiteY1" fmla="*/ 776250 h 3104986"/>
                <a:gd name="connsiteX2" fmla="*/ 1552493 w 3104986"/>
                <a:gd name="connsiteY2" fmla="*/ 1552493 h 3104986"/>
                <a:gd name="connsiteX3" fmla="*/ 1552495 w 3104986"/>
                <a:gd name="connsiteY3" fmla="*/ 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5" y="0"/>
                  </a:moveTo>
                  <a:cubicBezTo>
                    <a:pt x="2107148" y="1"/>
                    <a:pt x="2619668" y="295905"/>
                    <a:pt x="2896993" y="776250"/>
                  </a:cubicBezTo>
                  <a:lnTo>
                    <a:pt x="1552493" y="1552493"/>
                  </a:lnTo>
                  <a:cubicBezTo>
                    <a:pt x="1552494" y="1034995"/>
                    <a:pt x="1552494" y="517498"/>
                    <a:pt x="1552495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65141" y="1284258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Social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21" name="Freeform 20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1 w 3104986"/>
                <a:gd name="connsiteY0" fmla="*/ 2328740 h 3104986"/>
                <a:gd name="connsiteX1" fmla="*/ 1552492 w 3104986"/>
                <a:gd name="connsiteY1" fmla="*/ 3104986 h 3104986"/>
                <a:gd name="connsiteX2" fmla="*/ 1552493 w 3104986"/>
                <a:gd name="connsiteY2" fmla="*/ 1552493 h 3104986"/>
                <a:gd name="connsiteX3" fmla="*/ 2896991 w 3104986"/>
                <a:gd name="connsiteY3" fmla="*/ 232874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1" y="2328740"/>
                  </a:moveTo>
                  <a:cubicBezTo>
                    <a:pt x="2619665" y="2809083"/>
                    <a:pt x="2107145" y="3104987"/>
                    <a:pt x="1552492" y="3104986"/>
                  </a:cubicBezTo>
                  <a:cubicBezTo>
                    <a:pt x="1552492" y="2587488"/>
                    <a:pt x="1552493" y="2069991"/>
                    <a:pt x="1552493" y="1552493"/>
                  </a:cubicBezTo>
                  <a:lnTo>
                    <a:pt x="2896991" y="23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868" tIns="1249728" rIns="52090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6136" y="3109113"/>
              <a:ext cx="1184321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Environment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20272" y="188761"/>
            <a:ext cx="1872208" cy="1857479"/>
            <a:chOff x="4211960" y="764704"/>
            <a:chExt cx="3129607" cy="3104986"/>
          </a:xfrm>
        </p:grpSpPr>
        <p:sp>
          <p:nvSpPr>
            <p:cNvPr id="24" name="Freeform 23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3 w 3104986"/>
                <a:gd name="connsiteY0" fmla="*/ 776250 h 3104986"/>
                <a:gd name="connsiteX1" fmla="*/ 2896989 w 3104986"/>
                <a:gd name="connsiteY1" fmla="*/ 2328743 h 3104986"/>
                <a:gd name="connsiteX2" fmla="*/ 1552493 w 3104986"/>
                <a:gd name="connsiteY2" fmla="*/ 1552493 h 3104986"/>
                <a:gd name="connsiteX3" fmla="*/ 2896993 w 3104986"/>
                <a:gd name="connsiteY3" fmla="*/ 77625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3" y="776250"/>
                  </a:moveTo>
                  <a:cubicBezTo>
                    <a:pt x="3174318" y="1256594"/>
                    <a:pt x="3174317" y="1848401"/>
                    <a:pt x="2896989" y="2328743"/>
                  </a:cubicBezTo>
                  <a:lnTo>
                    <a:pt x="1552493" y="1552493"/>
                  </a:lnTo>
                  <a:lnTo>
                    <a:pt x="2896993" y="7762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2" tIns="2118385" rIns="625033" bIns="34410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9440" y="2189366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smtClean="0">
                  <a:solidFill>
                    <a:prstClr val="white"/>
                  </a:solidFill>
                </a:rPr>
                <a:t>Technical</a:t>
              </a:r>
              <a:endParaRPr lang="en-US" sz="750" b="1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20" y="2152354"/>
            <a:ext cx="2195736" cy="17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Content Placeholder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57247" y="4475126"/>
            <a:ext cx="5086753" cy="16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320961" y="658185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sv-SE" sz="800" i="1" dirty="0" err="1" smtClean="0">
                <a:solidFill>
                  <a:prstClr val="black"/>
                </a:solidFill>
              </a:rPr>
              <a:t>Drawing</a:t>
            </a:r>
            <a:r>
              <a:rPr lang="sv-SE" sz="800" i="1" dirty="0" smtClean="0">
                <a:solidFill>
                  <a:prstClr val="black"/>
                </a:solidFill>
              </a:rPr>
              <a:t> by Jan Wijkmark</a:t>
            </a:r>
            <a:endParaRPr lang="en-US" sz="800" i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3628" y="46676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sv-SE" dirty="0" smtClean="0">
                <a:solidFill>
                  <a:prstClr val="black"/>
                </a:solidFill>
              </a:rPr>
              <a:t>SYSTEM APPROACH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3935" y="116045"/>
            <a:ext cx="664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Looking through the sustainability lens</a:t>
            </a:r>
            <a:endParaRPr lang="en-US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7300" y="95302"/>
            <a:ext cx="185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Social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764704"/>
            <a:ext cx="468052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defTabSz="914400"/>
            <a:r>
              <a:rPr lang="en-US" b="1" i="1" dirty="0" smtClean="0">
                <a:solidFill>
                  <a:prstClr val="black"/>
                </a:solidFill>
              </a:rPr>
              <a:t>Capturing topics such as:</a:t>
            </a:r>
          </a:p>
          <a:p>
            <a:pPr indent="-177800" defTabSz="914400"/>
            <a:endParaRPr lang="en-US" sz="5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Capacity development (e.g. awareness, local capacity)</a:t>
            </a:r>
          </a:p>
          <a:p>
            <a:pPr marL="177800" indent="-1778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Participation (e.g. intervention models, community </a:t>
            </a:r>
            <a:r>
              <a:rPr lang="en-US" dirty="0" err="1" smtClean="0">
                <a:solidFill>
                  <a:prstClr val="black"/>
                </a:solidFill>
              </a:rPr>
              <a:t>organisation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marL="177800" indent="-1778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Gender and equity </a:t>
            </a:r>
          </a:p>
          <a:p>
            <a:pPr marL="177800" indent="-1778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Cultural acceptance</a:t>
            </a:r>
          </a:p>
          <a:p>
            <a:pPr marL="177800" indent="-177800" defTabSz="9144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Socio-economic context (e.g. capacity and willingness to pay)</a:t>
            </a:r>
          </a:p>
          <a:p>
            <a:pPr marL="177800" indent="-1778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9" name="Freeform 8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1552492 w 3104986"/>
                <a:gd name="connsiteY0" fmla="*/ 3104986 h 3104986"/>
                <a:gd name="connsiteX1" fmla="*/ 207994 w 3104986"/>
                <a:gd name="connsiteY1" fmla="*/ 2328738 h 3104986"/>
                <a:gd name="connsiteX2" fmla="*/ 1552493 w 3104986"/>
                <a:gd name="connsiteY2" fmla="*/ 1552493 h 3104986"/>
                <a:gd name="connsiteX3" fmla="*/ 1552492 w 3104986"/>
                <a:gd name="connsiteY3" fmla="*/ 3104986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2" y="3104986"/>
                  </a:moveTo>
                  <a:cubicBezTo>
                    <a:pt x="997839" y="3104986"/>
                    <a:pt x="485319" y="2809082"/>
                    <a:pt x="207994" y="2328738"/>
                  </a:cubicBezTo>
                  <a:lnTo>
                    <a:pt x="1552493" y="1552493"/>
                  </a:lnTo>
                  <a:cubicBezTo>
                    <a:pt x="1552493" y="2069991"/>
                    <a:pt x="1552492" y="2587488"/>
                    <a:pt x="1552492" y="31049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84" tIns="1249728" rIns="2129474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135019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>
                  <a:solidFill>
                    <a:prstClr val="white"/>
                  </a:solidFill>
                </a:rPr>
                <a:t>Health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20272" y="152400"/>
            <a:ext cx="1857479" cy="1857479"/>
            <a:chOff x="7020272" y="152400"/>
            <a:chExt cx="1857479" cy="1857479"/>
          </a:xfrm>
        </p:grpSpPr>
        <p:sp>
          <p:nvSpPr>
            <p:cNvPr id="12" name="Freeform 11"/>
            <p:cNvSpPr/>
            <p:nvPr/>
          </p:nvSpPr>
          <p:spPr>
            <a:xfrm>
              <a:off x="7020272" y="152400"/>
              <a:ext cx="1857479" cy="1857479"/>
            </a:xfrm>
            <a:custGeom>
              <a:avLst/>
              <a:gdLst>
                <a:gd name="connsiteX0" fmla="*/ 207994 w 3104986"/>
                <a:gd name="connsiteY0" fmla="*/ 2328738 h 3104986"/>
                <a:gd name="connsiteX1" fmla="*/ 207996 w 3104986"/>
                <a:gd name="connsiteY1" fmla="*/ 776245 h 3104986"/>
                <a:gd name="connsiteX2" fmla="*/ 1552493 w 3104986"/>
                <a:gd name="connsiteY2" fmla="*/ 1552493 h 3104986"/>
                <a:gd name="connsiteX3" fmla="*/ 207994 w 3104986"/>
                <a:gd name="connsiteY3" fmla="*/ 2328738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4" y="2328738"/>
                  </a:moveTo>
                  <a:cubicBezTo>
                    <a:pt x="-69332" y="1848395"/>
                    <a:pt x="-69331" y="1256588"/>
                    <a:pt x="207996" y="776245"/>
                  </a:cubicBezTo>
                  <a:lnTo>
                    <a:pt x="1552493" y="1552493"/>
                  </a:lnTo>
                  <a:lnTo>
                    <a:pt x="207994" y="2328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63349" y="1013939"/>
              <a:ext cx="689231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Financial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5" name="Freeform 14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6 w 3104986"/>
                <a:gd name="connsiteY0" fmla="*/ 776245 h 3104986"/>
                <a:gd name="connsiteX1" fmla="*/ 1552495 w 3104986"/>
                <a:gd name="connsiteY1" fmla="*/ 0 h 3104986"/>
                <a:gd name="connsiteX2" fmla="*/ 1552493 w 3104986"/>
                <a:gd name="connsiteY2" fmla="*/ 1552493 h 3104986"/>
                <a:gd name="connsiteX3" fmla="*/ 207996 w 3104986"/>
                <a:gd name="connsiteY3" fmla="*/ 776245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6" y="776245"/>
                  </a:moveTo>
                  <a:cubicBezTo>
                    <a:pt x="485323" y="295902"/>
                    <a:pt x="997843" y="-1"/>
                    <a:pt x="1552495" y="0"/>
                  </a:cubicBezTo>
                  <a:cubicBezTo>
                    <a:pt x="1552494" y="517498"/>
                    <a:pt x="1552494" y="1034995"/>
                    <a:pt x="1552493" y="1552493"/>
                  </a:cubicBezTo>
                  <a:lnTo>
                    <a:pt x="207996" y="7762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1" tIns="344107" rIns="625034" bIns="21183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4008" y="1268761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Institutional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92280" y="62389"/>
            <a:ext cx="1857479" cy="1857479"/>
            <a:chOff x="4213725" y="772251"/>
            <a:chExt cx="3104986" cy="3104986"/>
          </a:xfrm>
        </p:grpSpPr>
        <p:sp>
          <p:nvSpPr>
            <p:cNvPr id="18" name="Freeform 17"/>
            <p:cNvSpPr/>
            <p:nvPr/>
          </p:nvSpPr>
          <p:spPr>
            <a:xfrm>
              <a:off x="4213725" y="772251"/>
              <a:ext cx="3104986" cy="3104986"/>
            </a:xfrm>
            <a:custGeom>
              <a:avLst/>
              <a:gdLst>
                <a:gd name="connsiteX0" fmla="*/ 1552495 w 3104986"/>
                <a:gd name="connsiteY0" fmla="*/ 0 h 3104986"/>
                <a:gd name="connsiteX1" fmla="*/ 2896993 w 3104986"/>
                <a:gd name="connsiteY1" fmla="*/ 776250 h 3104986"/>
                <a:gd name="connsiteX2" fmla="*/ 1552493 w 3104986"/>
                <a:gd name="connsiteY2" fmla="*/ 1552493 h 3104986"/>
                <a:gd name="connsiteX3" fmla="*/ 1552495 w 3104986"/>
                <a:gd name="connsiteY3" fmla="*/ 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5" y="0"/>
                  </a:moveTo>
                  <a:cubicBezTo>
                    <a:pt x="2107148" y="1"/>
                    <a:pt x="2619668" y="295905"/>
                    <a:pt x="2896993" y="776250"/>
                  </a:cubicBezTo>
                  <a:lnTo>
                    <a:pt x="1552493" y="1552493"/>
                  </a:lnTo>
                  <a:cubicBezTo>
                    <a:pt x="1552494" y="1034995"/>
                    <a:pt x="1552494" y="517498"/>
                    <a:pt x="1552495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6281" y="1271304"/>
              <a:ext cx="1152127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Social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21" name="Freeform 20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1 w 3104986"/>
                <a:gd name="connsiteY0" fmla="*/ 2328740 h 3104986"/>
                <a:gd name="connsiteX1" fmla="*/ 1552492 w 3104986"/>
                <a:gd name="connsiteY1" fmla="*/ 3104986 h 3104986"/>
                <a:gd name="connsiteX2" fmla="*/ 1552493 w 3104986"/>
                <a:gd name="connsiteY2" fmla="*/ 1552493 h 3104986"/>
                <a:gd name="connsiteX3" fmla="*/ 2896991 w 3104986"/>
                <a:gd name="connsiteY3" fmla="*/ 232874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1" y="2328740"/>
                  </a:moveTo>
                  <a:cubicBezTo>
                    <a:pt x="2619665" y="2809083"/>
                    <a:pt x="2107145" y="3104987"/>
                    <a:pt x="1552492" y="3104986"/>
                  </a:cubicBezTo>
                  <a:cubicBezTo>
                    <a:pt x="1552492" y="2587488"/>
                    <a:pt x="1552493" y="2069991"/>
                    <a:pt x="1552493" y="1552493"/>
                  </a:cubicBezTo>
                  <a:lnTo>
                    <a:pt x="2896991" y="23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868" tIns="1249728" rIns="52090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6136" y="3109113"/>
              <a:ext cx="1184321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Environment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20272" y="216896"/>
            <a:ext cx="1872208" cy="1857479"/>
            <a:chOff x="4211960" y="764704"/>
            <a:chExt cx="3129607" cy="3104986"/>
          </a:xfrm>
        </p:grpSpPr>
        <p:sp>
          <p:nvSpPr>
            <p:cNvPr id="24" name="Freeform 23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3 w 3104986"/>
                <a:gd name="connsiteY0" fmla="*/ 776250 h 3104986"/>
                <a:gd name="connsiteX1" fmla="*/ 2896989 w 3104986"/>
                <a:gd name="connsiteY1" fmla="*/ 2328743 h 3104986"/>
                <a:gd name="connsiteX2" fmla="*/ 1552493 w 3104986"/>
                <a:gd name="connsiteY2" fmla="*/ 1552493 h 3104986"/>
                <a:gd name="connsiteX3" fmla="*/ 2896993 w 3104986"/>
                <a:gd name="connsiteY3" fmla="*/ 77625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3" y="776250"/>
                  </a:moveTo>
                  <a:cubicBezTo>
                    <a:pt x="3174318" y="1256594"/>
                    <a:pt x="3174317" y="1848401"/>
                    <a:pt x="2896989" y="2328743"/>
                  </a:cubicBezTo>
                  <a:lnTo>
                    <a:pt x="1552493" y="1552493"/>
                  </a:lnTo>
                  <a:lnTo>
                    <a:pt x="2896993" y="7762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2" tIns="2118385" rIns="625033" bIns="34410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9440" y="2189366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smtClean="0">
                  <a:solidFill>
                    <a:prstClr val="white"/>
                  </a:solidFill>
                </a:rPr>
                <a:t>Technical</a:t>
              </a:r>
              <a:endParaRPr lang="en-US" sz="750" b="1">
                <a:solidFill>
                  <a:prstClr val="white"/>
                </a:solidFill>
              </a:endParaRPr>
            </a:p>
          </p:txBody>
        </p:sp>
      </p:grp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0100"/>
            <a:ext cx="2699792" cy="205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 descr="C:\Users\Kim\Desktop\Munchique\Fotos\Taller 3\P106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496" y="4218384"/>
            <a:ext cx="1979712" cy="263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C:\Users\kim.andersson\Documents\India\Photos\Community unit-Mohaddipur,Nalanda\DSC00546.JPG"/>
          <p:cNvPicPr>
            <a:picLocks noChangeAspect="1" noChangeArrowheads="1"/>
          </p:cNvPicPr>
          <p:nvPr/>
        </p:nvPicPr>
        <p:blipFill>
          <a:blip r:embed="rId4" cstate="print"/>
          <a:srcRect b="7358"/>
          <a:stretch>
            <a:fillRect/>
          </a:stretch>
        </p:blipFill>
        <p:spPr bwMode="auto">
          <a:xfrm>
            <a:off x="6444208" y="4982076"/>
            <a:ext cx="2699792" cy="1875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1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PIM17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006106"/>
            <a:ext cx="2592288" cy="19350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" name="Picture 8" descr="http://agrinews-pubs.com/Images/Images/6968.jpg"/>
          <p:cNvPicPr>
            <a:picLocks noChangeAspect="1" noChangeArrowheads="1"/>
          </p:cNvPicPr>
          <p:nvPr/>
        </p:nvPicPr>
        <p:blipFill>
          <a:blip r:embed="rId3" cstate="print"/>
          <a:srcRect r="5164"/>
          <a:stretch>
            <a:fillRect/>
          </a:stretch>
        </p:blipFill>
        <p:spPr bwMode="auto">
          <a:xfrm>
            <a:off x="395536" y="1554568"/>
            <a:ext cx="2304256" cy="1700808"/>
          </a:xfrm>
          <a:prstGeom prst="rect">
            <a:avLst/>
          </a:prstGeom>
          <a:noFill/>
        </p:spPr>
      </p:pic>
      <p:pic>
        <p:nvPicPr>
          <p:cNvPr id="31746" name="Picture 2" descr="C:\Users\kim.andersson\Documents\African Sanitation Initiative\South Africa - visit - Apr2014\Photos\DSCN5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78428" y="4024235"/>
            <a:ext cx="2246908" cy="1685077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 r="17578"/>
          <a:stretch>
            <a:fillRect/>
          </a:stretch>
        </p:blipFill>
        <p:spPr bwMode="auto">
          <a:xfrm>
            <a:off x="3059832" y="3861048"/>
            <a:ext cx="123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backlund.dk/pilepl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554568"/>
            <a:ext cx="2304256" cy="1730416"/>
          </a:xfrm>
          <a:prstGeom prst="rect">
            <a:avLst/>
          </a:prstGeom>
          <a:noFill/>
        </p:spPr>
      </p:pic>
      <p:pic>
        <p:nvPicPr>
          <p:cNvPr id="8" name="Picture 5" descr="C:\Users\kim.andersson\Documents\ISSS\Vinnova\Exchange visit\Photos\IMG_8755.JPG"/>
          <p:cNvPicPr>
            <a:picLocks noChangeAspect="1" noChangeArrowheads="1"/>
          </p:cNvPicPr>
          <p:nvPr/>
        </p:nvPicPr>
        <p:blipFill>
          <a:blip r:embed="rId7" cstate="print"/>
          <a:srcRect l="11767" t="6032" r="19987"/>
          <a:stretch>
            <a:fillRect/>
          </a:stretch>
        </p:blipFill>
        <p:spPr bwMode="auto">
          <a:xfrm>
            <a:off x="1259632" y="5229200"/>
            <a:ext cx="1647384" cy="1512168"/>
          </a:xfrm>
          <a:prstGeom prst="rect">
            <a:avLst/>
          </a:prstGeom>
          <a:noFill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1326" y="4797152"/>
            <a:ext cx="197485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5" name="Freeform 14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1552492 w 3104986"/>
                <a:gd name="connsiteY0" fmla="*/ 3104986 h 3104986"/>
                <a:gd name="connsiteX1" fmla="*/ 207994 w 3104986"/>
                <a:gd name="connsiteY1" fmla="*/ 2328738 h 3104986"/>
                <a:gd name="connsiteX2" fmla="*/ 1552493 w 3104986"/>
                <a:gd name="connsiteY2" fmla="*/ 1552493 h 3104986"/>
                <a:gd name="connsiteX3" fmla="*/ 1552492 w 3104986"/>
                <a:gd name="connsiteY3" fmla="*/ 3104986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2" y="3104986"/>
                  </a:moveTo>
                  <a:cubicBezTo>
                    <a:pt x="997839" y="3104986"/>
                    <a:pt x="485319" y="2809082"/>
                    <a:pt x="207994" y="2328738"/>
                  </a:cubicBezTo>
                  <a:lnTo>
                    <a:pt x="1552493" y="1552493"/>
                  </a:lnTo>
                  <a:cubicBezTo>
                    <a:pt x="1552493" y="2069991"/>
                    <a:pt x="1552492" y="2587488"/>
                    <a:pt x="1552492" y="31049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84" tIns="1249728" rIns="2129474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72000" y="3135019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>
                  <a:solidFill>
                    <a:prstClr val="white"/>
                  </a:solidFill>
                </a:rPr>
                <a:t>Health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8" name="Freeform 17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4 w 3104986"/>
                <a:gd name="connsiteY0" fmla="*/ 2328738 h 3104986"/>
                <a:gd name="connsiteX1" fmla="*/ 207996 w 3104986"/>
                <a:gd name="connsiteY1" fmla="*/ 776245 h 3104986"/>
                <a:gd name="connsiteX2" fmla="*/ 1552493 w 3104986"/>
                <a:gd name="connsiteY2" fmla="*/ 1552493 h 3104986"/>
                <a:gd name="connsiteX3" fmla="*/ 207994 w 3104986"/>
                <a:gd name="connsiteY3" fmla="*/ 2328738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4" y="2328738"/>
                  </a:moveTo>
                  <a:cubicBezTo>
                    <a:pt x="-69332" y="1848395"/>
                    <a:pt x="-69331" y="1256588"/>
                    <a:pt x="207996" y="776245"/>
                  </a:cubicBezTo>
                  <a:lnTo>
                    <a:pt x="1552493" y="1552493"/>
                  </a:lnTo>
                  <a:lnTo>
                    <a:pt x="207994" y="2328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3968" y="2204864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Financial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21" name="Freeform 20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6 w 3104986"/>
                <a:gd name="connsiteY0" fmla="*/ 776245 h 3104986"/>
                <a:gd name="connsiteX1" fmla="*/ 1552495 w 3104986"/>
                <a:gd name="connsiteY1" fmla="*/ 0 h 3104986"/>
                <a:gd name="connsiteX2" fmla="*/ 1552493 w 3104986"/>
                <a:gd name="connsiteY2" fmla="*/ 1552493 h 3104986"/>
                <a:gd name="connsiteX3" fmla="*/ 207996 w 3104986"/>
                <a:gd name="connsiteY3" fmla="*/ 776245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6" y="776245"/>
                  </a:moveTo>
                  <a:cubicBezTo>
                    <a:pt x="485323" y="295902"/>
                    <a:pt x="997843" y="-1"/>
                    <a:pt x="1552495" y="0"/>
                  </a:cubicBezTo>
                  <a:cubicBezTo>
                    <a:pt x="1552494" y="517498"/>
                    <a:pt x="1552494" y="1034995"/>
                    <a:pt x="1552493" y="1552493"/>
                  </a:cubicBezTo>
                  <a:lnTo>
                    <a:pt x="207996" y="7762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1" tIns="344107" rIns="625034" bIns="21183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4008" y="1268761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Institutional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20272" y="188640"/>
            <a:ext cx="1857479" cy="1857479"/>
            <a:chOff x="4213725" y="772251"/>
            <a:chExt cx="3104986" cy="3104988"/>
          </a:xfrm>
        </p:grpSpPr>
        <p:sp>
          <p:nvSpPr>
            <p:cNvPr id="24" name="Freeform 23"/>
            <p:cNvSpPr/>
            <p:nvPr/>
          </p:nvSpPr>
          <p:spPr>
            <a:xfrm>
              <a:off x="4213725" y="772251"/>
              <a:ext cx="3104986" cy="3104988"/>
            </a:xfrm>
            <a:custGeom>
              <a:avLst/>
              <a:gdLst>
                <a:gd name="connsiteX0" fmla="*/ 1552495 w 3104986"/>
                <a:gd name="connsiteY0" fmla="*/ 0 h 3104986"/>
                <a:gd name="connsiteX1" fmla="*/ 2896993 w 3104986"/>
                <a:gd name="connsiteY1" fmla="*/ 776250 h 3104986"/>
                <a:gd name="connsiteX2" fmla="*/ 1552493 w 3104986"/>
                <a:gd name="connsiteY2" fmla="*/ 1552493 h 3104986"/>
                <a:gd name="connsiteX3" fmla="*/ 1552495 w 3104986"/>
                <a:gd name="connsiteY3" fmla="*/ 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5" y="0"/>
                  </a:moveTo>
                  <a:cubicBezTo>
                    <a:pt x="2107148" y="1"/>
                    <a:pt x="2619668" y="295905"/>
                    <a:pt x="2896993" y="776250"/>
                  </a:cubicBezTo>
                  <a:lnTo>
                    <a:pt x="1552493" y="1552493"/>
                  </a:lnTo>
                  <a:cubicBezTo>
                    <a:pt x="1552494" y="1034995"/>
                    <a:pt x="1552494" y="517498"/>
                    <a:pt x="1552495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65141" y="1284258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Social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27" name="Freeform 26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1 w 3104986"/>
                <a:gd name="connsiteY0" fmla="*/ 2328740 h 3104986"/>
                <a:gd name="connsiteX1" fmla="*/ 1552492 w 3104986"/>
                <a:gd name="connsiteY1" fmla="*/ 3104986 h 3104986"/>
                <a:gd name="connsiteX2" fmla="*/ 1552493 w 3104986"/>
                <a:gd name="connsiteY2" fmla="*/ 1552493 h 3104986"/>
                <a:gd name="connsiteX3" fmla="*/ 2896991 w 3104986"/>
                <a:gd name="connsiteY3" fmla="*/ 232874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1" y="2328740"/>
                  </a:moveTo>
                  <a:cubicBezTo>
                    <a:pt x="2619665" y="2809083"/>
                    <a:pt x="2107145" y="3104987"/>
                    <a:pt x="1552492" y="3104986"/>
                  </a:cubicBezTo>
                  <a:cubicBezTo>
                    <a:pt x="1552492" y="2587488"/>
                    <a:pt x="1552493" y="2069991"/>
                    <a:pt x="1552493" y="1552493"/>
                  </a:cubicBezTo>
                  <a:lnTo>
                    <a:pt x="2896991" y="23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868" tIns="1249728" rIns="52090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96136" y="3109113"/>
              <a:ext cx="1184321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Environment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38006" y="188761"/>
            <a:ext cx="1875243" cy="1857479"/>
            <a:chOff x="4408763" y="764704"/>
            <a:chExt cx="3134680" cy="3104986"/>
          </a:xfrm>
        </p:grpSpPr>
        <p:sp>
          <p:nvSpPr>
            <p:cNvPr id="30" name="Freeform 29"/>
            <p:cNvSpPr/>
            <p:nvPr/>
          </p:nvSpPr>
          <p:spPr>
            <a:xfrm>
              <a:off x="4408763" y="764704"/>
              <a:ext cx="3104986" cy="3104986"/>
            </a:xfrm>
            <a:custGeom>
              <a:avLst/>
              <a:gdLst>
                <a:gd name="connsiteX0" fmla="*/ 2896993 w 3104986"/>
                <a:gd name="connsiteY0" fmla="*/ 776250 h 3104986"/>
                <a:gd name="connsiteX1" fmla="*/ 2896989 w 3104986"/>
                <a:gd name="connsiteY1" fmla="*/ 2328743 h 3104986"/>
                <a:gd name="connsiteX2" fmla="*/ 1552493 w 3104986"/>
                <a:gd name="connsiteY2" fmla="*/ 1552493 h 3104986"/>
                <a:gd name="connsiteX3" fmla="*/ 2896993 w 3104986"/>
                <a:gd name="connsiteY3" fmla="*/ 77625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3" y="776250"/>
                  </a:moveTo>
                  <a:cubicBezTo>
                    <a:pt x="3174318" y="1256594"/>
                    <a:pt x="3174317" y="1848401"/>
                    <a:pt x="2896989" y="2328743"/>
                  </a:cubicBezTo>
                  <a:lnTo>
                    <a:pt x="1552493" y="1552493"/>
                  </a:lnTo>
                  <a:lnTo>
                    <a:pt x="2896993" y="7762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2" tIns="2118385" rIns="625033" bIns="34410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91316" y="2137553"/>
              <a:ext cx="1152127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Technical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4016" y="817548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i="1" dirty="0" smtClean="0">
                <a:solidFill>
                  <a:prstClr val="black"/>
                </a:solidFill>
              </a:rPr>
              <a:t>Diverse set of solutions for resource utilization</a:t>
            </a:r>
            <a:endParaRPr lang="en-US" sz="1400" b="1" i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1720" y="11663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Technical</a:t>
            </a:r>
            <a:endParaRPr lang="en-US" sz="28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1861" y="69819"/>
            <a:ext cx="237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Environment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817285"/>
            <a:ext cx="4445441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defTabSz="914400"/>
            <a:r>
              <a:rPr lang="en-US" b="1" i="1" dirty="0" smtClean="0">
                <a:solidFill>
                  <a:prstClr val="black"/>
                </a:solidFill>
              </a:rPr>
              <a:t>Capturing topics such as:</a:t>
            </a:r>
          </a:p>
          <a:p>
            <a:pPr indent="-177800" defTabSz="914400"/>
            <a:endParaRPr lang="en-US" sz="5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Environmental protection</a:t>
            </a:r>
            <a:endParaRPr lang="en-US" dirty="0">
              <a:solidFill>
                <a:prstClr val="black"/>
              </a:solidFill>
            </a:endParaRPr>
          </a:p>
          <a:p>
            <a:pPr marL="177800" indent="-177800" defTabSz="91440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Protecting and enhancing </a:t>
            </a:r>
            <a:r>
              <a:rPr lang="en-US" dirty="0" smtClean="0">
                <a:solidFill>
                  <a:prstClr val="black"/>
                </a:solidFill>
              </a:rPr>
              <a:t>ES </a:t>
            </a:r>
            <a:endParaRPr lang="en-US" dirty="0">
              <a:solidFill>
                <a:prstClr val="black"/>
              </a:solidFill>
            </a:endParaRPr>
          </a:p>
          <a:p>
            <a:pPr marL="357188" indent="-179388" defTabSz="914400">
              <a:spcAft>
                <a:spcPts val="200"/>
              </a:spcAft>
              <a:buFont typeface="Calibri" pitchFamily="34" charset="0"/>
              <a:buChar char="-"/>
            </a:pPr>
            <a:r>
              <a:rPr lang="en-US" sz="1400" i="1" dirty="0" smtClean="0">
                <a:solidFill>
                  <a:prstClr val="black"/>
                </a:solidFill>
              </a:rPr>
              <a:t>Natural treatment capacity</a:t>
            </a:r>
          </a:p>
          <a:p>
            <a:pPr marL="357188" indent="-179388" defTabSz="914400">
              <a:spcAft>
                <a:spcPts val="200"/>
              </a:spcAft>
              <a:buFont typeface="Calibri" pitchFamily="34" charset="0"/>
              <a:buChar char="-"/>
            </a:pPr>
            <a:r>
              <a:rPr lang="en-US" sz="1400" i="1" dirty="0" smtClean="0">
                <a:solidFill>
                  <a:prstClr val="black"/>
                </a:solidFill>
              </a:rPr>
              <a:t>Ground </a:t>
            </a:r>
            <a:r>
              <a:rPr lang="en-US" sz="1400" i="1" dirty="0">
                <a:solidFill>
                  <a:prstClr val="black"/>
                </a:solidFill>
              </a:rPr>
              <a:t>water </a:t>
            </a:r>
            <a:r>
              <a:rPr lang="en-US" sz="1400" i="1" dirty="0" smtClean="0">
                <a:solidFill>
                  <a:prstClr val="black"/>
                </a:solidFill>
              </a:rPr>
              <a:t>recharge</a:t>
            </a:r>
          </a:p>
          <a:p>
            <a:pPr marL="357188" indent="-179388" defTabSz="914400">
              <a:spcAft>
                <a:spcPts val="200"/>
              </a:spcAft>
              <a:buFont typeface="Calibri" pitchFamily="34" charset="0"/>
              <a:buChar char="-"/>
            </a:pPr>
            <a:r>
              <a:rPr lang="en-US" sz="1400" i="1" dirty="0" smtClean="0">
                <a:solidFill>
                  <a:prstClr val="black"/>
                </a:solidFill>
              </a:rPr>
              <a:t>Creation of new habitats (e.g. constructed wetlands) </a:t>
            </a:r>
          </a:p>
          <a:p>
            <a:pPr marL="463550" indent="-285750" defTabSz="91440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400" b="1" i="1" dirty="0">
                <a:solidFill>
                  <a:prstClr val="black"/>
                </a:solidFill>
              </a:rPr>
              <a:t>Potential cases</a:t>
            </a:r>
            <a:r>
              <a:rPr lang="en-US" sz="1400" b="1" i="1" dirty="0" smtClean="0">
                <a:solidFill>
                  <a:prstClr val="black"/>
                </a:solidFill>
              </a:rPr>
              <a:t>: </a:t>
            </a:r>
            <a:r>
              <a:rPr lang="en-US" sz="1400" i="1" dirty="0" smtClean="0">
                <a:solidFill>
                  <a:prstClr val="black"/>
                </a:solidFill>
              </a:rPr>
              <a:t>Namibia, Egypt, Philippines, Sweden,…</a:t>
            </a:r>
            <a:endParaRPr lang="en-US" sz="1400" i="1" dirty="0">
              <a:solidFill>
                <a:prstClr val="black"/>
              </a:solidFill>
            </a:endParaRPr>
          </a:p>
          <a:p>
            <a:pPr marL="177800" indent="-1778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9" name="Freeform 8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1552492 w 3104986"/>
                <a:gd name="connsiteY0" fmla="*/ 3104986 h 3104986"/>
                <a:gd name="connsiteX1" fmla="*/ 207994 w 3104986"/>
                <a:gd name="connsiteY1" fmla="*/ 2328738 h 3104986"/>
                <a:gd name="connsiteX2" fmla="*/ 1552493 w 3104986"/>
                <a:gd name="connsiteY2" fmla="*/ 1552493 h 3104986"/>
                <a:gd name="connsiteX3" fmla="*/ 1552492 w 3104986"/>
                <a:gd name="connsiteY3" fmla="*/ 3104986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2" y="3104986"/>
                  </a:moveTo>
                  <a:cubicBezTo>
                    <a:pt x="997839" y="3104986"/>
                    <a:pt x="485319" y="2809082"/>
                    <a:pt x="207994" y="2328738"/>
                  </a:cubicBezTo>
                  <a:lnTo>
                    <a:pt x="1552493" y="1552493"/>
                  </a:lnTo>
                  <a:cubicBezTo>
                    <a:pt x="1552493" y="2069991"/>
                    <a:pt x="1552492" y="2587488"/>
                    <a:pt x="1552492" y="31049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84" tIns="1249728" rIns="2129474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135019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>
                  <a:solidFill>
                    <a:prstClr val="white"/>
                  </a:solidFill>
                </a:rPr>
                <a:t>Health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2" name="Freeform 11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4 w 3104986"/>
                <a:gd name="connsiteY0" fmla="*/ 2328738 h 3104986"/>
                <a:gd name="connsiteX1" fmla="*/ 207996 w 3104986"/>
                <a:gd name="connsiteY1" fmla="*/ 776245 h 3104986"/>
                <a:gd name="connsiteX2" fmla="*/ 1552493 w 3104986"/>
                <a:gd name="connsiteY2" fmla="*/ 1552493 h 3104986"/>
                <a:gd name="connsiteX3" fmla="*/ 207994 w 3104986"/>
                <a:gd name="connsiteY3" fmla="*/ 2328738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4" y="2328738"/>
                  </a:moveTo>
                  <a:cubicBezTo>
                    <a:pt x="-69332" y="1848395"/>
                    <a:pt x="-69331" y="1256588"/>
                    <a:pt x="207996" y="776245"/>
                  </a:cubicBezTo>
                  <a:lnTo>
                    <a:pt x="1552493" y="1552493"/>
                  </a:lnTo>
                  <a:lnTo>
                    <a:pt x="207994" y="2328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3968" y="2204864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Financial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5" name="Freeform 14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6 w 3104986"/>
                <a:gd name="connsiteY0" fmla="*/ 776245 h 3104986"/>
                <a:gd name="connsiteX1" fmla="*/ 1552495 w 3104986"/>
                <a:gd name="connsiteY1" fmla="*/ 0 h 3104986"/>
                <a:gd name="connsiteX2" fmla="*/ 1552493 w 3104986"/>
                <a:gd name="connsiteY2" fmla="*/ 1552493 h 3104986"/>
                <a:gd name="connsiteX3" fmla="*/ 207996 w 3104986"/>
                <a:gd name="connsiteY3" fmla="*/ 776245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6" y="776245"/>
                  </a:moveTo>
                  <a:cubicBezTo>
                    <a:pt x="485323" y="295902"/>
                    <a:pt x="997843" y="-1"/>
                    <a:pt x="1552495" y="0"/>
                  </a:cubicBezTo>
                  <a:cubicBezTo>
                    <a:pt x="1552494" y="517498"/>
                    <a:pt x="1552494" y="1034995"/>
                    <a:pt x="1552493" y="1552493"/>
                  </a:cubicBezTo>
                  <a:lnTo>
                    <a:pt x="207996" y="7762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1" tIns="344107" rIns="625034" bIns="21183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4008" y="1268761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Institutional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0272" y="188640"/>
            <a:ext cx="1857479" cy="1857479"/>
            <a:chOff x="4213725" y="772251"/>
            <a:chExt cx="3104986" cy="3104988"/>
          </a:xfrm>
        </p:grpSpPr>
        <p:sp>
          <p:nvSpPr>
            <p:cNvPr id="18" name="Freeform 17"/>
            <p:cNvSpPr/>
            <p:nvPr/>
          </p:nvSpPr>
          <p:spPr>
            <a:xfrm>
              <a:off x="4213725" y="772251"/>
              <a:ext cx="3104986" cy="3104988"/>
            </a:xfrm>
            <a:custGeom>
              <a:avLst/>
              <a:gdLst>
                <a:gd name="connsiteX0" fmla="*/ 1552495 w 3104986"/>
                <a:gd name="connsiteY0" fmla="*/ 0 h 3104986"/>
                <a:gd name="connsiteX1" fmla="*/ 2896993 w 3104986"/>
                <a:gd name="connsiteY1" fmla="*/ 776250 h 3104986"/>
                <a:gd name="connsiteX2" fmla="*/ 1552493 w 3104986"/>
                <a:gd name="connsiteY2" fmla="*/ 1552493 h 3104986"/>
                <a:gd name="connsiteX3" fmla="*/ 1552495 w 3104986"/>
                <a:gd name="connsiteY3" fmla="*/ 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5" y="0"/>
                  </a:moveTo>
                  <a:cubicBezTo>
                    <a:pt x="2107148" y="1"/>
                    <a:pt x="2619668" y="295905"/>
                    <a:pt x="2896993" y="776250"/>
                  </a:cubicBezTo>
                  <a:lnTo>
                    <a:pt x="1552493" y="1552493"/>
                  </a:lnTo>
                  <a:cubicBezTo>
                    <a:pt x="1552494" y="1034995"/>
                    <a:pt x="1552494" y="517498"/>
                    <a:pt x="1552495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65141" y="1284258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Social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83762" y="298624"/>
            <a:ext cx="1857479" cy="1857479"/>
            <a:chOff x="4211960" y="764704"/>
            <a:chExt cx="3104986" cy="3104986"/>
          </a:xfrm>
        </p:grpSpPr>
        <p:sp>
          <p:nvSpPr>
            <p:cNvPr id="21" name="Freeform 20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1 w 3104986"/>
                <a:gd name="connsiteY0" fmla="*/ 2328740 h 3104986"/>
                <a:gd name="connsiteX1" fmla="*/ 1552492 w 3104986"/>
                <a:gd name="connsiteY1" fmla="*/ 3104986 h 3104986"/>
                <a:gd name="connsiteX2" fmla="*/ 1552493 w 3104986"/>
                <a:gd name="connsiteY2" fmla="*/ 1552493 h 3104986"/>
                <a:gd name="connsiteX3" fmla="*/ 2896991 w 3104986"/>
                <a:gd name="connsiteY3" fmla="*/ 232874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1" y="2328740"/>
                  </a:moveTo>
                  <a:cubicBezTo>
                    <a:pt x="2619665" y="2809083"/>
                    <a:pt x="2107145" y="3104987"/>
                    <a:pt x="1552492" y="3104986"/>
                  </a:cubicBezTo>
                  <a:cubicBezTo>
                    <a:pt x="1552492" y="2587488"/>
                    <a:pt x="1552493" y="2069991"/>
                    <a:pt x="1552493" y="1552493"/>
                  </a:cubicBezTo>
                  <a:lnTo>
                    <a:pt x="2896991" y="23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868" tIns="1249728" rIns="52090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30487" y="2944106"/>
              <a:ext cx="1564804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Environment</a:t>
              </a:r>
              <a:endParaRPr lang="en-US" sz="10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20272" y="188761"/>
            <a:ext cx="1872208" cy="1857479"/>
            <a:chOff x="4211960" y="764704"/>
            <a:chExt cx="3129607" cy="3104986"/>
          </a:xfrm>
        </p:grpSpPr>
        <p:sp>
          <p:nvSpPr>
            <p:cNvPr id="24" name="Freeform 23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3 w 3104986"/>
                <a:gd name="connsiteY0" fmla="*/ 776250 h 3104986"/>
                <a:gd name="connsiteX1" fmla="*/ 2896989 w 3104986"/>
                <a:gd name="connsiteY1" fmla="*/ 2328743 h 3104986"/>
                <a:gd name="connsiteX2" fmla="*/ 1552493 w 3104986"/>
                <a:gd name="connsiteY2" fmla="*/ 1552493 h 3104986"/>
                <a:gd name="connsiteX3" fmla="*/ 2896993 w 3104986"/>
                <a:gd name="connsiteY3" fmla="*/ 77625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3" y="776250"/>
                  </a:moveTo>
                  <a:cubicBezTo>
                    <a:pt x="3174318" y="1256594"/>
                    <a:pt x="3174317" y="1848401"/>
                    <a:pt x="2896989" y="2328743"/>
                  </a:cubicBezTo>
                  <a:lnTo>
                    <a:pt x="1552493" y="1552493"/>
                  </a:lnTo>
                  <a:lnTo>
                    <a:pt x="2896993" y="7762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2" tIns="2118385" rIns="625033" bIns="34410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9440" y="2189366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smtClean="0">
                  <a:solidFill>
                    <a:prstClr val="white"/>
                  </a:solidFill>
                </a:rPr>
                <a:t>Technical</a:t>
              </a:r>
              <a:endParaRPr lang="en-US" sz="750" b="1">
                <a:solidFill>
                  <a:prstClr val="white"/>
                </a:solidFill>
              </a:endParaRPr>
            </a:p>
          </p:txBody>
        </p:sp>
      </p:grpSp>
      <p:pic>
        <p:nvPicPr>
          <p:cNvPr id="5121" name="Picture 1" descr="C:\Users\kim.andersson\Documents\ISSS\Vinnova\Exchange visit\Photos\IMG_8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2931967"/>
            <a:ext cx="2917249" cy="1944833"/>
          </a:xfrm>
          <a:prstGeom prst="rect">
            <a:avLst/>
          </a:prstGeom>
          <a:noFill/>
        </p:spPr>
      </p:pic>
      <p:pic>
        <p:nvPicPr>
          <p:cNvPr id="5123" name="Picture 3" descr=" LOFTUS (201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999" y="4974507"/>
            <a:ext cx="2922316" cy="1654893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333666" y="6650359"/>
            <a:ext cx="182133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Recharge pond. Source: LOFTUS (2011)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46455" y="37014"/>
            <a:ext cx="15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Health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12086" y="144155"/>
            <a:ext cx="1959714" cy="1989445"/>
            <a:chOff x="6932766" y="155728"/>
            <a:chExt cx="1959714" cy="2000726"/>
          </a:xfrm>
        </p:grpSpPr>
        <p:grpSp>
          <p:nvGrpSpPr>
            <p:cNvPr id="31" name="Group 30"/>
            <p:cNvGrpSpPr/>
            <p:nvPr/>
          </p:nvGrpSpPr>
          <p:grpSpPr>
            <a:xfrm>
              <a:off x="6932766" y="298975"/>
              <a:ext cx="1857479" cy="1857479"/>
              <a:chOff x="4211960" y="764704"/>
              <a:chExt cx="3104986" cy="3104986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4211960" y="764704"/>
                <a:ext cx="3104986" cy="3104986"/>
              </a:xfrm>
              <a:custGeom>
                <a:avLst/>
                <a:gdLst>
                  <a:gd name="connsiteX0" fmla="*/ 1552492 w 3104986"/>
                  <a:gd name="connsiteY0" fmla="*/ 3104986 h 3104986"/>
                  <a:gd name="connsiteX1" fmla="*/ 207994 w 3104986"/>
                  <a:gd name="connsiteY1" fmla="*/ 2328738 h 3104986"/>
                  <a:gd name="connsiteX2" fmla="*/ 1552493 w 3104986"/>
                  <a:gd name="connsiteY2" fmla="*/ 1552493 h 3104986"/>
                  <a:gd name="connsiteX3" fmla="*/ 1552492 w 3104986"/>
                  <a:gd name="connsiteY3" fmla="*/ 3104986 h 310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4986" h="3104986">
                    <a:moveTo>
                      <a:pt x="1552492" y="3104986"/>
                    </a:moveTo>
                    <a:cubicBezTo>
                      <a:pt x="997839" y="3104986"/>
                      <a:pt x="485319" y="2809082"/>
                      <a:pt x="207994" y="2328738"/>
                    </a:cubicBezTo>
                    <a:lnTo>
                      <a:pt x="1552493" y="1552493"/>
                    </a:lnTo>
                    <a:cubicBezTo>
                      <a:pt x="1552493" y="2069991"/>
                      <a:pt x="1552492" y="2587488"/>
                      <a:pt x="1552492" y="3104986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9484" tIns="1249728" rIns="2129474" bIns="124972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72000" y="3135019"/>
                <a:ext cx="1152127" cy="385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 dirty="0">
                    <a:solidFill>
                      <a:prstClr val="white"/>
                    </a:solidFill>
                  </a:rPr>
                  <a:t>Health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020272" y="155849"/>
              <a:ext cx="1857479" cy="1857479"/>
              <a:chOff x="4211960" y="764704"/>
              <a:chExt cx="3104986" cy="3104986"/>
            </a:xfrm>
          </p:grpSpPr>
          <p:sp>
            <p:nvSpPr>
              <p:cNvPr id="44" name="Freeform 43"/>
              <p:cNvSpPr/>
              <p:nvPr/>
            </p:nvSpPr>
            <p:spPr>
              <a:xfrm>
                <a:off x="4211960" y="764704"/>
                <a:ext cx="3104986" cy="3104986"/>
              </a:xfrm>
              <a:custGeom>
                <a:avLst/>
                <a:gdLst>
                  <a:gd name="connsiteX0" fmla="*/ 207994 w 3104986"/>
                  <a:gd name="connsiteY0" fmla="*/ 2328738 h 3104986"/>
                  <a:gd name="connsiteX1" fmla="*/ 207996 w 3104986"/>
                  <a:gd name="connsiteY1" fmla="*/ 776245 h 3104986"/>
                  <a:gd name="connsiteX2" fmla="*/ 1552493 w 3104986"/>
                  <a:gd name="connsiteY2" fmla="*/ 1552493 h 3104986"/>
                  <a:gd name="connsiteX3" fmla="*/ 207994 w 3104986"/>
                  <a:gd name="connsiteY3" fmla="*/ 2328738 h 310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4986" h="3104986">
                    <a:moveTo>
                      <a:pt x="207994" y="2328738"/>
                    </a:moveTo>
                    <a:cubicBezTo>
                      <a:pt x="-69332" y="1848395"/>
                      <a:pt x="-69331" y="1256588"/>
                      <a:pt x="207996" y="776245"/>
                    </a:cubicBezTo>
                    <a:lnTo>
                      <a:pt x="1552493" y="1552493"/>
                    </a:lnTo>
                    <a:lnTo>
                      <a:pt x="207994" y="2328738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630" tIns="146629" rIns="146630" bIns="14662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283968" y="2204864"/>
                <a:ext cx="1152127" cy="32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50" b="1" dirty="0" smtClean="0">
                    <a:solidFill>
                      <a:prstClr val="white"/>
                    </a:solidFill>
                  </a:rPr>
                  <a:t>Financial</a:t>
                </a:r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7020272" y="155849"/>
              <a:ext cx="1857479" cy="1857479"/>
            </a:xfrm>
            <a:custGeom>
              <a:avLst/>
              <a:gdLst>
                <a:gd name="connsiteX0" fmla="*/ 207996 w 3104986"/>
                <a:gd name="connsiteY0" fmla="*/ 776245 h 3104986"/>
                <a:gd name="connsiteX1" fmla="*/ 1552495 w 3104986"/>
                <a:gd name="connsiteY1" fmla="*/ 0 h 3104986"/>
                <a:gd name="connsiteX2" fmla="*/ 1552493 w 3104986"/>
                <a:gd name="connsiteY2" fmla="*/ 1552493 h 3104986"/>
                <a:gd name="connsiteX3" fmla="*/ 207996 w 3104986"/>
                <a:gd name="connsiteY3" fmla="*/ 776245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6" y="776245"/>
                  </a:moveTo>
                  <a:cubicBezTo>
                    <a:pt x="485323" y="295902"/>
                    <a:pt x="997843" y="-1"/>
                    <a:pt x="1552495" y="0"/>
                  </a:cubicBezTo>
                  <a:cubicBezTo>
                    <a:pt x="1552494" y="517498"/>
                    <a:pt x="1552494" y="1034995"/>
                    <a:pt x="1552493" y="1552493"/>
                  </a:cubicBezTo>
                  <a:lnTo>
                    <a:pt x="207996" y="7762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1" tIns="344107" rIns="625034" bIns="21183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78734" y="457388"/>
              <a:ext cx="689231" cy="196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Institutional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020272" y="155728"/>
              <a:ext cx="1857479" cy="1857479"/>
              <a:chOff x="4213725" y="772251"/>
              <a:chExt cx="3104986" cy="310498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4213725" y="772251"/>
                <a:ext cx="3104986" cy="3104988"/>
              </a:xfrm>
              <a:custGeom>
                <a:avLst/>
                <a:gdLst>
                  <a:gd name="connsiteX0" fmla="*/ 1552495 w 3104986"/>
                  <a:gd name="connsiteY0" fmla="*/ 0 h 3104986"/>
                  <a:gd name="connsiteX1" fmla="*/ 2896993 w 3104986"/>
                  <a:gd name="connsiteY1" fmla="*/ 776250 h 3104986"/>
                  <a:gd name="connsiteX2" fmla="*/ 1552493 w 3104986"/>
                  <a:gd name="connsiteY2" fmla="*/ 1552493 h 3104986"/>
                  <a:gd name="connsiteX3" fmla="*/ 1552495 w 3104986"/>
                  <a:gd name="connsiteY3" fmla="*/ 0 h 310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4986" h="3104986">
                    <a:moveTo>
                      <a:pt x="1552495" y="0"/>
                    </a:moveTo>
                    <a:cubicBezTo>
                      <a:pt x="2107148" y="1"/>
                      <a:pt x="2619668" y="295905"/>
                      <a:pt x="2896993" y="776250"/>
                    </a:cubicBezTo>
                    <a:lnTo>
                      <a:pt x="1552493" y="1552493"/>
                    </a:lnTo>
                    <a:cubicBezTo>
                      <a:pt x="1552494" y="1034995"/>
                      <a:pt x="1552494" y="517498"/>
                      <a:pt x="1552495" y="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6630" tIns="146629" rIns="146630" bIns="146629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765141" y="1284258"/>
                <a:ext cx="1152127" cy="32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50" b="1" dirty="0" smtClean="0">
                    <a:solidFill>
                      <a:prstClr val="white"/>
                    </a:solidFill>
                  </a:rPr>
                  <a:t>Social</a:t>
                </a:r>
                <a:endParaRPr lang="en-US" sz="75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020272" y="155849"/>
              <a:ext cx="1857479" cy="1857479"/>
              <a:chOff x="4211960" y="764704"/>
              <a:chExt cx="3104986" cy="3104986"/>
            </a:xfrm>
          </p:grpSpPr>
          <p:sp>
            <p:nvSpPr>
              <p:cNvPr id="40" name="Freeform 39"/>
              <p:cNvSpPr/>
              <p:nvPr/>
            </p:nvSpPr>
            <p:spPr>
              <a:xfrm>
                <a:off x="4211960" y="764704"/>
                <a:ext cx="3104986" cy="3104986"/>
              </a:xfrm>
              <a:custGeom>
                <a:avLst/>
                <a:gdLst>
                  <a:gd name="connsiteX0" fmla="*/ 2896991 w 3104986"/>
                  <a:gd name="connsiteY0" fmla="*/ 2328740 h 3104986"/>
                  <a:gd name="connsiteX1" fmla="*/ 1552492 w 3104986"/>
                  <a:gd name="connsiteY1" fmla="*/ 3104986 h 3104986"/>
                  <a:gd name="connsiteX2" fmla="*/ 1552493 w 3104986"/>
                  <a:gd name="connsiteY2" fmla="*/ 1552493 h 3104986"/>
                  <a:gd name="connsiteX3" fmla="*/ 2896991 w 3104986"/>
                  <a:gd name="connsiteY3" fmla="*/ 2328740 h 310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4986" h="3104986">
                    <a:moveTo>
                      <a:pt x="2896991" y="2328740"/>
                    </a:moveTo>
                    <a:cubicBezTo>
                      <a:pt x="2619665" y="2809083"/>
                      <a:pt x="2107145" y="3104987"/>
                      <a:pt x="1552492" y="3104986"/>
                    </a:cubicBezTo>
                    <a:cubicBezTo>
                      <a:pt x="1552492" y="2587488"/>
                      <a:pt x="1552493" y="2069991"/>
                      <a:pt x="1552493" y="1552493"/>
                    </a:cubicBezTo>
                    <a:lnTo>
                      <a:pt x="2896991" y="232874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136868" tIns="1249728" rIns="52090" bIns="124972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96136" y="3109113"/>
                <a:ext cx="1184321" cy="32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50" b="1" dirty="0" smtClean="0">
                    <a:solidFill>
                      <a:prstClr val="white"/>
                    </a:solidFill>
                  </a:rPr>
                  <a:t>Environment</a:t>
                </a:r>
                <a:endParaRPr lang="en-US" sz="75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020272" y="155849"/>
              <a:ext cx="1872208" cy="1857479"/>
              <a:chOff x="4211960" y="764704"/>
              <a:chExt cx="3129607" cy="3104986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4211960" y="764704"/>
                <a:ext cx="3104986" cy="3104986"/>
              </a:xfrm>
              <a:custGeom>
                <a:avLst/>
                <a:gdLst>
                  <a:gd name="connsiteX0" fmla="*/ 2896993 w 3104986"/>
                  <a:gd name="connsiteY0" fmla="*/ 776250 h 3104986"/>
                  <a:gd name="connsiteX1" fmla="*/ 2896989 w 3104986"/>
                  <a:gd name="connsiteY1" fmla="*/ 2328743 h 3104986"/>
                  <a:gd name="connsiteX2" fmla="*/ 1552493 w 3104986"/>
                  <a:gd name="connsiteY2" fmla="*/ 1552493 h 3104986"/>
                  <a:gd name="connsiteX3" fmla="*/ 2896993 w 3104986"/>
                  <a:gd name="connsiteY3" fmla="*/ 776250 h 3104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4986" h="3104986">
                    <a:moveTo>
                      <a:pt x="2896993" y="776250"/>
                    </a:moveTo>
                    <a:cubicBezTo>
                      <a:pt x="3174318" y="1256594"/>
                      <a:pt x="3174317" y="1848401"/>
                      <a:pt x="2896989" y="2328743"/>
                    </a:cubicBezTo>
                    <a:lnTo>
                      <a:pt x="1552493" y="1552493"/>
                    </a:lnTo>
                    <a:lnTo>
                      <a:pt x="2896993" y="77625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597192" tIns="2118385" rIns="625033" bIns="344107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00" b="1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189440" y="2189366"/>
                <a:ext cx="1152127" cy="327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750" b="1" smtClean="0">
                    <a:solidFill>
                      <a:prstClr val="white"/>
                    </a:solidFill>
                  </a:rPr>
                  <a:t>Technical</a:t>
                </a:r>
                <a:endParaRPr lang="en-US" sz="750" b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37074" y="1828800"/>
            <a:ext cx="334432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defTabSz="914400"/>
            <a:r>
              <a:rPr lang="en-US" b="1" i="1" dirty="0" smtClean="0">
                <a:solidFill>
                  <a:prstClr val="black"/>
                </a:solidFill>
              </a:rPr>
              <a:t>Capturing :</a:t>
            </a:r>
          </a:p>
          <a:p>
            <a:pPr indent="-177800" defTabSz="914400"/>
            <a:endParaRPr lang="en-US" sz="5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Integrated WASH approach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Reuse guidelines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Sanitation Safety Planning</a:t>
            </a:r>
          </a:p>
          <a:p>
            <a:pPr marL="177800" indent="-177800" defTabSz="914400">
              <a:buFont typeface="Arial" pitchFamily="34" charset="0"/>
              <a:buChar char="•"/>
            </a:pPr>
            <a:r>
              <a:rPr lang="en-US" b="1" i="1" dirty="0">
                <a:solidFill>
                  <a:prstClr val="black"/>
                </a:solidFill>
              </a:rPr>
              <a:t>Potential cases: </a:t>
            </a:r>
            <a:r>
              <a:rPr lang="en-US" i="1" dirty="0" smtClean="0">
                <a:solidFill>
                  <a:prstClr val="black"/>
                </a:solidFill>
              </a:rPr>
              <a:t>Jordan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9" name="Picture 2" descr="Picture 1"/>
          <p:cNvPicPr>
            <a:picLocks noChangeAspect="1" noChangeArrowheads="1"/>
          </p:cNvPicPr>
          <p:nvPr/>
        </p:nvPicPr>
        <p:blipFill>
          <a:blip r:embed="rId4" cstate="print"/>
          <a:srcRect l="20204" t="20000" r="22917" b="36667"/>
          <a:stretch>
            <a:fillRect/>
          </a:stretch>
        </p:blipFill>
        <p:spPr bwMode="auto">
          <a:xfrm>
            <a:off x="25791" y="3455504"/>
            <a:ext cx="4745649" cy="23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Screen shot 2010-11-15 at 9.30.56 PM.png"/>
          <p:cNvPicPr>
            <a:picLocks noChangeAspect="1"/>
          </p:cNvPicPr>
          <p:nvPr/>
        </p:nvPicPr>
        <p:blipFill>
          <a:blip r:embed="rId5" cstate="print"/>
          <a:srcRect l="16528" t="17556" r="47917" b="3694"/>
          <a:stretch>
            <a:fillRect/>
          </a:stretch>
        </p:blipFill>
        <p:spPr>
          <a:xfrm>
            <a:off x="3069486" y="1975513"/>
            <a:ext cx="1031962" cy="1428522"/>
          </a:xfrm>
          <a:prstGeom prst="roundRect">
            <a:avLst>
              <a:gd name="adj" fmla="val 4167"/>
            </a:avLst>
          </a:prstGeom>
          <a:scene3d>
            <a:camera prst="perspectiveRight" fov="2700000">
              <a:rot lat="0" lon="20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20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800" b="1" i="1" dirty="0" smtClean="0">
                <a:solidFill>
                  <a:prstClr val="black"/>
                </a:solidFill>
              </a:rPr>
              <a:t>Financial</a:t>
            </a: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052736"/>
            <a:ext cx="4752528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defTabSz="914400"/>
            <a:r>
              <a:rPr lang="en-US" b="1" i="1" dirty="0" smtClean="0">
                <a:solidFill>
                  <a:prstClr val="black"/>
                </a:solidFill>
              </a:rPr>
              <a:t>Capturing topics such as:</a:t>
            </a:r>
          </a:p>
          <a:p>
            <a:pPr indent="-177800" defTabSz="914400"/>
            <a:endParaRPr lang="en-US" sz="5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Financial models</a:t>
            </a:r>
            <a:endParaRPr lang="en-US" dirty="0">
              <a:solidFill>
                <a:prstClr val="black"/>
              </a:solidFill>
            </a:endParaRPr>
          </a:p>
          <a:p>
            <a:pPr marL="177800" indent="-177800" defTabSz="91440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Cost-Benefit Analyses </a:t>
            </a:r>
          </a:p>
          <a:p>
            <a:pPr marL="177800" indent="-177800" defTabSz="914400">
              <a:spcAft>
                <a:spcPts val="300"/>
              </a:spcAft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	(e.g. costs for doing nothing – in health impacts and environmental degradation)</a:t>
            </a:r>
          </a:p>
          <a:p>
            <a:pPr marL="177800" indent="-177800" defTabSz="914400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Sanitation as a Business</a:t>
            </a:r>
          </a:p>
          <a:p>
            <a:pPr marL="357188" indent="-179388" defTabSz="914400">
              <a:spcAft>
                <a:spcPts val="200"/>
              </a:spcAft>
              <a:buFont typeface="Calibri" pitchFamily="34" charset="0"/>
              <a:buChar char="-"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marL="357188" indent="-179388" defTabSz="914400">
              <a:spcAft>
                <a:spcPts val="200"/>
              </a:spcAft>
              <a:buFont typeface="Calibri" pitchFamily="34" charset="0"/>
              <a:buChar char="-"/>
            </a:pPr>
            <a:endParaRPr lang="en-US" sz="1400" i="1" dirty="0">
              <a:solidFill>
                <a:prstClr val="black"/>
              </a:solidFill>
            </a:endParaRPr>
          </a:p>
          <a:p>
            <a:pPr marL="177800" indent="-1778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810813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prstClr val="black"/>
                </a:solidFill>
              </a:rPr>
              <a:t>Potential cases:</a:t>
            </a:r>
          </a:p>
          <a:p>
            <a:pPr defTabSz="914400"/>
            <a:endParaRPr lang="en-US" sz="400" b="1" i="1" dirty="0" smtClean="0">
              <a:solidFill>
                <a:prstClr val="black"/>
              </a:solidFill>
            </a:endParaRPr>
          </a:p>
          <a:p>
            <a:pPr marL="177800" indent="-177800" defTabSz="914400">
              <a:buFontTx/>
              <a:buChar char="-"/>
            </a:pPr>
            <a:endParaRPr lang="sv-SE" sz="400" i="1" dirty="0" smtClean="0">
              <a:solidFill>
                <a:prstClr val="black"/>
              </a:solidFill>
            </a:endParaRPr>
          </a:p>
          <a:p>
            <a:pPr marL="177800" indent="-177800" defTabSz="914400">
              <a:buFontTx/>
              <a:buChar char="-"/>
            </a:pPr>
            <a:r>
              <a:rPr lang="sv-SE" sz="1600" i="1" dirty="0" smtClean="0">
                <a:solidFill>
                  <a:prstClr val="black"/>
                </a:solidFill>
              </a:rPr>
              <a:t>Jamaica</a:t>
            </a:r>
          </a:p>
          <a:p>
            <a:pPr marL="177800" indent="-177800" defTabSz="914400">
              <a:buFontTx/>
              <a:buChar char="-"/>
            </a:pPr>
            <a:r>
              <a:rPr lang="sv-SE" sz="1600" i="1" dirty="0" smtClean="0">
                <a:solidFill>
                  <a:prstClr val="black"/>
                </a:solidFill>
              </a:rPr>
              <a:t>South Africa </a:t>
            </a:r>
          </a:p>
          <a:p>
            <a:pPr marL="177800" indent="-177800" defTabSz="914400">
              <a:buFontTx/>
              <a:buChar char="-"/>
            </a:pPr>
            <a:r>
              <a:rPr lang="sv-SE" sz="1600" i="1" dirty="0" err="1" smtClean="0">
                <a:solidFill>
                  <a:prstClr val="black"/>
                </a:solidFill>
              </a:rPr>
              <a:t>India</a:t>
            </a:r>
            <a:endParaRPr lang="sv-SE" sz="1600" i="1" dirty="0" smtClean="0">
              <a:solidFill>
                <a:prstClr val="black"/>
              </a:solidFill>
            </a:endParaRPr>
          </a:p>
          <a:p>
            <a:pPr marL="177800" indent="-177800" defTabSz="914400">
              <a:buFontTx/>
              <a:buChar char="-"/>
            </a:pPr>
            <a:r>
              <a:rPr lang="sv-SE" sz="1600" i="1" dirty="0" smtClean="0">
                <a:solidFill>
                  <a:prstClr val="black"/>
                </a:solidFill>
              </a:rPr>
              <a:t>…</a:t>
            </a:r>
            <a:endParaRPr lang="en-US" sz="1600" i="1" dirty="0" smtClean="0">
              <a:solidFill>
                <a:prstClr val="black"/>
              </a:solidFill>
            </a:endParaRPr>
          </a:p>
          <a:p>
            <a:pPr defTabSz="914400">
              <a:buFontTx/>
              <a:buChar char="-"/>
            </a:pPr>
            <a:endParaRPr lang="en-US" dirty="0" smtClean="0">
              <a:solidFill>
                <a:prstClr val="black"/>
              </a:solidFill>
            </a:endParaRPr>
          </a:p>
          <a:p>
            <a:pPr defTabSz="914400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9" name="Freeform 8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1552492 w 3104986"/>
                <a:gd name="connsiteY0" fmla="*/ 3104986 h 3104986"/>
                <a:gd name="connsiteX1" fmla="*/ 207994 w 3104986"/>
                <a:gd name="connsiteY1" fmla="*/ 2328738 h 3104986"/>
                <a:gd name="connsiteX2" fmla="*/ 1552493 w 3104986"/>
                <a:gd name="connsiteY2" fmla="*/ 1552493 h 3104986"/>
                <a:gd name="connsiteX3" fmla="*/ 1552492 w 3104986"/>
                <a:gd name="connsiteY3" fmla="*/ 3104986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2" y="3104986"/>
                  </a:moveTo>
                  <a:cubicBezTo>
                    <a:pt x="997839" y="3104986"/>
                    <a:pt x="485319" y="2809082"/>
                    <a:pt x="207994" y="2328738"/>
                  </a:cubicBezTo>
                  <a:lnTo>
                    <a:pt x="1552493" y="1552493"/>
                  </a:lnTo>
                  <a:cubicBezTo>
                    <a:pt x="1552493" y="2069991"/>
                    <a:pt x="1552492" y="2587488"/>
                    <a:pt x="1552492" y="310498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484" tIns="1249728" rIns="2129474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3135019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>
                  <a:solidFill>
                    <a:prstClr val="white"/>
                  </a:solidFill>
                </a:rPr>
                <a:t>Health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76256" y="188761"/>
            <a:ext cx="1857479" cy="1857479"/>
            <a:chOff x="4211960" y="764704"/>
            <a:chExt cx="3104986" cy="3104986"/>
          </a:xfrm>
        </p:grpSpPr>
        <p:sp>
          <p:nvSpPr>
            <p:cNvPr id="12" name="Freeform 11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4 w 3104986"/>
                <a:gd name="connsiteY0" fmla="*/ 2328738 h 3104986"/>
                <a:gd name="connsiteX1" fmla="*/ 207996 w 3104986"/>
                <a:gd name="connsiteY1" fmla="*/ 776245 h 3104986"/>
                <a:gd name="connsiteX2" fmla="*/ 1552493 w 3104986"/>
                <a:gd name="connsiteY2" fmla="*/ 1552493 h 3104986"/>
                <a:gd name="connsiteX3" fmla="*/ 207994 w 3104986"/>
                <a:gd name="connsiteY3" fmla="*/ 2328738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4" y="2328738"/>
                  </a:moveTo>
                  <a:cubicBezTo>
                    <a:pt x="-69332" y="1848395"/>
                    <a:pt x="-69331" y="1256588"/>
                    <a:pt x="207996" y="776245"/>
                  </a:cubicBezTo>
                  <a:lnTo>
                    <a:pt x="1552493" y="1552493"/>
                  </a:lnTo>
                  <a:lnTo>
                    <a:pt x="207994" y="2328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58061" y="2178957"/>
              <a:ext cx="1152127" cy="385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dirty="0" smtClean="0">
                  <a:solidFill>
                    <a:prstClr val="white"/>
                  </a:solidFill>
                </a:rPr>
                <a:t>Financial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15" name="Freeform 14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07996 w 3104986"/>
                <a:gd name="connsiteY0" fmla="*/ 776245 h 3104986"/>
                <a:gd name="connsiteX1" fmla="*/ 1552495 w 3104986"/>
                <a:gd name="connsiteY1" fmla="*/ 0 h 3104986"/>
                <a:gd name="connsiteX2" fmla="*/ 1552493 w 3104986"/>
                <a:gd name="connsiteY2" fmla="*/ 1552493 h 3104986"/>
                <a:gd name="connsiteX3" fmla="*/ 207996 w 3104986"/>
                <a:gd name="connsiteY3" fmla="*/ 776245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07996" y="776245"/>
                  </a:moveTo>
                  <a:cubicBezTo>
                    <a:pt x="485323" y="295902"/>
                    <a:pt x="997843" y="-1"/>
                    <a:pt x="1552495" y="0"/>
                  </a:cubicBezTo>
                  <a:cubicBezTo>
                    <a:pt x="1552494" y="517498"/>
                    <a:pt x="1552494" y="1034995"/>
                    <a:pt x="1552493" y="1552493"/>
                  </a:cubicBezTo>
                  <a:lnTo>
                    <a:pt x="207996" y="77624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1" tIns="344107" rIns="625034" bIns="21183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4008" y="1268761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Institutional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0272" y="188640"/>
            <a:ext cx="1857479" cy="1857479"/>
            <a:chOff x="4213725" y="772251"/>
            <a:chExt cx="3104986" cy="3104988"/>
          </a:xfrm>
        </p:grpSpPr>
        <p:sp>
          <p:nvSpPr>
            <p:cNvPr id="18" name="Freeform 17"/>
            <p:cNvSpPr/>
            <p:nvPr/>
          </p:nvSpPr>
          <p:spPr>
            <a:xfrm>
              <a:off x="4213725" y="772251"/>
              <a:ext cx="3104986" cy="3104988"/>
            </a:xfrm>
            <a:custGeom>
              <a:avLst/>
              <a:gdLst>
                <a:gd name="connsiteX0" fmla="*/ 1552495 w 3104986"/>
                <a:gd name="connsiteY0" fmla="*/ 0 h 3104986"/>
                <a:gd name="connsiteX1" fmla="*/ 2896993 w 3104986"/>
                <a:gd name="connsiteY1" fmla="*/ 776250 h 3104986"/>
                <a:gd name="connsiteX2" fmla="*/ 1552493 w 3104986"/>
                <a:gd name="connsiteY2" fmla="*/ 1552493 h 3104986"/>
                <a:gd name="connsiteX3" fmla="*/ 1552495 w 3104986"/>
                <a:gd name="connsiteY3" fmla="*/ 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1552495" y="0"/>
                  </a:moveTo>
                  <a:cubicBezTo>
                    <a:pt x="2107148" y="1"/>
                    <a:pt x="2619668" y="295905"/>
                    <a:pt x="2896993" y="776250"/>
                  </a:cubicBezTo>
                  <a:lnTo>
                    <a:pt x="1552493" y="1552493"/>
                  </a:lnTo>
                  <a:cubicBezTo>
                    <a:pt x="1552494" y="1034995"/>
                    <a:pt x="1552494" y="517498"/>
                    <a:pt x="1552495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6630" tIns="146629" rIns="146630" bIns="14662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65141" y="1284258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Social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0272" y="188761"/>
            <a:ext cx="1857479" cy="1857479"/>
            <a:chOff x="4211960" y="764704"/>
            <a:chExt cx="3104986" cy="3104986"/>
          </a:xfrm>
        </p:grpSpPr>
        <p:sp>
          <p:nvSpPr>
            <p:cNvPr id="21" name="Freeform 20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1 w 3104986"/>
                <a:gd name="connsiteY0" fmla="*/ 2328740 h 3104986"/>
                <a:gd name="connsiteX1" fmla="*/ 1552492 w 3104986"/>
                <a:gd name="connsiteY1" fmla="*/ 3104986 h 3104986"/>
                <a:gd name="connsiteX2" fmla="*/ 1552493 w 3104986"/>
                <a:gd name="connsiteY2" fmla="*/ 1552493 h 3104986"/>
                <a:gd name="connsiteX3" fmla="*/ 2896991 w 3104986"/>
                <a:gd name="connsiteY3" fmla="*/ 232874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1" y="2328740"/>
                  </a:moveTo>
                  <a:cubicBezTo>
                    <a:pt x="2619665" y="2809083"/>
                    <a:pt x="2107145" y="3104987"/>
                    <a:pt x="1552492" y="3104986"/>
                  </a:cubicBezTo>
                  <a:cubicBezTo>
                    <a:pt x="1552492" y="2587488"/>
                    <a:pt x="1552493" y="2069991"/>
                    <a:pt x="1552493" y="1552493"/>
                  </a:cubicBezTo>
                  <a:lnTo>
                    <a:pt x="2896991" y="2328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868" tIns="1249728" rIns="52090" bIns="124972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96136" y="3109113"/>
              <a:ext cx="1184321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dirty="0" smtClean="0">
                  <a:solidFill>
                    <a:prstClr val="white"/>
                  </a:solidFill>
                </a:rPr>
                <a:t>Environment</a:t>
              </a:r>
              <a:endParaRPr lang="en-US" sz="75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20272" y="188761"/>
            <a:ext cx="1872208" cy="1857479"/>
            <a:chOff x="4211960" y="764704"/>
            <a:chExt cx="3129607" cy="3104986"/>
          </a:xfrm>
        </p:grpSpPr>
        <p:sp>
          <p:nvSpPr>
            <p:cNvPr id="24" name="Freeform 23"/>
            <p:cNvSpPr/>
            <p:nvPr/>
          </p:nvSpPr>
          <p:spPr>
            <a:xfrm>
              <a:off x="4211960" y="764704"/>
              <a:ext cx="3104986" cy="3104986"/>
            </a:xfrm>
            <a:custGeom>
              <a:avLst/>
              <a:gdLst>
                <a:gd name="connsiteX0" fmla="*/ 2896993 w 3104986"/>
                <a:gd name="connsiteY0" fmla="*/ 776250 h 3104986"/>
                <a:gd name="connsiteX1" fmla="*/ 2896989 w 3104986"/>
                <a:gd name="connsiteY1" fmla="*/ 2328743 h 3104986"/>
                <a:gd name="connsiteX2" fmla="*/ 1552493 w 3104986"/>
                <a:gd name="connsiteY2" fmla="*/ 1552493 h 3104986"/>
                <a:gd name="connsiteX3" fmla="*/ 2896993 w 3104986"/>
                <a:gd name="connsiteY3" fmla="*/ 776250 h 31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4986" h="3104986">
                  <a:moveTo>
                    <a:pt x="2896993" y="776250"/>
                  </a:moveTo>
                  <a:cubicBezTo>
                    <a:pt x="3174318" y="1256594"/>
                    <a:pt x="3174317" y="1848401"/>
                    <a:pt x="2896989" y="2328743"/>
                  </a:cubicBezTo>
                  <a:lnTo>
                    <a:pt x="1552493" y="1552493"/>
                  </a:lnTo>
                  <a:lnTo>
                    <a:pt x="2896993" y="7762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7192" tIns="2118385" rIns="625033" bIns="34410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89440" y="2189366"/>
              <a:ext cx="1152127" cy="32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50" b="1" smtClean="0">
                  <a:solidFill>
                    <a:prstClr val="white"/>
                  </a:solidFill>
                </a:rPr>
                <a:t>Technical</a:t>
              </a:r>
              <a:endParaRPr lang="en-US" sz="750" b="1">
                <a:solidFill>
                  <a:prstClr val="white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6167" t="8181" r="54989" b="8035"/>
          <a:stretch>
            <a:fillRect/>
          </a:stretch>
        </p:blipFill>
        <p:spPr bwMode="auto">
          <a:xfrm>
            <a:off x="7056784" y="4197841"/>
            <a:ext cx="190770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P1150195"/>
          <p:cNvPicPr>
            <a:picLocks noChangeAspect="1" noChangeArrowheads="1"/>
          </p:cNvPicPr>
          <p:nvPr/>
        </p:nvPicPr>
        <p:blipFill>
          <a:blip r:embed="rId3" cstate="print"/>
          <a:srcRect r="3564"/>
          <a:stretch>
            <a:fillRect/>
          </a:stretch>
        </p:blipFill>
        <p:spPr bwMode="auto">
          <a:xfrm>
            <a:off x="3779912" y="5129808"/>
            <a:ext cx="303688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EI Powerpoint Template EKB mod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EI Powerpoint Template EKB mod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D_PPT_SwissTPH-1">
  <a:themeElements>
    <a:clrScheme name="swiss-tph-work03 1">
      <a:dk1>
        <a:srgbClr val="000000"/>
      </a:dk1>
      <a:lt1>
        <a:srgbClr val="FFFFFF"/>
      </a:lt1>
      <a:dk2>
        <a:srgbClr val="BF3227"/>
      </a:dk2>
      <a:lt2>
        <a:srgbClr val="468AB2"/>
      </a:lt2>
      <a:accent1>
        <a:srgbClr val="E5E5D0"/>
      </a:accent1>
      <a:accent2>
        <a:srgbClr val="8E8A82"/>
      </a:accent2>
      <a:accent3>
        <a:srgbClr val="FFFFFF"/>
      </a:accent3>
      <a:accent4>
        <a:srgbClr val="000000"/>
      </a:accent4>
      <a:accent5>
        <a:srgbClr val="F0F0E4"/>
      </a:accent5>
      <a:accent6>
        <a:srgbClr val="807D75"/>
      </a:accent6>
      <a:hlink>
        <a:srgbClr val="526B62"/>
      </a:hlink>
      <a:folHlink>
        <a:srgbClr val="B2C654"/>
      </a:folHlink>
    </a:clrScheme>
    <a:fontScheme name="swiss-tph-work0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wiss-tph-work03 1">
        <a:dk1>
          <a:srgbClr val="000000"/>
        </a:dk1>
        <a:lt1>
          <a:srgbClr val="FFFFFF"/>
        </a:lt1>
        <a:dk2>
          <a:srgbClr val="BF3227"/>
        </a:dk2>
        <a:lt2>
          <a:srgbClr val="468AB2"/>
        </a:lt2>
        <a:accent1>
          <a:srgbClr val="E5E5D0"/>
        </a:accent1>
        <a:accent2>
          <a:srgbClr val="8E8A82"/>
        </a:accent2>
        <a:accent3>
          <a:srgbClr val="FFFFFF"/>
        </a:accent3>
        <a:accent4>
          <a:srgbClr val="000000"/>
        </a:accent4>
        <a:accent5>
          <a:srgbClr val="F0F0E4"/>
        </a:accent5>
        <a:accent6>
          <a:srgbClr val="807D75"/>
        </a:accent6>
        <a:hlink>
          <a:srgbClr val="526B62"/>
        </a:hlink>
        <a:folHlink>
          <a:srgbClr val="B2C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1215</Words>
  <Application>Microsoft Office PowerPoint</Application>
  <PresentationFormat>On-screen Show (4:3)</PresentationFormat>
  <Paragraphs>349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2_Eclipse</vt:lpstr>
      <vt:lpstr>3_Eclipse</vt:lpstr>
      <vt:lpstr>1_SEI Powerpoint Template EKB modified</vt:lpstr>
      <vt:lpstr>2_SEI Powerpoint Template EKB modified</vt:lpstr>
      <vt:lpstr>Office Theme</vt:lpstr>
      <vt:lpstr>1_Office Theme</vt:lpstr>
      <vt:lpstr>4_D_PPT_SwissTPH-1</vt:lpstr>
      <vt:lpstr>Recycling wastewater yields multiple benefits</vt:lpstr>
      <vt:lpstr>New approach, turning waste into wealth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EcoSan approach………..</vt:lpstr>
      <vt:lpstr>PowerPoint Presentation</vt:lpstr>
      <vt:lpstr>PowerPoint Presentation</vt:lpstr>
      <vt:lpstr>PowerPoint Presentation</vt:lpstr>
      <vt:lpstr>PowerPoint Presentation</vt:lpstr>
      <vt:lpstr>Decentralized Wastewater Management at Adarsh College - India</vt:lpstr>
      <vt:lpstr>PowerPoint Presentation</vt:lpstr>
      <vt:lpstr>PowerPoint Presentation</vt:lpstr>
      <vt:lpstr>PowerPoint Presentation</vt:lpstr>
      <vt:lpstr>Niger: use of duckweed (Lemna spp.)in WW treatment and fodder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Birguy Lamizana</dc:creator>
  <cp:lastModifiedBy>Birguy Lamizana</cp:lastModifiedBy>
  <cp:revision>62</cp:revision>
  <cp:lastPrinted>2014-08-29T09:15:38Z</cp:lastPrinted>
  <dcterms:created xsi:type="dcterms:W3CDTF">2013-12-17T07:10:37Z</dcterms:created>
  <dcterms:modified xsi:type="dcterms:W3CDTF">2015-07-22T07:03:08Z</dcterms:modified>
</cp:coreProperties>
</file>