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</p:sldMasterIdLst>
  <p:notesMasterIdLst>
    <p:notesMasterId r:id="rId41"/>
  </p:notesMasterIdLst>
  <p:sldIdLst>
    <p:sldId id="313" r:id="rId4"/>
    <p:sldId id="315" r:id="rId5"/>
    <p:sldId id="316" r:id="rId6"/>
    <p:sldId id="265" r:id="rId7"/>
    <p:sldId id="266" r:id="rId8"/>
    <p:sldId id="312" r:id="rId9"/>
    <p:sldId id="268" r:id="rId10"/>
    <p:sldId id="270" r:id="rId11"/>
    <p:sldId id="271" r:id="rId12"/>
    <p:sldId id="272" r:id="rId13"/>
    <p:sldId id="277" r:id="rId14"/>
    <p:sldId id="279" r:id="rId15"/>
    <p:sldId id="280" r:id="rId16"/>
    <p:sldId id="273" r:id="rId17"/>
    <p:sldId id="283" r:id="rId18"/>
    <p:sldId id="288" r:id="rId19"/>
    <p:sldId id="314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286" r:id="rId4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99" autoAdjust="0"/>
    <p:restoredTop sz="86477" autoAdjust="0"/>
  </p:normalViewPr>
  <p:slideViewPr>
    <p:cSldViewPr snapToGrid="0" snapToObjects="1" showGuides="1">
      <p:cViewPr>
        <p:scale>
          <a:sx n="70" d="100"/>
          <a:sy n="70" d="100"/>
        </p:scale>
        <p:origin x="-1836" y="-168"/>
      </p:cViewPr>
      <p:guideLst>
        <p:guide orient="horz" pos="4103"/>
        <p:guide pos="5759"/>
      </p:guideLst>
    </p:cSldViewPr>
  </p:slideViewPr>
  <p:outlineViewPr>
    <p:cViewPr>
      <p:scale>
        <a:sx n="33" d="100"/>
        <a:sy n="33" d="100"/>
      </p:scale>
      <p:origin x="0" y="23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60"/>
    </p:cViewPr>
  </p:sorterViewPr>
  <p:notesViewPr>
    <p:cSldViewPr snapToGrid="0" snapToObjects="1"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DM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1146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DM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1211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DM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1180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DM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1004</c:v>
                </c:pt>
              </c:numCache>
            </c:numRef>
          </c:val>
        </c:ser>
        <c:axId val="117118848"/>
        <c:axId val="117120384"/>
      </c:barChart>
      <c:catAx>
        <c:axId val="117118848"/>
        <c:scaling>
          <c:orientation val="minMax"/>
        </c:scaling>
        <c:delete val="1"/>
        <c:axPos val="b"/>
        <c:majorTickMark val="none"/>
        <c:tickLblPos val="nextTo"/>
        <c:crossAx val="117120384"/>
        <c:crosses val="autoZero"/>
        <c:auto val="1"/>
        <c:lblAlgn val="ctr"/>
        <c:lblOffset val="100"/>
      </c:catAx>
      <c:valAx>
        <c:axId val="11712038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g/d</a:t>
                </a:r>
              </a:p>
            </c:rich>
          </c:tx>
          <c:layout/>
        </c:title>
        <c:numFmt formatCode="General" sourceLinked="1"/>
        <c:tickLblPos val="nextTo"/>
        <c:crossAx val="11711884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ADF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ADF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0.49600000000000011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ADF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0.53400000000000003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ADF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0.70400000000000018</c:v>
                </c:pt>
              </c:numCache>
            </c:numRef>
          </c:val>
        </c:ser>
        <c:axId val="119460608"/>
        <c:axId val="119462144"/>
      </c:barChart>
      <c:catAx>
        <c:axId val="119460608"/>
        <c:scaling>
          <c:orientation val="minMax"/>
        </c:scaling>
        <c:delete val="1"/>
        <c:axPos val="b"/>
        <c:majorTickMark val="none"/>
        <c:tickLblPos val="nextTo"/>
        <c:crossAx val="119462144"/>
        <c:crosses val="autoZero"/>
        <c:auto val="1"/>
        <c:lblAlgn val="ctr"/>
        <c:lblOffset val="100"/>
      </c:catAx>
      <c:valAx>
        <c:axId val="11946214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g digested/g ingested</a:t>
                </a:r>
              </a:p>
            </c:rich>
          </c:tx>
          <c:layout/>
        </c:title>
        <c:numFmt formatCode="General" sourceLinked="1"/>
        <c:tickLblPos val="nextTo"/>
        <c:crossAx val="1194606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NDF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0.36100000000000015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NDF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0.38800000000000012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NDF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0.42200000000000015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NDF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0.46300000000000002</c:v>
                </c:pt>
              </c:numCache>
            </c:numRef>
          </c:val>
        </c:ser>
        <c:axId val="119040256"/>
        <c:axId val="119054336"/>
      </c:barChart>
      <c:catAx>
        <c:axId val="119040256"/>
        <c:scaling>
          <c:orientation val="minMax"/>
        </c:scaling>
        <c:delete val="1"/>
        <c:axPos val="b"/>
        <c:majorTickMark val="none"/>
        <c:tickLblPos val="nextTo"/>
        <c:crossAx val="119054336"/>
        <c:crosses val="autoZero"/>
        <c:auto val="1"/>
        <c:lblAlgn val="ctr"/>
        <c:lblOffset val="100"/>
      </c:catAx>
      <c:valAx>
        <c:axId val="11905433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g digested/g ingested</a:t>
                </a:r>
              </a:p>
            </c:rich>
          </c:tx>
          <c:layout/>
        </c:title>
        <c:numFmt formatCode="General" sourceLinked="1"/>
        <c:tickLblPos val="nextTo"/>
        <c:crossAx val="1190402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ADF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0.29200000000000009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ADF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0.30600000000000016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ADF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0.32900000000000013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ADF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0.34300000000000008</c:v>
                </c:pt>
              </c:numCache>
            </c:numRef>
          </c:val>
        </c:ser>
        <c:axId val="119914880"/>
        <c:axId val="119916416"/>
      </c:barChart>
      <c:catAx>
        <c:axId val="119914880"/>
        <c:scaling>
          <c:orientation val="minMax"/>
        </c:scaling>
        <c:delete val="1"/>
        <c:axPos val="b"/>
        <c:majorTickMark val="none"/>
        <c:tickLblPos val="nextTo"/>
        <c:crossAx val="119916416"/>
        <c:crosses val="autoZero"/>
        <c:auto val="1"/>
        <c:lblAlgn val="ctr"/>
        <c:lblOffset val="100"/>
      </c:catAx>
      <c:valAx>
        <c:axId val="1199164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g digested/g ingested</a:t>
                </a:r>
              </a:p>
            </c:rich>
          </c:tx>
          <c:layout/>
        </c:title>
        <c:numFmt formatCode="General" sourceLinked="1"/>
        <c:tickLblPos val="nextTo"/>
        <c:crossAx val="1199148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6.02</c:v>
                </c:pt>
                <c:pt idx="1">
                  <c:v>5.8199999999999985</c:v>
                </c:pt>
                <c:pt idx="2">
                  <c:v>5.78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6.28</c:v>
                </c:pt>
                <c:pt idx="1">
                  <c:v>6.07</c:v>
                </c:pt>
                <c:pt idx="2">
                  <c:v>5.91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6.1499999999999986</c:v>
                </c:pt>
                <c:pt idx="1">
                  <c:v>6.01</c:v>
                </c:pt>
                <c:pt idx="2">
                  <c:v>5.98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5.79</c:v>
                </c:pt>
                <c:pt idx="1">
                  <c:v>6.05</c:v>
                </c:pt>
                <c:pt idx="2">
                  <c:v>6.01</c:v>
                </c:pt>
              </c:numCache>
            </c:numRef>
          </c:val>
        </c:ser>
        <c:gapWidth val="300"/>
        <c:axId val="120077696"/>
        <c:axId val="120092160"/>
      </c:barChart>
      <c:catAx>
        <c:axId val="120077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err="1" smtClean="0"/>
                  <a:t>Hours</a:t>
                </a:r>
                <a:r>
                  <a:rPr lang="es-ES" baseline="0" dirty="0" smtClean="0"/>
                  <a:t> </a:t>
                </a:r>
                <a:r>
                  <a:rPr lang="es-ES" baseline="0" dirty="0" err="1" smtClean="0"/>
                  <a:t>posprandial</a:t>
                </a:r>
                <a:endParaRPr lang="es-ES" dirty="0"/>
              </a:p>
            </c:rich>
          </c:tx>
          <c:layout/>
        </c:title>
        <c:majorTickMark val="none"/>
        <c:tickLblPos val="nextTo"/>
        <c:crossAx val="120092160"/>
        <c:crosses val="autoZero"/>
        <c:auto val="1"/>
        <c:lblAlgn val="ctr"/>
        <c:lblOffset val="100"/>
      </c:catAx>
      <c:valAx>
        <c:axId val="120092160"/>
        <c:scaling>
          <c:orientation val="minMax"/>
        </c:scaling>
        <c:axPos val="l"/>
        <c:numFmt formatCode="General" sourceLinked="1"/>
        <c:tickLblPos val="nextTo"/>
        <c:crossAx val="12007769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17.34</c:v>
                </c:pt>
                <c:pt idx="1">
                  <c:v>7.74</c:v>
                </c:pt>
                <c:pt idx="2">
                  <c:v>8.58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15.950000000000003</c:v>
                </c:pt>
                <c:pt idx="1">
                  <c:v>9.01</c:v>
                </c:pt>
                <c:pt idx="2">
                  <c:v>8.32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15.53</c:v>
                </c:pt>
                <c:pt idx="1">
                  <c:v>12.7</c:v>
                </c:pt>
                <c:pt idx="2">
                  <c:v>8.17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16.64</c:v>
                </c:pt>
                <c:pt idx="1">
                  <c:v>14.63</c:v>
                </c:pt>
                <c:pt idx="2">
                  <c:v>8.2200000000000024</c:v>
                </c:pt>
              </c:numCache>
            </c:numRef>
          </c:val>
        </c:ser>
        <c:gapWidth val="300"/>
        <c:axId val="119788672"/>
        <c:axId val="119790592"/>
      </c:barChart>
      <c:catAx>
        <c:axId val="119788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sz="1800" b="1" i="0" baseline="0" dirty="0" err="1" smtClean="0">
                    <a:effectLst/>
                  </a:rPr>
                  <a:t>Hours</a:t>
                </a:r>
                <a:r>
                  <a:rPr lang="fr-FR" sz="1800" b="1" i="0" baseline="0" dirty="0" smtClean="0">
                    <a:effectLst/>
                  </a:rPr>
                  <a:t> </a:t>
                </a:r>
                <a:r>
                  <a:rPr lang="fr-FR" sz="1800" b="1" i="0" baseline="0" dirty="0" err="1" smtClean="0">
                    <a:effectLst/>
                  </a:rPr>
                  <a:t>posprandial</a:t>
                </a:r>
                <a:endParaRPr lang="fr-FR" dirty="0">
                  <a:effectLst/>
                </a:endParaRPr>
              </a:p>
            </c:rich>
          </c:tx>
          <c:layout/>
        </c:title>
        <c:majorTickMark val="none"/>
        <c:tickLblPos val="nextTo"/>
        <c:crossAx val="119790592"/>
        <c:crosses val="autoZero"/>
        <c:auto val="1"/>
        <c:lblAlgn val="ctr"/>
        <c:lblOffset val="100"/>
      </c:catAx>
      <c:valAx>
        <c:axId val="1197905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err="1" smtClean="0"/>
                  <a:t>mM</a:t>
                </a:r>
                <a:r>
                  <a:rPr lang="es-ES" dirty="0" smtClean="0"/>
                  <a:t>/L</a:t>
                </a:r>
                <a:endParaRPr lang="es-ES" dirty="0"/>
              </a:p>
            </c:rich>
          </c:tx>
          <c:layout/>
        </c:title>
        <c:numFmt formatCode="General" sourceLinked="1"/>
        <c:tickLblPos val="nextTo"/>
        <c:crossAx val="1197886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44.74</c:v>
                </c:pt>
                <c:pt idx="1">
                  <c:v>45.99</c:v>
                </c:pt>
                <c:pt idx="2">
                  <c:v>46.05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47.51</c:v>
                </c:pt>
                <c:pt idx="1">
                  <c:v>45.220000000000013</c:v>
                </c:pt>
                <c:pt idx="2">
                  <c:v>45.35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51.9</c:v>
                </c:pt>
                <c:pt idx="1">
                  <c:v>51.3</c:v>
                </c:pt>
                <c:pt idx="2">
                  <c:v>45.88</c:v>
                </c:pt>
              </c:numCache>
            </c:numRef>
          </c:val>
        </c:ser>
        <c:gapWidth val="300"/>
        <c:axId val="121361152"/>
        <c:axId val="121363072"/>
      </c:barChart>
      <c:catAx>
        <c:axId val="121361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sz="1800" b="1" i="0" baseline="0" dirty="0" err="1" smtClean="0">
                    <a:effectLst/>
                  </a:rPr>
                  <a:t>Hours</a:t>
                </a:r>
                <a:r>
                  <a:rPr lang="fr-FR" sz="1800" b="1" i="0" baseline="0" dirty="0" smtClean="0">
                    <a:effectLst/>
                  </a:rPr>
                  <a:t> </a:t>
                </a:r>
                <a:r>
                  <a:rPr lang="fr-FR" sz="1800" b="1" i="0" baseline="0" dirty="0" err="1" smtClean="0">
                    <a:effectLst/>
                  </a:rPr>
                  <a:t>posprandial</a:t>
                </a:r>
                <a:endParaRPr lang="fr-FR" dirty="0">
                  <a:effectLst/>
                </a:endParaRPr>
              </a:p>
            </c:rich>
          </c:tx>
          <c:layout/>
        </c:title>
        <c:majorTickMark val="none"/>
        <c:tickLblPos val="nextTo"/>
        <c:crossAx val="121363072"/>
        <c:crosses val="autoZero"/>
        <c:auto val="1"/>
        <c:lblAlgn val="ctr"/>
        <c:lblOffset val="100"/>
      </c:catAx>
      <c:valAx>
        <c:axId val="12136307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err="1" smtClean="0"/>
                  <a:t>mM</a:t>
                </a:r>
                <a:r>
                  <a:rPr lang="es-ES" dirty="0" smtClean="0"/>
                  <a:t>/L</a:t>
                </a:r>
                <a:endParaRPr lang="es-ES" dirty="0"/>
              </a:p>
            </c:rich>
          </c:tx>
          <c:layout/>
        </c:title>
        <c:numFmt formatCode="General" sourceLinked="1"/>
        <c:tickLblPos val="nextTo"/>
        <c:crossAx val="1213611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43.17</c:v>
                </c:pt>
                <c:pt idx="1">
                  <c:v>42.720000000000013</c:v>
                </c:pt>
                <c:pt idx="2">
                  <c:v>47.51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47.33</c:v>
                </c:pt>
                <c:pt idx="1">
                  <c:v>42.88</c:v>
                </c:pt>
                <c:pt idx="2">
                  <c:v>45.7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44.97</c:v>
                </c:pt>
                <c:pt idx="1">
                  <c:v>39.11</c:v>
                </c:pt>
                <c:pt idx="2">
                  <c:v>44.220000000000013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42.33</c:v>
                </c:pt>
                <c:pt idx="1">
                  <c:v>45.7</c:v>
                </c:pt>
                <c:pt idx="2">
                  <c:v>45.93</c:v>
                </c:pt>
              </c:numCache>
            </c:numRef>
          </c:val>
        </c:ser>
        <c:gapWidth val="300"/>
        <c:axId val="122166272"/>
        <c:axId val="122176640"/>
      </c:barChart>
      <c:catAx>
        <c:axId val="122166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sz="1800" b="1" i="0" baseline="0" dirty="0" err="1" smtClean="0">
                    <a:effectLst/>
                  </a:rPr>
                  <a:t>Hours</a:t>
                </a:r>
                <a:r>
                  <a:rPr lang="fr-FR" sz="1800" b="1" i="0" baseline="0" dirty="0" smtClean="0">
                    <a:effectLst/>
                  </a:rPr>
                  <a:t> </a:t>
                </a:r>
                <a:r>
                  <a:rPr lang="fr-FR" sz="1800" b="1" i="0" baseline="0" dirty="0" err="1" smtClean="0">
                    <a:effectLst/>
                  </a:rPr>
                  <a:t>posprandial</a:t>
                </a:r>
                <a:endParaRPr lang="fr-FR" dirty="0">
                  <a:effectLst/>
                </a:endParaRPr>
              </a:p>
            </c:rich>
          </c:tx>
          <c:layout/>
        </c:title>
        <c:majorTickMark val="none"/>
        <c:tickLblPos val="nextTo"/>
        <c:crossAx val="122176640"/>
        <c:crosses val="autoZero"/>
        <c:auto val="1"/>
        <c:lblAlgn val="ctr"/>
        <c:lblOffset val="100"/>
      </c:catAx>
      <c:valAx>
        <c:axId val="122176640"/>
        <c:scaling>
          <c:orientation val="minMax"/>
          <c:min val="25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err="1" smtClean="0"/>
                  <a:t>mM</a:t>
                </a:r>
                <a:r>
                  <a:rPr lang="es-ES" dirty="0" smtClean="0"/>
                  <a:t>/L</a:t>
                </a:r>
                <a:endParaRPr lang="es-ES" dirty="0"/>
              </a:p>
            </c:rich>
          </c:tx>
          <c:layout/>
        </c:title>
        <c:numFmt formatCode="General" sourceLinked="1"/>
        <c:tickLblPos val="nextTo"/>
        <c:crossAx val="1221662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13.29</c:v>
                </c:pt>
                <c:pt idx="1">
                  <c:v>12.61</c:v>
                </c:pt>
                <c:pt idx="2">
                  <c:v>13.33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13.7</c:v>
                </c:pt>
                <c:pt idx="1">
                  <c:v>12.92</c:v>
                </c:pt>
                <c:pt idx="2">
                  <c:v>12.01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13.17</c:v>
                </c:pt>
                <c:pt idx="1">
                  <c:v>13.14</c:v>
                </c:pt>
                <c:pt idx="2">
                  <c:v>12.9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3h</c:v>
                </c:pt>
                <c:pt idx="1">
                  <c:v>6h</c:v>
                </c:pt>
                <c:pt idx="2">
                  <c:v>9h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13.33</c:v>
                </c:pt>
                <c:pt idx="1">
                  <c:v>13.12</c:v>
                </c:pt>
                <c:pt idx="2">
                  <c:v>12.94</c:v>
                </c:pt>
              </c:numCache>
            </c:numRef>
          </c:val>
        </c:ser>
        <c:axId val="122383744"/>
        <c:axId val="122389632"/>
      </c:barChart>
      <c:catAx>
        <c:axId val="122383744"/>
        <c:scaling>
          <c:orientation val="minMax"/>
        </c:scaling>
        <c:axPos val="b"/>
        <c:tickLblPos val="nextTo"/>
        <c:crossAx val="122389632"/>
        <c:crosses val="autoZero"/>
        <c:auto val="1"/>
        <c:lblAlgn val="ctr"/>
        <c:lblOffset val="100"/>
      </c:catAx>
      <c:valAx>
        <c:axId val="122389632"/>
        <c:scaling>
          <c:orientation val="minMax"/>
        </c:scaling>
        <c:axPos val="l"/>
        <c:numFmt formatCode="General" sourceLinked="1"/>
        <c:tickLblPos val="nextTo"/>
        <c:crossAx val="1223837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CH4 (L/d) 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30.37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CH4 (L/d) 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33.14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CH4 (L/d) 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31.810000000000006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CH4 (L/d) 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24.36</c:v>
                </c:pt>
              </c:numCache>
            </c:numRef>
          </c:val>
        </c:ser>
        <c:axId val="122581760"/>
        <c:axId val="122583296"/>
      </c:barChart>
      <c:catAx>
        <c:axId val="122581760"/>
        <c:scaling>
          <c:orientation val="minMax"/>
        </c:scaling>
        <c:delete val="1"/>
        <c:axPos val="b"/>
        <c:majorTickMark val="none"/>
        <c:tickLblPos val="nextTo"/>
        <c:crossAx val="122583296"/>
        <c:crosses val="autoZero"/>
        <c:auto val="1"/>
        <c:lblAlgn val="ctr"/>
        <c:lblOffset val="100"/>
      </c:catAx>
      <c:valAx>
        <c:axId val="12258329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L/d</a:t>
                </a:r>
              </a:p>
            </c:rich>
          </c:tx>
          <c:layout/>
        </c:title>
        <c:numFmt formatCode="General" sourceLinked="1"/>
        <c:tickLblPos val="nextTo"/>
        <c:crossAx val="12258176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Microbial CP (g/d)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20.85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Microbial CP (g/d)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22.87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Microbial CP (g/d)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21.32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Microbial CP (g/d)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23.310000000000006</c:v>
                </c:pt>
              </c:numCache>
            </c:numRef>
          </c:val>
        </c:ser>
        <c:axId val="122861824"/>
        <c:axId val="122871808"/>
      </c:barChart>
      <c:catAx>
        <c:axId val="122861824"/>
        <c:scaling>
          <c:orientation val="minMax"/>
        </c:scaling>
        <c:delete val="1"/>
        <c:axPos val="b"/>
        <c:majorTickMark val="none"/>
        <c:tickLblPos val="nextTo"/>
        <c:crossAx val="122871808"/>
        <c:crosses val="autoZero"/>
        <c:auto val="1"/>
        <c:lblAlgn val="ctr"/>
        <c:lblOffset val="100"/>
      </c:catAx>
      <c:valAx>
        <c:axId val="12287180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g/d</a:t>
                </a:r>
              </a:p>
            </c:rich>
          </c:tx>
          <c:layout/>
        </c:title>
        <c:numFmt formatCode="General" sourceLinked="1"/>
        <c:tickLblPos val="nextTo"/>
        <c:crossAx val="1228618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OM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1088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OM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1150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OM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1121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OM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954</c:v>
                </c:pt>
              </c:numCache>
            </c:numRef>
          </c:val>
        </c:ser>
        <c:axId val="116623616"/>
        <c:axId val="116633600"/>
      </c:barChart>
      <c:catAx>
        <c:axId val="116623616"/>
        <c:scaling>
          <c:orientation val="minMax"/>
        </c:scaling>
        <c:delete val="1"/>
        <c:axPos val="b"/>
        <c:majorTickMark val="none"/>
        <c:tickLblPos val="nextTo"/>
        <c:crossAx val="116633600"/>
        <c:crosses val="autoZero"/>
        <c:auto val="1"/>
        <c:lblAlgn val="ctr"/>
        <c:lblOffset val="100"/>
      </c:catAx>
      <c:valAx>
        <c:axId val="11663360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g/d</a:t>
                </a:r>
              </a:p>
            </c:rich>
          </c:tx>
          <c:layout/>
        </c:title>
        <c:numFmt formatCode="General" sourceLinked="1"/>
        <c:tickLblPos val="nextTo"/>
        <c:crossAx val="1166236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CP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177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CP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187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CP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182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CP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</c:ser>
        <c:axId val="117969280"/>
        <c:axId val="117970816"/>
      </c:barChart>
      <c:catAx>
        <c:axId val="117969280"/>
        <c:scaling>
          <c:orientation val="minMax"/>
        </c:scaling>
        <c:delete val="1"/>
        <c:axPos val="b"/>
        <c:majorTickMark val="none"/>
        <c:tickLblPos val="nextTo"/>
        <c:crossAx val="117970816"/>
        <c:crosses val="autoZero"/>
        <c:auto val="1"/>
        <c:lblAlgn val="ctr"/>
        <c:lblOffset val="100"/>
      </c:catAx>
      <c:valAx>
        <c:axId val="1179708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g/d</a:t>
                </a:r>
                <a:endParaRPr lang="es-ES" dirty="0"/>
              </a:p>
            </c:rich>
          </c:tx>
          <c:layout/>
        </c:title>
        <c:numFmt formatCode="General" sourceLinked="1"/>
        <c:tickLblPos val="nextTo"/>
        <c:crossAx val="1179692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NDF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513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NDF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542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NDF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528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NDF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450</c:v>
                </c:pt>
              </c:numCache>
            </c:numRef>
          </c:val>
        </c:ser>
        <c:axId val="118081408"/>
        <c:axId val="118082944"/>
      </c:barChart>
      <c:catAx>
        <c:axId val="118081408"/>
        <c:scaling>
          <c:orientation val="minMax"/>
        </c:scaling>
        <c:delete val="1"/>
        <c:axPos val="b"/>
        <c:majorTickMark val="none"/>
        <c:tickLblPos val="nextTo"/>
        <c:crossAx val="118082944"/>
        <c:crosses val="autoZero"/>
        <c:auto val="1"/>
        <c:lblAlgn val="ctr"/>
        <c:lblOffset val="100"/>
      </c:catAx>
      <c:valAx>
        <c:axId val="11808294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g/d</a:t>
                </a:r>
              </a:p>
            </c:rich>
          </c:tx>
          <c:layout/>
        </c:title>
        <c:numFmt formatCode="General" sourceLinked="1"/>
        <c:tickLblPos val="nextTo"/>
        <c:crossAx val="1180814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ADF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289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ADF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306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ADF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298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ADF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253</c:v>
                </c:pt>
              </c:numCache>
            </c:numRef>
          </c:val>
        </c:ser>
        <c:axId val="118218112"/>
        <c:axId val="118228096"/>
      </c:barChart>
      <c:catAx>
        <c:axId val="118218112"/>
        <c:scaling>
          <c:orientation val="minMax"/>
        </c:scaling>
        <c:delete val="1"/>
        <c:axPos val="b"/>
        <c:majorTickMark val="none"/>
        <c:tickLblPos val="nextTo"/>
        <c:crossAx val="118228096"/>
        <c:crosses val="autoZero"/>
        <c:auto val="1"/>
        <c:lblAlgn val="ctr"/>
        <c:lblOffset val="100"/>
      </c:catAx>
      <c:valAx>
        <c:axId val="11822809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g/d</a:t>
                </a:r>
              </a:p>
            </c:rich>
          </c:tx>
          <c:layout/>
        </c:title>
        <c:numFmt formatCode="General" sourceLinked="1"/>
        <c:tickLblPos val="nextTo"/>
        <c:crossAx val="1182181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DM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0.57700000000000018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DM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0.6020000000000002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DM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0.57199999999999995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DM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0.75300000000000022</c:v>
                </c:pt>
              </c:numCache>
            </c:numRef>
          </c:val>
        </c:ser>
        <c:axId val="119543680"/>
        <c:axId val="119545216"/>
      </c:barChart>
      <c:catAx>
        <c:axId val="119543680"/>
        <c:scaling>
          <c:orientation val="minMax"/>
        </c:scaling>
        <c:delete val="1"/>
        <c:axPos val="b"/>
        <c:majorTickMark val="none"/>
        <c:tickLblPos val="nextTo"/>
        <c:crossAx val="119545216"/>
        <c:crosses val="autoZero"/>
        <c:auto val="1"/>
        <c:lblAlgn val="ctr"/>
        <c:lblOffset val="100"/>
      </c:catAx>
      <c:valAx>
        <c:axId val="1195452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g digested/g ingested</a:t>
                </a:r>
              </a:p>
            </c:rich>
          </c:tx>
          <c:layout/>
        </c:title>
        <c:numFmt formatCode="General" sourceLinked="1"/>
        <c:tickLblPos val="nextTo"/>
        <c:crossAx val="1195436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OM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0.59299999999999997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OM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0.61900000000000022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OM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0.59299999999999997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OM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0.76600000000000024</c:v>
                </c:pt>
              </c:numCache>
            </c:numRef>
          </c:val>
        </c:ser>
        <c:axId val="119319936"/>
        <c:axId val="119325824"/>
      </c:barChart>
      <c:catAx>
        <c:axId val="119319936"/>
        <c:scaling>
          <c:orientation val="minMax"/>
        </c:scaling>
        <c:delete val="1"/>
        <c:axPos val="b"/>
        <c:majorTickMark val="none"/>
        <c:tickLblPos val="nextTo"/>
        <c:crossAx val="119325824"/>
        <c:crosses val="autoZero"/>
        <c:auto val="1"/>
        <c:lblAlgn val="ctr"/>
        <c:lblOffset val="100"/>
      </c:catAx>
      <c:valAx>
        <c:axId val="11932582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g digested/g ingested</a:t>
                </a:r>
              </a:p>
            </c:rich>
          </c:tx>
          <c:layout/>
        </c:title>
        <c:numFmt formatCode="General" sourceLinked="1"/>
        <c:tickLblPos val="nextTo"/>
        <c:crossAx val="11931993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CP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0.54200000000000004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CP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0.56100000000000005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CP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0.51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CP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0.70600000000000018</c:v>
                </c:pt>
              </c:numCache>
            </c:numRef>
          </c:val>
        </c:ser>
        <c:axId val="117937280"/>
        <c:axId val="117938816"/>
      </c:barChart>
      <c:catAx>
        <c:axId val="117937280"/>
        <c:scaling>
          <c:orientation val="minMax"/>
        </c:scaling>
        <c:delete val="1"/>
        <c:axPos val="b"/>
        <c:majorTickMark val="none"/>
        <c:tickLblPos val="nextTo"/>
        <c:crossAx val="117938816"/>
        <c:crosses val="autoZero"/>
        <c:auto val="1"/>
        <c:lblAlgn val="ctr"/>
        <c:lblOffset val="100"/>
      </c:catAx>
      <c:valAx>
        <c:axId val="1179388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g digested/g ingested</a:t>
                </a:r>
              </a:p>
            </c:rich>
          </c:tx>
          <c:layout/>
        </c:title>
        <c:numFmt formatCode="General" sourceLinked="1"/>
        <c:tickLblPos val="nextTo"/>
        <c:crossAx val="1179372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1878232234859534"/>
          <c:y val="6.4503620555448699E-2"/>
          <c:w val="0.77316588898609895"/>
          <c:h val="0.89063498751536418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XY0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NDF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XY1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NDF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0.59299999999999997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XY3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NDF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0.60800000000000021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XY6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NDF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0.76300000000000023</c:v>
                </c:pt>
              </c:numCache>
            </c:numRef>
          </c:val>
        </c:ser>
        <c:axId val="119241728"/>
        <c:axId val="119259904"/>
      </c:barChart>
      <c:catAx>
        <c:axId val="119241728"/>
        <c:scaling>
          <c:orientation val="minMax"/>
        </c:scaling>
        <c:delete val="1"/>
        <c:axPos val="b"/>
        <c:majorTickMark val="none"/>
        <c:tickLblPos val="nextTo"/>
        <c:crossAx val="119259904"/>
        <c:crosses val="autoZero"/>
        <c:auto val="1"/>
        <c:lblAlgn val="ctr"/>
        <c:lblOffset val="100"/>
      </c:catAx>
      <c:valAx>
        <c:axId val="1192599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g digested/g ingested</a:t>
                </a:r>
              </a:p>
            </c:rich>
          </c:tx>
          <c:layout/>
        </c:title>
        <c:numFmt formatCode="General" sourceLinked="1"/>
        <c:tickLblPos val="nextTo"/>
        <c:crossAx val="11924172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B7A50-B1CD-C24E-AAA7-15696534A017}" type="doc">
      <dgm:prSet loTypeId="urn:microsoft.com/office/officeart/2005/8/layout/hierarchy2" loCatId="" qsTypeId="urn:microsoft.com/office/officeart/2005/8/quickstyle/simple3" qsCatId="simple" csTypeId="urn:microsoft.com/office/officeart/2005/8/colors/accent3_4" csCatId="accent3" phldr="1"/>
      <dgm:spPr/>
    </dgm:pt>
    <dgm:pt modelId="{CB8AD0E3-F035-DA44-92B7-97EF3071E3DC}">
      <dgm:prSet phldrT="[Texto]"/>
      <dgm:spPr/>
      <dgm:t>
        <a:bodyPr/>
        <a:lstStyle/>
        <a:p>
          <a:r>
            <a:rPr lang="en-US" noProof="0" dirty="0" smtClean="0">
              <a:latin typeface="Arial Narrow" pitchFamily="34" charset="0"/>
            </a:rPr>
            <a:t>Improving  feed utilization in ruminant nutrition  </a:t>
          </a:r>
          <a:endParaRPr lang="en-US" noProof="0" dirty="0">
            <a:latin typeface="Arial Narrow" pitchFamily="34" charset="0"/>
          </a:endParaRPr>
        </a:p>
      </dgm:t>
    </dgm:pt>
    <dgm:pt modelId="{05C4A285-5D65-434E-A578-4896E905D361}" type="parTrans" cxnId="{B3761B32-9F48-D14D-9AB5-1E672C79AE13}">
      <dgm:prSet/>
      <dgm:spPr/>
      <dgm:t>
        <a:bodyPr/>
        <a:lstStyle/>
        <a:p>
          <a:endParaRPr lang="es-ES"/>
        </a:p>
      </dgm:t>
    </dgm:pt>
    <dgm:pt modelId="{2A15BB9F-D01A-114E-975C-EE21EFF9820C}" type="sibTrans" cxnId="{B3761B32-9F48-D14D-9AB5-1E672C79AE13}">
      <dgm:prSet/>
      <dgm:spPr/>
      <dgm:t>
        <a:bodyPr/>
        <a:lstStyle/>
        <a:p>
          <a:endParaRPr lang="es-ES"/>
        </a:p>
      </dgm:t>
    </dgm:pt>
    <dgm:pt modelId="{B78C7F55-BEBF-284A-BC52-6B501E70068C}">
      <dgm:prSet phldrT="[Texto]"/>
      <dgm:spPr/>
      <dgm:t>
        <a:bodyPr/>
        <a:lstStyle/>
        <a:p>
          <a:r>
            <a:rPr lang="en-US" b="1" noProof="0" dirty="0" err="1" smtClean="0">
              <a:latin typeface="Arial Narrow" pitchFamily="34" charset="0"/>
            </a:rPr>
            <a:t>Fibrolytic</a:t>
          </a:r>
          <a:r>
            <a:rPr lang="en-US" b="1" noProof="0" dirty="0" smtClean="0">
              <a:latin typeface="Arial Narrow" pitchFamily="34" charset="0"/>
            </a:rPr>
            <a:t> enzymes</a:t>
          </a:r>
          <a:endParaRPr lang="en-US" b="1" noProof="0" dirty="0">
            <a:latin typeface="Arial Narrow" pitchFamily="34" charset="0"/>
          </a:endParaRPr>
        </a:p>
      </dgm:t>
    </dgm:pt>
    <dgm:pt modelId="{10F7471A-BBB6-1F4C-871B-E1CD588C049A}" type="parTrans" cxnId="{36D33E1C-5865-0D4C-B2F3-F5713ED4B071}">
      <dgm:prSet/>
      <dgm:spPr/>
      <dgm:t>
        <a:bodyPr/>
        <a:lstStyle/>
        <a:p>
          <a:endParaRPr lang="es-ES"/>
        </a:p>
      </dgm:t>
    </dgm:pt>
    <dgm:pt modelId="{083A7EE9-9FEF-1348-AB57-39F10564AC43}" type="sibTrans" cxnId="{36D33E1C-5865-0D4C-B2F3-F5713ED4B071}">
      <dgm:prSet/>
      <dgm:spPr/>
      <dgm:t>
        <a:bodyPr/>
        <a:lstStyle/>
        <a:p>
          <a:endParaRPr lang="es-ES"/>
        </a:p>
      </dgm:t>
    </dgm:pt>
    <dgm:pt modelId="{EF584658-DEA8-2743-9D70-1E9FAEDAAC86}">
      <dgm:prSet phldrT="[Texto]"/>
      <dgm:spPr/>
      <dgm:t>
        <a:bodyPr/>
        <a:lstStyle/>
        <a:p>
          <a:r>
            <a:rPr lang="es-ES" dirty="0" smtClean="0">
              <a:latin typeface="Arial Narrow" pitchFamily="34" charset="0"/>
            </a:rPr>
            <a:t>Use </a:t>
          </a:r>
          <a:r>
            <a:rPr lang="en-US" noProof="0" dirty="0" smtClean="0">
              <a:latin typeface="Arial Narrow" pitchFamily="34" charset="0"/>
            </a:rPr>
            <a:t>additives</a:t>
          </a:r>
          <a:endParaRPr lang="en-US" noProof="0" dirty="0">
            <a:latin typeface="Arial Narrow" pitchFamily="34" charset="0"/>
          </a:endParaRPr>
        </a:p>
      </dgm:t>
    </dgm:pt>
    <dgm:pt modelId="{C0C1AAAF-A929-0E43-AD5F-68ABDDA2847B}" type="parTrans" cxnId="{B5725E03-C862-FE47-9B25-D230151CFE38}">
      <dgm:prSet/>
      <dgm:spPr/>
      <dgm:t>
        <a:bodyPr/>
        <a:lstStyle/>
        <a:p>
          <a:endParaRPr lang="es-ES"/>
        </a:p>
      </dgm:t>
    </dgm:pt>
    <dgm:pt modelId="{599938CA-3067-614F-85B8-1D70EF70A565}" type="sibTrans" cxnId="{B5725E03-C862-FE47-9B25-D230151CFE38}">
      <dgm:prSet/>
      <dgm:spPr/>
      <dgm:t>
        <a:bodyPr/>
        <a:lstStyle/>
        <a:p>
          <a:endParaRPr lang="es-ES"/>
        </a:p>
      </dgm:t>
    </dgm:pt>
    <dgm:pt modelId="{F9CFFC67-5BD0-9941-9BAA-A9222DC779AD}">
      <dgm:prSet phldrT="[Texto]"/>
      <dgm:spPr/>
      <dgm:t>
        <a:bodyPr/>
        <a:lstStyle/>
        <a:p>
          <a:r>
            <a:rPr lang="es-ES" dirty="0" smtClean="0">
              <a:latin typeface="Arial Narrow" pitchFamily="34" charset="0"/>
            </a:rPr>
            <a:t>Live </a:t>
          </a:r>
          <a:r>
            <a:rPr lang="en-US" noProof="0" dirty="0" smtClean="0">
              <a:latin typeface="Arial Narrow" pitchFamily="34" charset="0"/>
            </a:rPr>
            <a:t>yeast</a:t>
          </a:r>
          <a:endParaRPr lang="en-US" noProof="0" dirty="0">
            <a:latin typeface="Arial Narrow" pitchFamily="34" charset="0"/>
          </a:endParaRPr>
        </a:p>
      </dgm:t>
    </dgm:pt>
    <dgm:pt modelId="{A363EA17-E51F-B14D-9775-F37924F4F835}" type="parTrans" cxnId="{9EAA4461-F98B-084C-A265-81E3DE439FFF}">
      <dgm:prSet/>
      <dgm:spPr/>
      <dgm:t>
        <a:bodyPr/>
        <a:lstStyle/>
        <a:p>
          <a:endParaRPr lang="es-ES"/>
        </a:p>
      </dgm:t>
    </dgm:pt>
    <dgm:pt modelId="{54101D24-2CD6-9F48-AAE8-C251D6068D0C}" type="sibTrans" cxnId="{9EAA4461-F98B-084C-A265-81E3DE439FFF}">
      <dgm:prSet/>
      <dgm:spPr/>
      <dgm:t>
        <a:bodyPr/>
        <a:lstStyle/>
        <a:p>
          <a:endParaRPr lang="es-ES"/>
        </a:p>
      </dgm:t>
    </dgm:pt>
    <dgm:pt modelId="{E8A107B4-CE6E-9A42-B2B3-04DE79E7F90B}">
      <dgm:prSet phldrT="[Texto]"/>
      <dgm:spPr/>
      <dgm:t>
        <a:bodyPr/>
        <a:lstStyle/>
        <a:p>
          <a:r>
            <a:rPr lang="en-US" noProof="0" dirty="0" smtClean="0">
              <a:latin typeface="Arial Narrow" pitchFamily="34" charset="0"/>
            </a:rPr>
            <a:t>Phytogenic extracts</a:t>
          </a:r>
          <a:endParaRPr lang="en-US" noProof="0" dirty="0">
            <a:latin typeface="Arial Narrow" pitchFamily="34" charset="0"/>
          </a:endParaRPr>
        </a:p>
      </dgm:t>
    </dgm:pt>
    <dgm:pt modelId="{CDAAE159-CEEC-BB48-843C-20E4755C91EA}" type="parTrans" cxnId="{C71EBE35-B4E2-2843-A18C-2A795CCF316B}">
      <dgm:prSet/>
      <dgm:spPr/>
      <dgm:t>
        <a:bodyPr/>
        <a:lstStyle/>
        <a:p>
          <a:endParaRPr lang="es-ES"/>
        </a:p>
      </dgm:t>
    </dgm:pt>
    <dgm:pt modelId="{611BCEA9-F80B-C942-A982-0127D464B8FA}" type="sibTrans" cxnId="{C71EBE35-B4E2-2843-A18C-2A795CCF316B}">
      <dgm:prSet/>
      <dgm:spPr/>
      <dgm:t>
        <a:bodyPr/>
        <a:lstStyle/>
        <a:p>
          <a:endParaRPr lang="es-ES"/>
        </a:p>
      </dgm:t>
    </dgm:pt>
    <dgm:pt modelId="{736914A4-ECD1-604D-AFBE-9F500335637A}" type="pres">
      <dgm:prSet presAssocID="{8CCB7A50-B1CD-C24E-AAA7-15696534A01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A2C3C0D-17CE-994B-959B-9BC30EC63308}" type="pres">
      <dgm:prSet presAssocID="{CB8AD0E3-F035-DA44-92B7-97EF3071E3DC}" presName="root1" presStyleCnt="0"/>
      <dgm:spPr/>
    </dgm:pt>
    <dgm:pt modelId="{1200544F-9715-2F44-9C08-E0C971240794}" type="pres">
      <dgm:prSet presAssocID="{CB8AD0E3-F035-DA44-92B7-97EF3071E3DC}" presName="LevelOneTextNode" presStyleLbl="node0" presStyleIdx="0" presStyleCnt="1" custScaleX="111490" custScaleY="302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0DC140-C39C-E44C-9766-EDAF27A53750}" type="pres">
      <dgm:prSet presAssocID="{CB8AD0E3-F035-DA44-92B7-97EF3071E3DC}" presName="level2hierChild" presStyleCnt="0"/>
      <dgm:spPr/>
    </dgm:pt>
    <dgm:pt modelId="{FE3FB7EF-C40B-3C4E-B782-7F58DD31CA4F}" type="pres">
      <dgm:prSet presAssocID="{C0C1AAAF-A929-0E43-AD5F-68ABDDA2847B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87D14225-5BB5-6D49-B7C3-77709175E682}" type="pres">
      <dgm:prSet presAssocID="{C0C1AAAF-A929-0E43-AD5F-68ABDDA2847B}" presName="connTx" presStyleLbl="parChTrans1D2" presStyleIdx="0" presStyleCnt="1"/>
      <dgm:spPr/>
      <dgm:t>
        <a:bodyPr/>
        <a:lstStyle/>
        <a:p>
          <a:endParaRPr lang="es-ES"/>
        </a:p>
      </dgm:t>
    </dgm:pt>
    <dgm:pt modelId="{CAB2F87B-C390-C240-B1DF-825499A48872}" type="pres">
      <dgm:prSet presAssocID="{EF584658-DEA8-2743-9D70-1E9FAEDAAC86}" presName="root2" presStyleCnt="0"/>
      <dgm:spPr/>
    </dgm:pt>
    <dgm:pt modelId="{A737400F-B3FD-254B-8E8B-E1AD57EA745A}" type="pres">
      <dgm:prSet presAssocID="{EF584658-DEA8-2743-9D70-1E9FAEDAAC8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1533E2-0A45-E348-8B63-A19574C043CB}" type="pres">
      <dgm:prSet presAssocID="{EF584658-DEA8-2743-9D70-1E9FAEDAAC86}" presName="level3hierChild" presStyleCnt="0"/>
      <dgm:spPr/>
    </dgm:pt>
    <dgm:pt modelId="{8DC572DB-DA38-3E46-8B4F-F8291973A46C}" type="pres">
      <dgm:prSet presAssocID="{A363EA17-E51F-B14D-9775-F37924F4F835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E7CC04A6-8B72-064E-85CB-65AD23ECB0CA}" type="pres">
      <dgm:prSet presAssocID="{A363EA17-E51F-B14D-9775-F37924F4F835}" presName="connTx" presStyleLbl="parChTrans1D3" presStyleIdx="0" presStyleCnt="3"/>
      <dgm:spPr/>
      <dgm:t>
        <a:bodyPr/>
        <a:lstStyle/>
        <a:p>
          <a:endParaRPr lang="es-ES"/>
        </a:p>
      </dgm:t>
    </dgm:pt>
    <dgm:pt modelId="{C1407329-3BF0-4844-90A5-E985553D6AB2}" type="pres">
      <dgm:prSet presAssocID="{F9CFFC67-5BD0-9941-9BAA-A9222DC779AD}" presName="root2" presStyleCnt="0"/>
      <dgm:spPr/>
    </dgm:pt>
    <dgm:pt modelId="{5CCEED7C-6C8C-EC4C-B1C3-5B4CC5A73D58}" type="pres">
      <dgm:prSet presAssocID="{F9CFFC67-5BD0-9941-9BAA-A9222DC779AD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6D2F3-1F88-204C-A74B-735B643D440D}" type="pres">
      <dgm:prSet presAssocID="{F9CFFC67-5BD0-9941-9BAA-A9222DC779AD}" presName="level3hierChild" presStyleCnt="0"/>
      <dgm:spPr/>
    </dgm:pt>
    <dgm:pt modelId="{EF05FE53-B097-C546-802C-BC2E75A1CFD1}" type="pres">
      <dgm:prSet presAssocID="{CDAAE159-CEEC-BB48-843C-20E4755C91EA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EEF002A0-4A37-C044-8DCF-52D78262F80B}" type="pres">
      <dgm:prSet presAssocID="{CDAAE159-CEEC-BB48-843C-20E4755C91EA}" presName="connTx" presStyleLbl="parChTrans1D3" presStyleIdx="1" presStyleCnt="3"/>
      <dgm:spPr/>
      <dgm:t>
        <a:bodyPr/>
        <a:lstStyle/>
        <a:p>
          <a:endParaRPr lang="es-ES"/>
        </a:p>
      </dgm:t>
    </dgm:pt>
    <dgm:pt modelId="{E1928E54-3C78-9440-ADE9-36D39FDF330A}" type="pres">
      <dgm:prSet presAssocID="{E8A107B4-CE6E-9A42-B2B3-04DE79E7F90B}" presName="root2" presStyleCnt="0"/>
      <dgm:spPr/>
    </dgm:pt>
    <dgm:pt modelId="{101CE575-3864-0F4D-90C0-792D6477D0C3}" type="pres">
      <dgm:prSet presAssocID="{E8A107B4-CE6E-9A42-B2B3-04DE79E7F90B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AEA50C-CBFB-624A-AB07-2060007C08B0}" type="pres">
      <dgm:prSet presAssocID="{E8A107B4-CE6E-9A42-B2B3-04DE79E7F90B}" presName="level3hierChild" presStyleCnt="0"/>
      <dgm:spPr/>
    </dgm:pt>
    <dgm:pt modelId="{E3D0F638-0C64-1F45-AD5B-BE38B0BBDBD9}" type="pres">
      <dgm:prSet presAssocID="{10F7471A-BBB6-1F4C-871B-E1CD588C049A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4C7BACC8-A678-1040-B042-10D1CCC4140D}" type="pres">
      <dgm:prSet presAssocID="{10F7471A-BBB6-1F4C-871B-E1CD588C049A}" presName="connTx" presStyleLbl="parChTrans1D3" presStyleIdx="2" presStyleCnt="3"/>
      <dgm:spPr/>
      <dgm:t>
        <a:bodyPr/>
        <a:lstStyle/>
        <a:p>
          <a:endParaRPr lang="es-ES"/>
        </a:p>
      </dgm:t>
    </dgm:pt>
    <dgm:pt modelId="{43C46D38-94A4-DA49-816E-A3EA4F898A18}" type="pres">
      <dgm:prSet presAssocID="{B78C7F55-BEBF-284A-BC52-6B501E70068C}" presName="root2" presStyleCnt="0"/>
      <dgm:spPr/>
    </dgm:pt>
    <dgm:pt modelId="{D292DF9E-429D-CB4C-B508-8096A7883A63}" type="pres">
      <dgm:prSet presAssocID="{B78C7F55-BEBF-284A-BC52-6B501E70068C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D65383-8B7E-F144-8F88-E184D990CCFA}" type="pres">
      <dgm:prSet presAssocID="{B78C7F55-BEBF-284A-BC52-6B501E70068C}" presName="level3hierChild" presStyleCnt="0"/>
      <dgm:spPr/>
    </dgm:pt>
  </dgm:ptLst>
  <dgm:cxnLst>
    <dgm:cxn modelId="{A364845E-4CA8-4144-81E1-E21818D35392}" type="presOf" srcId="{B78C7F55-BEBF-284A-BC52-6B501E70068C}" destId="{D292DF9E-429D-CB4C-B508-8096A7883A63}" srcOrd="0" destOrd="0" presId="urn:microsoft.com/office/officeart/2005/8/layout/hierarchy2"/>
    <dgm:cxn modelId="{3E8BDDA6-EBB4-4E6A-BD50-821E7B3C6EA0}" type="presOf" srcId="{C0C1AAAF-A929-0E43-AD5F-68ABDDA2847B}" destId="{87D14225-5BB5-6D49-B7C3-77709175E682}" srcOrd="1" destOrd="0" presId="urn:microsoft.com/office/officeart/2005/8/layout/hierarchy2"/>
    <dgm:cxn modelId="{177C8FF3-2860-41A8-A40A-1C6A4B257079}" type="presOf" srcId="{CDAAE159-CEEC-BB48-843C-20E4755C91EA}" destId="{EEF002A0-4A37-C044-8DCF-52D78262F80B}" srcOrd="1" destOrd="0" presId="urn:microsoft.com/office/officeart/2005/8/layout/hierarchy2"/>
    <dgm:cxn modelId="{9EAA4461-F98B-084C-A265-81E3DE439FFF}" srcId="{EF584658-DEA8-2743-9D70-1E9FAEDAAC86}" destId="{F9CFFC67-5BD0-9941-9BAA-A9222DC779AD}" srcOrd="0" destOrd="0" parTransId="{A363EA17-E51F-B14D-9775-F37924F4F835}" sibTransId="{54101D24-2CD6-9F48-AAE8-C251D6068D0C}"/>
    <dgm:cxn modelId="{39AF2865-3AD3-4343-A543-9F366379A5F5}" type="presOf" srcId="{F9CFFC67-5BD0-9941-9BAA-A9222DC779AD}" destId="{5CCEED7C-6C8C-EC4C-B1C3-5B4CC5A73D58}" srcOrd="0" destOrd="0" presId="urn:microsoft.com/office/officeart/2005/8/layout/hierarchy2"/>
    <dgm:cxn modelId="{543C65BD-4334-413A-9797-DEEFBA8C6690}" type="presOf" srcId="{A363EA17-E51F-B14D-9775-F37924F4F835}" destId="{8DC572DB-DA38-3E46-8B4F-F8291973A46C}" srcOrd="0" destOrd="0" presId="urn:microsoft.com/office/officeart/2005/8/layout/hierarchy2"/>
    <dgm:cxn modelId="{342722C2-1701-4878-988F-F72D7141F21A}" type="presOf" srcId="{E8A107B4-CE6E-9A42-B2B3-04DE79E7F90B}" destId="{101CE575-3864-0F4D-90C0-792D6477D0C3}" srcOrd="0" destOrd="0" presId="urn:microsoft.com/office/officeart/2005/8/layout/hierarchy2"/>
    <dgm:cxn modelId="{5DAA9396-3FCC-4506-8779-3272FF53C2D6}" type="presOf" srcId="{CDAAE159-CEEC-BB48-843C-20E4755C91EA}" destId="{EF05FE53-B097-C546-802C-BC2E75A1CFD1}" srcOrd="0" destOrd="0" presId="urn:microsoft.com/office/officeart/2005/8/layout/hierarchy2"/>
    <dgm:cxn modelId="{B3761B32-9F48-D14D-9AB5-1E672C79AE13}" srcId="{8CCB7A50-B1CD-C24E-AAA7-15696534A017}" destId="{CB8AD0E3-F035-DA44-92B7-97EF3071E3DC}" srcOrd="0" destOrd="0" parTransId="{05C4A285-5D65-434E-A578-4896E905D361}" sibTransId="{2A15BB9F-D01A-114E-975C-EE21EFF9820C}"/>
    <dgm:cxn modelId="{C71EBE35-B4E2-2843-A18C-2A795CCF316B}" srcId="{EF584658-DEA8-2743-9D70-1E9FAEDAAC86}" destId="{E8A107B4-CE6E-9A42-B2B3-04DE79E7F90B}" srcOrd="1" destOrd="0" parTransId="{CDAAE159-CEEC-BB48-843C-20E4755C91EA}" sibTransId="{611BCEA9-F80B-C942-A982-0127D464B8FA}"/>
    <dgm:cxn modelId="{F9F5708D-8C60-4E5A-8784-A77940D1AA60}" type="presOf" srcId="{10F7471A-BBB6-1F4C-871B-E1CD588C049A}" destId="{4C7BACC8-A678-1040-B042-10D1CCC4140D}" srcOrd="1" destOrd="0" presId="urn:microsoft.com/office/officeart/2005/8/layout/hierarchy2"/>
    <dgm:cxn modelId="{36D33E1C-5865-0D4C-B2F3-F5713ED4B071}" srcId="{EF584658-DEA8-2743-9D70-1E9FAEDAAC86}" destId="{B78C7F55-BEBF-284A-BC52-6B501E70068C}" srcOrd="2" destOrd="0" parTransId="{10F7471A-BBB6-1F4C-871B-E1CD588C049A}" sibTransId="{083A7EE9-9FEF-1348-AB57-39F10564AC43}"/>
    <dgm:cxn modelId="{63D89ABD-35CA-4D5D-95F9-D134EA7E854F}" type="presOf" srcId="{C0C1AAAF-A929-0E43-AD5F-68ABDDA2847B}" destId="{FE3FB7EF-C40B-3C4E-B782-7F58DD31CA4F}" srcOrd="0" destOrd="0" presId="urn:microsoft.com/office/officeart/2005/8/layout/hierarchy2"/>
    <dgm:cxn modelId="{B5725E03-C862-FE47-9B25-D230151CFE38}" srcId="{CB8AD0E3-F035-DA44-92B7-97EF3071E3DC}" destId="{EF584658-DEA8-2743-9D70-1E9FAEDAAC86}" srcOrd="0" destOrd="0" parTransId="{C0C1AAAF-A929-0E43-AD5F-68ABDDA2847B}" sibTransId="{599938CA-3067-614F-85B8-1D70EF70A565}"/>
    <dgm:cxn modelId="{7CEAED73-2EED-0B4C-A152-04D04405E759}" type="presOf" srcId="{CB8AD0E3-F035-DA44-92B7-97EF3071E3DC}" destId="{1200544F-9715-2F44-9C08-E0C971240794}" srcOrd="0" destOrd="0" presId="urn:microsoft.com/office/officeart/2005/8/layout/hierarchy2"/>
    <dgm:cxn modelId="{AC27E852-858F-794A-99E5-A21E60A20DF7}" type="presOf" srcId="{8CCB7A50-B1CD-C24E-AAA7-15696534A017}" destId="{736914A4-ECD1-604D-AFBE-9F500335637A}" srcOrd="0" destOrd="0" presId="urn:microsoft.com/office/officeart/2005/8/layout/hierarchy2"/>
    <dgm:cxn modelId="{2D4B3E5B-2F80-4596-8C9E-3668A67EEEC4}" type="presOf" srcId="{10F7471A-BBB6-1F4C-871B-E1CD588C049A}" destId="{E3D0F638-0C64-1F45-AD5B-BE38B0BBDBD9}" srcOrd="0" destOrd="0" presId="urn:microsoft.com/office/officeart/2005/8/layout/hierarchy2"/>
    <dgm:cxn modelId="{71C90494-FD08-43A0-B230-3F8D0375A42F}" type="presOf" srcId="{EF584658-DEA8-2743-9D70-1E9FAEDAAC86}" destId="{A737400F-B3FD-254B-8E8B-E1AD57EA745A}" srcOrd="0" destOrd="0" presId="urn:microsoft.com/office/officeart/2005/8/layout/hierarchy2"/>
    <dgm:cxn modelId="{13274A62-6D41-4219-B71A-14328ADFCACA}" type="presOf" srcId="{A363EA17-E51F-B14D-9775-F37924F4F835}" destId="{E7CC04A6-8B72-064E-85CB-65AD23ECB0CA}" srcOrd="1" destOrd="0" presId="urn:microsoft.com/office/officeart/2005/8/layout/hierarchy2"/>
    <dgm:cxn modelId="{2C673A9B-95AB-CC4E-AB5E-BB8ABBA3DBED}" type="presParOf" srcId="{736914A4-ECD1-604D-AFBE-9F500335637A}" destId="{9A2C3C0D-17CE-994B-959B-9BC30EC63308}" srcOrd="0" destOrd="0" presId="urn:microsoft.com/office/officeart/2005/8/layout/hierarchy2"/>
    <dgm:cxn modelId="{111276E7-F59F-1F44-9619-32AD17F7E83F}" type="presParOf" srcId="{9A2C3C0D-17CE-994B-959B-9BC30EC63308}" destId="{1200544F-9715-2F44-9C08-E0C971240794}" srcOrd="0" destOrd="0" presId="urn:microsoft.com/office/officeart/2005/8/layout/hierarchy2"/>
    <dgm:cxn modelId="{E667728C-5C49-EB41-8B99-7C45AC752209}" type="presParOf" srcId="{9A2C3C0D-17CE-994B-959B-9BC30EC63308}" destId="{D20DC140-C39C-E44C-9766-EDAF27A53750}" srcOrd="1" destOrd="0" presId="urn:microsoft.com/office/officeart/2005/8/layout/hierarchy2"/>
    <dgm:cxn modelId="{C5479A01-3D98-43A4-8867-A98C17CE162A}" type="presParOf" srcId="{D20DC140-C39C-E44C-9766-EDAF27A53750}" destId="{FE3FB7EF-C40B-3C4E-B782-7F58DD31CA4F}" srcOrd="0" destOrd="0" presId="urn:microsoft.com/office/officeart/2005/8/layout/hierarchy2"/>
    <dgm:cxn modelId="{96D5D49E-182E-4287-8716-366C40A99772}" type="presParOf" srcId="{FE3FB7EF-C40B-3C4E-B782-7F58DD31CA4F}" destId="{87D14225-5BB5-6D49-B7C3-77709175E682}" srcOrd="0" destOrd="0" presId="urn:microsoft.com/office/officeart/2005/8/layout/hierarchy2"/>
    <dgm:cxn modelId="{5DDE72C9-3DAF-4C03-9B0D-45CF8480CB64}" type="presParOf" srcId="{D20DC140-C39C-E44C-9766-EDAF27A53750}" destId="{CAB2F87B-C390-C240-B1DF-825499A48872}" srcOrd="1" destOrd="0" presId="urn:microsoft.com/office/officeart/2005/8/layout/hierarchy2"/>
    <dgm:cxn modelId="{EBD770BF-9240-4AB8-84CF-F039BF01B141}" type="presParOf" srcId="{CAB2F87B-C390-C240-B1DF-825499A48872}" destId="{A737400F-B3FD-254B-8E8B-E1AD57EA745A}" srcOrd="0" destOrd="0" presId="urn:microsoft.com/office/officeart/2005/8/layout/hierarchy2"/>
    <dgm:cxn modelId="{4B3A18F7-6D09-469C-9DEC-EAFEFD591FDE}" type="presParOf" srcId="{CAB2F87B-C390-C240-B1DF-825499A48872}" destId="{081533E2-0A45-E348-8B63-A19574C043CB}" srcOrd="1" destOrd="0" presId="urn:microsoft.com/office/officeart/2005/8/layout/hierarchy2"/>
    <dgm:cxn modelId="{B23EC441-6364-4A7B-85D1-F111B2641E90}" type="presParOf" srcId="{081533E2-0A45-E348-8B63-A19574C043CB}" destId="{8DC572DB-DA38-3E46-8B4F-F8291973A46C}" srcOrd="0" destOrd="0" presId="urn:microsoft.com/office/officeart/2005/8/layout/hierarchy2"/>
    <dgm:cxn modelId="{82D1970F-F87B-4AC7-A961-B51EDA75CB4E}" type="presParOf" srcId="{8DC572DB-DA38-3E46-8B4F-F8291973A46C}" destId="{E7CC04A6-8B72-064E-85CB-65AD23ECB0CA}" srcOrd="0" destOrd="0" presId="urn:microsoft.com/office/officeart/2005/8/layout/hierarchy2"/>
    <dgm:cxn modelId="{27AF5540-4E21-4B03-9421-EC587F7BB1BB}" type="presParOf" srcId="{081533E2-0A45-E348-8B63-A19574C043CB}" destId="{C1407329-3BF0-4844-90A5-E985553D6AB2}" srcOrd="1" destOrd="0" presId="urn:microsoft.com/office/officeart/2005/8/layout/hierarchy2"/>
    <dgm:cxn modelId="{DEE3C38F-FD5F-4539-862C-03D7AD3121B9}" type="presParOf" srcId="{C1407329-3BF0-4844-90A5-E985553D6AB2}" destId="{5CCEED7C-6C8C-EC4C-B1C3-5B4CC5A73D58}" srcOrd="0" destOrd="0" presId="urn:microsoft.com/office/officeart/2005/8/layout/hierarchy2"/>
    <dgm:cxn modelId="{4FEB371B-DB7F-46F5-8DA3-8F98836BA248}" type="presParOf" srcId="{C1407329-3BF0-4844-90A5-E985553D6AB2}" destId="{D5F6D2F3-1F88-204C-A74B-735B643D440D}" srcOrd="1" destOrd="0" presId="urn:microsoft.com/office/officeart/2005/8/layout/hierarchy2"/>
    <dgm:cxn modelId="{3A9F9BD6-96C8-4BDF-9DAE-D5CC0B2767E0}" type="presParOf" srcId="{081533E2-0A45-E348-8B63-A19574C043CB}" destId="{EF05FE53-B097-C546-802C-BC2E75A1CFD1}" srcOrd="2" destOrd="0" presId="urn:microsoft.com/office/officeart/2005/8/layout/hierarchy2"/>
    <dgm:cxn modelId="{FE70112D-1E99-4194-8A74-6058BAF07076}" type="presParOf" srcId="{EF05FE53-B097-C546-802C-BC2E75A1CFD1}" destId="{EEF002A0-4A37-C044-8DCF-52D78262F80B}" srcOrd="0" destOrd="0" presId="urn:microsoft.com/office/officeart/2005/8/layout/hierarchy2"/>
    <dgm:cxn modelId="{5B771E0C-838A-420C-9DB2-828C39E348DD}" type="presParOf" srcId="{081533E2-0A45-E348-8B63-A19574C043CB}" destId="{E1928E54-3C78-9440-ADE9-36D39FDF330A}" srcOrd="3" destOrd="0" presId="urn:microsoft.com/office/officeart/2005/8/layout/hierarchy2"/>
    <dgm:cxn modelId="{33714827-1003-49DD-81E3-FEC7B3DD0C27}" type="presParOf" srcId="{E1928E54-3C78-9440-ADE9-36D39FDF330A}" destId="{101CE575-3864-0F4D-90C0-792D6477D0C3}" srcOrd="0" destOrd="0" presId="urn:microsoft.com/office/officeart/2005/8/layout/hierarchy2"/>
    <dgm:cxn modelId="{26F7A178-C882-4AD7-AF46-347A48937885}" type="presParOf" srcId="{E1928E54-3C78-9440-ADE9-36D39FDF330A}" destId="{86AEA50C-CBFB-624A-AB07-2060007C08B0}" srcOrd="1" destOrd="0" presId="urn:microsoft.com/office/officeart/2005/8/layout/hierarchy2"/>
    <dgm:cxn modelId="{259E25FE-8725-4BBB-A93D-9A5B2CAF8FAC}" type="presParOf" srcId="{081533E2-0A45-E348-8B63-A19574C043CB}" destId="{E3D0F638-0C64-1F45-AD5B-BE38B0BBDBD9}" srcOrd="4" destOrd="0" presId="urn:microsoft.com/office/officeart/2005/8/layout/hierarchy2"/>
    <dgm:cxn modelId="{8779E6A0-C711-42CB-89F6-C778389E5F84}" type="presParOf" srcId="{E3D0F638-0C64-1F45-AD5B-BE38B0BBDBD9}" destId="{4C7BACC8-A678-1040-B042-10D1CCC4140D}" srcOrd="0" destOrd="0" presId="urn:microsoft.com/office/officeart/2005/8/layout/hierarchy2"/>
    <dgm:cxn modelId="{72F866A3-B791-48D3-BA95-98BA2371AE43}" type="presParOf" srcId="{081533E2-0A45-E348-8B63-A19574C043CB}" destId="{43C46D38-94A4-DA49-816E-A3EA4F898A18}" srcOrd="5" destOrd="0" presId="urn:microsoft.com/office/officeart/2005/8/layout/hierarchy2"/>
    <dgm:cxn modelId="{330B36B7-C700-4BB4-8BED-D12694785A6E}" type="presParOf" srcId="{43C46D38-94A4-DA49-816E-A3EA4F898A18}" destId="{D292DF9E-429D-CB4C-B508-8096A7883A63}" srcOrd="0" destOrd="0" presId="urn:microsoft.com/office/officeart/2005/8/layout/hierarchy2"/>
    <dgm:cxn modelId="{A0B22ED0-502B-43EE-9BF4-159302F3423A}" type="presParOf" srcId="{43C46D38-94A4-DA49-816E-A3EA4F898A18}" destId="{74D65383-8B7E-F144-8F88-E184D990CCFA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093201-DED1-824A-AA12-86FD505AAEC6}" type="doc">
      <dgm:prSet loTypeId="urn:microsoft.com/office/officeart/2008/layout/VerticalCurvedList" loCatId="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53658535-273C-9C45-AC2C-E3188652263B}">
      <dgm:prSet phldrT="[Texto]" custT="1"/>
      <dgm:spPr/>
      <dgm:t>
        <a:bodyPr/>
        <a:lstStyle/>
        <a:p>
          <a:pPr algn="just"/>
          <a:r>
            <a:rPr lang="en-GB" sz="2400" dirty="0" smtClean="0">
              <a:latin typeface="Arial Narrow" pitchFamily="34" charset="0"/>
            </a:rPr>
            <a:t>Hydrolysis of dietary ﬁbre before ingestion </a:t>
          </a:r>
          <a:endParaRPr lang="es-ES" sz="2400" dirty="0">
            <a:latin typeface="Arial Narrow" pitchFamily="34" charset="0"/>
          </a:endParaRPr>
        </a:p>
      </dgm:t>
    </dgm:pt>
    <dgm:pt modelId="{64680AAE-380A-344C-AEC7-87DC06FD5113}" type="parTrans" cxnId="{2B8CBB9F-5E2C-DE48-A9C6-D38BFD2F37BB}">
      <dgm:prSet/>
      <dgm:spPr/>
      <dgm:t>
        <a:bodyPr/>
        <a:lstStyle/>
        <a:p>
          <a:pPr algn="just"/>
          <a:endParaRPr lang="es-ES" sz="2000">
            <a:latin typeface="Arial Narrow" pitchFamily="34" charset="0"/>
          </a:endParaRPr>
        </a:p>
      </dgm:t>
    </dgm:pt>
    <dgm:pt modelId="{6B9E89BB-1AEB-D54A-B0E0-B5903B197AD1}" type="sibTrans" cxnId="{2B8CBB9F-5E2C-DE48-A9C6-D38BFD2F37BB}">
      <dgm:prSet/>
      <dgm:spPr/>
      <dgm:t>
        <a:bodyPr/>
        <a:lstStyle/>
        <a:p>
          <a:pPr algn="just"/>
          <a:endParaRPr lang="es-ES" sz="2000">
            <a:latin typeface="Arial Narrow" pitchFamily="34" charset="0"/>
          </a:endParaRPr>
        </a:p>
      </dgm:t>
    </dgm:pt>
    <dgm:pt modelId="{2C000E44-F998-B943-92E6-47DFFDE32626}">
      <dgm:prSet custT="1"/>
      <dgm:spPr/>
      <dgm:t>
        <a:bodyPr/>
        <a:lstStyle/>
        <a:p>
          <a:pPr algn="just"/>
          <a:r>
            <a:rPr lang="en-GB" sz="2400" dirty="0" smtClean="0">
              <a:latin typeface="Arial Narrow" pitchFamily="34" charset="0"/>
            </a:rPr>
            <a:t>Synergistic enhancement with endogenous microbial enzymes in the </a:t>
          </a:r>
          <a:r>
            <a:rPr lang="en-GB" sz="2400" dirty="0" err="1" smtClean="0">
              <a:latin typeface="Arial Narrow" pitchFamily="34" charset="0"/>
            </a:rPr>
            <a:t>rume</a:t>
          </a:r>
          <a:r>
            <a:rPr lang="es-ES_tradnl" sz="2400" dirty="0" smtClean="0">
              <a:latin typeface="Arial Narrow" pitchFamily="34" charset="0"/>
            </a:rPr>
            <a:t>n</a:t>
          </a:r>
        </a:p>
      </dgm:t>
    </dgm:pt>
    <dgm:pt modelId="{660789D5-7E20-9C44-8692-D06631EEAEFC}" type="parTrans" cxnId="{D50E859B-7C40-5841-B75C-E0115E620BDB}">
      <dgm:prSet/>
      <dgm:spPr/>
      <dgm:t>
        <a:bodyPr/>
        <a:lstStyle/>
        <a:p>
          <a:pPr algn="just"/>
          <a:endParaRPr lang="es-ES" sz="2000">
            <a:latin typeface="Arial Narrow" pitchFamily="34" charset="0"/>
          </a:endParaRPr>
        </a:p>
      </dgm:t>
    </dgm:pt>
    <dgm:pt modelId="{DA33006C-6773-9249-8641-3309C19DC069}" type="sibTrans" cxnId="{D50E859B-7C40-5841-B75C-E0115E620BDB}">
      <dgm:prSet/>
      <dgm:spPr/>
      <dgm:t>
        <a:bodyPr/>
        <a:lstStyle/>
        <a:p>
          <a:pPr algn="just"/>
          <a:endParaRPr lang="es-ES" sz="2000">
            <a:latin typeface="Arial Narrow" pitchFamily="34" charset="0"/>
          </a:endParaRPr>
        </a:p>
      </dgm:t>
    </dgm:pt>
    <dgm:pt modelId="{244141BC-B186-0741-BB96-8EA6D3608BC9}">
      <dgm:prSet custT="1"/>
      <dgm:spPr/>
      <dgm:t>
        <a:bodyPr/>
        <a:lstStyle/>
        <a:p>
          <a:pPr algn="just"/>
          <a:r>
            <a:rPr lang="en-GB" sz="2400" dirty="0" smtClean="0">
              <a:latin typeface="Arial Narrow" pitchFamily="34" charset="0"/>
            </a:rPr>
            <a:t>Altering ruminal fermentation </a:t>
          </a:r>
        </a:p>
      </dgm:t>
    </dgm:pt>
    <dgm:pt modelId="{3E4B4543-EEA6-E14E-8C9A-E20C3239E9DE}" type="parTrans" cxnId="{BD820E2F-791F-6147-B493-0282D0574AB8}">
      <dgm:prSet/>
      <dgm:spPr/>
      <dgm:t>
        <a:bodyPr/>
        <a:lstStyle/>
        <a:p>
          <a:pPr algn="just"/>
          <a:endParaRPr lang="es-ES" sz="2000">
            <a:latin typeface="Arial Narrow" pitchFamily="34" charset="0"/>
          </a:endParaRPr>
        </a:p>
      </dgm:t>
    </dgm:pt>
    <dgm:pt modelId="{0316D4C4-7A6F-1949-8458-E95A5DEF00B8}" type="sibTrans" cxnId="{BD820E2F-791F-6147-B493-0282D0574AB8}">
      <dgm:prSet/>
      <dgm:spPr/>
      <dgm:t>
        <a:bodyPr/>
        <a:lstStyle/>
        <a:p>
          <a:pPr algn="just"/>
          <a:endParaRPr lang="es-ES" sz="2000">
            <a:latin typeface="Arial Narrow" pitchFamily="34" charset="0"/>
          </a:endParaRPr>
        </a:p>
      </dgm:t>
    </dgm:pt>
    <dgm:pt modelId="{A224DCFB-AEED-8E4B-9F2A-DDB783D08CE1}">
      <dgm:prSet custT="1"/>
      <dgm:spPr/>
      <dgm:t>
        <a:bodyPr/>
        <a:lstStyle/>
        <a:p>
          <a:pPr algn="just"/>
          <a:r>
            <a:rPr lang="en-GB" sz="2400" dirty="0" smtClean="0">
              <a:latin typeface="Arial Narrow" pitchFamily="34" charset="0"/>
            </a:rPr>
            <a:t>Enhanced </a:t>
          </a:r>
          <a:r>
            <a:rPr lang="en-GB" sz="2400" dirty="0" err="1" smtClean="0">
              <a:latin typeface="Arial Narrow" pitchFamily="34" charset="0"/>
            </a:rPr>
            <a:t>ruminal</a:t>
          </a:r>
          <a:r>
            <a:rPr lang="en-GB" sz="2400" dirty="0" smtClean="0">
              <a:latin typeface="Arial Narrow" pitchFamily="34" charset="0"/>
            </a:rPr>
            <a:t> microorganisms attachment and colonization to the plant cell wall </a:t>
          </a:r>
          <a:endParaRPr lang="es-ES" sz="2400" dirty="0">
            <a:latin typeface="Arial Narrow" pitchFamily="34" charset="0"/>
          </a:endParaRPr>
        </a:p>
      </dgm:t>
    </dgm:pt>
    <dgm:pt modelId="{CB6B9EE0-83EB-BE44-B079-9276B0C05889}" type="parTrans" cxnId="{9630DFC0-A2A9-5B47-AACA-D2D9B3192B81}">
      <dgm:prSet/>
      <dgm:spPr/>
      <dgm:t>
        <a:bodyPr/>
        <a:lstStyle/>
        <a:p>
          <a:pPr algn="just"/>
          <a:endParaRPr lang="es-ES" sz="2000">
            <a:latin typeface="Arial Narrow" pitchFamily="34" charset="0"/>
          </a:endParaRPr>
        </a:p>
      </dgm:t>
    </dgm:pt>
    <dgm:pt modelId="{9B7B01BB-C404-6F42-B5A5-3266C28228CE}" type="sibTrans" cxnId="{9630DFC0-A2A9-5B47-AACA-D2D9B3192B81}">
      <dgm:prSet/>
      <dgm:spPr/>
      <dgm:t>
        <a:bodyPr/>
        <a:lstStyle/>
        <a:p>
          <a:pPr algn="just"/>
          <a:endParaRPr lang="es-ES" sz="2000">
            <a:latin typeface="Arial Narrow" pitchFamily="34" charset="0"/>
          </a:endParaRPr>
        </a:p>
      </dgm:t>
    </dgm:pt>
    <dgm:pt modelId="{1BE283D4-D7BD-204B-A7C0-C30265D4E44C}" type="pres">
      <dgm:prSet presAssocID="{1B093201-DED1-824A-AA12-86FD505AAE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3AFC99E-807A-7F4B-82C2-F2DD8623FC60}" type="pres">
      <dgm:prSet presAssocID="{1B093201-DED1-824A-AA12-86FD505AAEC6}" presName="Name1" presStyleCnt="0"/>
      <dgm:spPr/>
    </dgm:pt>
    <dgm:pt modelId="{B780AB6E-C955-A642-A2EC-D505757CA1AC}" type="pres">
      <dgm:prSet presAssocID="{1B093201-DED1-824A-AA12-86FD505AAEC6}" presName="cycle" presStyleCnt="0"/>
      <dgm:spPr/>
    </dgm:pt>
    <dgm:pt modelId="{16713DDE-4807-DC46-BD23-6B5471196862}" type="pres">
      <dgm:prSet presAssocID="{1B093201-DED1-824A-AA12-86FD505AAEC6}" presName="srcNode" presStyleLbl="node1" presStyleIdx="0" presStyleCnt="4"/>
      <dgm:spPr/>
    </dgm:pt>
    <dgm:pt modelId="{907FC177-9274-CF48-A7DB-65C8B18609B5}" type="pres">
      <dgm:prSet presAssocID="{1B093201-DED1-824A-AA12-86FD505AAEC6}" presName="conn" presStyleLbl="parChTrans1D2" presStyleIdx="0" presStyleCnt="1"/>
      <dgm:spPr/>
      <dgm:t>
        <a:bodyPr/>
        <a:lstStyle/>
        <a:p>
          <a:endParaRPr lang="es-ES"/>
        </a:p>
      </dgm:t>
    </dgm:pt>
    <dgm:pt modelId="{9BD90049-828D-6042-BAE5-0E8F56D8387C}" type="pres">
      <dgm:prSet presAssocID="{1B093201-DED1-824A-AA12-86FD505AAEC6}" presName="extraNode" presStyleLbl="node1" presStyleIdx="0" presStyleCnt="4"/>
      <dgm:spPr/>
    </dgm:pt>
    <dgm:pt modelId="{5BE7BF08-24AD-E148-A55B-0AF8B5A49104}" type="pres">
      <dgm:prSet presAssocID="{1B093201-DED1-824A-AA12-86FD505AAEC6}" presName="dstNode" presStyleLbl="node1" presStyleIdx="0" presStyleCnt="4"/>
      <dgm:spPr/>
    </dgm:pt>
    <dgm:pt modelId="{49315847-C961-BD46-A2E3-1F823C9C6D03}" type="pres">
      <dgm:prSet presAssocID="{53658535-273C-9C45-AC2C-E3188652263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E36295-5C5A-CA4A-8DB6-772E8E152DF3}" type="pres">
      <dgm:prSet presAssocID="{53658535-273C-9C45-AC2C-E3188652263B}" presName="accent_1" presStyleCnt="0"/>
      <dgm:spPr/>
    </dgm:pt>
    <dgm:pt modelId="{736B0B1F-7866-6547-919C-6B595ABBEEA0}" type="pres">
      <dgm:prSet presAssocID="{53658535-273C-9C45-AC2C-E3188652263B}" presName="accentRepeatNode" presStyleLbl="solidFgAcc1" presStyleIdx="0" presStyleCnt="4"/>
      <dgm:spPr/>
    </dgm:pt>
    <dgm:pt modelId="{3D371EF4-AE57-F94B-BBDD-B150AC234D2D}" type="pres">
      <dgm:prSet presAssocID="{2C000E44-F998-B943-92E6-47DFFDE3262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CE6EC9-F9EC-6C40-86AE-2759E37788A7}" type="pres">
      <dgm:prSet presAssocID="{2C000E44-F998-B943-92E6-47DFFDE32626}" presName="accent_2" presStyleCnt="0"/>
      <dgm:spPr/>
    </dgm:pt>
    <dgm:pt modelId="{717B5220-070F-A043-A7FC-9886CF007D20}" type="pres">
      <dgm:prSet presAssocID="{2C000E44-F998-B943-92E6-47DFFDE32626}" presName="accentRepeatNode" presStyleLbl="solidFgAcc1" presStyleIdx="1" presStyleCnt="4"/>
      <dgm:spPr/>
    </dgm:pt>
    <dgm:pt modelId="{D7BE28BB-BC18-1A45-BB0F-BC05CA6891C1}" type="pres">
      <dgm:prSet presAssocID="{244141BC-B186-0741-BB96-8EA6D3608BC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E6A71A-A39A-AC44-9CDF-34E41ECC8B26}" type="pres">
      <dgm:prSet presAssocID="{244141BC-B186-0741-BB96-8EA6D3608BC9}" presName="accent_3" presStyleCnt="0"/>
      <dgm:spPr/>
    </dgm:pt>
    <dgm:pt modelId="{8778ABDA-484B-F540-BF90-3E07324249E0}" type="pres">
      <dgm:prSet presAssocID="{244141BC-B186-0741-BB96-8EA6D3608BC9}" presName="accentRepeatNode" presStyleLbl="solidFgAcc1" presStyleIdx="2" presStyleCnt="4"/>
      <dgm:spPr/>
    </dgm:pt>
    <dgm:pt modelId="{8D11D45A-7EB5-4D49-8F04-77F5872A7F85}" type="pres">
      <dgm:prSet presAssocID="{A224DCFB-AEED-8E4B-9F2A-DDB783D08CE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8C5345-2383-4044-A925-6E20635AABFF}" type="pres">
      <dgm:prSet presAssocID="{A224DCFB-AEED-8E4B-9F2A-DDB783D08CE1}" presName="accent_4" presStyleCnt="0"/>
      <dgm:spPr/>
    </dgm:pt>
    <dgm:pt modelId="{1BBD1D66-7736-884E-8889-DA8776982763}" type="pres">
      <dgm:prSet presAssocID="{A224DCFB-AEED-8E4B-9F2A-DDB783D08CE1}" presName="accentRepeatNode" presStyleLbl="solidFgAcc1" presStyleIdx="3" presStyleCnt="4"/>
      <dgm:spPr/>
    </dgm:pt>
  </dgm:ptLst>
  <dgm:cxnLst>
    <dgm:cxn modelId="{B230803A-C07C-9D4D-8D34-EE42B7DF1166}" type="presOf" srcId="{A224DCFB-AEED-8E4B-9F2A-DDB783D08CE1}" destId="{8D11D45A-7EB5-4D49-8F04-77F5872A7F85}" srcOrd="0" destOrd="0" presId="urn:microsoft.com/office/officeart/2008/layout/VerticalCurvedList"/>
    <dgm:cxn modelId="{BD820E2F-791F-6147-B493-0282D0574AB8}" srcId="{1B093201-DED1-824A-AA12-86FD505AAEC6}" destId="{244141BC-B186-0741-BB96-8EA6D3608BC9}" srcOrd="2" destOrd="0" parTransId="{3E4B4543-EEA6-E14E-8C9A-E20C3239E9DE}" sibTransId="{0316D4C4-7A6F-1949-8458-E95A5DEF00B8}"/>
    <dgm:cxn modelId="{D50E859B-7C40-5841-B75C-E0115E620BDB}" srcId="{1B093201-DED1-824A-AA12-86FD505AAEC6}" destId="{2C000E44-F998-B943-92E6-47DFFDE32626}" srcOrd="1" destOrd="0" parTransId="{660789D5-7E20-9C44-8692-D06631EEAEFC}" sibTransId="{DA33006C-6773-9249-8641-3309C19DC069}"/>
    <dgm:cxn modelId="{9FC50F38-7E9A-1942-94D1-73F8B742BEC9}" type="presOf" srcId="{244141BC-B186-0741-BB96-8EA6D3608BC9}" destId="{D7BE28BB-BC18-1A45-BB0F-BC05CA6891C1}" srcOrd="0" destOrd="0" presId="urn:microsoft.com/office/officeart/2008/layout/VerticalCurvedList"/>
    <dgm:cxn modelId="{78AA10D6-57E0-A849-9C02-E76078A669D1}" type="presOf" srcId="{53658535-273C-9C45-AC2C-E3188652263B}" destId="{49315847-C961-BD46-A2E3-1F823C9C6D03}" srcOrd="0" destOrd="0" presId="urn:microsoft.com/office/officeart/2008/layout/VerticalCurvedList"/>
    <dgm:cxn modelId="{6847F00D-48F6-2146-B428-CD573C0B77E4}" type="presOf" srcId="{6B9E89BB-1AEB-D54A-B0E0-B5903B197AD1}" destId="{907FC177-9274-CF48-A7DB-65C8B18609B5}" srcOrd="0" destOrd="0" presId="urn:microsoft.com/office/officeart/2008/layout/VerticalCurvedList"/>
    <dgm:cxn modelId="{9630DFC0-A2A9-5B47-AACA-D2D9B3192B81}" srcId="{1B093201-DED1-824A-AA12-86FD505AAEC6}" destId="{A224DCFB-AEED-8E4B-9F2A-DDB783D08CE1}" srcOrd="3" destOrd="0" parTransId="{CB6B9EE0-83EB-BE44-B079-9276B0C05889}" sibTransId="{9B7B01BB-C404-6F42-B5A5-3266C28228CE}"/>
    <dgm:cxn modelId="{91837741-3D45-9248-9D63-96E33F6AF0EA}" type="presOf" srcId="{1B093201-DED1-824A-AA12-86FD505AAEC6}" destId="{1BE283D4-D7BD-204B-A7C0-C30265D4E44C}" srcOrd="0" destOrd="0" presId="urn:microsoft.com/office/officeart/2008/layout/VerticalCurvedList"/>
    <dgm:cxn modelId="{2B8CBB9F-5E2C-DE48-A9C6-D38BFD2F37BB}" srcId="{1B093201-DED1-824A-AA12-86FD505AAEC6}" destId="{53658535-273C-9C45-AC2C-E3188652263B}" srcOrd="0" destOrd="0" parTransId="{64680AAE-380A-344C-AEC7-87DC06FD5113}" sibTransId="{6B9E89BB-1AEB-D54A-B0E0-B5903B197AD1}"/>
    <dgm:cxn modelId="{88991F27-EF79-4A4D-9637-F1B0B3C71923}" type="presOf" srcId="{2C000E44-F998-B943-92E6-47DFFDE32626}" destId="{3D371EF4-AE57-F94B-BBDD-B150AC234D2D}" srcOrd="0" destOrd="0" presId="urn:microsoft.com/office/officeart/2008/layout/VerticalCurvedList"/>
    <dgm:cxn modelId="{F053A240-8EC5-9A4D-BCA6-4B0326F63B02}" type="presParOf" srcId="{1BE283D4-D7BD-204B-A7C0-C30265D4E44C}" destId="{93AFC99E-807A-7F4B-82C2-F2DD8623FC60}" srcOrd="0" destOrd="0" presId="urn:microsoft.com/office/officeart/2008/layout/VerticalCurvedList"/>
    <dgm:cxn modelId="{3DF67F75-7A01-2442-B394-F9B1CD5EE091}" type="presParOf" srcId="{93AFC99E-807A-7F4B-82C2-F2DD8623FC60}" destId="{B780AB6E-C955-A642-A2EC-D505757CA1AC}" srcOrd="0" destOrd="0" presId="urn:microsoft.com/office/officeart/2008/layout/VerticalCurvedList"/>
    <dgm:cxn modelId="{1F637FFE-3684-1247-8819-C0EA2B31570A}" type="presParOf" srcId="{B780AB6E-C955-A642-A2EC-D505757CA1AC}" destId="{16713DDE-4807-DC46-BD23-6B5471196862}" srcOrd="0" destOrd="0" presId="urn:microsoft.com/office/officeart/2008/layout/VerticalCurvedList"/>
    <dgm:cxn modelId="{9AE4FBD1-5748-5448-8A7D-B9C134684915}" type="presParOf" srcId="{B780AB6E-C955-A642-A2EC-D505757CA1AC}" destId="{907FC177-9274-CF48-A7DB-65C8B18609B5}" srcOrd="1" destOrd="0" presId="urn:microsoft.com/office/officeart/2008/layout/VerticalCurvedList"/>
    <dgm:cxn modelId="{C5C884A3-BF71-1B46-8FEE-318657055EF3}" type="presParOf" srcId="{B780AB6E-C955-A642-A2EC-D505757CA1AC}" destId="{9BD90049-828D-6042-BAE5-0E8F56D8387C}" srcOrd="2" destOrd="0" presId="urn:microsoft.com/office/officeart/2008/layout/VerticalCurvedList"/>
    <dgm:cxn modelId="{7F4E7D15-E481-2E48-A7B5-835A28A1FDF9}" type="presParOf" srcId="{B780AB6E-C955-A642-A2EC-D505757CA1AC}" destId="{5BE7BF08-24AD-E148-A55B-0AF8B5A49104}" srcOrd="3" destOrd="0" presId="urn:microsoft.com/office/officeart/2008/layout/VerticalCurvedList"/>
    <dgm:cxn modelId="{C661C0B4-4EA5-C04B-B87D-585429554EEE}" type="presParOf" srcId="{93AFC99E-807A-7F4B-82C2-F2DD8623FC60}" destId="{49315847-C961-BD46-A2E3-1F823C9C6D03}" srcOrd="1" destOrd="0" presId="urn:microsoft.com/office/officeart/2008/layout/VerticalCurvedList"/>
    <dgm:cxn modelId="{AC373AEF-8A9F-FB4C-978A-8CA163CF1281}" type="presParOf" srcId="{93AFC99E-807A-7F4B-82C2-F2DD8623FC60}" destId="{3CE36295-5C5A-CA4A-8DB6-772E8E152DF3}" srcOrd="2" destOrd="0" presId="urn:microsoft.com/office/officeart/2008/layout/VerticalCurvedList"/>
    <dgm:cxn modelId="{20F86879-7F3B-0843-93A2-262FC23E4981}" type="presParOf" srcId="{3CE36295-5C5A-CA4A-8DB6-772E8E152DF3}" destId="{736B0B1F-7866-6547-919C-6B595ABBEEA0}" srcOrd="0" destOrd="0" presId="urn:microsoft.com/office/officeart/2008/layout/VerticalCurvedList"/>
    <dgm:cxn modelId="{C7AF979E-5E39-9149-BE70-835DDEFCD580}" type="presParOf" srcId="{93AFC99E-807A-7F4B-82C2-F2DD8623FC60}" destId="{3D371EF4-AE57-F94B-BBDD-B150AC234D2D}" srcOrd="3" destOrd="0" presId="urn:microsoft.com/office/officeart/2008/layout/VerticalCurvedList"/>
    <dgm:cxn modelId="{5EFF1FD7-9D3D-8B4E-A16D-8B42CDA6F94F}" type="presParOf" srcId="{93AFC99E-807A-7F4B-82C2-F2DD8623FC60}" destId="{0FCE6EC9-F9EC-6C40-86AE-2759E37788A7}" srcOrd="4" destOrd="0" presId="urn:microsoft.com/office/officeart/2008/layout/VerticalCurvedList"/>
    <dgm:cxn modelId="{46C36955-A019-0B4C-AFA7-1E2963C8FCD7}" type="presParOf" srcId="{0FCE6EC9-F9EC-6C40-86AE-2759E37788A7}" destId="{717B5220-070F-A043-A7FC-9886CF007D20}" srcOrd="0" destOrd="0" presId="urn:microsoft.com/office/officeart/2008/layout/VerticalCurvedList"/>
    <dgm:cxn modelId="{A616C890-8F32-0E4F-8259-56F97F8F16E8}" type="presParOf" srcId="{93AFC99E-807A-7F4B-82C2-F2DD8623FC60}" destId="{D7BE28BB-BC18-1A45-BB0F-BC05CA6891C1}" srcOrd="5" destOrd="0" presId="urn:microsoft.com/office/officeart/2008/layout/VerticalCurvedList"/>
    <dgm:cxn modelId="{7314C9A8-6F16-9B4B-8E36-D6B1036DC71B}" type="presParOf" srcId="{93AFC99E-807A-7F4B-82C2-F2DD8623FC60}" destId="{ABE6A71A-A39A-AC44-9CDF-34E41ECC8B26}" srcOrd="6" destOrd="0" presId="urn:microsoft.com/office/officeart/2008/layout/VerticalCurvedList"/>
    <dgm:cxn modelId="{6BD43DEA-20E7-474C-BBD7-6F5719C60E75}" type="presParOf" srcId="{ABE6A71A-A39A-AC44-9CDF-34E41ECC8B26}" destId="{8778ABDA-484B-F540-BF90-3E07324249E0}" srcOrd="0" destOrd="0" presId="urn:microsoft.com/office/officeart/2008/layout/VerticalCurvedList"/>
    <dgm:cxn modelId="{65E7695C-855B-C142-8CFD-82C1998A4236}" type="presParOf" srcId="{93AFC99E-807A-7F4B-82C2-F2DD8623FC60}" destId="{8D11D45A-7EB5-4D49-8F04-77F5872A7F85}" srcOrd="7" destOrd="0" presId="urn:microsoft.com/office/officeart/2008/layout/VerticalCurvedList"/>
    <dgm:cxn modelId="{B6F0BBBA-19FA-2641-AFD0-8A3B6090A53A}" type="presParOf" srcId="{93AFC99E-807A-7F4B-82C2-F2DD8623FC60}" destId="{358C5345-2383-4044-A925-6E20635AABFF}" srcOrd="8" destOrd="0" presId="urn:microsoft.com/office/officeart/2008/layout/VerticalCurvedList"/>
    <dgm:cxn modelId="{B607903C-D1FF-304D-9F85-2139022E1E01}" type="presParOf" srcId="{358C5345-2383-4044-A925-6E20635AABFF}" destId="{1BBD1D66-7736-884E-8889-DA8776982763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70577-508D-D24A-83C1-32A569890581}" type="doc">
      <dgm:prSet loTypeId="urn:microsoft.com/office/officeart/2005/8/layout/lProcess1" loCatId="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s-ES"/>
        </a:p>
      </dgm:t>
    </dgm:pt>
    <dgm:pt modelId="{AFB36C3C-8F19-344F-9B1C-CD52E9EF2DE2}">
      <dgm:prSet phldrT="[Texto]" custT="1"/>
      <dgm:spPr/>
      <dgm:t>
        <a:bodyPr/>
        <a:lstStyle/>
        <a:p>
          <a:pPr algn="l">
            <a:lnSpc>
              <a:spcPts val="3000"/>
            </a:lnSpc>
          </a:pPr>
          <a:r>
            <a:rPr lang="en-GB" sz="2000" b="1" dirty="0" smtClean="0">
              <a:latin typeface="Arial Narrow" pitchFamily="34" charset="0"/>
            </a:rPr>
            <a:t>Differences in enzyme activity</a:t>
          </a:r>
        </a:p>
        <a:p>
          <a:pPr algn="l">
            <a:lnSpc>
              <a:spcPts val="3000"/>
            </a:lnSpc>
          </a:pPr>
          <a:r>
            <a:rPr lang="en-GB" sz="2000" b="1" dirty="0" smtClean="0">
              <a:latin typeface="Arial Narrow" pitchFamily="34" charset="0"/>
            </a:rPr>
            <a:t>Application rate and composition</a:t>
          </a:r>
        </a:p>
        <a:p>
          <a:pPr algn="l">
            <a:lnSpc>
              <a:spcPts val="3000"/>
            </a:lnSpc>
          </a:pPr>
          <a:r>
            <a:rPr lang="en-GB" sz="2000" b="1" dirty="0" smtClean="0">
              <a:latin typeface="Arial Narrow" pitchFamily="34" charset="0"/>
            </a:rPr>
            <a:t>Animal physiological Stage</a:t>
          </a:r>
        </a:p>
        <a:p>
          <a:pPr algn="l">
            <a:lnSpc>
              <a:spcPts val="3000"/>
            </a:lnSpc>
          </a:pPr>
          <a:r>
            <a:rPr lang="en-GB" sz="2000" b="1" dirty="0" smtClean="0">
              <a:latin typeface="Arial Narrow" pitchFamily="34" charset="0"/>
            </a:rPr>
            <a:t>Time of enzyme delivery</a:t>
          </a:r>
        </a:p>
        <a:p>
          <a:pPr algn="l">
            <a:lnSpc>
              <a:spcPts val="3000"/>
            </a:lnSpc>
          </a:pPr>
          <a:r>
            <a:rPr lang="en-GB" sz="2000" b="1" dirty="0" smtClean="0">
              <a:latin typeface="Arial Narrow" pitchFamily="34" charset="0"/>
            </a:rPr>
            <a:t>Ruminal activity </a:t>
          </a:r>
        </a:p>
        <a:p>
          <a:pPr algn="l">
            <a:lnSpc>
              <a:spcPts val="3000"/>
            </a:lnSpc>
          </a:pPr>
          <a:r>
            <a:rPr lang="en-GB" sz="2000" b="1" dirty="0" smtClean="0">
              <a:latin typeface="Arial Narrow" pitchFamily="34" charset="0"/>
            </a:rPr>
            <a:t>Enzymes stability</a:t>
          </a:r>
        </a:p>
      </dgm:t>
    </dgm:pt>
    <dgm:pt modelId="{DB1BE5EE-5F2A-3F43-B8E0-20893C330FE4}" type="parTrans" cxnId="{D659BB66-1959-7F4A-80A9-9D99264228C4}">
      <dgm:prSet/>
      <dgm:spPr/>
      <dgm:t>
        <a:bodyPr/>
        <a:lstStyle/>
        <a:p>
          <a:endParaRPr lang="es-ES" sz="2000"/>
        </a:p>
      </dgm:t>
    </dgm:pt>
    <dgm:pt modelId="{1EC1CCA3-9BE9-4344-B749-9F5394DDFB19}" type="sibTrans" cxnId="{D659BB66-1959-7F4A-80A9-9D99264228C4}">
      <dgm:prSet/>
      <dgm:spPr/>
      <dgm:t>
        <a:bodyPr/>
        <a:lstStyle/>
        <a:p>
          <a:endParaRPr lang="es-ES" sz="2000"/>
        </a:p>
      </dgm:t>
    </dgm:pt>
    <dgm:pt modelId="{5654D059-0661-6F4B-AA3A-104397D7AE59}" type="pres">
      <dgm:prSet presAssocID="{4BA70577-508D-D24A-83C1-32A5698905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EA5FDC-5535-3045-B8AE-1F3FA1309E6B}" type="pres">
      <dgm:prSet presAssocID="{AFB36C3C-8F19-344F-9B1C-CD52E9EF2DE2}" presName="vertFlow" presStyleCnt="0"/>
      <dgm:spPr/>
    </dgm:pt>
    <dgm:pt modelId="{31272CBC-99DF-0245-A05A-3C11F7698838}" type="pres">
      <dgm:prSet presAssocID="{AFB36C3C-8F19-344F-9B1C-CD52E9EF2DE2}" presName="header" presStyleLbl="node1" presStyleIdx="0" presStyleCnt="1" custScaleX="27290" custScaleY="100000"/>
      <dgm:spPr/>
      <dgm:t>
        <a:bodyPr/>
        <a:lstStyle/>
        <a:p>
          <a:endParaRPr lang="es-ES"/>
        </a:p>
      </dgm:t>
    </dgm:pt>
  </dgm:ptLst>
  <dgm:cxnLst>
    <dgm:cxn modelId="{5D26F723-250C-474E-B9FB-A02FA5FD33A3}" type="presOf" srcId="{AFB36C3C-8F19-344F-9B1C-CD52E9EF2DE2}" destId="{31272CBC-99DF-0245-A05A-3C11F7698838}" srcOrd="0" destOrd="0" presId="urn:microsoft.com/office/officeart/2005/8/layout/lProcess1"/>
    <dgm:cxn modelId="{6B8C3249-D150-2047-BA48-39E33D783725}" type="presOf" srcId="{4BA70577-508D-D24A-83C1-32A569890581}" destId="{5654D059-0661-6F4B-AA3A-104397D7AE59}" srcOrd="0" destOrd="0" presId="urn:microsoft.com/office/officeart/2005/8/layout/lProcess1"/>
    <dgm:cxn modelId="{D659BB66-1959-7F4A-80A9-9D99264228C4}" srcId="{4BA70577-508D-D24A-83C1-32A569890581}" destId="{AFB36C3C-8F19-344F-9B1C-CD52E9EF2DE2}" srcOrd="0" destOrd="0" parTransId="{DB1BE5EE-5F2A-3F43-B8E0-20893C330FE4}" sibTransId="{1EC1CCA3-9BE9-4344-B749-9F5394DDFB19}"/>
    <dgm:cxn modelId="{74BCAF8B-7ED7-DA45-880B-A01CA3669E22}" type="presParOf" srcId="{5654D059-0661-6F4B-AA3A-104397D7AE59}" destId="{E9EA5FDC-5535-3045-B8AE-1F3FA1309E6B}" srcOrd="0" destOrd="0" presId="urn:microsoft.com/office/officeart/2005/8/layout/lProcess1"/>
    <dgm:cxn modelId="{172FE20D-6399-3345-BEAF-B63B21EA633B}" type="presParOf" srcId="{E9EA5FDC-5535-3045-B8AE-1F3FA1309E6B}" destId="{31272CBC-99DF-0245-A05A-3C11F7698838}" srcOrd="0" destOrd="0" presId="urn:microsoft.com/office/officeart/2005/8/layout/lProcess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0544F-9715-2F44-9C08-E0C971240794}">
      <dsp:nvSpPr>
        <dsp:cNvPr id="0" name=""/>
        <dsp:cNvSpPr/>
      </dsp:nvSpPr>
      <dsp:spPr>
        <a:xfrm>
          <a:off x="2917" y="517565"/>
          <a:ext cx="2341994" cy="3178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noProof="0" dirty="0" smtClean="0">
              <a:latin typeface="Arial Narrow" pitchFamily="34" charset="0"/>
            </a:rPr>
            <a:t>Improving  feed utilization in ruminant nutrition  </a:t>
          </a:r>
          <a:endParaRPr lang="en-US" sz="3400" kern="1200" noProof="0" dirty="0">
            <a:latin typeface="Arial Narrow" pitchFamily="34" charset="0"/>
          </a:endParaRPr>
        </a:p>
      </dsp:txBody>
      <dsp:txXfrm>
        <a:off x="71512" y="586160"/>
        <a:ext cx="2204804" cy="3041287"/>
      </dsp:txXfrm>
    </dsp:sp>
    <dsp:sp modelId="{FE3FB7EF-C40B-3C4E-B782-7F58DD31CA4F}">
      <dsp:nvSpPr>
        <dsp:cNvPr id="0" name=""/>
        <dsp:cNvSpPr/>
      </dsp:nvSpPr>
      <dsp:spPr>
        <a:xfrm>
          <a:off x="2344912" y="2084370"/>
          <a:ext cx="840252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840252" y="22434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744032" y="2085798"/>
        <a:ext cx="42012" cy="42012"/>
      </dsp:txXfrm>
    </dsp:sp>
    <dsp:sp modelId="{A737400F-B3FD-254B-8E8B-E1AD57EA745A}">
      <dsp:nvSpPr>
        <dsp:cNvPr id="0" name=""/>
        <dsp:cNvSpPr/>
      </dsp:nvSpPr>
      <dsp:spPr>
        <a:xfrm>
          <a:off x="3185165" y="1581646"/>
          <a:ext cx="2100632" cy="1050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latin typeface="Arial Narrow" pitchFamily="34" charset="0"/>
            </a:rPr>
            <a:t>Use </a:t>
          </a:r>
          <a:r>
            <a:rPr lang="en-US" sz="3400" kern="1200" noProof="0" dirty="0" smtClean="0">
              <a:latin typeface="Arial Narrow" pitchFamily="34" charset="0"/>
            </a:rPr>
            <a:t>additives</a:t>
          </a:r>
          <a:endParaRPr lang="en-US" sz="3400" kern="1200" noProof="0" dirty="0">
            <a:latin typeface="Arial Narrow" pitchFamily="34" charset="0"/>
          </a:endParaRPr>
        </a:p>
      </dsp:txBody>
      <dsp:txXfrm>
        <a:off x="3215928" y="1612409"/>
        <a:ext cx="2039106" cy="988790"/>
      </dsp:txXfrm>
    </dsp:sp>
    <dsp:sp modelId="{8DC572DB-DA38-3E46-8B4F-F8291973A46C}">
      <dsp:nvSpPr>
        <dsp:cNvPr id="0" name=""/>
        <dsp:cNvSpPr/>
      </dsp:nvSpPr>
      <dsp:spPr>
        <a:xfrm rot="18289469">
          <a:off x="4970233" y="1480438"/>
          <a:ext cx="1471380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1471380" y="22434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69139" y="1466088"/>
        <a:ext cx="73569" cy="73569"/>
      </dsp:txXfrm>
    </dsp:sp>
    <dsp:sp modelId="{5CCEED7C-6C8C-EC4C-B1C3-5B4CC5A73D58}">
      <dsp:nvSpPr>
        <dsp:cNvPr id="0" name=""/>
        <dsp:cNvSpPr/>
      </dsp:nvSpPr>
      <dsp:spPr>
        <a:xfrm>
          <a:off x="6126050" y="373782"/>
          <a:ext cx="2100632" cy="1050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latin typeface="Arial Narrow" pitchFamily="34" charset="0"/>
            </a:rPr>
            <a:t>Live </a:t>
          </a:r>
          <a:r>
            <a:rPr lang="en-US" sz="3400" kern="1200" noProof="0" dirty="0" smtClean="0">
              <a:latin typeface="Arial Narrow" pitchFamily="34" charset="0"/>
            </a:rPr>
            <a:t>yeast</a:t>
          </a:r>
          <a:endParaRPr lang="en-US" sz="3400" kern="1200" noProof="0" dirty="0">
            <a:latin typeface="Arial Narrow" pitchFamily="34" charset="0"/>
          </a:endParaRPr>
        </a:p>
      </dsp:txBody>
      <dsp:txXfrm>
        <a:off x="6156813" y="404545"/>
        <a:ext cx="2039106" cy="988790"/>
      </dsp:txXfrm>
    </dsp:sp>
    <dsp:sp modelId="{EF05FE53-B097-C546-802C-BC2E75A1CFD1}">
      <dsp:nvSpPr>
        <dsp:cNvPr id="0" name=""/>
        <dsp:cNvSpPr/>
      </dsp:nvSpPr>
      <dsp:spPr>
        <a:xfrm>
          <a:off x="5285797" y="2084370"/>
          <a:ext cx="840252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840252" y="22434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84917" y="2085798"/>
        <a:ext cx="42012" cy="42012"/>
      </dsp:txXfrm>
    </dsp:sp>
    <dsp:sp modelId="{101CE575-3864-0F4D-90C0-792D6477D0C3}">
      <dsp:nvSpPr>
        <dsp:cNvPr id="0" name=""/>
        <dsp:cNvSpPr/>
      </dsp:nvSpPr>
      <dsp:spPr>
        <a:xfrm>
          <a:off x="6126050" y="1581646"/>
          <a:ext cx="2100632" cy="1050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noProof="0" dirty="0" smtClean="0">
              <a:latin typeface="Arial Narrow" pitchFamily="34" charset="0"/>
            </a:rPr>
            <a:t>Phytogenic extracts</a:t>
          </a:r>
          <a:endParaRPr lang="en-US" sz="3400" kern="1200" noProof="0" dirty="0">
            <a:latin typeface="Arial Narrow" pitchFamily="34" charset="0"/>
          </a:endParaRPr>
        </a:p>
      </dsp:txBody>
      <dsp:txXfrm>
        <a:off x="6156813" y="1612409"/>
        <a:ext cx="2039106" cy="988790"/>
      </dsp:txXfrm>
    </dsp:sp>
    <dsp:sp modelId="{E3D0F638-0C64-1F45-AD5B-BE38B0BBDBD9}">
      <dsp:nvSpPr>
        <dsp:cNvPr id="0" name=""/>
        <dsp:cNvSpPr/>
      </dsp:nvSpPr>
      <dsp:spPr>
        <a:xfrm rot="3310531">
          <a:off x="4970233" y="2688302"/>
          <a:ext cx="1471380" cy="44868"/>
        </a:xfrm>
        <a:custGeom>
          <a:avLst/>
          <a:gdLst/>
          <a:ahLst/>
          <a:cxnLst/>
          <a:rect l="0" t="0" r="0" b="0"/>
          <a:pathLst>
            <a:path>
              <a:moveTo>
                <a:pt x="0" y="22434"/>
              </a:moveTo>
              <a:lnTo>
                <a:pt x="1471380" y="22434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69139" y="2673951"/>
        <a:ext cx="73569" cy="73569"/>
      </dsp:txXfrm>
    </dsp:sp>
    <dsp:sp modelId="{D292DF9E-429D-CB4C-B508-8096A7883A63}">
      <dsp:nvSpPr>
        <dsp:cNvPr id="0" name=""/>
        <dsp:cNvSpPr/>
      </dsp:nvSpPr>
      <dsp:spPr>
        <a:xfrm>
          <a:off x="6126050" y="2789509"/>
          <a:ext cx="2100632" cy="1050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noProof="0" dirty="0" err="1" smtClean="0">
              <a:latin typeface="Arial Narrow" pitchFamily="34" charset="0"/>
            </a:rPr>
            <a:t>Fibrolytic</a:t>
          </a:r>
          <a:r>
            <a:rPr lang="en-US" sz="3400" b="1" kern="1200" noProof="0" dirty="0" smtClean="0">
              <a:latin typeface="Arial Narrow" pitchFamily="34" charset="0"/>
            </a:rPr>
            <a:t> enzymes</a:t>
          </a:r>
          <a:endParaRPr lang="en-US" sz="3400" b="1" kern="1200" noProof="0" dirty="0">
            <a:latin typeface="Arial Narrow" pitchFamily="34" charset="0"/>
          </a:endParaRPr>
        </a:p>
      </dsp:txBody>
      <dsp:txXfrm>
        <a:off x="6156813" y="2820272"/>
        <a:ext cx="2039106" cy="988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FC177-9274-CF48-A7DB-65C8B18609B5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15847-C961-BD46-A2E3-1F823C9C6D03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Arial Narrow" pitchFamily="34" charset="0"/>
            </a:rPr>
            <a:t>Hydrolysis of dietary ﬁbre before ingestion </a:t>
          </a:r>
          <a:endParaRPr lang="es-ES" sz="2400" kern="1200" dirty="0">
            <a:latin typeface="Arial Narrow" pitchFamily="34" charset="0"/>
          </a:endParaRPr>
        </a:p>
      </dsp:txBody>
      <dsp:txXfrm>
        <a:off x="511409" y="347956"/>
        <a:ext cx="7655707" cy="696274"/>
      </dsp:txXfrm>
    </dsp:sp>
    <dsp:sp modelId="{736B0B1F-7866-6547-919C-6B595ABBEEA0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D371EF4-AE57-F94B-BBDD-B150AC234D2D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72970"/>
                <a:satOff val="-477"/>
                <a:lumOff val="8185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72970"/>
                <a:satOff val="-477"/>
                <a:lumOff val="8185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72970"/>
                <a:satOff val="-477"/>
                <a:lumOff val="81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Arial Narrow" pitchFamily="34" charset="0"/>
            </a:rPr>
            <a:t>Synergistic enhancement with endogenous microbial enzymes in the </a:t>
          </a:r>
          <a:r>
            <a:rPr lang="en-GB" sz="2400" kern="1200" dirty="0" err="1" smtClean="0">
              <a:latin typeface="Arial Narrow" pitchFamily="34" charset="0"/>
            </a:rPr>
            <a:t>rume</a:t>
          </a:r>
          <a:r>
            <a:rPr lang="es-ES_tradnl" sz="2400" kern="1200" dirty="0" smtClean="0">
              <a:latin typeface="Arial Narrow" pitchFamily="34" charset="0"/>
            </a:rPr>
            <a:t>n</a:t>
          </a:r>
        </a:p>
      </dsp:txBody>
      <dsp:txXfrm>
        <a:off x="910599" y="1392548"/>
        <a:ext cx="7256517" cy="696274"/>
      </dsp:txXfrm>
    </dsp:sp>
    <dsp:sp modelId="{717B5220-070F-A043-A7FC-9886CF007D20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72970"/>
              <a:satOff val="-477"/>
              <a:lumOff val="81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BE28BB-BC18-1A45-BB0F-BC05CA6891C1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45939"/>
                <a:satOff val="-954"/>
                <a:lumOff val="1636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45939"/>
                <a:satOff val="-954"/>
                <a:lumOff val="1636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45939"/>
                <a:satOff val="-954"/>
                <a:lumOff val="163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Arial Narrow" pitchFamily="34" charset="0"/>
            </a:rPr>
            <a:t>Altering ruminal fermentation </a:t>
          </a:r>
        </a:p>
      </dsp:txBody>
      <dsp:txXfrm>
        <a:off x="910599" y="2437140"/>
        <a:ext cx="7256517" cy="696274"/>
      </dsp:txXfrm>
    </dsp:sp>
    <dsp:sp modelId="{8778ABDA-484B-F540-BF90-3E07324249E0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45939"/>
              <a:satOff val="-954"/>
              <a:lumOff val="163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D11D45A-7EB5-4D49-8F04-77F5872A7F85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Arial Narrow" pitchFamily="34" charset="0"/>
            </a:rPr>
            <a:t>Enhanced </a:t>
          </a:r>
          <a:r>
            <a:rPr lang="en-GB" sz="2400" kern="1200" dirty="0" err="1" smtClean="0">
              <a:latin typeface="Arial Narrow" pitchFamily="34" charset="0"/>
            </a:rPr>
            <a:t>ruminal</a:t>
          </a:r>
          <a:r>
            <a:rPr lang="en-GB" sz="2400" kern="1200" dirty="0" smtClean="0">
              <a:latin typeface="Arial Narrow" pitchFamily="34" charset="0"/>
            </a:rPr>
            <a:t> microorganisms attachment and colonization to the plant cell wall </a:t>
          </a:r>
          <a:endParaRPr lang="es-ES" sz="2400" kern="1200" dirty="0">
            <a:latin typeface="Arial Narrow" pitchFamily="34" charset="0"/>
          </a:endParaRPr>
        </a:p>
      </dsp:txBody>
      <dsp:txXfrm>
        <a:off x="511409" y="3481732"/>
        <a:ext cx="7655707" cy="696274"/>
      </dsp:txXfrm>
    </dsp:sp>
    <dsp:sp modelId="{1BBD1D66-7736-884E-8889-DA8776982763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218909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72CBC-99DF-0245-A05A-3C11F7698838}">
      <dsp:nvSpPr>
        <dsp:cNvPr id="0" name=""/>
        <dsp:cNvSpPr/>
      </dsp:nvSpPr>
      <dsp:spPr>
        <a:xfrm>
          <a:off x="1644529" y="0"/>
          <a:ext cx="4940541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rial Narrow" pitchFamily="34" charset="0"/>
            </a:rPr>
            <a:t>Differences in enzyme activity</a:t>
          </a:r>
        </a:p>
        <a:p>
          <a:pPr lvl="0" algn="l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rial Narrow" pitchFamily="34" charset="0"/>
            </a:rPr>
            <a:t>Application rate and composition</a:t>
          </a:r>
        </a:p>
        <a:p>
          <a:pPr lvl="0" algn="l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rial Narrow" pitchFamily="34" charset="0"/>
            </a:rPr>
            <a:t>Animal physiological Stage</a:t>
          </a:r>
        </a:p>
        <a:p>
          <a:pPr lvl="0" algn="l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rial Narrow" pitchFamily="34" charset="0"/>
            </a:rPr>
            <a:t>Time of enzyme delivery</a:t>
          </a:r>
        </a:p>
        <a:p>
          <a:pPr lvl="0" algn="l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rial Narrow" pitchFamily="34" charset="0"/>
            </a:rPr>
            <a:t>Ruminal activity </a:t>
          </a:r>
        </a:p>
        <a:p>
          <a:pPr lvl="0" algn="l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rial Narrow" pitchFamily="34" charset="0"/>
            </a:rPr>
            <a:t>Enzymes stability</a:t>
          </a:r>
        </a:p>
      </dsp:txBody>
      <dsp:txXfrm>
        <a:off x="1777090" y="132561"/>
        <a:ext cx="4675419" cy="4260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C271B-77B5-9E4F-B346-BA806FE61C3D}" type="datetimeFigureOut">
              <a:rPr lang="es-ES" smtClean="0"/>
              <a:pPr/>
              <a:t>14/09/2015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FAE4E-0ADD-FB49-B8DB-9A62CEDA4D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3811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6ECC-725C-42B6-A747-D6CD5EF30590}" type="slidenum">
              <a:rPr lang="es-MX" smtClean="0">
                <a:solidFill>
                  <a:prstClr val="black"/>
                </a:solidFill>
              </a:rPr>
              <a:pPr/>
              <a:t>6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FAE4E-0ADD-FB49-B8DB-9A62CEDA4DA8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30760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FAE4E-0ADD-FB49-B8DB-9A62CEDA4DA8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3909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A7A9-EC1A-C447-BC87-7F1C592E076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85449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A7A9-EC1A-C447-BC87-7F1C592E076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4782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3DF3-598E-334B-861B-F47CD476EAE9}" type="datetimeFigureOut">
              <a:rPr lang="es-ES" smtClean="0"/>
              <a:pPr/>
              <a:t>14/09/2015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EBE2-3C22-C949-9752-6EB6A35AEC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7941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3DF3-598E-334B-861B-F47CD476EAE9}" type="datetimeFigureOut">
              <a:rPr lang="es-ES" smtClean="0"/>
              <a:pPr/>
              <a:t>14/09/2015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EBE2-3C22-C949-9752-6EB6A35AEC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2246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3DF3-598E-334B-861B-F47CD476EAE9}" type="datetimeFigureOut">
              <a:rPr lang="es-ES" smtClean="0"/>
              <a:pPr/>
              <a:t>14/09/2015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EBE2-3C22-C949-9752-6EB6A35AEC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1945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334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026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265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228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338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16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4668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44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3DF3-598E-334B-861B-F47CD476EAE9}" type="datetimeFigureOut">
              <a:rPr lang="es-ES" smtClean="0"/>
              <a:pPr/>
              <a:t>14/09/2015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EBE2-3C22-C949-9752-6EB6A35AEC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4670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749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2160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440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" y="914400"/>
            <a:ext cx="7781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981200"/>
            <a:ext cx="38084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0841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0841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77238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3C4685-4C6D-4783-BA72-B1A2B5591B4D}" type="slidenum">
              <a:rPr lang="en-US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263035"/>
      </p:ext>
    </p:extLst>
  </p:cSld>
  <p:clrMapOvr>
    <a:masterClrMapping/>
  </p:clrMapOvr>
  <p:transition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28638" y="914400"/>
            <a:ext cx="7927975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77238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ECCBD8-DDFC-4282-8197-E2C1BDB023B1}" type="slidenum">
              <a:rPr lang="en-US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498283"/>
      </p:ext>
    </p:extLst>
  </p:cSld>
  <p:clrMapOvr>
    <a:masterClrMapping/>
  </p:clrMapOvr>
  <p:transition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49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483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142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9860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81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3DF3-598E-334B-861B-F47CD476EAE9}" type="datetimeFigureOut">
              <a:rPr lang="es-ES" smtClean="0"/>
              <a:pPr/>
              <a:t>14/09/2015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EBE2-3C22-C949-9752-6EB6A35AEC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78223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213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122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2771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112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5138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340270-9C4D-432E-A8FE-2170511AE009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189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" y="914400"/>
            <a:ext cx="7781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981200"/>
            <a:ext cx="38084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0841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0841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77238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3C4685-4C6D-4783-BA72-B1A2B5591B4D}" type="slidenum">
              <a:rPr lang="en-US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862515"/>
      </p:ext>
    </p:extLst>
  </p:cSld>
  <p:clrMapOvr>
    <a:masterClrMapping/>
  </p:clrMapOvr>
  <p:transition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28638" y="914400"/>
            <a:ext cx="7927975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77238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ECCBD8-DDFC-4282-8197-E2C1BDB023B1}" type="slidenum">
              <a:rPr lang="en-US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595981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3DF3-598E-334B-861B-F47CD476EAE9}" type="datetimeFigureOut">
              <a:rPr lang="es-ES" smtClean="0"/>
              <a:pPr/>
              <a:t>14/09/2015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EBE2-3C22-C949-9752-6EB6A35AEC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6606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3DF3-598E-334B-861B-F47CD476EAE9}" type="datetimeFigureOut">
              <a:rPr lang="es-ES" smtClean="0"/>
              <a:pPr/>
              <a:t>14/09/2015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EBE2-3C22-C949-9752-6EB6A35AEC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5921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3DF3-598E-334B-861B-F47CD476EAE9}" type="datetimeFigureOut">
              <a:rPr lang="es-ES" smtClean="0"/>
              <a:pPr/>
              <a:t>14/09/2015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EBE2-3C22-C949-9752-6EB6A35AEC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2976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3DF3-598E-334B-861B-F47CD476EAE9}" type="datetimeFigureOut">
              <a:rPr lang="es-ES" smtClean="0"/>
              <a:pPr/>
              <a:t>14/09/2015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EBE2-3C22-C949-9752-6EB6A35AEC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1558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3DF3-598E-334B-861B-F47CD476EAE9}" type="datetimeFigureOut">
              <a:rPr lang="es-ES" smtClean="0"/>
              <a:pPr/>
              <a:t>14/09/2015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EBE2-3C22-C949-9752-6EB6A35AEC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0310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3DF3-598E-334B-861B-F47CD476EAE9}" type="datetimeFigureOut">
              <a:rPr lang="es-ES" smtClean="0"/>
              <a:pPr/>
              <a:t>14/09/2015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EBE2-3C22-C949-9752-6EB6A35AEC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6686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3DF3-598E-334B-861B-F47CD476EAE9}" type="datetimeFigureOut">
              <a:rPr lang="es-ES" smtClean="0"/>
              <a:pPr/>
              <a:t>14/09/2015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EBE2-3C22-C949-9752-6EB6A35AEC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5243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 defTabSz="914400"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0D340270-9C4D-432E-A8FE-2170511AE009}" type="slidenum">
              <a:rPr lang="en-US" smtClean="0">
                <a:solidFill>
                  <a:srgbClr val="D6ECFF"/>
                </a:solidFill>
              </a:rPr>
              <a:pPr defTabSz="914400"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87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12406CB3-AB38-4605-897E-6A746258CE3F}" type="datetimeFigureOut">
              <a:rPr lang="en-US" smtClean="0">
                <a:solidFill>
                  <a:srgbClr val="D6ECFF"/>
                </a:solidFill>
              </a:rPr>
              <a:pPr defTabSz="914400"/>
              <a:t>9/14/2015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0D340270-9C4D-432E-A8FE-2170511AE009}" type="slidenum">
              <a:rPr lang="en-US" smtClean="0">
                <a:solidFill>
                  <a:srgbClr val="D6ECFF"/>
                </a:solidFill>
              </a:rPr>
              <a:pPr defTabSz="914400"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14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alem70@yahoo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asalem70@hot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jas.fass.org/cgi/content/full/81/14_suppl_2/E120" TargetMode="Externa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A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9875" y="292426"/>
            <a:ext cx="1974126" cy="205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8539248" cy="126355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Dietary </a:t>
            </a:r>
            <a:r>
              <a:rPr lang="en-US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xylanase</a:t>
            </a:r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 addition and nutrient digestibility, rumen fermentation and duodenal fiber digestion in sheep</a:t>
            </a:r>
            <a:endParaRPr lang="es-ES" sz="2400" i="1" cap="none" dirty="0">
              <a:solidFill>
                <a:schemeClr val="tx1"/>
              </a:solidFill>
              <a:latin typeface="Arial Black" pitchFamily="34" charset="0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76981" y="292426"/>
            <a:ext cx="519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"/>
            <a:r>
              <a:rPr lang="es-MX" sz="1600" b="1" dirty="0">
                <a:latin typeface="Arial Black" pitchFamily="34" charset="0"/>
                <a:cs typeface="Arial"/>
              </a:rPr>
              <a:t>UNIVERSIDAD AUTÓNOMA DEL ESTADO DE </a:t>
            </a:r>
            <a:r>
              <a:rPr lang="es-MX" sz="1600" b="1" dirty="0" smtClean="0">
                <a:latin typeface="Arial Black" pitchFamily="34" charset="0"/>
                <a:cs typeface="Arial"/>
              </a:rPr>
              <a:t>MÉXICO</a:t>
            </a:r>
            <a:endParaRPr lang="es-MX" sz="1600" dirty="0">
              <a:latin typeface="Arial Black" pitchFamily="34" charset="0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418908" y="8310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s-E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200" y="4648200"/>
            <a:ext cx="5575216" cy="952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s-ES_tradnl" dirty="0" smtClean="0">
                <a:solidFill>
                  <a:schemeClr val="tx1"/>
                </a:solidFill>
                <a:latin typeface="Arial Black" pitchFamily="34" charset="0"/>
              </a:rPr>
              <a:t>A. Z. M. Salem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Professor </a:t>
            </a:r>
            <a:r>
              <a:rPr lang="es-MX" sz="1600" dirty="0">
                <a:solidFill>
                  <a:schemeClr val="tx1"/>
                </a:solidFill>
              </a:rPr>
              <a:t>– </a:t>
            </a:r>
            <a:r>
              <a:rPr lang="en-US" sz="1600" dirty="0" smtClean="0">
                <a:solidFill>
                  <a:schemeClr val="tx1"/>
                </a:solidFill>
              </a:rPr>
              <a:t>Researcher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9556" y="5486400"/>
            <a:ext cx="584101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spcBef>
                <a:spcPct val="20000"/>
              </a:spcBef>
              <a:buClr>
                <a:srgbClr val="EB8803"/>
              </a:buClr>
              <a:buSzPct val="70000"/>
              <a:buFont typeface="Wingdings" pitchFamily="2" charset="2"/>
              <a:buNone/>
              <a:defRPr/>
            </a:pPr>
            <a:r>
              <a:rPr lang="es-CO" kern="0" dirty="0">
                <a:latin typeface="Arial" pitchFamily="34" charset="0"/>
                <a:cs typeface="Arial" pitchFamily="34" charset="0"/>
                <a:hlinkClick r:id="rId3"/>
              </a:rPr>
              <a:t>asalem70@yahoo.com</a:t>
            </a:r>
            <a:r>
              <a:rPr lang="es-CO" kern="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s-CO" kern="0" dirty="0">
                <a:latin typeface="Arial" pitchFamily="34" charset="0"/>
                <a:cs typeface="Arial" pitchFamily="34" charset="0"/>
                <a:hlinkClick r:id="rId4"/>
              </a:rPr>
              <a:t>asalem70@hotmail.com</a:t>
            </a:r>
            <a:endParaRPr lang="es-CO" kern="0" dirty="0">
              <a:latin typeface="Arial" pitchFamily="34" charset="0"/>
              <a:cs typeface="Arial" pitchFamily="34" charset="0"/>
            </a:endParaRPr>
          </a:p>
          <a:p>
            <a:pPr algn="ctr" defTabSz="914400">
              <a:spcBef>
                <a:spcPct val="20000"/>
              </a:spcBef>
              <a:buClr>
                <a:srgbClr val="EB8803"/>
              </a:buClr>
              <a:buSzPct val="70000"/>
              <a:buFont typeface="Wingdings" pitchFamily="2" charset="2"/>
              <a:buNone/>
              <a:defRPr/>
            </a:pPr>
            <a:endParaRPr lang="pl-PL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82" y="258082"/>
            <a:ext cx="1951718" cy="195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uadroTexto 5"/>
          <p:cNvSpPr txBox="1"/>
          <p:nvPr/>
        </p:nvSpPr>
        <p:spPr>
          <a:xfrm>
            <a:off x="1801504" y="831035"/>
            <a:ext cx="5132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t"/>
            <a:r>
              <a:rPr lang="es-MX" sz="1600" i="1" dirty="0" smtClean="0">
                <a:latin typeface="Arial Black" pitchFamily="34" charset="0"/>
                <a:cs typeface="Arial"/>
              </a:rPr>
              <a:t>Facultad de Medicina Veterinaria y Zootecnia</a:t>
            </a:r>
            <a:endParaRPr lang="es-ES" sz="1600" dirty="0">
              <a:latin typeface="Arial Black" pitchFamily="34" charset="0"/>
              <a:cs typeface="Arial"/>
            </a:endParaRPr>
          </a:p>
        </p:txBody>
      </p:sp>
      <p:pic>
        <p:nvPicPr>
          <p:cNvPr id="16" name="Picture 6" descr="Food and Agriculture Organization of the United Nations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9875" y="4844955"/>
            <a:ext cx="1903189" cy="18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adroTexto 6"/>
          <p:cNvSpPr txBox="1"/>
          <p:nvPr/>
        </p:nvSpPr>
        <p:spPr>
          <a:xfrm>
            <a:off x="370142" y="6403451"/>
            <a:ext cx="8048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en-US" altLang="en-US" sz="1400" dirty="0"/>
              <a:t>International Conference on Livestock Nutrition, August 11-12, 2015, Frankfurt, Germany</a:t>
            </a:r>
            <a:endParaRPr lang="es-ES" alt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384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34462"/>
            <a:ext cx="8229600" cy="1143000"/>
          </a:xfrm>
        </p:spPr>
        <p:txBody>
          <a:bodyPr/>
          <a:lstStyle/>
          <a:p>
            <a:pPr algn="l"/>
            <a:r>
              <a:rPr lang="es-ES" b="1" dirty="0" smtClean="0"/>
              <a:t>Material and </a:t>
            </a:r>
            <a:r>
              <a:rPr lang="es-ES" b="1" dirty="0" err="1" smtClean="0"/>
              <a:t>methods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18779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sz="quarter" idx="4294967295"/>
          </p:nvPr>
        </p:nvSpPr>
        <p:spPr>
          <a:xfrm>
            <a:off x="365760" y="489857"/>
            <a:ext cx="4041648" cy="56366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Animals</a:t>
            </a:r>
            <a:endParaRPr lang="es-ES" sz="3600" i="1" dirty="0" smtClean="0">
              <a:latin typeface="Arial Narrow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400" dirty="0" smtClean="0">
                <a:latin typeface="Arial Narrow" pitchFamily="34" charset="0"/>
              </a:rPr>
              <a:t>Four </a:t>
            </a:r>
            <a:r>
              <a:rPr lang="en-GB" sz="2400" dirty="0">
                <a:latin typeface="Arial Narrow" pitchFamily="34" charset="0"/>
              </a:rPr>
              <a:t>males </a:t>
            </a:r>
            <a:r>
              <a:rPr lang="en-GB" sz="2400" dirty="0" err="1">
                <a:latin typeface="Arial Narrow" pitchFamily="34" charset="0"/>
              </a:rPr>
              <a:t>Rambouillet</a:t>
            </a:r>
            <a:r>
              <a:rPr lang="en-GB" sz="2400" dirty="0">
                <a:latin typeface="Arial Narrow" pitchFamily="34" charset="0"/>
              </a:rPr>
              <a:t> sheep, weighing 39±1.8 </a:t>
            </a:r>
            <a:r>
              <a:rPr lang="en-GB" sz="2400" dirty="0" smtClean="0">
                <a:latin typeface="Arial Narrow" pitchFamily="34" charset="0"/>
              </a:rPr>
              <a:t>kg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400" dirty="0" smtClean="0">
                <a:latin typeface="Arial Narrow" pitchFamily="34" charset="0"/>
              </a:rPr>
              <a:t>With </a:t>
            </a:r>
            <a:r>
              <a:rPr lang="en-GB" sz="2400" dirty="0">
                <a:latin typeface="Arial Narrow" pitchFamily="34" charset="0"/>
              </a:rPr>
              <a:t>permanent cannulas in the rumen </a:t>
            </a:r>
            <a:r>
              <a:rPr lang="en-GB" sz="2400" dirty="0" smtClean="0">
                <a:latin typeface="Arial Narrow" pitchFamily="34" charset="0"/>
              </a:rPr>
              <a:t>and duodenum</a:t>
            </a:r>
          </a:p>
        </p:txBody>
      </p:sp>
      <p:pic>
        <p:nvPicPr>
          <p:cNvPr id="10" name="Picture 2" descr="C:\Users\Haydee\Pictures\julio 2013\DSC071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2384" y="27463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aydee\Pictures\julio 2013\DSC071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376" y="3362950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865540"/>
            <a:ext cx="3783159" cy="2844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03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37" y="406579"/>
            <a:ext cx="4300252" cy="25822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945" y="2033298"/>
            <a:ext cx="3203089" cy="312618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85953" y="3236417"/>
            <a:ext cx="4572000" cy="33590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/>
              <a:t>The sheep were housed in individual cages equipped with high automatic water valve steel bowls and fed a basal diet composed of 30% corn stover </a:t>
            </a:r>
            <a:r>
              <a:rPr lang="en-GB" sz="2400" i="1" dirty="0"/>
              <a:t>ad libitum</a:t>
            </a:r>
            <a:r>
              <a:rPr lang="en-GB" sz="2400" dirty="0"/>
              <a:t> for 84 </a:t>
            </a:r>
            <a:r>
              <a:rPr lang="en-GB" sz="2400" dirty="0" smtClean="0"/>
              <a:t>days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12850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48200" y="671286"/>
            <a:ext cx="4038600" cy="545487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GB" dirty="0" smtClean="0">
                <a:latin typeface="Arial Narrow" pitchFamily="34" charset="0"/>
              </a:rPr>
              <a:t>Sheep </a:t>
            </a:r>
            <a:r>
              <a:rPr lang="en-GB" dirty="0">
                <a:latin typeface="Arial Narrow" pitchFamily="34" charset="0"/>
              </a:rPr>
              <a:t>were randomly assigned to four treatments i.e. four doses of xylanase (XY; Xylanase</a:t>
            </a:r>
            <a:r>
              <a:rPr lang="en-GB" baseline="30000" dirty="0">
                <a:latin typeface="Arial Narrow" pitchFamily="34" charset="0"/>
              </a:rPr>
              <a:t>®</a:t>
            </a:r>
            <a:r>
              <a:rPr lang="en-GB" dirty="0">
                <a:latin typeface="Arial Narrow" pitchFamily="34" charset="0"/>
              </a:rPr>
              <a:t> plus, Dyadic</a:t>
            </a:r>
            <a:r>
              <a:rPr lang="en-GB" baseline="30000" dirty="0">
                <a:latin typeface="Arial Narrow" pitchFamily="34" charset="0"/>
              </a:rPr>
              <a:t>®</a:t>
            </a:r>
            <a:r>
              <a:rPr lang="en-GB" dirty="0">
                <a:latin typeface="Arial Narrow" pitchFamily="34" charset="0"/>
              </a:rPr>
              <a:t> PLUS, Dyadic international, Inc., Jupiter, FL, USA) at 0 (XY0), 1 (XY1), 3 (XY3), and 6 (XY6) µL /g DM of the basal diet in 4×4 Latin square </a:t>
            </a:r>
            <a:r>
              <a:rPr lang="en-GB" dirty="0" smtClean="0">
                <a:latin typeface="Arial Narrow" pitchFamily="34" charset="0"/>
              </a:rPr>
              <a:t>design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s-ES" i="1" dirty="0">
              <a:latin typeface="Arial Narrow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n-GB" dirty="0">
                <a:latin typeface="Arial Narrow" pitchFamily="34" charset="0"/>
              </a:rPr>
              <a:t>The experimental periods consisted of 21 days with days 1-15 considered as the adaptation period to the experimental diets, and days 16 to 21 as the sample collection </a:t>
            </a:r>
            <a:r>
              <a:rPr lang="en-GB" dirty="0" smtClean="0">
                <a:latin typeface="Arial Narrow" pitchFamily="34" charset="0"/>
              </a:rPr>
              <a:t>period</a:t>
            </a:r>
            <a:endParaRPr lang="es-ES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</a:pPr>
            <a:endParaRPr lang="es-ES" dirty="0">
              <a:latin typeface="Arial Narrow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86839476"/>
              </p:ext>
            </p:extLst>
          </p:nvPr>
        </p:nvGraphicFramePr>
        <p:xfrm>
          <a:off x="365125" y="772161"/>
          <a:ext cx="4041776" cy="552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8"/>
                <a:gridCol w="2020888"/>
              </a:tblGrid>
              <a:tr h="743636"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Ingredients and chemical composition of the basal diet fed to the </a:t>
                      </a:r>
                      <a:r>
                        <a:rPr lang="en-GB" sz="20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Rambouillet</a:t>
                      </a:r>
                      <a:r>
                        <a:rPr lang="en-GB" sz="20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sheep (g/kg DM).</a:t>
                      </a:r>
                      <a:endParaRPr lang="es-ES_tradnl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20316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err="1" smtClean="0">
                          <a:latin typeface="+mn-lt"/>
                        </a:rPr>
                        <a:t>Ingredient</a:t>
                      </a:r>
                      <a:endParaRPr lang="es-ES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+mn-lt"/>
                        </a:rPr>
                        <a:t>g/kg</a:t>
                      </a:r>
                      <a:r>
                        <a:rPr lang="es-ES" sz="2000" b="1" baseline="0" dirty="0" smtClean="0">
                          <a:latin typeface="+mn-lt"/>
                        </a:rPr>
                        <a:t> DM</a:t>
                      </a:r>
                      <a:endParaRPr lang="es-ES" sz="2000" b="1" dirty="0">
                        <a:latin typeface="+mn-lt"/>
                      </a:endParaRPr>
                    </a:p>
                  </a:txBody>
                  <a:tcPr anchor="ctr"/>
                </a:tc>
              </a:tr>
              <a:tr h="743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Arial"/>
                        </a:rPr>
                        <a:t>Corn </a:t>
                      </a:r>
                      <a:r>
                        <a:rPr lang="en-GB" sz="2000" dirty="0" err="1">
                          <a:effectLst/>
                          <a:latin typeface="+mn-lt"/>
                          <a:ea typeface="Calibri"/>
                          <a:cs typeface="Arial"/>
                        </a:rPr>
                        <a:t>stover</a:t>
                      </a:r>
                      <a:endParaRPr lang="es-ES_tradnl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Arial"/>
                        </a:rPr>
                        <a:t>300</a:t>
                      </a:r>
                      <a:endParaRPr lang="es-ES_tradnl" sz="20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43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Arial"/>
                        </a:rPr>
                        <a:t>Ground sorghum grain</a:t>
                      </a:r>
                      <a:endParaRPr lang="es-ES_tradnl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Arial"/>
                        </a:rPr>
                        <a:t>520</a:t>
                      </a:r>
                      <a:endParaRPr lang="es-ES_tradnl" sz="20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203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Arial"/>
                        </a:rPr>
                        <a:t>Soybean meal</a:t>
                      </a:r>
                      <a:endParaRPr lang="es-ES_tradnl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Arial"/>
                        </a:rPr>
                        <a:t>60</a:t>
                      </a:r>
                      <a:endParaRPr lang="es-ES_tradnl" sz="20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203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Arial"/>
                        </a:rPr>
                        <a:t>Molasses</a:t>
                      </a:r>
                      <a:endParaRPr lang="es-ES_tradnl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Arial"/>
                        </a:rPr>
                        <a:t>80</a:t>
                      </a:r>
                      <a:endParaRPr lang="es-ES_tradnl" sz="20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203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Arial"/>
                        </a:rPr>
                        <a:t>Urea</a:t>
                      </a:r>
                      <a:endParaRPr lang="es-ES_tradnl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Arial"/>
                        </a:rPr>
                        <a:t>40</a:t>
                      </a:r>
                      <a:endParaRPr lang="es-ES_tradnl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66956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basal diet was balanced for minerals and vitamins and formulated to cover the nutrient requirements of sheep according to NRC (1985) recommendations plus a 10% margin.</a:t>
                      </a:r>
                      <a:r>
                        <a:rPr lang="es-ES_tradnl" sz="1600" dirty="0" smtClean="0">
                          <a:effectLst/>
                          <a:latin typeface="+mn-lt"/>
                        </a:rPr>
                        <a:t> </a:t>
                      </a:r>
                      <a:endParaRPr lang="es-ES" sz="1600" baseline="0" dirty="0" smtClean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361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86604"/>
            <a:ext cx="8229600" cy="583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 smtClean="0"/>
              <a:t>Parameters</a:t>
            </a:r>
          </a:p>
          <a:p>
            <a:pPr marL="0" indent="0">
              <a:buNone/>
            </a:pPr>
            <a:endParaRPr lang="es-ES_tradnl" b="1" dirty="0"/>
          </a:p>
          <a:p>
            <a:r>
              <a:rPr lang="en-GB" dirty="0"/>
              <a:t>Enzyme </a:t>
            </a:r>
            <a:r>
              <a:rPr lang="en-GB" dirty="0" smtClean="0"/>
              <a:t>activity</a:t>
            </a:r>
          </a:p>
          <a:p>
            <a:r>
              <a:rPr lang="en-GB" dirty="0"/>
              <a:t>Nutrient </a:t>
            </a:r>
            <a:r>
              <a:rPr lang="en-GB" dirty="0" smtClean="0"/>
              <a:t>digestibility</a:t>
            </a:r>
          </a:p>
          <a:p>
            <a:r>
              <a:rPr lang="en-GB" dirty="0"/>
              <a:t>The duodenal </a:t>
            </a:r>
            <a:r>
              <a:rPr lang="en-GB" dirty="0" smtClean="0"/>
              <a:t>ADF and NDF </a:t>
            </a:r>
            <a:r>
              <a:rPr lang="en-GB" dirty="0" err="1"/>
              <a:t>digestibilities</a:t>
            </a:r>
            <a:r>
              <a:rPr lang="en-GB" dirty="0"/>
              <a:t> were determined on days16 and 17. About 500 mL of duodenal fluid was taken from each sheep 4 h after morning feeding</a:t>
            </a:r>
          </a:p>
          <a:p>
            <a:r>
              <a:rPr lang="en-GB" dirty="0" smtClean="0"/>
              <a:t> </a:t>
            </a:r>
          </a:p>
          <a:p>
            <a:endParaRPr lang="es-ES_tradnl" b="1" dirty="0"/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4087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573206"/>
            <a:ext cx="4041775" cy="555295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Rumen fluid </a:t>
            </a:r>
            <a:r>
              <a:rPr lang="en-GB" dirty="0" smtClean="0"/>
              <a:t>was collected directly through the rumen cannula from the ventral sac of each sheep at 3, 6 and 9 h after morning feeding. The rumen samples (approx. 50 mL/ sheep) were immediately ﬁltered through four layers of cheesecloth, strained and stored in 45-mL glass bottles.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573206"/>
            <a:ext cx="4040188" cy="5552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75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457200" y="450376"/>
            <a:ext cx="8229600" cy="567578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dirty="0" err="1"/>
              <a:t>Ruminal</a:t>
            </a:r>
            <a:r>
              <a:rPr lang="en-GB" dirty="0"/>
              <a:t> methane (CH</a:t>
            </a:r>
            <a:r>
              <a:rPr lang="en-GB" baseline="-25000" dirty="0"/>
              <a:t>4</a:t>
            </a:r>
            <a:r>
              <a:rPr lang="en-GB" dirty="0"/>
              <a:t>) production (L/d) was calculated according to the equation of Shibata </a:t>
            </a:r>
            <a:r>
              <a:rPr lang="en-GB" i="1" dirty="0"/>
              <a:t>et al</a:t>
            </a:r>
            <a:r>
              <a:rPr lang="en-GB" dirty="0"/>
              <a:t>. (1993) as:</a:t>
            </a:r>
            <a:endParaRPr lang="es-ES_tradnl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en-GB" dirty="0" smtClean="0"/>
              <a:t>	CH</a:t>
            </a:r>
            <a:r>
              <a:rPr lang="en-GB" baseline="-25000" dirty="0" smtClean="0"/>
              <a:t>4</a:t>
            </a:r>
            <a:r>
              <a:rPr lang="en-GB" dirty="0" smtClean="0"/>
              <a:t> </a:t>
            </a:r>
            <a:r>
              <a:rPr lang="en-GB" dirty="0"/>
              <a:t>(L/d) = - 17.766 + 42.793 X - 0.849 X</a:t>
            </a:r>
            <a:r>
              <a:rPr lang="en-GB" baseline="30000" dirty="0"/>
              <a:t>2</a:t>
            </a:r>
            <a:r>
              <a:rPr lang="en-GB" dirty="0" smtClean="0"/>
              <a:t>;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dirty="0" smtClean="0"/>
              <a:t>where </a:t>
            </a:r>
            <a:r>
              <a:rPr lang="en-GB" dirty="0"/>
              <a:t>X = DMI (kg/d)</a:t>
            </a:r>
            <a:endParaRPr lang="es-ES_tradnl" dirty="0"/>
          </a:p>
          <a:p>
            <a:pPr marL="0" indent="0">
              <a:lnSpc>
                <a:spcPct val="160000"/>
              </a:lnSpc>
              <a:buNone/>
            </a:pPr>
            <a:endParaRPr lang="en-GB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en-GB" dirty="0" smtClean="0"/>
              <a:t>Microbial </a:t>
            </a:r>
            <a:r>
              <a:rPr lang="en-GB" dirty="0"/>
              <a:t>protein production (g/d) was calculated according to AFRC </a:t>
            </a:r>
            <a:r>
              <a:rPr lang="en-GB" i="1" dirty="0"/>
              <a:t>et al</a:t>
            </a:r>
            <a:r>
              <a:rPr lang="en-GB" dirty="0"/>
              <a:t>. (1984) as: </a:t>
            </a:r>
            <a:endParaRPr lang="en-GB" dirty="0" smtClean="0"/>
          </a:p>
          <a:p>
            <a:pPr marL="0" indent="0">
              <a:lnSpc>
                <a:spcPct val="160000"/>
              </a:lnSpc>
              <a:buNone/>
            </a:pPr>
            <a:endParaRPr lang="es-ES_tradnl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en-GB" dirty="0" smtClean="0"/>
              <a:t>	Microbial </a:t>
            </a:r>
            <a:r>
              <a:rPr lang="en-GB" dirty="0"/>
              <a:t>protein production (g/d) = 32 g /kg OM digested in the </a:t>
            </a:r>
            <a:r>
              <a:rPr lang="en-GB" dirty="0" smtClean="0"/>
              <a:t>rumen</a:t>
            </a:r>
            <a:endParaRPr lang="es-ES_tradnl" dirty="0"/>
          </a:p>
          <a:p>
            <a:pPr>
              <a:lnSpc>
                <a:spcPct val="160000"/>
              </a:lnSpc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939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34462"/>
            <a:ext cx="8229600" cy="1143000"/>
          </a:xfrm>
        </p:spPr>
        <p:txBody>
          <a:bodyPr/>
          <a:lstStyle/>
          <a:p>
            <a:pPr algn="l"/>
            <a:r>
              <a:rPr lang="es-ES" b="1" dirty="0" err="1" smtClean="0"/>
              <a:t>Results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372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65116830"/>
              </p:ext>
            </p:extLst>
          </p:nvPr>
        </p:nvGraphicFramePr>
        <p:xfrm>
          <a:off x="457200" y="8858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889000" y="5411788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Fig. 1. </a:t>
            </a:r>
            <a:r>
              <a:rPr lang="es-ES" sz="2400" dirty="0" err="1" smtClean="0">
                <a:solidFill>
                  <a:prstClr val="black"/>
                </a:solidFill>
                <a:latin typeface="Arial Narrow" pitchFamily="34" charset="0"/>
              </a:rPr>
              <a:t>Daily</a:t>
            </a:r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s-ES" sz="2400" b="1" dirty="0" err="1" smtClean="0">
                <a:solidFill>
                  <a:srgbClr val="0000CC"/>
                </a:solidFill>
                <a:latin typeface="Arial Narrow" pitchFamily="34" charset="0"/>
              </a:rPr>
              <a:t>dry</a:t>
            </a:r>
            <a:r>
              <a:rPr lang="es-ES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s-ES" sz="2400" b="1" dirty="0" err="1" smtClean="0">
                <a:solidFill>
                  <a:srgbClr val="0000CC"/>
                </a:solidFill>
                <a:latin typeface="Arial Narrow" pitchFamily="34" charset="0"/>
              </a:rPr>
              <a:t>matter</a:t>
            </a:r>
            <a:r>
              <a:rPr lang="es-ES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s-ES" sz="2400" b="1" dirty="0" err="1" smtClean="0">
                <a:solidFill>
                  <a:srgbClr val="0000CC"/>
                </a:solidFill>
                <a:latin typeface="Arial Narrow" pitchFamily="34" charset="0"/>
              </a:rPr>
              <a:t>intake</a:t>
            </a:r>
            <a:r>
              <a:rPr lang="es-ES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of a basal diet with different doses of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xylanase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µL /g DM of the basal diet)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and fed to the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Rambouillet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sheep (n=4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)</a:t>
            </a:r>
            <a:endParaRPr lang="es-ES_tradnl" sz="2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719298" y="216258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 smtClean="0"/>
              <a:t>0.066 L, </a:t>
            </a:r>
            <a:r>
              <a:rPr lang="es-MX" dirty="0" smtClean="0"/>
              <a:t>0.508 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52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35529043"/>
              </p:ext>
            </p:extLst>
          </p:nvPr>
        </p:nvGraphicFramePr>
        <p:xfrm>
          <a:off x="457200" y="8699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000" y="5411788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Fig. 2. </a:t>
            </a:r>
            <a:r>
              <a:rPr lang="es-ES" sz="2400" dirty="0" err="1" smtClean="0">
                <a:solidFill>
                  <a:prstClr val="black"/>
                </a:solidFill>
                <a:latin typeface="Arial Narrow" pitchFamily="34" charset="0"/>
              </a:rPr>
              <a:t>Daily</a:t>
            </a:r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s-ES" sz="2400" b="1" dirty="0" err="1" smtClean="0">
                <a:solidFill>
                  <a:srgbClr val="0000CC"/>
                </a:solidFill>
                <a:latin typeface="Arial Narrow" pitchFamily="34" charset="0"/>
              </a:rPr>
              <a:t>organic</a:t>
            </a:r>
            <a:r>
              <a:rPr lang="es-ES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s-ES" sz="2400" b="1" dirty="0" err="1" smtClean="0">
                <a:solidFill>
                  <a:srgbClr val="0000CC"/>
                </a:solidFill>
                <a:latin typeface="Arial Narrow" pitchFamily="34" charset="0"/>
              </a:rPr>
              <a:t>matter</a:t>
            </a:r>
            <a:r>
              <a:rPr lang="es-ES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s-ES" sz="2400" b="1" dirty="0" err="1" smtClean="0">
                <a:solidFill>
                  <a:srgbClr val="0000CC"/>
                </a:solidFill>
                <a:latin typeface="Arial Narrow" pitchFamily="34" charset="0"/>
              </a:rPr>
              <a:t>intake</a:t>
            </a:r>
            <a:r>
              <a:rPr lang="es-ES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of a basal diet with different doses of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xylanase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µL /g DM of the basal diet)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and fed to the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Rambouillet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sheep (n=4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)</a:t>
            </a:r>
            <a:endParaRPr lang="es-ES_tradnl" sz="2400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s-ES" b="1" dirty="0" smtClean="0">
                <a:solidFill>
                  <a:prstClr val="black"/>
                </a:solidFill>
              </a:rPr>
              <a:t> 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3719298" y="216258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 smtClean="0"/>
              <a:t>0.066 L, </a:t>
            </a:r>
            <a:r>
              <a:rPr lang="es-MX" dirty="0" smtClean="0"/>
              <a:t>0.508 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3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3200" y="1205298"/>
            <a:ext cx="3810000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endParaRPr lang="es-ES_tradnl" sz="3200" b="1" dirty="0">
              <a:effectLst>
                <a:reflection blurRad="6350" stA="55000" endA="300" endPos="45500" dir="5400000" sy="-100000" algn="bl" rotWithShape="0"/>
              </a:effectLst>
              <a:latin typeface="Comic Sans MS"/>
              <a:cs typeface="Comic Sans M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52600" y="222096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000" b="1" dirty="0">
              <a:latin typeface="Comic Sans MS"/>
              <a:cs typeface="Comic Sans M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438400" y="2604193"/>
            <a:ext cx="44196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s-ES_tradnl" b="1" i="1" dirty="0">
              <a:latin typeface="Comic Sans MS"/>
              <a:cs typeface="Comic Sans M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41521" y="4816909"/>
            <a:ext cx="5689058" cy="4758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s-ES_tradnl" sz="2400" b="1" dirty="0" smtClean="0">
              <a:latin typeface="Handwriting - Dakota"/>
              <a:cs typeface="Handwriting - Dakota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52600" y="3738262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400" b="1" dirty="0" smtClean="0">
              <a:latin typeface="Handwriting - Dakota"/>
              <a:cs typeface="Handwriting - Dakota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96579" y="3973099"/>
            <a:ext cx="5638800" cy="47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400" b="1" dirty="0" smtClean="0">
              <a:latin typeface="Comic Sans MS"/>
              <a:cs typeface="Comic Sans MS"/>
            </a:endParaRPr>
          </a:p>
        </p:txBody>
      </p:sp>
      <p:sp>
        <p:nvSpPr>
          <p:cNvPr id="11" name="9 Rectángulo"/>
          <p:cNvSpPr/>
          <p:nvPr/>
        </p:nvSpPr>
        <p:spPr>
          <a:xfrm>
            <a:off x="117602" y="149251"/>
            <a:ext cx="1457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/>
              <a:t>Project</a:t>
            </a:r>
            <a:endParaRPr lang="es-MX" sz="3200" b="1" dirty="0"/>
          </a:p>
        </p:txBody>
      </p:sp>
      <p:sp>
        <p:nvSpPr>
          <p:cNvPr id="12" name="10 Rectángulo"/>
          <p:cNvSpPr/>
          <p:nvPr/>
        </p:nvSpPr>
        <p:spPr>
          <a:xfrm>
            <a:off x="152013" y="4450161"/>
            <a:ext cx="7424444" cy="539278"/>
          </a:xfrm>
          <a:prstGeom prst="rect">
            <a:avLst/>
          </a:prstGeom>
          <a:solidFill>
            <a:srgbClr val="C4300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400" b="1" u="sng" dirty="0" smtClean="0"/>
              <a:t>Organization:</a:t>
            </a:r>
            <a:r>
              <a:rPr lang="en-GB" sz="1400" b="1" dirty="0" smtClean="0"/>
              <a:t> </a:t>
            </a:r>
            <a:r>
              <a:rPr lang="en-GB" sz="1400" dirty="0" smtClean="0"/>
              <a:t>International Atomic Energy Agency (IAEA), joint FAO/IAEA, division of Nuclear Techniques in Food and Agriculture</a:t>
            </a:r>
            <a:endParaRPr lang="en-US" sz="1400" kern="0" dirty="0"/>
          </a:p>
        </p:txBody>
      </p:sp>
      <p:sp>
        <p:nvSpPr>
          <p:cNvPr id="13" name="12 Rectángulo"/>
          <p:cNvSpPr/>
          <p:nvPr/>
        </p:nvSpPr>
        <p:spPr>
          <a:xfrm>
            <a:off x="185683" y="4948823"/>
            <a:ext cx="739077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u="sng" dirty="0" smtClean="0"/>
              <a:t>Project No.:</a:t>
            </a:r>
            <a:r>
              <a:rPr lang="en-US" sz="1600" b="1" i="1" dirty="0" smtClean="0"/>
              <a:t>		MEX 16307</a:t>
            </a:r>
            <a:r>
              <a:rPr lang="en-US" sz="1600" b="1" dirty="0" smtClean="0"/>
              <a:t>. </a:t>
            </a:r>
            <a:endParaRPr lang="es-MX" sz="1600" b="1" dirty="0" smtClean="0">
              <a:cs typeface="Arial" pitchFamily="34" charset="0"/>
            </a:endParaRPr>
          </a:p>
          <a:p>
            <a:pPr>
              <a:defRPr/>
            </a:pPr>
            <a:r>
              <a:rPr lang="en-US" sz="1600" b="1" i="1" u="sng" dirty="0" smtClean="0"/>
              <a:t>Project period </a:t>
            </a:r>
            <a:r>
              <a:rPr lang="es-MX" sz="1600" b="1" u="sng" kern="0" dirty="0">
                <a:cs typeface="Arial" pitchFamily="34" charset="0"/>
              </a:rPr>
              <a:t>:</a:t>
            </a:r>
            <a:r>
              <a:rPr lang="es-MX" sz="1600" b="1" kern="0" dirty="0">
                <a:cs typeface="Arial" pitchFamily="34" charset="0"/>
              </a:rPr>
              <a:t> </a:t>
            </a:r>
            <a:r>
              <a:rPr lang="es-MX" sz="1600" b="1" kern="0" dirty="0" smtClean="0">
                <a:cs typeface="Arial" pitchFamily="34" charset="0"/>
              </a:rPr>
              <a:t>		2010-2015</a:t>
            </a:r>
            <a:endParaRPr lang="en-US" sz="1600" b="1" kern="0" dirty="0">
              <a:cs typeface="Arial" pitchFamily="34" charset="0"/>
            </a:endParaRPr>
          </a:p>
          <a:p>
            <a:pPr algn="just">
              <a:defRPr/>
            </a:pPr>
            <a:r>
              <a:rPr lang="en-US" sz="1600" b="1" i="1" u="sng" dirty="0" smtClean="0"/>
              <a:t>Proposal title</a:t>
            </a:r>
            <a:r>
              <a:rPr lang="en-US" sz="1600" b="1" i="1" dirty="0" smtClean="0"/>
              <a:t>:		Influence of Exogenous Enzymes on the Nutritive Value of Some Mexican Fibrous Forage in Ruminants</a:t>
            </a:r>
            <a:endParaRPr lang="en-US" sz="1600" b="1" kern="0" dirty="0"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8334" y="6172200"/>
            <a:ext cx="7438122" cy="523220"/>
          </a:xfrm>
          <a:prstGeom prst="rect">
            <a:avLst/>
          </a:prstGeom>
          <a:solidFill>
            <a:srgbClr val="C4300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i="1" u="sng" dirty="0" smtClean="0"/>
              <a:t>Participants:</a:t>
            </a:r>
          </a:p>
          <a:p>
            <a:pPr algn="just"/>
            <a:r>
              <a:rPr lang="es-MX" sz="1400" dirty="0" smtClean="0">
                <a:cs typeface="Arial" pitchFamily="34" charset="0"/>
              </a:rPr>
              <a:t>Dr. A. Z. M. Salem (</a:t>
            </a:r>
            <a:r>
              <a:rPr lang="en-US" sz="1400" dirty="0" smtClean="0"/>
              <a:t>Chief Scientific Investigator</a:t>
            </a:r>
            <a:r>
              <a:rPr lang="es-MX" sz="1400" dirty="0" smtClean="0">
                <a:cs typeface="Arial" pitchFamily="34" charset="0"/>
              </a:rPr>
              <a:t>)</a:t>
            </a:r>
          </a:p>
        </p:txBody>
      </p:sp>
      <p:pic>
        <p:nvPicPr>
          <p:cNvPr id="15" name="Picture 6" descr="Food and Agriculture Organization of the United Nation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82" y="1046962"/>
            <a:ext cx="1638319" cy="148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IA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682" y="2621070"/>
            <a:ext cx="1665935" cy="148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SALEM Agosto 2013\Salem AGOSTO 2013\FOTOS\Foto Vienna\2 RCP group photo 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78754" y="0"/>
            <a:ext cx="7224302" cy="4448933"/>
          </a:xfrm>
          <a:prstGeom prst="rect">
            <a:avLst/>
          </a:prstGeom>
          <a:noFill/>
        </p:spPr>
      </p:pic>
      <p:pic>
        <p:nvPicPr>
          <p:cNvPr id="17" name="Picture 4" descr="H:\SALEM Agosto 2013\Salem AGOSTO 2013\FOTOS\Foto Vienna\2013-05-16 08.31.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76456" y="4448934"/>
            <a:ext cx="1567543" cy="2246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56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71043007"/>
              </p:ext>
            </p:extLst>
          </p:nvPr>
        </p:nvGraphicFramePr>
        <p:xfrm>
          <a:off x="457200" y="8699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000" y="5411788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Fig. 3. </a:t>
            </a:r>
            <a:r>
              <a:rPr lang="es-ES" sz="2400" dirty="0" err="1" smtClean="0">
                <a:solidFill>
                  <a:prstClr val="black"/>
                </a:solidFill>
                <a:latin typeface="Arial Narrow" pitchFamily="34" charset="0"/>
              </a:rPr>
              <a:t>Daily</a:t>
            </a:r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s-ES" sz="2400" b="1" dirty="0" err="1" smtClean="0">
                <a:solidFill>
                  <a:srgbClr val="0000CC"/>
                </a:solidFill>
                <a:latin typeface="Arial Narrow" pitchFamily="34" charset="0"/>
              </a:rPr>
              <a:t>crude</a:t>
            </a:r>
            <a:r>
              <a:rPr lang="es-ES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s-ES" sz="2400" b="1" dirty="0" err="1" smtClean="0">
                <a:solidFill>
                  <a:srgbClr val="0000CC"/>
                </a:solidFill>
                <a:latin typeface="Arial Narrow" pitchFamily="34" charset="0"/>
              </a:rPr>
              <a:t>protein</a:t>
            </a:r>
            <a:r>
              <a:rPr lang="es-ES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s-ES" sz="2400" b="1" dirty="0" err="1" smtClean="0">
                <a:solidFill>
                  <a:srgbClr val="0000CC"/>
                </a:solidFill>
                <a:latin typeface="Arial Narrow" pitchFamily="34" charset="0"/>
              </a:rPr>
              <a:t>intake</a:t>
            </a:r>
            <a:r>
              <a:rPr lang="es-ES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of a basal diet with different doses of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xylanase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µL /g DM of the basal diet)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and fed to the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Rambouillet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sheep (n=4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)</a:t>
            </a:r>
            <a:endParaRPr lang="es-ES_tradnl" sz="2400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s-ES" b="1" dirty="0" smtClean="0">
                <a:solidFill>
                  <a:prstClr val="black"/>
                </a:solidFill>
              </a:rPr>
              <a:t> 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6" name="CuadroTexto 11"/>
          <p:cNvSpPr txBox="1"/>
          <p:nvPr/>
        </p:nvSpPr>
        <p:spPr>
          <a:xfrm>
            <a:off x="3719298" y="216258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 smtClean="0"/>
              <a:t>0.066 L, </a:t>
            </a:r>
            <a:r>
              <a:rPr lang="es-MX" dirty="0" smtClean="0"/>
              <a:t>0.508 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7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58397978"/>
              </p:ext>
            </p:extLst>
          </p:nvPr>
        </p:nvGraphicFramePr>
        <p:xfrm>
          <a:off x="457200" y="7747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000" y="5411788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Fig. 4. </a:t>
            </a:r>
            <a:r>
              <a:rPr lang="es-ES" sz="2400" dirty="0" err="1" smtClean="0">
                <a:solidFill>
                  <a:prstClr val="black"/>
                </a:solidFill>
                <a:latin typeface="Arial Narrow" pitchFamily="34" charset="0"/>
              </a:rPr>
              <a:t>Daily</a:t>
            </a:r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s-ES" sz="2400" b="1" dirty="0" smtClean="0">
                <a:solidFill>
                  <a:srgbClr val="0000CC"/>
                </a:solidFill>
                <a:latin typeface="Arial Narrow" pitchFamily="34" charset="0"/>
              </a:rPr>
              <a:t>NDF </a:t>
            </a:r>
            <a:r>
              <a:rPr lang="es-ES" sz="2400" b="1" dirty="0" err="1" smtClean="0">
                <a:solidFill>
                  <a:srgbClr val="0000CC"/>
                </a:solidFill>
                <a:latin typeface="Arial Narrow" pitchFamily="34" charset="0"/>
              </a:rPr>
              <a:t>intake</a:t>
            </a:r>
            <a:r>
              <a:rPr lang="es-ES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of a basal diet with different doses of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xylanase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µL /g DM of the basal diet)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and fed to the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Rambouillet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sheep (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n=4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)</a:t>
            </a:r>
            <a:endParaRPr lang="es-ES_tradnl" sz="2400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s-ES" sz="2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3719298" y="216258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 smtClean="0"/>
              <a:t>0.066 L, </a:t>
            </a:r>
            <a:r>
              <a:rPr lang="es-MX" dirty="0" smtClean="0"/>
              <a:t>0.508 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3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04761916"/>
              </p:ext>
            </p:extLst>
          </p:nvPr>
        </p:nvGraphicFramePr>
        <p:xfrm>
          <a:off x="457200" y="7270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000" y="5411788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</a:rPr>
              <a:t>Fig. 5. </a:t>
            </a:r>
            <a:r>
              <a:rPr lang="es-ES" sz="2400" dirty="0" err="1" smtClean="0">
                <a:solidFill>
                  <a:prstClr val="black"/>
                </a:solidFill>
              </a:rPr>
              <a:t>Daily</a:t>
            </a:r>
            <a:r>
              <a:rPr lang="es-ES" sz="2400" dirty="0" smtClean="0">
                <a:solidFill>
                  <a:prstClr val="black"/>
                </a:solidFill>
              </a:rPr>
              <a:t> </a:t>
            </a:r>
            <a:r>
              <a:rPr lang="es-ES" sz="2400" b="1" dirty="0" smtClean="0">
                <a:solidFill>
                  <a:srgbClr val="0000CC"/>
                </a:solidFill>
              </a:rPr>
              <a:t>ADF </a:t>
            </a:r>
            <a:r>
              <a:rPr lang="es-ES" sz="2400" b="1" dirty="0" err="1" smtClean="0">
                <a:solidFill>
                  <a:srgbClr val="0000CC"/>
                </a:solidFill>
              </a:rPr>
              <a:t>intake</a:t>
            </a:r>
            <a:r>
              <a:rPr lang="es-ES" sz="2400" b="1" dirty="0" smtClean="0">
                <a:solidFill>
                  <a:srgbClr val="0000CC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of a basal diet with different doses of </a:t>
            </a:r>
            <a:r>
              <a:rPr lang="en-GB" sz="2400" dirty="0" err="1">
                <a:solidFill>
                  <a:prstClr val="black"/>
                </a:solidFill>
              </a:rPr>
              <a:t>xylanase</a:t>
            </a:r>
            <a:r>
              <a:rPr lang="en-GB" sz="2400" dirty="0">
                <a:solidFill>
                  <a:prstClr val="black"/>
                </a:solidFill>
              </a:rPr>
              <a:t> (</a:t>
            </a:r>
            <a:r>
              <a:rPr lang="en-US" sz="2400" dirty="0">
                <a:solidFill>
                  <a:prstClr val="black"/>
                </a:solidFill>
              </a:rPr>
              <a:t>µL /g DM of the basal diet) </a:t>
            </a:r>
            <a:r>
              <a:rPr lang="en-GB" sz="2400" dirty="0">
                <a:solidFill>
                  <a:prstClr val="black"/>
                </a:solidFill>
              </a:rPr>
              <a:t>and fed to the </a:t>
            </a:r>
            <a:r>
              <a:rPr lang="en-GB" sz="2400" dirty="0" err="1">
                <a:solidFill>
                  <a:prstClr val="black"/>
                </a:solidFill>
              </a:rPr>
              <a:t>Rambouillet</a:t>
            </a:r>
            <a:r>
              <a:rPr lang="en-GB" sz="2400" dirty="0">
                <a:solidFill>
                  <a:prstClr val="black"/>
                </a:solidFill>
              </a:rPr>
              <a:t> sheep (n=4</a:t>
            </a:r>
            <a:r>
              <a:rPr lang="en-GB" sz="2400" dirty="0" smtClean="0">
                <a:solidFill>
                  <a:prstClr val="black"/>
                </a:solidFill>
              </a:rPr>
              <a:t>) </a:t>
            </a:r>
            <a:endParaRPr lang="es-ES_tradnl" sz="2400" dirty="0">
              <a:solidFill>
                <a:prstClr val="black"/>
              </a:solidFill>
            </a:endParaRPr>
          </a:p>
          <a:p>
            <a:r>
              <a:rPr lang="es-ES" b="1" dirty="0" smtClean="0">
                <a:solidFill>
                  <a:prstClr val="black"/>
                </a:solidFill>
              </a:rPr>
              <a:t> 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3719298" y="216258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 smtClean="0"/>
              <a:t>0.066 L, </a:t>
            </a:r>
            <a:r>
              <a:rPr lang="es-MX" dirty="0" smtClean="0"/>
              <a:t>0.508 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8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26189111"/>
              </p:ext>
            </p:extLst>
          </p:nvPr>
        </p:nvGraphicFramePr>
        <p:xfrm>
          <a:off x="457200" y="8064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000" y="5411788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Fig. 6. </a:t>
            </a:r>
            <a:r>
              <a:rPr lang="es-ES" sz="2400" b="1" dirty="0" err="1" smtClean="0">
                <a:solidFill>
                  <a:srgbClr val="0000CC"/>
                </a:solidFill>
                <a:latin typeface="Arial Narrow" pitchFamily="34" charset="0"/>
              </a:rPr>
              <a:t>Dry</a:t>
            </a:r>
            <a:r>
              <a:rPr lang="es-ES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s-ES" sz="2400" b="1" dirty="0" err="1">
                <a:solidFill>
                  <a:srgbClr val="0000CC"/>
                </a:solidFill>
                <a:latin typeface="Arial Narrow" pitchFamily="34" charset="0"/>
              </a:rPr>
              <a:t>matter</a:t>
            </a:r>
            <a:r>
              <a:rPr lang="es-ES" sz="2400" b="1" dirty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GB" sz="2400" b="1" dirty="0">
                <a:solidFill>
                  <a:srgbClr val="0000CC"/>
                </a:solidFill>
                <a:latin typeface="Arial Narrow" pitchFamily="34" charset="0"/>
              </a:rPr>
              <a:t>digestibility</a:t>
            </a:r>
            <a:r>
              <a:rPr lang="es-ES_tradnl" sz="2400" b="1" dirty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s-ES" sz="2400" b="1" dirty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of a basal diet with different doses of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xylanase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µL /g DM of the basal diet)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and fed to the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Rambouillet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sheep (n=4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)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3719298" y="216258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 smtClean="0"/>
              <a:t>0.021 L, 0.014 </a:t>
            </a:r>
            <a:r>
              <a:rPr lang="es-MX" dirty="0" smtClean="0"/>
              <a:t>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2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4539645"/>
              </p:ext>
            </p:extLst>
          </p:nvPr>
        </p:nvGraphicFramePr>
        <p:xfrm>
          <a:off x="457200" y="6953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000" y="5411788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Fig. 7. </a:t>
            </a:r>
            <a:r>
              <a:rPr lang="es-ES" sz="2400" b="1" dirty="0" err="1">
                <a:solidFill>
                  <a:srgbClr val="0000CC"/>
                </a:solidFill>
                <a:latin typeface="Arial Narrow" pitchFamily="34" charset="0"/>
              </a:rPr>
              <a:t>O</a:t>
            </a:r>
            <a:r>
              <a:rPr lang="es-ES" sz="2400" b="1" dirty="0" err="1" smtClean="0">
                <a:solidFill>
                  <a:srgbClr val="0000CC"/>
                </a:solidFill>
                <a:latin typeface="Arial Narrow" pitchFamily="34" charset="0"/>
              </a:rPr>
              <a:t>rganic</a:t>
            </a:r>
            <a:r>
              <a:rPr lang="es-ES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s-ES" sz="2400" b="1" dirty="0" err="1" smtClean="0">
                <a:solidFill>
                  <a:srgbClr val="0000CC"/>
                </a:solidFill>
                <a:latin typeface="Arial Narrow" pitchFamily="34" charset="0"/>
              </a:rPr>
              <a:t>matter</a:t>
            </a:r>
            <a:r>
              <a:rPr lang="es-ES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GB" sz="2400" b="1" dirty="0" smtClean="0">
                <a:solidFill>
                  <a:srgbClr val="0000CC"/>
                </a:solidFill>
                <a:latin typeface="Arial Narrow" pitchFamily="34" charset="0"/>
              </a:rPr>
              <a:t>digestibility</a:t>
            </a:r>
            <a:r>
              <a:rPr lang="es-ES_tradnl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of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a basal diet with different doses of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xylanase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µL /g DM of the basal diet)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and fed to the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Rambouillet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sheep (n=4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)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3719298" y="216258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0.018</a:t>
            </a:r>
            <a:r>
              <a:rPr lang="en-GB" dirty="0" smtClean="0"/>
              <a:t> L, </a:t>
            </a:r>
            <a:r>
              <a:rPr lang="en-GB" dirty="0"/>
              <a:t>0.014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43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88215110"/>
              </p:ext>
            </p:extLst>
          </p:nvPr>
        </p:nvGraphicFramePr>
        <p:xfrm>
          <a:off x="457200" y="7270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000" y="5411788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Fig. 8. </a:t>
            </a:r>
            <a:r>
              <a:rPr lang="es-ES" sz="2400" b="1" dirty="0" err="1">
                <a:solidFill>
                  <a:srgbClr val="0000CC"/>
                </a:solidFill>
                <a:latin typeface="Arial Narrow" pitchFamily="34" charset="0"/>
              </a:rPr>
              <a:t>C</a:t>
            </a:r>
            <a:r>
              <a:rPr lang="es-ES" sz="2400" b="1" dirty="0" err="1" smtClean="0">
                <a:solidFill>
                  <a:srgbClr val="0000CC"/>
                </a:solidFill>
                <a:latin typeface="Arial Narrow" pitchFamily="34" charset="0"/>
              </a:rPr>
              <a:t>rude</a:t>
            </a:r>
            <a:r>
              <a:rPr lang="es-ES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s-ES" sz="2400" b="1" dirty="0" err="1" smtClean="0">
                <a:solidFill>
                  <a:srgbClr val="0000CC"/>
                </a:solidFill>
                <a:latin typeface="Arial Narrow" pitchFamily="34" charset="0"/>
              </a:rPr>
              <a:t>protrein</a:t>
            </a:r>
            <a:r>
              <a:rPr lang="es-ES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GB" sz="2400" b="1" dirty="0" smtClean="0">
                <a:solidFill>
                  <a:srgbClr val="0000CC"/>
                </a:solidFill>
                <a:latin typeface="Arial Narrow" pitchFamily="34" charset="0"/>
              </a:rPr>
              <a:t>digestibility</a:t>
            </a:r>
            <a:r>
              <a:rPr lang="es-ES_tradnl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of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a basal diet with different doses of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xylanase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µL /g DM of the basal diet)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and fed to the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Rambouillet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sheep (n=4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)</a:t>
            </a:r>
            <a:endParaRPr lang="es-ES_tradnl" sz="2400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s-ES" b="1" dirty="0" smtClean="0">
                <a:solidFill>
                  <a:prstClr val="black"/>
                </a:solidFill>
              </a:rPr>
              <a:t> 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3719298" y="216258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0.069</a:t>
            </a:r>
            <a:r>
              <a:rPr lang="en-GB" dirty="0" smtClean="0"/>
              <a:t> L, </a:t>
            </a:r>
            <a:r>
              <a:rPr lang="en-GB" dirty="0"/>
              <a:t>0.015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1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4563483"/>
              </p:ext>
            </p:extLst>
          </p:nvPr>
        </p:nvGraphicFramePr>
        <p:xfrm>
          <a:off x="457200" y="5683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000" y="5411788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Fig. 9. </a:t>
            </a:r>
            <a:r>
              <a:rPr lang="es-ES" sz="2400" b="1" dirty="0" smtClean="0">
                <a:solidFill>
                  <a:srgbClr val="0000CC"/>
                </a:solidFill>
                <a:latin typeface="Arial Narrow" pitchFamily="34" charset="0"/>
              </a:rPr>
              <a:t>NDF </a:t>
            </a:r>
            <a:r>
              <a:rPr lang="en-GB" sz="2400" b="1" dirty="0" smtClean="0">
                <a:solidFill>
                  <a:srgbClr val="0000CC"/>
                </a:solidFill>
                <a:latin typeface="Arial Narrow" pitchFamily="34" charset="0"/>
              </a:rPr>
              <a:t>digestibility</a:t>
            </a:r>
            <a:r>
              <a:rPr lang="es-ES_tradnl" sz="24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of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a basal diet with different doses of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xylanase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µL /g DM of the basal diet)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and fed to the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Rambouillet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sheep (n=4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)</a:t>
            </a:r>
            <a:endParaRPr lang="es-ES_tradnl" sz="2400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s-ES" sz="2400" dirty="0" smtClean="0">
                <a:solidFill>
                  <a:prstClr val="black"/>
                </a:solidFill>
              </a:rPr>
              <a:t> 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3719298" y="216257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0.008</a:t>
            </a:r>
            <a:r>
              <a:rPr lang="en-GB" dirty="0" smtClean="0"/>
              <a:t> L, </a:t>
            </a:r>
            <a:r>
              <a:rPr lang="es-MX" dirty="0"/>
              <a:t>0.078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9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01765377"/>
              </p:ext>
            </p:extLst>
          </p:nvPr>
        </p:nvGraphicFramePr>
        <p:xfrm>
          <a:off x="457200" y="6318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000" y="5411788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</a:rPr>
              <a:t>Fig. 10. </a:t>
            </a:r>
            <a:r>
              <a:rPr lang="es-ES" sz="2400" b="1" dirty="0" smtClean="0">
                <a:solidFill>
                  <a:srgbClr val="0000CC"/>
                </a:solidFill>
              </a:rPr>
              <a:t>ADF </a:t>
            </a:r>
            <a:r>
              <a:rPr lang="en-GB" sz="2400" b="1" dirty="0" smtClean="0">
                <a:solidFill>
                  <a:srgbClr val="0000CC"/>
                </a:solidFill>
              </a:rPr>
              <a:t>digestibility</a:t>
            </a:r>
            <a:r>
              <a:rPr lang="es-ES_tradnl" sz="2400" b="1" dirty="0" smtClean="0">
                <a:solidFill>
                  <a:srgbClr val="0000CC"/>
                </a:solidFill>
              </a:rPr>
              <a:t> </a:t>
            </a:r>
            <a:r>
              <a:rPr lang="en-GB" sz="2400" dirty="0" smtClean="0">
                <a:solidFill>
                  <a:prstClr val="black"/>
                </a:solidFill>
              </a:rPr>
              <a:t>of </a:t>
            </a:r>
            <a:r>
              <a:rPr lang="en-GB" sz="2400" dirty="0">
                <a:solidFill>
                  <a:prstClr val="black"/>
                </a:solidFill>
              </a:rPr>
              <a:t>a basal diet with different doses of </a:t>
            </a:r>
            <a:r>
              <a:rPr lang="en-GB" sz="2400" dirty="0" err="1">
                <a:solidFill>
                  <a:prstClr val="black"/>
                </a:solidFill>
              </a:rPr>
              <a:t>xylanase</a:t>
            </a:r>
            <a:r>
              <a:rPr lang="en-GB" sz="2400" dirty="0">
                <a:solidFill>
                  <a:prstClr val="black"/>
                </a:solidFill>
              </a:rPr>
              <a:t> (</a:t>
            </a:r>
            <a:r>
              <a:rPr lang="en-US" sz="2400" dirty="0">
                <a:solidFill>
                  <a:prstClr val="black"/>
                </a:solidFill>
              </a:rPr>
              <a:t>µL /g DM of the basal diet) </a:t>
            </a:r>
            <a:r>
              <a:rPr lang="en-GB" sz="2400" dirty="0">
                <a:solidFill>
                  <a:prstClr val="black"/>
                </a:solidFill>
              </a:rPr>
              <a:t>and fed to the </a:t>
            </a:r>
            <a:r>
              <a:rPr lang="en-GB" sz="2400" dirty="0" err="1">
                <a:solidFill>
                  <a:prstClr val="black"/>
                </a:solidFill>
              </a:rPr>
              <a:t>Rambouillet</a:t>
            </a:r>
            <a:r>
              <a:rPr lang="en-GB" sz="2400" dirty="0">
                <a:solidFill>
                  <a:prstClr val="black"/>
                </a:solidFill>
              </a:rPr>
              <a:t> sheep (</a:t>
            </a:r>
            <a:r>
              <a:rPr lang="en-GB" sz="2400" dirty="0" smtClean="0">
                <a:solidFill>
                  <a:prstClr val="black"/>
                </a:solidFill>
              </a:rPr>
              <a:t>n=4)</a:t>
            </a:r>
            <a:endParaRPr lang="es-ES_tradnl" sz="2400" dirty="0">
              <a:solidFill>
                <a:prstClr val="black"/>
              </a:solidFill>
            </a:endParaRPr>
          </a:p>
          <a:p>
            <a:r>
              <a:rPr lang="es-ES" b="1" dirty="0" smtClean="0">
                <a:solidFill>
                  <a:prstClr val="black"/>
                </a:solidFill>
              </a:rPr>
              <a:t> 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3719298" y="216258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0.031</a:t>
            </a:r>
            <a:r>
              <a:rPr lang="en-GB" dirty="0" smtClean="0"/>
              <a:t> L, </a:t>
            </a:r>
            <a:r>
              <a:rPr lang="es-MX" dirty="0"/>
              <a:t>0.243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9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89319960"/>
              </p:ext>
            </p:extLst>
          </p:nvPr>
        </p:nvGraphicFramePr>
        <p:xfrm>
          <a:off x="457200" y="9493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000" y="5411788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Fig. 11. </a:t>
            </a:r>
            <a:r>
              <a:rPr lang="en-GB" sz="2400" b="1" dirty="0">
                <a:solidFill>
                  <a:srgbClr val="0000CC"/>
                </a:solidFill>
                <a:latin typeface="Arial Narrow" pitchFamily="34" charset="0"/>
              </a:rPr>
              <a:t>Duodenum </a:t>
            </a:r>
            <a:r>
              <a:rPr lang="en-GB" sz="2400" b="1" dirty="0" smtClean="0">
                <a:solidFill>
                  <a:srgbClr val="0000CC"/>
                </a:solidFill>
                <a:latin typeface="Arial Narrow" pitchFamily="34" charset="0"/>
              </a:rPr>
              <a:t>NDF </a:t>
            </a:r>
            <a:r>
              <a:rPr lang="en-GB" sz="2400" b="1" dirty="0">
                <a:solidFill>
                  <a:srgbClr val="0000CC"/>
                </a:solidFill>
                <a:latin typeface="Arial Narrow" pitchFamily="34" charset="0"/>
              </a:rPr>
              <a:t>digestibility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of a basal diet with different doses of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xylanase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µL /g DM of the basal diet)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and fed to the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Rambouillet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sheep (n=4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)</a:t>
            </a:r>
            <a:endParaRPr lang="es-ES_tradnl" sz="2400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s-ES" sz="2400" dirty="0" smtClean="0">
                <a:solidFill>
                  <a:prstClr val="black"/>
                </a:solidFill>
              </a:rPr>
              <a:t> 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3719298" y="216258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0.122</a:t>
            </a:r>
            <a:r>
              <a:rPr lang="en-GB" dirty="0" smtClean="0"/>
              <a:t> L, </a:t>
            </a:r>
            <a:r>
              <a:rPr lang="es-MX" dirty="0"/>
              <a:t>0.078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8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51224887"/>
              </p:ext>
            </p:extLst>
          </p:nvPr>
        </p:nvGraphicFramePr>
        <p:xfrm>
          <a:off x="457200" y="7905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000" y="5411788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Fig. 12. </a:t>
            </a:r>
            <a:r>
              <a:rPr lang="en-GB" sz="2400" b="1" dirty="0" smtClean="0">
                <a:solidFill>
                  <a:srgbClr val="0000CC"/>
                </a:solidFill>
                <a:latin typeface="Arial Narrow" pitchFamily="34" charset="0"/>
              </a:rPr>
              <a:t>Duodenum ADF digestibility 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of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a basal diet with different doses of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xylanase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µL /g DM of the basal diet)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and fed to the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Rambouillet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sheep (n=4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)</a:t>
            </a:r>
            <a:endParaRPr lang="es-ES_tradnl" sz="2400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s-ES" sz="24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s-ES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3719298" y="216258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 smtClean="0"/>
              <a:t>0.024 L, </a:t>
            </a:r>
            <a:r>
              <a:rPr lang="en-GB" dirty="0"/>
              <a:t>0.050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2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5325" y="0"/>
            <a:ext cx="76200" cy="666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685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PROJECT MAIN OBJECTIVE</a:t>
            </a:r>
            <a:endParaRPr lang="es-ES_tradnl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2036618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/>
              <a:t>Improve the nutritive value of fibrous feeds using the exogenous enzymes as feed additives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2617" y="6485779"/>
            <a:ext cx="6581583" cy="21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1400" b="1" dirty="0">
                <a:solidFill>
                  <a:srgbClr val="FFFF00"/>
                </a:solidFill>
              </a:rPr>
              <a:t>7</a:t>
            </a:r>
            <a:r>
              <a:rPr lang="en-GB" sz="1400" b="1" baseline="30000" dirty="0">
                <a:solidFill>
                  <a:srgbClr val="FFFF00"/>
                </a:solidFill>
              </a:rPr>
              <a:t>th</a:t>
            </a:r>
            <a:r>
              <a:rPr lang="en-GB" sz="1400" b="1" dirty="0">
                <a:solidFill>
                  <a:srgbClr val="FFFF00"/>
                </a:solidFill>
              </a:rPr>
              <a:t> Annual International Symposium on Agriculture, 14-17 July 2014, Athens, Greece</a:t>
            </a:r>
            <a:endParaRPr lang="pl-PL" sz="1400" i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9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715172"/>
              </p:ext>
            </p:extLst>
          </p:nvPr>
        </p:nvGraphicFramePr>
        <p:xfrm>
          <a:off x="457200" y="7747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000" y="5411788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Fig. 16. pH of 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rumen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fermentation of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Rambouillet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sheep fed on a basal diet with different doses of </a:t>
            </a:r>
            <a:r>
              <a:rPr lang="en-GB" sz="2400" dirty="0" err="1">
                <a:solidFill>
                  <a:prstClr val="black"/>
                </a:solidFill>
                <a:latin typeface="Arial Narrow" pitchFamily="34" charset="0"/>
              </a:rPr>
              <a:t>xylanase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 (XY, 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µL /g DM of the basal diet)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(n=4)</a:t>
            </a:r>
            <a:r>
              <a:rPr lang="es-ES_tradnl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s-ES" sz="2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" name="CuadroTexto 11"/>
          <p:cNvSpPr txBox="1"/>
          <p:nvPr/>
        </p:nvSpPr>
        <p:spPr>
          <a:xfrm>
            <a:off x="889000" y="255095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0.198</a:t>
            </a:r>
            <a:r>
              <a:rPr lang="en-GB" dirty="0" smtClean="0"/>
              <a:t> L, </a:t>
            </a:r>
            <a:r>
              <a:rPr lang="es-MX" dirty="0"/>
              <a:t>0.385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3358249" y="244227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0.041</a:t>
            </a:r>
            <a:r>
              <a:rPr lang="en-GB" dirty="0" smtClean="0"/>
              <a:t> L, </a:t>
            </a:r>
            <a:r>
              <a:rPr lang="en-GB" dirty="0"/>
              <a:t>0.051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CuadroTexto 11"/>
          <p:cNvSpPr txBox="1"/>
          <p:nvPr/>
        </p:nvSpPr>
        <p:spPr>
          <a:xfrm>
            <a:off x="5357030" y="216258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0.039</a:t>
            </a:r>
            <a:r>
              <a:rPr lang="en-GB" dirty="0" smtClean="0"/>
              <a:t> L, </a:t>
            </a:r>
            <a:r>
              <a:rPr lang="en-GB" dirty="0"/>
              <a:t>0.236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5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27174992"/>
              </p:ext>
            </p:extLst>
          </p:nvPr>
        </p:nvGraphicFramePr>
        <p:xfrm>
          <a:off x="457200" y="6000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000" y="5411788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prstClr val="black"/>
                </a:solidFill>
                <a:latin typeface="Arial Narrow" pitchFamily="34" charset="0"/>
              </a:rPr>
              <a:t>Fig. </a:t>
            </a:r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17. </a:t>
            </a:r>
            <a:r>
              <a:rPr lang="en-GB" sz="2400" dirty="0">
                <a:solidFill>
                  <a:prstClr val="black"/>
                </a:solidFill>
                <a:latin typeface="Arial Narrow" pitchFamily="34" charset="0"/>
              </a:rPr>
              <a:t>Ammonia-N </a:t>
            </a:r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of 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rumen fermentation of </a:t>
            </a:r>
            <a:r>
              <a:rPr lang="en-GB" sz="2400" dirty="0" err="1" smtClean="0">
                <a:solidFill>
                  <a:prstClr val="black"/>
                </a:solidFill>
                <a:latin typeface="Arial Narrow" pitchFamily="34" charset="0"/>
              </a:rPr>
              <a:t>Rambouillet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 sheep fed on a basal diet with different doses of </a:t>
            </a:r>
            <a:r>
              <a:rPr lang="en-GB" sz="2400" dirty="0" err="1" smtClean="0">
                <a:solidFill>
                  <a:prstClr val="black"/>
                </a:solidFill>
                <a:latin typeface="Arial Narrow" pitchFamily="34" charset="0"/>
              </a:rPr>
              <a:t>xylanase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 (XY, </a:t>
            </a: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µL /g DM of the basal diet) 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(n=4)</a:t>
            </a:r>
            <a:r>
              <a:rPr lang="es-ES_tradnl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s-ES" sz="2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" name="CuadroTexto 11"/>
          <p:cNvSpPr txBox="1"/>
          <p:nvPr/>
        </p:nvSpPr>
        <p:spPr>
          <a:xfrm>
            <a:off x="3255274" y="186856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0.028</a:t>
            </a:r>
            <a:r>
              <a:rPr lang="en-GB" dirty="0" smtClean="0"/>
              <a:t> L, </a:t>
            </a:r>
            <a:r>
              <a:rPr lang="es-MX" dirty="0"/>
              <a:t>0.929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5359304" y="163937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0.604</a:t>
            </a:r>
            <a:r>
              <a:rPr lang="en-GB" dirty="0" smtClean="0"/>
              <a:t> L, </a:t>
            </a:r>
            <a:r>
              <a:rPr lang="en-GB" dirty="0"/>
              <a:t>0.650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CuadroTexto 11"/>
          <p:cNvSpPr txBox="1"/>
          <p:nvPr/>
        </p:nvSpPr>
        <p:spPr>
          <a:xfrm>
            <a:off x="1342597" y="181373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0.933</a:t>
            </a:r>
            <a:r>
              <a:rPr lang="en-GB" dirty="0" smtClean="0"/>
              <a:t> L, </a:t>
            </a:r>
            <a:r>
              <a:rPr lang="en-GB" dirty="0"/>
              <a:t>0.690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4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45869303"/>
              </p:ext>
            </p:extLst>
          </p:nvPr>
        </p:nvGraphicFramePr>
        <p:xfrm>
          <a:off x="457200" y="7905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000" y="5411788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Fig. 18. </a:t>
            </a:r>
            <a:r>
              <a:rPr lang="es-ES" sz="2400" dirty="0" err="1" smtClean="0">
                <a:solidFill>
                  <a:prstClr val="black"/>
                </a:solidFill>
                <a:latin typeface="Arial Narrow" pitchFamily="34" charset="0"/>
              </a:rPr>
              <a:t>Acetic</a:t>
            </a:r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Arial Narrow" pitchFamily="34" charset="0"/>
              </a:rPr>
              <a:t>acid</a:t>
            </a:r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 of 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rumen fermentation of </a:t>
            </a:r>
            <a:r>
              <a:rPr lang="en-GB" sz="2400" dirty="0" err="1" smtClean="0">
                <a:solidFill>
                  <a:prstClr val="black"/>
                </a:solidFill>
                <a:latin typeface="Arial Narrow" pitchFamily="34" charset="0"/>
              </a:rPr>
              <a:t>Rambouillet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 sheep fed on a basal diet with different doses of </a:t>
            </a:r>
            <a:r>
              <a:rPr lang="en-GB" sz="2400" dirty="0" err="1" smtClean="0">
                <a:solidFill>
                  <a:prstClr val="black"/>
                </a:solidFill>
                <a:latin typeface="Arial Narrow" pitchFamily="34" charset="0"/>
              </a:rPr>
              <a:t>xylanase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 (XY, </a:t>
            </a: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µL /g DM of the basal diet) 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(n=4)</a:t>
            </a:r>
            <a:r>
              <a:rPr lang="es-ES_tradnl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s-ES" sz="2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" name="CuadroTexto 11"/>
          <p:cNvSpPr txBox="1"/>
          <p:nvPr/>
        </p:nvSpPr>
        <p:spPr>
          <a:xfrm>
            <a:off x="1139871" y="311793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0.889</a:t>
            </a:r>
            <a:r>
              <a:rPr lang="en-GB" dirty="0" smtClean="0"/>
              <a:t> L, </a:t>
            </a:r>
            <a:r>
              <a:rPr lang="en-GB" dirty="0"/>
              <a:t>0.058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3227978" y="328826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0.105</a:t>
            </a:r>
            <a:r>
              <a:rPr lang="en-GB" dirty="0" smtClean="0"/>
              <a:t> L, </a:t>
            </a:r>
            <a:r>
              <a:rPr lang="es-MX" dirty="0"/>
              <a:t>0.330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CuadroTexto 11"/>
          <p:cNvSpPr txBox="1"/>
          <p:nvPr/>
        </p:nvSpPr>
        <p:spPr>
          <a:xfrm>
            <a:off x="5302439" y="311792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0.763</a:t>
            </a:r>
            <a:r>
              <a:rPr lang="en-GB" dirty="0" smtClean="0"/>
              <a:t> L, </a:t>
            </a:r>
            <a:r>
              <a:rPr lang="en-GB" dirty="0"/>
              <a:t>0.948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15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55635196"/>
              </p:ext>
            </p:extLst>
          </p:nvPr>
        </p:nvGraphicFramePr>
        <p:xfrm>
          <a:off x="457200" y="7270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000" y="5411788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Fig. 19. </a:t>
            </a:r>
            <a:r>
              <a:rPr lang="es-ES" sz="2400" dirty="0" err="1" smtClean="0">
                <a:solidFill>
                  <a:prstClr val="black"/>
                </a:solidFill>
                <a:latin typeface="Arial Narrow" pitchFamily="34" charset="0"/>
              </a:rPr>
              <a:t>Propionic</a:t>
            </a:r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Arial Narrow" pitchFamily="34" charset="0"/>
              </a:rPr>
              <a:t>acid</a:t>
            </a:r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 of 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rumen fermentation of </a:t>
            </a:r>
            <a:r>
              <a:rPr lang="en-GB" sz="2400" dirty="0" err="1" smtClean="0">
                <a:solidFill>
                  <a:prstClr val="black"/>
                </a:solidFill>
                <a:latin typeface="Arial Narrow" pitchFamily="34" charset="0"/>
              </a:rPr>
              <a:t>Rambouillet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 sheep fed on a basal diet with different doses of </a:t>
            </a:r>
            <a:r>
              <a:rPr lang="en-GB" sz="2400" dirty="0" err="1" smtClean="0">
                <a:solidFill>
                  <a:prstClr val="black"/>
                </a:solidFill>
                <a:latin typeface="Arial Narrow" pitchFamily="34" charset="0"/>
              </a:rPr>
              <a:t>xylanase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 (XY, </a:t>
            </a: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µL /g DM of the basal diet) 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(n=4)</a:t>
            </a:r>
            <a:r>
              <a:rPr lang="es-ES_tradnl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s-ES" sz="2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" name="CuadroTexto 11"/>
          <p:cNvSpPr txBox="1"/>
          <p:nvPr/>
        </p:nvSpPr>
        <p:spPr>
          <a:xfrm>
            <a:off x="1194462" y="216257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0.379</a:t>
            </a:r>
            <a:r>
              <a:rPr lang="en-GB" dirty="0" smtClean="0"/>
              <a:t> L, 0.026 </a:t>
            </a:r>
            <a:r>
              <a:rPr lang="es-MX" dirty="0" smtClean="0"/>
              <a:t>Q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3187035" y="216258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0.530</a:t>
            </a:r>
            <a:r>
              <a:rPr lang="en-GB" dirty="0" smtClean="0"/>
              <a:t> L, </a:t>
            </a:r>
            <a:r>
              <a:rPr lang="en-GB" dirty="0"/>
              <a:t>0.213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CuadroTexto 11"/>
          <p:cNvSpPr txBox="1"/>
          <p:nvPr/>
        </p:nvSpPr>
        <p:spPr>
          <a:xfrm>
            <a:off x="5397973" y="241446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0.672</a:t>
            </a:r>
            <a:r>
              <a:rPr lang="en-GB" dirty="0" smtClean="0"/>
              <a:t> L, </a:t>
            </a:r>
            <a:r>
              <a:rPr lang="en-GB" dirty="0"/>
              <a:t>0.037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8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89000" y="5411788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Fig. 16. </a:t>
            </a:r>
            <a:r>
              <a:rPr lang="es-ES" sz="2400" dirty="0" err="1" smtClean="0">
                <a:solidFill>
                  <a:prstClr val="black"/>
                </a:solidFill>
                <a:latin typeface="Arial Narrow" pitchFamily="34" charset="0"/>
              </a:rPr>
              <a:t>Butiric</a:t>
            </a:r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Arial Narrow" pitchFamily="34" charset="0"/>
              </a:rPr>
              <a:t>acid</a:t>
            </a:r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 of 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rumen fermentation of </a:t>
            </a:r>
            <a:r>
              <a:rPr lang="en-GB" sz="2400" dirty="0" err="1" smtClean="0">
                <a:solidFill>
                  <a:prstClr val="black"/>
                </a:solidFill>
                <a:latin typeface="Arial Narrow" pitchFamily="34" charset="0"/>
              </a:rPr>
              <a:t>Rambouillet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 sheep fed on a basal diet with different doses of </a:t>
            </a:r>
            <a:r>
              <a:rPr lang="en-GB" sz="2400" dirty="0" err="1" smtClean="0">
                <a:solidFill>
                  <a:prstClr val="black"/>
                </a:solidFill>
                <a:latin typeface="Arial Narrow" pitchFamily="34" charset="0"/>
              </a:rPr>
              <a:t>xylanase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 (XY, </a:t>
            </a: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µL /g DM of the basal diet) 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(n=4)</a:t>
            </a:r>
            <a:r>
              <a:rPr lang="es-ES_tradnl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s-ES" sz="24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s-ES" sz="2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93655379"/>
              </p:ext>
            </p:extLst>
          </p:nvPr>
        </p:nvGraphicFramePr>
        <p:xfrm>
          <a:off x="457200" y="85684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11"/>
          <p:cNvSpPr txBox="1"/>
          <p:nvPr/>
        </p:nvSpPr>
        <p:spPr>
          <a:xfrm>
            <a:off x="1194462" y="216257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0.584</a:t>
            </a:r>
            <a:r>
              <a:rPr lang="en-GB" dirty="0" smtClean="0"/>
              <a:t> L, </a:t>
            </a:r>
            <a:r>
              <a:rPr lang="en-GB" dirty="0"/>
              <a:t>0.871</a:t>
            </a:r>
            <a:r>
              <a:rPr lang="en-GB" dirty="0" smtClean="0"/>
              <a:t> </a:t>
            </a:r>
            <a:r>
              <a:rPr lang="es-MX" dirty="0" smtClean="0"/>
              <a:t>Q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5577668" y="362169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0.842</a:t>
            </a:r>
            <a:r>
              <a:rPr lang="en-GB" dirty="0" smtClean="0"/>
              <a:t> L, </a:t>
            </a:r>
            <a:r>
              <a:rPr lang="en-GB" dirty="0"/>
              <a:t>0.372</a:t>
            </a:r>
            <a:r>
              <a:rPr lang="en-GB" dirty="0" smtClean="0"/>
              <a:t> </a:t>
            </a:r>
            <a:r>
              <a:rPr lang="es-MX" dirty="0" smtClean="0"/>
              <a:t>Q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CuadroTexto 11"/>
          <p:cNvSpPr txBox="1"/>
          <p:nvPr/>
        </p:nvSpPr>
        <p:spPr>
          <a:xfrm>
            <a:off x="3462265" y="368824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0.426</a:t>
            </a:r>
            <a:r>
              <a:rPr lang="en-GB" dirty="0" smtClean="0"/>
              <a:t> L, </a:t>
            </a:r>
            <a:r>
              <a:rPr lang="en-GB" dirty="0"/>
              <a:t>0.571</a:t>
            </a:r>
            <a:r>
              <a:rPr lang="en-GB" dirty="0" smtClean="0"/>
              <a:t> </a:t>
            </a:r>
            <a:r>
              <a:rPr lang="es-MX" dirty="0" smtClean="0"/>
              <a:t>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118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00829539"/>
              </p:ext>
            </p:extLst>
          </p:nvPr>
        </p:nvGraphicFramePr>
        <p:xfrm>
          <a:off x="457200" y="8223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000" y="5411788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Fig. 21. </a:t>
            </a:r>
            <a:r>
              <a:rPr lang="es-ES" sz="2400" dirty="0" err="1" smtClean="0">
                <a:solidFill>
                  <a:prstClr val="black"/>
                </a:solidFill>
                <a:latin typeface="Arial Narrow" pitchFamily="34" charset="0"/>
              </a:rPr>
              <a:t>Methane</a:t>
            </a:r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 of 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rumen fermentation of </a:t>
            </a:r>
            <a:r>
              <a:rPr lang="en-GB" sz="2400" dirty="0" err="1" smtClean="0">
                <a:solidFill>
                  <a:prstClr val="black"/>
                </a:solidFill>
                <a:latin typeface="Arial Narrow" pitchFamily="34" charset="0"/>
              </a:rPr>
              <a:t>Rambouillet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 sheep fed on a basal diet with different doses of </a:t>
            </a:r>
            <a:r>
              <a:rPr lang="en-GB" sz="2400" dirty="0" err="1" smtClean="0">
                <a:solidFill>
                  <a:prstClr val="black"/>
                </a:solidFill>
                <a:latin typeface="Arial Narrow" pitchFamily="34" charset="0"/>
              </a:rPr>
              <a:t>xylanase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 (XY, </a:t>
            </a: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µL /g DM of the basal diet) 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(n=4)</a:t>
            </a:r>
            <a:r>
              <a:rPr lang="es-ES_tradnl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s-ES" sz="2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3459991" y="175994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0.066</a:t>
            </a:r>
            <a:r>
              <a:rPr lang="en-GB" dirty="0" smtClean="0"/>
              <a:t> L, </a:t>
            </a:r>
            <a:r>
              <a:rPr lang="en-GB" dirty="0"/>
              <a:t>0.015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0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59259205"/>
              </p:ext>
            </p:extLst>
          </p:nvPr>
        </p:nvGraphicFramePr>
        <p:xfrm>
          <a:off x="457200" y="457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000" y="5411788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Fig. 16. </a:t>
            </a:r>
            <a:r>
              <a:rPr lang="es-ES" sz="2400" dirty="0" err="1" smtClean="0">
                <a:solidFill>
                  <a:prstClr val="black"/>
                </a:solidFill>
                <a:latin typeface="Arial Narrow" pitchFamily="34" charset="0"/>
              </a:rPr>
              <a:t>Microbial</a:t>
            </a:r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 PC of 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rumen fermentation of </a:t>
            </a:r>
            <a:r>
              <a:rPr lang="en-GB" sz="2400" dirty="0" err="1" smtClean="0">
                <a:solidFill>
                  <a:prstClr val="black"/>
                </a:solidFill>
                <a:latin typeface="Arial Narrow" pitchFamily="34" charset="0"/>
              </a:rPr>
              <a:t>Rambouillet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 sheep fed on a basal diet with different doses of </a:t>
            </a:r>
            <a:r>
              <a:rPr lang="en-GB" sz="2400" dirty="0" err="1" smtClean="0">
                <a:solidFill>
                  <a:prstClr val="black"/>
                </a:solidFill>
                <a:latin typeface="Arial Narrow" pitchFamily="34" charset="0"/>
              </a:rPr>
              <a:t>xylanase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 (XY, </a:t>
            </a: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µL /g DM of the basal diet) </a:t>
            </a:r>
            <a:r>
              <a:rPr lang="en-GB" sz="2400" dirty="0" smtClean="0">
                <a:solidFill>
                  <a:prstClr val="black"/>
                </a:solidFill>
                <a:latin typeface="Arial Narrow" pitchFamily="34" charset="0"/>
              </a:rPr>
              <a:t>(n=4)</a:t>
            </a:r>
            <a:r>
              <a:rPr lang="es-ES_tradnl" sz="24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s-ES" sz="2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" name="CuadroTexto 11"/>
          <p:cNvSpPr txBox="1"/>
          <p:nvPr/>
        </p:nvSpPr>
        <p:spPr>
          <a:xfrm>
            <a:off x="3459991" y="175994"/>
            <a:ext cx="26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=</a:t>
            </a:r>
          </a:p>
          <a:p>
            <a:pPr algn="ctr"/>
            <a:r>
              <a:rPr lang="en-GB" dirty="0"/>
              <a:t>0.506</a:t>
            </a:r>
            <a:r>
              <a:rPr lang="en-GB" dirty="0" smtClean="0"/>
              <a:t> L, </a:t>
            </a:r>
            <a:r>
              <a:rPr lang="en-GB" dirty="0"/>
              <a:t>0.048</a:t>
            </a:r>
            <a:r>
              <a:rPr lang="es-MX" dirty="0" smtClean="0"/>
              <a:t> Q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9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320" y="382137"/>
            <a:ext cx="83114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400" b="1" dirty="0" smtClean="0">
                <a:latin typeface="Arial Narrow" pitchFamily="34" charset="0"/>
              </a:rPr>
              <a:t>Conclusion</a:t>
            </a:r>
          </a:p>
          <a:p>
            <a:pPr algn="just">
              <a:lnSpc>
                <a:spcPct val="200000"/>
              </a:lnSpc>
            </a:pPr>
            <a:r>
              <a:rPr lang="en-GB" sz="2400">
                <a:latin typeface="Arial Narrow" pitchFamily="34" charset="0"/>
              </a:rPr>
              <a:t>T</a:t>
            </a:r>
            <a:r>
              <a:rPr lang="en-GB" sz="2400" smtClean="0">
                <a:latin typeface="Arial Narrow" pitchFamily="34" charset="0"/>
              </a:rPr>
              <a:t>he </a:t>
            </a:r>
            <a:r>
              <a:rPr lang="en-GB" sz="2400" dirty="0">
                <a:latin typeface="Arial Narrow" pitchFamily="34" charset="0"/>
              </a:rPr>
              <a:t>levels of 3 and 6 µL xylanase/g DM of the basal diet had the highest nutrient digestibility and ruminal fermentation parameters. </a:t>
            </a:r>
            <a:r>
              <a:rPr lang="en-GB" sz="2400" dirty="0" smtClean="0">
                <a:latin typeface="Arial Narrow" pitchFamily="34" charset="0"/>
              </a:rPr>
              <a:t>However, </a:t>
            </a:r>
            <a:r>
              <a:rPr lang="en-GB" sz="2400" dirty="0">
                <a:latin typeface="Arial Narrow" pitchFamily="34" charset="0"/>
              </a:rPr>
              <a:t>6 µL xylanase/g DM of the basal diet of </a:t>
            </a:r>
            <a:r>
              <a:rPr lang="en-GB" sz="2400" dirty="0" err="1">
                <a:latin typeface="Arial Narrow" pitchFamily="34" charset="0"/>
              </a:rPr>
              <a:t>Rambouillet</a:t>
            </a:r>
            <a:r>
              <a:rPr lang="en-GB" sz="2400" dirty="0">
                <a:latin typeface="Arial Narrow" pitchFamily="34" charset="0"/>
              </a:rPr>
              <a:t> sheep </a:t>
            </a:r>
            <a:r>
              <a:rPr lang="en-GB" sz="2400" dirty="0" smtClean="0">
                <a:latin typeface="Arial Narrow" pitchFamily="34" charset="0"/>
              </a:rPr>
              <a:t>elevated </a:t>
            </a:r>
            <a:r>
              <a:rPr lang="en-GB" sz="2400" dirty="0">
                <a:latin typeface="Arial Narrow" pitchFamily="34" charset="0"/>
              </a:rPr>
              <a:t>ruminal ammonia-N and individual VFA compared to the other levels. </a:t>
            </a:r>
            <a:endParaRPr lang="en-U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76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Introduction</a:t>
            </a:r>
            <a:endParaRPr lang="en-U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23516036"/>
              </p:ext>
            </p:extLst>
          </p:nvPr>
        </p:nvGraphicFramePr>
        <p:xfrm>
          <a:off x="457200" y="1417638"/>
          <a:ext cx="8229600" cy="4213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710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 smtClean="0"/>
              <a:t>Fibrolytic </a:t>
            </a:r>
            <a:r>
              <a:rPr lang="en-US" b="1" dirty="0" smtClean="0"/>
              <a:t>enzymes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dirty="0" smtClean="0"/>
              <a:t>Commercial </a:t>
            </a:r>
            <a:r>
              <a:rPr lang="en-GB" dirty="0"/>
              <a:t>enzyme products, either from fungal or bacterial </a:t>
            </a:r>
            <a:r>
              <a:rPr lang="en-GB" dirty="0" smtClean="0"/>
              <a:t>sources, </a:t>
            </a:r>
            <a:r>
              <a:rPr lang="en-GB" dirty="0"/>
              <a:t>have been </a:t>
            </a:r>
            <a:r>
              <a:rPr lang="en-GB" dirty="0" smtClean="0"/>
              <a:t>widely used </a:t>
            </a:r>
            <a:r>
              <a:rPr lang="en-GB" dirty="0"/>
              <a:t>in livestock </a:t>
            </a:r>
            <a:r>
              <a:rPr lang="en-GB" dirty="0" smtClean="0"/>
              <a:t>feeding</a:t>
            </a:r>
            <a:endParaRPr lang="es-ES_tradnl" dirty="0"/>
          </a:p>
          <a:p>
            <a:pPr algn="just">
              <a:lnSpc>
                <a:spcPct val="150000"/>
              </a:lnSpc>
            </a:pPr>
            <a:r>
              <a:rPr lang="en-GB" dirty="0" smtClean="0"/>
              <a:t>Feeding </a:t>
            </a:r>
            <a:r>
              <a:rPr lang="en-GB" dirty="0"/>
              <a:t>ﬁbre-degrading enzymes has been shown to improve feed utilization and animal </a:t>
            </a:r>
            <a:r>
              <a:rPr lang="en-GB" dirty="0" smtClean="0"/>
              <a:t>performance but </a:t>
            </a:r>
            <a:r>
              <a:rPr lang="en-GB" dirty="0"/>
              <a:t>the mode of action has remained </a:t>
            </a:r>
            <a:r>
              <a:rPr lang="en-GB" dirty="0" smtClean="0"/>
              <a:t>unclear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796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280" y="457200"/>
            <a:ext cx="768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s-ES_tradnl" sz="1400" b="1" dirty="0">
              <a:solidFill>
                <a:prstClr val="white"/>
              </a:solidFill>
              <a:effectLst>
                <a:innerShdw blurRad="63500" dist="50800" dir="8100000">
                  <a:srgbClr val="000000">
                    <a:alpha val="50000"/>
                  </a:srgbClr>
                </a:innerShdw>
              </a:effectLst>
              <a:latin typeface="Comic Sans MS"/>
              <a:cs typeface="Comic Sans MS"/>
            </a:endParaRPr>
          </a:p>
        </p:txBody>
      </p:sp>
      <p:grpSp>
        <p:nvGrpSpPr>
          <p:cNvPr id="35" name="Agrupar 34"/>
          <p:cNvGrpSpPr/>
          <p:nvPr/>
        </p:nvGrpSpPr>
        <p:grpSpPr>
          <a:xfrm>
            <a:off x="294551" y="1418319"/>
            <a:ext cx="9150469" cy="5334000"/>
            <a:chOff x="147815" y="1315659"/>
            <a:chExt cx="9150469" cy="53340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grpSp>
          <p:nvGrpSpPr>
            <p:cNvPr id="47" name="Agrupar 46"/>
            <p:cNvGrpSpPr/>
            <p:nvPr/>
          </p:nvGrpSpPr>
          <p:grpSpPr>
            <a:xfrm>
              <a:off x="853280" y="1315659"/>
              <a:ext cx="8445004" cy="5334000"/>
              <a:chOff x="822424" y="1238411"/>
              <a:chExt cx="8445004" cy="5334000"/>
            </a:xfrm>
          </p:grpSpPr>
          <p:pic>
            <p:nvPicPr>
              <p:cNvPr id="2" name="Imagen 1" descr="mapa_mexico.jpg"/>
              <p:cNvPicPr>
                <a:picLocks noChangeAspect="1"/>
              </p:cNvPicPr>
              <p:nvPr/>
            </p:nvPicPr>
            <p:blipFill>
              <a:blip r:embed="rId3" cstate="print"/>
              <a:srcRect t="3931"/>
              <a:stretch>
                <a:fillRect/>
              </a:stretch>
            </p:blipFill>
            <p:spPr>
              <a:xfrm>
                <a:off x="1454520" y="1238411"/>
                <a:ext cx="6360392" cy="5181600"/>
              </a:xfrm>
              <a:prstGeom prst="rect">
                <a:avLst/>
              </a:prstGeom>
            </p:spPr>
          </p:pic>
          <p:sp>
            <p:nvSpPr>
              <p:cNvPr id="6" name="CuadroTexto 5"/>
              <p:cNvSpPr txBox="1"/>
              <p:nvPr/>
            </p:nvSpPr>
            <p:spPr>
              <a:xfrm>
                <a:off x="1981795" y="5879813"/>
                <a:ext cx="6248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endParaRPr lang="es-ES_tradnl" sz="3200" b="1" dirty="0">
                  <a:solidFill>
                    <a:srgbClr val="1AB39F">
                      <a:lumMod val="60000"/>
                      <a:lumOff val="40000"/>
                    </a:srgbClr>
                  </a:solidFill>
                  <a:latin typeface="Herculanum"/>
                  <a:cs typeface="Herculanum"/>
                </a:endParaRPr>
              </a:p>
            </p:txBody>
          </p:sp>
          <p:sp>
            <p:nvSpPr>
              <p:cNvPr id="36" name="CuadroTexto 35"/>
              <p:cNvSpPr txBox="1"/>
              <p:nvPr/>
            </p:nvSpPr>
            <p:spPr>
              <a:xfrm>
                <a:off x="5600700" y="1429433"/>
                <a:ext cx="2104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endParaRPr lang="es-ES_tradnl" sz="1400" b="1" i="1" dirty="0">
                  <a:solidFill>
                    <a:prstClr val="white"/>
                  </a:solidFill>
                  <a:latin typeface="Herculanum"/>
                  <a:cs typeface="Herculanum"/>
                </a:endParaRPr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7162800" y="3259824"/>
                <a:ext cx="2104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endParaRPr lang="es-ES_tradnl" sz="1400" b="1" i="1" dirty="0">
                  <a:solidFill>
                    <a:prstClr val="white"/>
                  </a:solidFill>
                  <a:latin typeface="Herculanum"/>
                  <a:cs typeface="Herculanum"/>
                </a:endParaRPr>
              </a:p>
            </p:txBody>
          </p:sp>
          <p:sp>
            <p:nvSpPr>
              <p:cNvPr id="42" name="CuadroTexto 41"/>
              <p:cNvSpPr txBox="1"/>
              <p:nvPr/>
            </p:nvSpPr>
            <p:spPr>
              <a:xfrm>
                <a:off x="822424" y="4668949"/>
                <a:ext cx="16007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endParaRPr lang="es-ES_tradnl" sz="1400" b="1" i="1" dirty="0">
                  <a:solidFill>
                    <a:prstClr val="white"/>
                  </a:solidFill>
                  <a:latin typeface="Herculanum"/>
                  <a:cs typeface="Herculanum"/>
                </a:endParaRPr>
              </a:p>
            </p:txBody>
          </p:sp>
          <p:pic>
            <p:nvPicPr>
              <p:cNvPr id="45" name="Imagen 1" descr="mapa_mexico.jpg"/>
              <p:cNvPicPr>
                <a:picLocks noChangeAspect="1"/>
              </p:cNvPicPr>
              <p:nvPr/>
            </p:nvPicPr>
            <p:blipFill>
              <a:blip r:embed="rId3" cstate="print"/>
              <a:srcRect t="3931"/>
              <a:stretch>
                <a:fillRect/>
              </a:stretch>
            </p:blipFill>
            <p:spPr>
              <a:xfrm>
                <a:off x="1606920" y="1390811"/>
                <a:ext cx="6360392" cy="5181600"/>
              </a:xfrm>
              <a:prstGeom prst="rect">
                <a:avLst/>
              </a:prstGeom>
            </p:spPr>
          </p:pic>
        </p:grpSp>
        <p:pic>
          <p:nvPicPr>
            <p:cNvPr id="18" name="Imagen 17" descr="goat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2702" y="1850091"/>
              <a:ext cx="971550" cy="1095767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147815" y="2291157"/>
              <a:ext cx="1264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endParaRPr lang="es-ES_tradnl" sz="1400" b="1" i="1" dirty="0">
                <a:solidFill>
                  <a:prstClr val="white"/>
                </a:solidFill>
                <a:latin typeface="Herculanum"/>
                <a:cs typeface="Herculanum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221183" y="3598682"/>
              <a:ext cx="1264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endParaRPr lang="es-ES_tradnl" sz="1400" b="1" i="1" dirty="0">
                <a:solidFill>
                  <a:prstClr val="white"/>
                </a:solidFill>
                <a:latin typeface="Herculanum"/>
                <a:cs typeface="Herculanum"/>
              </a:endParaRPr>
            </a:p>
          </p:txBody>
        </p:sp>
      </p:grpSp>
      <p:pic>
        <p:nvPicPr>
          <p:cNvPr id="52" name="7 Imagen" descr="img1574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5156634"/>
            <a:ext cx="2054012" cy="112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magen 1" descr="mapa_mexico.jpg"/>
          <p:cNvPicPr>
            <a:picLocks noChangeAspect="1"/>
          </p:cNvPicPr>
          <p:nvPr/>
        </p:nvPicPr>
        <p:blipFill>
          <a:blip r:embed="rId3" cstate="print"/>
          <a:srcRect t="3931"/>
          <a:stretch>
            <a:fillRect/>
          </a:stretch>
        </p:blipFill>
        <p:spPr>
          <a:xfrm>
            <a:off x="1936912" y="1622376"/>
            <a:ext cx="6360392" cy="4921378"/>
          </a:xfrm>
          <a:prstGeom prst="rect">
            <a:avLst/>
          </a:prstGeom>
        </p:spPr>
      </p:pic>
      <p:pic>
        <p:nvPicPr>
          <p:cNvPr id="54" name="Imagen 1" descr="mapa_mexico.jpg"/>
          <p:cNvPicPr>
            <a:picLocks noChangeAspect="1"/>
          </p:cNvPicPr>
          <p:nvPr/>
        </p:nvPicPr>
        <p:blipFill>
          <a:blip r:embed="rId3" cstate="print"/>
          <a:srcRect t="3931"/>
          <a:stretch>
            <a:fillRect/>
          </a:stretch>
        </p:blipFill>
        <p:spPr>
          <a:xfrm>
            <a:off x="2051435" y="1265919"/>
            <a:ext cx="6360392" cy="5334000"/>
          </a:xfrm>
          <a:prstGeom prst="rect">
            <a:avLst/>
          </a:prstGeom>
        </p:spPr>
      </p:pic>
      <p:sp>
        <p:nvSpPr>
          <p:cNvPr id="55" name="54 Rectángulo"/>
          <p:cNvSpPr/>
          <p:nvPr/>
        </p:nvSpPr>
        <p:spPr>
          <a:xfrm>
            <a:off x="73718" y="134034"/>
            <a:ext cx="7470082" cy="646331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en-US" sz="3600" b="1" dirty="0">
                <a:solidFill>
                  <a:srgbClr val="0000CC"/>
                </a:solidFill>
              </a:rPr>
              <a:t>ENZYMES IN RUMINATES FEEDING</a:t>
            </a:r>
            <a:endParaRPr lang="es-ES_tradnl" sz="3600" b="1" dirty="0">
              <a:solidFill>
                <a:srgbClr val="0000CC"/>
              </a:solidFill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3886200" y="1124744"/>
            <a:ext cx="5070168" cy="646331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square">
            <a:spAutoFit/>
          </a:bodyPr>
          <a:lstStyle/>
          <a:p>
            <a:pPr algn="just" defTabSz="914400"/>
            <a:r>
              <a:rPr lang="en-US" b="1" dirty="0">
                <a:solidFill>
                  <a:prstClr val="black"/>
                </a:solidFill>
              </a:rPr>
              <a:t>Enhancing attachment and colonization to the plant cell wall by </a:t>
            </a:r>
            <a:r>
              <a:rPr lang="en-US" b="1" dirty="0" err="1">
                <a:solidFill>
                  <a:prstClr val="black"/>
                </a:solidFill>
              </a:rPr>
              <a:t>ruminal</a:t>
            </a:r>
            <a:r>
              <a:rPr lang="en-US" b="1" dirty="0">
                <a:solidFill>
                  <a:prstClr val="black"/>
                </a:solidFill>
              </a:rPr>
              <a:t> microorganism</a:t>
            </a:r>
            <a:endParaRPr lang="es-ES_tradnl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74273" y="2214554"/>
            <a:ext cx="3659527" cy="646331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square">
            <a:spAutoFit/>
          </a:bodyPr>
          <a:lstStyle/>
          <a:p>
            <a:pPr marL="137160" defTabSz="914400">
              <a:buClr>
                <a:prstClr val="white">
                  <a:shade val="95000"/>
                </a:prstClr>
              </a:buClr>
              <a:defRPr/>
            </a:pPr>
            <a:r>
              <a:rPr lang="en-US" b="1" dirty="0">
                <a:solidFill>
                  <a:prstClr val="black"/>
                </a:solidFill>
              </a:rPr>
              <a:t>Enhance </a:t>
            </a:r>
            <a:r>
              <a:rPr lang="en-US" b="1" dirty="0" err="1">
                <a:solidFill>
                  <a:prstClr val="black"/>
                </a:solidFill>
              </a:rPr>
              <a:t>fibre</a:t>
            </a:r>
            <a:r>
              <a:rPr lang="en-US" b="1" dirty="0">
                <a:solidFill>
                  <a:prstClr val="black"/>
                </a:solidFill>
              </a:rPr>
              <a:t> fermentation and digestibility</a:t>
            </a:r>
            <a:endParaRPr lang="es-E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5334000" y="2272437"/>
            <a:ext cx="3563888" cy="646331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square">
            <a:spAutoFit/>
          </a:bodyPr>
          <a:lstStyle/>
          <a:p>
            <a:pPr algn="just" defTabSz="914400"/>
            <a:r>
              <a:rPr lang="en-US" b="1" dirty="0">
                <a:solidFill>
                  <a:prstClr val="black"/>
                </a:solidFill>
              </a:rPr>
              <a:t>Enhance </a:t>
            </a:r>
            <a:r>
              <a:rPr lang="en-US" b="1" dirty="0" err="1">
                <a:solidFill>
                  <a:prstClr val="black"/>
                </a:solidFill>
              </a:rPr>
              <a:t>ruminal</a:t>
            </a:r>
            <a:r>
              <a:rPr lang="en-US" b="1" dirty="0">
                <a:solidFill>
                  <a:prstClr val="black"/>
                </a:solidFill>
              </a:rPr>
              <a:t> microorganism’s activities</a:t>
            </a:r>
            <a:r>
              <a:rPr lang="es-ES_tradnl" b="1" baseline="30000" dirty="0">
                <a:solidFill>
                  <a:prstClr val="black"/>
                </a:solidFill>
                <a:cs typeface="Times New Roman" pitchFamily="18" charset="0"/>
              </a:rPr>
              <a:t> </a:t>
            </a:r>
          </a:p>
        </p:txBody>
      </p:sp>
      <p:sp>
        <p:nvSpPr>
          <p:cNvPr id="61" name="60 Rectángulo"/>
          <p:cNvSpPr/>
          <p:nvPr/>
        </p:nvSpPr>
        <p:spPr>
          <a:xfrm>
            <a:off x="73718" y="3690897"/>
            <a:ext cx="2885720" cy="369332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square">
            <a:spAutoFit/>
          </a:bodyPr>
          <a:lstStyle/>
          <a:p>
            <a:pPr marL="137160" algn="just" defTabSz="914400">
              <a:buClr>
                <a:prstClr val="white">
                  <a:shade val="95000"/>
                </a:prstClr>
              </a:buClr>
              <a:defRPr/>
            </a:pPr>
            <a:r>
              <a:rPr lang="en-US" b="1" dirty="0">
                <a:solidFill>
                  <a:prstClr val="black"/>
                </a:solidFill>
              </a:rPr>
              <a:t>Reduced </a:t>
            </a:r>
            <a:r>
              <a:rPr lang="en-US" b="1" dirty="0" err="1">
                <a:solidFill>
                  <a:prstClr val="black"/>
                </a:solidFill>
              </a:rPr>
              <a:t>digesta</a:t>
            </a:r>
            <a:r>
              <a:rPr lang="en-US" b="1" dirty="0">
                <a:solidFill>
                  <a:prstClr val="black"/>
                </a:solidFill>
              </a:rPr>
              <a:t> viscosity</a:t>
            </a:r>
            <a:endParaRPr lang="es-E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367919" y="6182380"/>
            <a:ext cx="8395081" cy="523220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square">
            <a:spAutoFit/>
          </a:bodyPr>
          <a:lstStyle/>
          <a:p>
            <a:pPr marL="137160" algn="ctr" defTabSz="914400">
              <a:buClr>
                <a:prstClr val="white">
                  <a:shade val="95000"/>
                </a:prstClr>
              </a:buClr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IMPROVING THE ANIMAL PERFORMANCE</a:t>
            </a:r>
            <a:endParaRPr lang="es-ES_tradnl" sz="28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40374" y="4699001"/>
            <a:ext cx="1768267" cy="1240630"/>
          </a:xfrm>
          <a:prstGeom prst="rect">
            <a:avLst/>
          </a:prstGeom>
        </p:spPr>
      </p:pic>
      <p:sp>
        <p:nvSpPr>
          <p:cNvPr id="26" name="60 Rectángulo"/>
          <p:cNvSpPr/>
          <p:nvPr/>
        </p:nvSpPr>
        <p:spPr>
          <a:xfrm>
            <a:off x="73718" y="4514335"/>
            <a:ext cx="4041082" cy="1200329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square">
            <a:spAutoFit/>
          </a:bodyPr>
          <a:lstStyle/>
          <a:p>
            <a:pPr marL="137160" algn="just" defTabSz="914400">
              <a:buClr>
                <a:prstClr val="white">
                  <a:shade val="95000"/>
                </a:prstClr>
              </a:buClr>
              <a:defRPr/>
            </a:pPr>
            <a:r>
              <a:rPr lang="es-ES_tradnl" b="1" dirty="0" err="1">
                <a:solidFill>
                  <a:prstClr val="black"/>
                </a:solidFill>
                <a:cs typeface="Times New Roman" pitchFamily="18" charset="0"/>
              </a:rPr>
              <a:t>Modify</a:t>
            </a:r>
            <a:r>
              <a:rPr lang="es-ES_tradnl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b="1" dirty="0" err="1">
                <a:solidFill>
                  <a:prstClr val="black"/>
                </a:solidFill>
                <a:cs typeface="Times New Roman" pitchFamily="18" charset="0"/>
              </a:rPr>
              <a:t>the</a:t>
            </a:r>
            <a:r>
              <a:rPr lang="es-ES_tradnl" b="1" dirty="0">
                <a:solidFill>
                  <a:prstClr val="black"/>
                </a:solidFill>
                <a:cs typeface="Times New Roman" pitchFamily="18" charset="0"/>
              </a:rPr>
              <a:t> balance of intestinal </a:t>
            </a:r>
            <a:r>
              <a:rPr lang="es-ES_tradnl" b="1" dirty="0" err="1">
                <a:solidFill>
                  <a:prstClr val="black"/>
                </a:solidFill>
                <a:cs typeface="Times New Roman" pitchFamily="18" charset="0"/>
              </a:rPr>
              <a:t>microorganisms</a:t>
            </a:r>
            <a:r>
              <a:rPr lang="es-ES_tradnl" b="1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s-ES_tradnl" b="1" dirty="0" err="1">
                <a:solidFill>
                  <a:prstClr val="black"/>
                </a:solidFill>
                <a:cs typeface="Times New Roman" pitchFamily="18" charset="0"/>
              </a:rPr>
              <a:t>adhere</a:t>
            </a:r>
            <a:r>
              <a:rPr lang="es-ES_tradnl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b="1" dirty="0" err="1">
                <a:solidFill>
                  <a:prstClr val="black"/>
                </a:solidFill>
                <a:cs typeface="Times New Roman" pitchFamily="18" charset="0"/>
              </a:rPr>
              <a:t>to</a:t>
            </a:r>
            <a:r>
              <a:rPr lang="es-ES_tradnl" b="1" baseline="30000" dirty="0">
                <a:solidFill>
                  <a:prstClr val="black"/>
                </a:solidFill>
                <a:cs typeface="Times New Roman" pitchFamily="18" charset="0"/>
              </a:rPr>
              <a:t> </a:t>
            </a:r>
            <a:r>
              <a:rPr lang="es-ES_tradnl" b="1" dirty="0">
                <a:solidFill>
                  <a:prstClr val="black"/>
                </a:solidFill>
                <a:cs typeface="Times New Roman" pitchFamily="18" charset="0"/>
              </a:rPr>
              <a:t>intestinal mucosa and </a:t>
            </a:r>
            <a:r>
              <a:rPr lang="es-ES_tradnl" b="1" dirty="0" err="1">
                <a:solidFill>
                  <a:prstClr val="black"/>
                </a:solidFill>
                <a:cs typeface="Times New Roman" pitchFamily="18" charset="0"/>
              </a:rPr>
              <a:t>prevent</a:t>
            </a:r>
            <a:r>
              <a:rPr lang="es-ES_tradnl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b="1" dirty="0" err="1">
                <a:solidFill>
                  <a:prstClr val="black"/>
                </a:solidFill>
                <a:cs typeface="Times New Roman" pitchFamily="18" charset="0"/>
              </a:rPr>
              <a:t>pathogen</a:t>
            </a:r>
            <a:r>
              <a:rPr lang="es-ES_tradnl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b="1" dirty="0" err="1">
                <a:solidFill>
                  <a:prstClr val="black"/>
                </a:solidFill>
                <a:cs typeface="Times New Roman" pitchFamily="18" charset="0"/>
              </a:rPr>
              <a:t>adherence</a:t>
            </a:r>
            <a:r>
              <a:rPr lang="es-ES_tradnl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b="1" dirty="0" err="1">
                <a:solidFill>
                  <a:prstClr val="black"/>
                </a:solidFill>
                <a:cs typeface="Times New Roman" pitchFamily="18" charset="0"/>
              </a:rPr>
              <a:t>or</a:t>
            </a:r>
            <a:r>
              <a:rPr lang="es-ES_tradnl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b="1" dirty="0" err="1">
                <a:solidFill>
                  <a:prstClr val="black"/>
                </a:solidFill>
                <a:cs typeface="Times New Roman" pitchFamily="18" charset="0"/>
              </a:rPr>
              <a:t>activation</a:t>
            </a:r>
            <a:endParaRPr lang="es-E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59 Rectángulo"/>
          <p:cNvSpPr/>
          <p:nvPr/>
        </p:nvSpPr>
        <p:spPr>
          <a:xfrm>
            <a:off x="5357818" y="3609753"/>
            <a:ext cx="3563888" cy="646331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square">
            <a:spAutoFit/>
          </a:bodyPr>
          <a:lstStyle/>
          <a:p>
            <a:pPr algn="just" defTabSz="914400"/>
            <a:r>
              <a:rPr lang="es-ES_tradnl" b="1" dirty="0" err="1">
                <a:solidFill>
                  <a:prstClr val="black"/>
                </a:solidFill>
                <a:cs typeface="Times New Roman" pitchFamily="18" charset="0"/>
              </a:rPr>
              <a:t>Influence</a:t>
            </a:r>
            <a:r>
              <a:rPr lang="es-ES_tradnl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b="1" dirty="0" err="1">
                <a:solidFill>
                  <a:prstClr val="black"/>
                </a:solidFill>
                <a:cs typeface="Times New Roman" pitchFamily="18" charset="0"/>
              </a:rPr>
              <a:t>gut</a:t>
            </a:r>
            <a:r>
              <a:rPr lang="es-ES_tradnl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b="1" dirty="0" err="1">
                <a:solidFill>
                  <a:prstClr val="black"/>
                </a:solidFill>
                <a:cs typeface="Times New Roman" pitchFamily="18" charset="0"/>
              </a:rPr>
              <a:t>permeability</a:t>
            </a:r>
            <a:r>
              <a:rPr lang="es-ES_tradnl" b="1" dirty="0">
                <a:solidFill>
                  <a:prstClr val="black"/>
                </a:solidFill>
                <a:cs typeface="Times New Roman" pitchFamily="18" charset="0"/>
              </a:rPr>
              <a:t>, and </a:t>
            </a:r>
            <a:r>
              <a:rPr lang="es-ES_tradnl" b="1" dirty="0" err="1">
                <a:solidFill>
                  <a:prstClr val="black"/>
                </a:solidFill>
                <a:cs typeface="Times New Roman" pitchFamily="18" charset="0"/>
              </a:rPr>
              <a:t>modulate</a:t>
            </a:r>
            <a:r>
              <a:rPr lang="es-ES_tradnl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b="1" dirty="0" err="1">
                <a:solidFill>
                  <a:prstClr val="black"/>
                </a:solidFill>
                <a:cs typeface="Times New Roman" pitchFamily="18" charset="0"/>
              </a:rPr>
              <a:t>immune</a:t>
            </a:r>
            <a:r>
              <a:rPr lang="es-ES_tradnl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b="1" dirty="0" err="1">
                <a:solidFill>
                  <a:prstClr val="black"/>
                </a:solidFill>
                <a:cs typeface="Times New Roman" pitchFamily="18" charset="0"/>
              </a:rPr>
              <a:t>function</a:t>
            </a:r>
            <a:endParaRPr lang="es-ES_tradnl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3224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 err="1" smtClean="0"/>
              <a:t>Mode</a:t>
            </a:r>
            <a:r>
              <a:rPr lang="es-ES" b="1" dirty="0" smtClean="0"/>
              <a:t> of </a:t>
            </a:r>
            <a:r>
              <a:rPr lang="es-ES" b="1" dirty="0" err="1" smtClean="0"/>
              <a:t>action</a:t>
            </a:r>
            <a:endParaRPr lang="es-ES" b="1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093005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5522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011" y="274638"/>
            <a:ext cx="8720919" cy="1143000"/>
          </a:xfrm>
        </p:spPr>
        <p:txBody>
          <a:bodyPr>
            <a:noAutofit/>
          </a:bodyPr>
          <a:lstStyle/>
          <a:p>
            <a:pPr lvl="0" algn="l"/>
            <a:r>
              <a:rPr lang="en-GB" sz="2800" b="1" dirty="0"/>
              <a:t>F</a:t>
            </a:r>
            <a:r>
              <a:rPr lang="en-GB" sz="2800" b="1" dirty="0" smtClean="0"/>
              <a:t>actors implicated  </a:t>
            </a:r>
            <a:r>
              <a:rPr lang="en-GB" sz="2800" b="1" dirty="0"/>
              <a:t>in enzyme efficiency </a:t>
            </a:r>
            <a:r>
              <a:rPr lang="es-ES" sz="2800" b="1" dirty="0"/>
              <a:t/>
            </a:r>
            <a:br>
              <a:rPr lang="es-ES" sz="2800" b="1" dirty="0"/>
            </a:br>
            <a:endParaRPr lang="es-ES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257649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8905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 smtClean="0"/>
              <a:t>Objetive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8098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dirty="0" smtClean="0"/>
              <a:t>Determine </a:t>
            </a:r>
            <a:r>
              <a:rPr lang="en-GB" dirty="0"/>
              <a:t>the effects of adding different levels of </a:t>
            </a:r>
            <a:r>
              <a:rPr lang="en-GB" dirty="0" err="1"/>
              <a:t>Xylanase</a:t>
            </a:r>
            <a:r>
              <a:rPr lang="en-GB" dirty="0" smtClean="0"/>
              <a:t> </a:t>
            </a:r>
            <a:r>
              <a:rPr lang="en-GB" dirty="0"/>
              <a:t>enzyme on feed intake, ruminal fermentation, nutrient digestibility, duodenal NDF and ADF </a:t>
            </a:r>
            <a:r>
              <a:rPr lang="en-GB" dirty="0" smtClean="0"/>
              <a:t>digestibility sheep </a:t>
            </a:r>
            <a:r>
              <a:rPr lang="en-GB" dirty="0"/>
              <a:t>fed a basal diet with 30% corn </a:t>
            </a:r>
            <a:r>
              <a:rPr lang="en-GB" dirty="0" err="1" smtClean="0"/>
              <a:t>stover</a:t>
            </a:r>
            <a:r>
              <a:rPr lang="en-GB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4323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1621</Words>
  <Application>Microsoft Office PowerPoint</Application>
  <PresentationFormat>On-screen Show (4:3)</PresentationFormat>
  <Paragraphs>200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Tema de Office</vt:lpstr>
      <vt:lpstr>Metro</vt:lpstr>
      <vt:lpstr>1_Metro</vt:lpstr>
      <vt:lpstr>Dietary xylanase addition and nutrient digestibility, rumen fermentation and duodenal fiber digestion in sheep</vt:lpstr>
      <vt:lpstr>Slide 2</vt:lpstr>
      <vt:lpstr>Slide 3</vt:lpstr>
      <vt:lpstr>Introduction</vt:lpstr>
      <vt:lpstr>Fibrolytic enzymes</vt:lpstr>
      <vt:lpstr>Slide 6</vt:lpstr>
      <vt:lpstr>Mode of action</vt:lpstr>
      <vt:lpstr>Factors implicated  in enzyme efficiency  </vt:lpstr>
      <vt:lpstr>Objetive</vt:lpstr>
      <vt:lpstr>Material and methods</vt:lpstr>
      <vt:lpstr>Slide 11</vt:lpstr>
      <vt:lpstr>Slide 12</vt:lpstr>
      <vt:lpstr>Slide 13</vt:lpstr>
      <vt:lpstr>Slide 14</vt:lpstr>
      <vt:lpstr>Slide 15</vt:lpstr>
      <vt:lpstr>Slide 16</vt:lpstr>
      <vt:lpstr>Results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Haydée Vallejo</dc:creator>
  <cp:lastModifiedBy>tanisha-a</cp:lastModifiedBy>
  <cp:revision>60</cp:revision>
  <dcterms:created xsi:type="dcterms:W3CDTF">2015-07-19T18:56:34Z</dcterms:created>
  <dcterms:modified xsi:type="dcterms:W3CDTF">2015-09-14T12:25:22Z</dcterms:modified>
</cp:coreProperties>
</file>