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309" r:id="rId9"/>
    <p:sldId id="319" r:id="rId10"/>
    <p:sldId id="259" r:id="rId11"/>
    <p:sldId id="260" r:id="rId12"/>
    <p:sldId id="264" r:id="rId13"/>
    <p:sldId id="314" r:id="rId14"/>
    <p:sldId id="299" r:id="rId15"/>
    <p:sldId id="300" r:id="rId16"/>
    <p:sldId id="301" r:id="rId17"/>
    <p:sldId id="292" r:id="rId18"/>
    <p:sldId id="293" r:id="rId19"/>
    <p:sldId id="295" r:id="rId20"/>
    <p:sldId id="296" r:id="rId21"/>
    <p:sldId id="297" r:id="rId22"/>
    <p:sldId id="298" r:id="rId23"/>
    <p:sldId id="320" r:id="rId24"/>
    <p:sldId id="321" r:id="rId25"/>
    <p:sldId id="306" r:id="rId26"/>
    <p:sldId id="302" r:id="rId27"/>
    <p:sldId id="303" r:id="rId28"/>
    <p:sldId id="304" r:id="rId29"/>
    <p:sldId id="305" r:id="rId30"/>
    <p:sldId id="318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71DAFF"/>
    <a:srgbClr val="FF7B21"/>
    <a:srgbClr val="FF9900"/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0" autoAdjust="0"/>
  </p:normalViewPr>
  <p:slideViewPr>
    <p:cSldViewPr snapToGrid="0" snapToObjects="1"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carrot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celery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beetroot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capiapepper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carro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celer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beetroo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beetroo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capiapepper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urcu:Documents:article:aylin:spss:extract:redcapiapepper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rcu:Documents:article:aylin:deneysonular:FRAP-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raw!$B$2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plus>
            <c:min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raw!$B$3:$B$6</c:f>
              <c:numCache>
                <c:formatCode>###0.0000</c:formatCode>
                <c:ptCount val="4"/>
                <c:pt idx="0">
                  <c:v>50.55</c:v>
                </c:pt>
                <c:pt idx="1">
                  <c:v>79.800000000000011</c:v>
                </c:pt>
                <c:pt idx="2">
                  <c:v>95.65</c:v>
                </c:pt>
                <c:pt idx="3">
                  <c:v>115.2</c:v>
                </c:pt>
              </c:numCache>
            </c:numRef>
          </c:val>
        </c:ser>
        <c:ser>
          <c:idx val="0"/>
          <c:order val="0"/>
          <c:tx>
            <c:strRef>
              <c:f>raw!$D$2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plus>
            <c:min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raw!$D$3:$D$6</c:f>
              <c:numCache>
                <c:formatCode>###0.0000</c:formatCode>
                <c:ptCount val="4"/>
                <c:pt idx="0">
                  <c:v>62.233333333333327</c:v>
                </c:pt>
                <c:pt idx="1">
                  <c:v>31.3</c:v>
                </c:pt>
                <c:pt idx="2">
                  <c:v>122.03333333333329</c:v>
                </c:pt>
                <c:pt idx="3">
                  <c:v>147.30000000000001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36304"/>
        <c:axId val="-13042288"/>
      </c:barChart>
      <c:catAx>
        <c:axId val="-1303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042288"/>
        <c:crosses val="autoZero"/>
        <c:auto val="1"/>
        <c:lblAlgn val="ctr"/>
        <c:lblOffset val="100"/>
        <c:noMultiLvlLbl val="0"/>
      </c:catAx>
      <c:valAx>
        <c:axId val="-13042288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303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70005832604257"/>
          <c:y val="3.774242933294468E-2"/>
          <c:w val="0.15932463303198208"/>
          <c:h val="0.18595290172061801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72265966754121E-2"/>
          <c:y val="6.018518518518521E-2"/>
          <c:w val="0.87244335083114599"/>
          <c:h val="0.79932123067949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Sheet3!$K$9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Sheet3!$K$10:$K$12</c:f>
              <c:numCache>
                <c:formatCode>General</c:formatCode>
                <c:ptCount val="3"/>
                <c:pt idx="0">
                  <c:v>-11.366564037906114</c:v>
                </c:pt>
                <c:pt idx="1">
                  <c:v>-2.6712413989963011</c:v>
                </c:pt>
                <c:pt idx="2">
                  <c:v>3.8036359812752898</c:v>
                </c:pt>
              </c:numCache>
            </c:numRef>
          </c:val>
        </c:ser>
        <c:ser>
          <c:idx val="1"/>
          <c:order val="1"/>
          <c:tx>
            <c:strRef>
              <c:f>Sheet3!$L$9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Sheet3!$L$10:$L$12</c:f>
              <c:numCache>
                <c:formatCode>General</c:formatCode>
                <c:ptCount val="3"/>
                <c:pt idx="0">
                  <c:v>-13.788979418920368</c:v>
                </c:pt>
                <c:pt idx="1">
                  <c:v>-1.9782576817341633</c:v>
                </c:pt>
                <c:pt idx="2">
                  <c:v>-14.124163177055339</c:v>
                </c:pt>
              </c:numCache>
            </c:numRef>
          </c:val>
        </c:ser>
        <c:ser>
          <c:idx val="2"/>
          <c:order val="2"/>
          <c:tx>
            <c:strRef>
              <c:f>Sheet3!$M$9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Sheet3!$M$10:$M$12</c:f>
              <c:numCache>
                <c:formatCode>General</c:formatCode>
                <c:ptCount val="3"/>
                <c:pt idx="0">
                  <c:v>8.1686089629999987</c:v>
                </c:pt>
                <c:pt idx="1">
                  <c:v>17.568530869999975</c:v>
                </c:pt>
                <c:pt idx="2">
                  <c:v>27.117690980000003</c:v>
                </c:pt>
              </c:numCache>
            </c:numRef>
          </c:val>
        </c:ser>
        <c:ser>
          <c:idx val="3"/>
          <c:order val="3"/>
          <c:tx>
            <c:strRef>
              <c:f>Sheet3!$N$9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Sheet3!$N$10:$N$12</c:f>
              <c:numCache>
                <c:formatCode>General</c:formatCode>
                <c:ptCount val="3"/>
                <c:pt idx="0">
                  <c:v>9.7670334068986175</c:v>
                </c:pt>
                <c:pt idx="1">
                  <c:v>20.618951095542915</c:v>
                </c:pt>
                <c:pt idx="2">
                  <c:v>21.430249016221676</c:v>
                </c:pt>
              </c:numCache>
            </c:numRef>
          </c:val>
        </c:ser>
        <c:ser>
          <c:idx val="4"/>
          <c:order val="4"/>
          <c:tx>
            <c:strRef>
              <c:f>Sheet3!$O$9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Sheet3!$O$10:$O$12</c:f>
              <c:numCache>
                <c:formatCode>General</c:formatCode>
                <c:ptCount val="3"/>
                <c:pt idx="0">
                  <c:v>18.45591102756768</c:v>
                </c:pt>
                <c:pt idx="1">
                  <c:v>15.394802406747351</c:v>
                </c:pt>
                <c:pt idx="2">
                  <c:v>27.679808167718345</c:v>
                </c:pt>
              </c:numCache>
            </c:numRef>
          </c:val>
        </c:ser>
        <c:ser>
          <c:idx val="5"/>
          <c:order val="5"/>
          <c:tx>
            <c:strRef>
              <c:f>Sheet3!$P$9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cat>
            <c:strRef>
              <c:f>Sheet3!$J$10:$J$12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Sheet3!$P$10:$P$12</c:f>
              <c:numCache>
                <c:formatCode>General</c:formatCode>
                <c:ptCount val="3"/>
                <c:pt idx="0">
                  <c:v>11.540675493570538</c:v>
                </c:pt>
                <c:pt idx="1">
                  <c:v>14.019407801225421</c:v>
                </c:pt>
                <c:pt idx="2">
                  <c:v>21.388269399720983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54064"/>
        <c:axId val="-1988250256"/>
      </c:barChart>
      <c:catAx>
        <c:axId val="-198825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tr-TR"/>
          </a:p>
        </c:txPr>
        <c:crossAx val="-1988250256"/>
        <c:crosses val="autoZero"/>
        <c:auto val="1"/>
        <c:lblAlgn val="ctr"/>
        <c:lblOffset val="100"/>
        <c:noMultiLvlLbl val="0"/>
      </c:catAx>
      <c:valAx>
        <c:axId val="-1988250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8825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64895013123401"/>
          <c:y val="3.1255832604257801E-2"/>
          <c:w val="0.61591363299318524"/>
          <c:h val="0.187070906235866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72265966754121E-2"/>
          <c:y val="6.018518518518521E-2"/>
          <c:w val="0.87244335083114599"/>
          <c:h val="0.79932123067949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'Sheet3 (2)'!$K$9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(2)'!$K$10:$K$12</c:f>
              <c:numCache>
                <c:formatCode>General</c:formatCode>
                <c:ptCount val="3"/>
                <c:pt idx="0">
                  <c:v>7.339007488843059</c:v>
                </c:pt>
                <c:pt idx="1">
                  <c:v>0.67160419489712608</c:v>
                </c:pt>
                <c:pt idx="2">
                  <c:v>27.490493357554858</c:v>
                </c:pt>
              </c:numCache>
            </c:numRef>
          </c:val>
        </c:ser>
        <c:ser>
          <c:idx val="1"/>
          <c:order val="1"/>
          <c:tx>
            <c:strRef>
              <c:f>'Sheet3 (2)'!$L$9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(2)'!$L$10:$L$12</c:f>
              <c:numCache>
                <c:formatCode>General</c:formatCode>
                <c:ptCount val="3"/>
                <c:pt idx="0">
                  <c:v>-23.301098262606466</c:v>
                </c:pt>
                <c:pt idx="1">
                  <c:v>-8.3676635091804279</c:v>
                </c:pt>
                <c:pt idx="2">
                  <c:v>4.5693990431518809</c:v>
                </c:pt>
              </c:numCache>
            </c:numRef>
          </c:val>
        </c:ser>
        <c:ser>
          <c:idx val="2"/>
          <c:order val="2"/>
          <c:tx>
            <c:strRef>
              <c:f>'Sheet3 (2)'!$M$9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(2)'!$M$10:$M$12</c:f>
              <c:numCache>
                <c:formatCode>General</c:formatCode>
                <c:ptCount val="3"/>
                <c:pt idx="0">
                  <c:v>43.257409771379486</c:v>
                </c:pt>
                <c:pt idx="1">
                  <c:v>49.805468500465587</c:v>
                </c:pt>
                <c:pt idx="2">
                  <c:v>-1.70615343385045</c:v>
                </c:pt>
              </c:numCache>
            </c:numRef>
          </c:val>
        </c:ser>
        <c:ser>
          <c:idx val="3"/>
          <c:order val="3"/>
          <c:tx>
            <c:strRef>
              <c:f>'Sheet3 (2)'!$N$9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(2)'!$N$10:$N$12</c:f>
              <c:numCache>
                <c:formatCode>General</c:formatCode>
                <c:ptCount val="3"/>
                <c:pt idx="0">
                  <c:v>30.210686745877137</c:v>
                </c:pt>
                <c:pt idx="1">
                  <c:v>26.432099070527361</c:v>
                </c:pt>
                <c:pt idx="2">
                  <c:v>40.309363349138124</c:v>
                </c:pt>
              </c:numCache>
            </c:numRef>
          </c:val>
        </c:ser>
        <c:ser>
          <c:idx val="4"/>
          <c:order val="4"/>
          <c:tx>
            <c:strRef>
              <c:f>'Sheet3 (2)'!$O$9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(2)'!$O$10:$O$12</c:f>
              <c:numCache>
                <c:formatCode>General</c:formatCode>
                <c:ptCount val="3"/>
                <c:pt idx="0">
                  <c:v>48.40776373868264</c:v>
                </c:pt>
                <c:pt idx="1">
                  <c:v>23.958444394901075</c:v>
                </c:pt>
                <c:pt idx="2">
                  <c:v>55.989117074713086</c:v>
                </c:pt>
              </c:numCache>
            </c:numRef>
          </c:val>
        </c:ser>
        <c:ser>
          <c:idx val="5"/>
          <c:order val="5"/>
          <c:tx>
            <c:strRef>
              <c:f>'Sheet3 (2)'!$P$9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(2)'!$P$10:$P$12</c:f>
              <c:numCache>
                <c:formatCode>General</c:formatCode>
                <c:ptCount val="3"/>
                <c:pt idx="0">
                  <c:v>28.813615324083475</c:v>
                </c:pt>
                <c:pt idx="1">
                  <c:v>26.457482837316718</c:v>
                </c:pt>
                <c:pt idx="2">
                  <c:v>45.859822256939744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44272"/>
        <c:axId val="-1988251344"/>
      </c:barChart>
      <c:catAx>
        <c:axId val="-198824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tr-TR"/>
          </a:p>
        </c:txPr>
        <c:crossAx val="-1988251344"/>
        <c:crosses val="autoZero"/>
        <c:auto val="1"/>
        <c:lblAlgn val="ctr"/>
        <c:lblOffset val="100"/>
        <c:noMultiLvlLbl val="0"/>
      </c:catAx>
      <c:valAx>
        <c:axId val="-198825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8824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64895013123401"/>
          <c:y val="3.1255832604257801E-2"/>
          <c:w val="0.50679549431321114"/>
          <c:h val="0.13656240886555801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72265966754121E-2"/>
          <c:y val="6.018518518518521E-2"/>
          <c:w val="0.87244335083114599"/>
          <c:h val="0.79932123067949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'Sheet3 (2)'!$K$9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(2)'!$K$10:$K$12</c:f>
              <c:numCache>
                <c:formatCode>General</c:formatCode>
                <c:ptCount val="3"/>
                <c:pt idx="0">
                  <c:v>46.378180570255843</c:v>
                </c:pt>
                <c:pt idx="1">
                  <c:v>45.902756938337426</c:v>
                </c:pt>
                <c:pt idx="2">
                  <c:v>47.809227741927465</c:v>
                </c:pt>
              </c:numCache>
            </c:numRef>
          </c:val>
        </c:ser>
        <c:ser>
          <c:idx val="1"/>
          <c:order val="1"/>
          <c:tx>
            <c:strRef>
              <c:f>'Sheet3 (2)'!$L$9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(2)'!$L$10:$L$12</c:f>
              <c:numCache>
                <c:formatCode>General</c:formatCode>
                <c:ptCount val="3"/>
                <c:pt idx="0">
                  <c:v>10.48582272220632</c:v>
                </c:pt>
                <c:pt idx="1">
                  <c:v>20.180162953992589</c:v>
                </c:pt>
                <c:pt idx="2">
                  <c:v>27.149308502477307</c:v>
                </c:pt>
              </c:numCache>
            </c:numRef>
          </c:val>
        </c:ser>
        <c:ser>
          <c:idx val="2"/>
          <c:order val="2"/>
          <c:tx>
            <c:strRef>
              <c:f>'Sheet3 (2)'!$M$9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(2)'!$M$10:$M$12</c:f>
              <c:numCache>
                <c:formatCode>General</c:formatCode>
                <c:ptCount val="3"/>
                <c:pt idx="0">
                  <c:v>86.647747595841608</c:v>
                </c:pt>
                <c:pt idx="1">
                  <c:v>86.422629585137827</c:v>
                </c:pt>
                <c:pt idx="2">
                  <c:v>88.592170438920874</c:v>
                </c:pt>
              </c:numCache>
            </c:numRef>
          </c:val>
        </c:ser>
        <c:ser>
          <c:idx val="3"/>
          <c:order val="3"/>
          <c:tx>
            <c:strRef>
              <c:f>'Sheet3 (2)'!$N$9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(2)'!$N$10:$N$12</c:f>
              <c:numCache>
                <c:formatCode>General</c:formatCode>
                <c:ptCount val="3"/>
                <c:pt idx="0">
                  <c:v>57.221008701544946</c:v>
                </c:pt>
                <c:pt idx="1">
                  <c:v>59.544454051379248</c:v>
                </c:pt>
                <c:pt idx="2">
                  <c:v>62.981213291760888</c:v>
                </c:pt>
              </c:numCache>
            </c:numRef>
          </c:val>
        </c:ser>
        <c:ser>
          <c:idx val="4"/>
          <c:order val="4"/>
          <c:tx>
            <c:strRef>
              <c:f>'Sheet3 (2)'!$O$9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(2)'!$O$10:$O$12</c:f>
              <c:numCache>
                <c:formatCode>General</c:formatCode>
                <c:ptCount val="3"/>
                <c:pt idx="0">
                  <c:v>70.864745857493403</c:v>
                </c:pt>
                <c:pt idx="1">
                  <c:v>65.656767349403424</c:v>
                </c:pt>
                <c:pt idx="2">
                  <c:v>76.032837438506661</c:v>
                </c:pt>
              </c:numCache>
            </c:numRef>
          </c:val>
        </c:ser>
        <c:ser>
          <c:idx val="5"/>
          <c:order val="5"/>
          <c:tx>
            <c:strRef>
              <c:f>'Sheet3 (2)'!$P$9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(2)'!$P$10:$P$12</c:f>
              <c:numCache>
                <c:formatCode>General</c:formatCode>
                <c:ptCount val="3"/>
                <c:pt idx="0">
                  <c:v>78.400002362597775</c:v>
                </c:pt>
                <c:pt idx="1">
                  <c:v>75.384054032545876</c:v>
                </c:pt>
                <c:pt idx="2">
                  <c:v>82.755628638965661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57328"/>
        <c:axId val="-1988256240"/>
      </c:barChart>
      <c:catAx>
        <c:axId val="-198825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-1988256240"/>
        <c:crosses val="autoZero"/>
        <c:auto val="1"/>
        <c:lblAlgn val="ctr"/>
        <c:lblOffset val="100"/>
        <c:noMultiLvlLbl val="0"/>
      </c:catAx>
      <c:valAx>
        <c:axId val="-198825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8825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64895013123401"/>
          <c:y val="3.1255832604257801E-2"/>
          <c:w val="0.50679549431321114"/>
          <c:h val="0.13656240886555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tr-T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72265966754121E-2"/>
          <c:y val="6.018518518518521E-2"/>
          <c:w val="0.87244335083114599"/>
          <c:h val="0.79932123067949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'Sheet3 (2)'!$K$9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(2)'!$K$10:$K$12</c:f>
              <c:numCache>
                <c:formatCode>General</c:formatCode>
                <c:ptCount val="3"/>
                <c:pt idx="0">
                  <c:v>52.132955502795433</c:v>
                </c:pt>
                <c:pt idx="1">
                  <c:v>49.418726008951182</c:v>
                </c:pt>
                <c:pt idx="2">
                  <c:v>61.448231412805526</c:v>
                </c:pt>
              </c:numCache>
            </c:numRef>
          </c:val>
        </c:ser>
        <c:ser>
          <c:idx val="1"/>
          <c:order val="1"/>
          <c:tx>
            <c:strRef>
              <c:f>'Sheet3 (2)'!$L$9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(2)'!$L$10:$L$12</c:f>
              <c:numCache>
                <c:formatCode>General</c:formatCode>
                <c:ptCount val="3"/>
                <c:pt idx="0">
                  <c:v>4.8116786852922511</c:v>
                </c:pt>
                <c:pt idx="1">
                  <c:v>1.5711487279382301</c:v>
                </c:pt>
                <c:pt idx="2">
                  <c:v>-15.5193142020804</c:v>
                </c:pt>
              </c:numCache>
            </c:numRef>
          </c:val>
        </c:ser>
        <c:ser>
          <c:idx val="2"/>
          <c:order val="2"/>
          <c:tx>
            <c:strRef>
              <c:f>'Sheet3 (2)'!$M$9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(2)'!$M$10:$M$12</c:f>
              <c:numCache>
                <c:formatCode>General</c:formatCode>
                <c:ptCount val="3"/>
                <c:pt idx="0">
                  <c:v>92.105586732108591</c:v>
                </c:pt>
                <c:pt idx="1">
                  <c:v>89.771236514256231</c:v>
                </c:pt>
                <c:pt idx="2">
                  <c:v>93.475134301780457</c:v>
                </c:pt>
              </c:numCache>
            </c:numRef>
          </c:val>
        </c:ser>
        <c:ser>
          <c:idx val="3"/>
          <c:order val="3"/>
          <c:tx>
            <c:strRef>
              <c:f>'Sheet3 (2)'!$N$9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(2)'!$N$10:$N$12</c:f>
              <c:numCache>
                <c:formatCode>General</c:formatCode>
                <c:ptCount val="3"/>
                <c:pt idx="0">
                  <c:v>56.249792242692379</c:v>
                </c:pt>
                <c:pt idx="1">
                  <c:v>51.875053209347385</c:v>
                </c:pt>
                <c:pt idx="2">
                  <c:v>63.040221140350852</c:v>
                </c:pt>
              </c:numCache>
            </c:numRef>
          </c:val>
        </c:ser>
        <c:ser>
          <c:idx val="4"/>
          <c:order val="4"/>
          <c:tx>
            <c:strRef>
              <c:f>'Sheet3 (2)'!$O$9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(2)'!$O$10:$O$12</c:f>
              <c:numCache>
                <c:formatCode>General</c:formatCode>
                <c:ptCount val="3"/>
                <c:pt idx="0">
                  <c:v>78.743349098970015</c:v>
                </c:pt>
                <c:pt idx="1">
                  <c:v>67.531856077618386</c:v>
                </c:pt>
                <c:pt idx="2">
                  <c:v>79.787079166587276</c:v>
                </c:pt>
              </c:numCache>
            </c:numRef>
          </c:val>
        </c:ser>
        <c:ser>
          <c:idx val="5"/>
          <c:order val="5"/>
          <c:tx>
            <c:strRef>
              <c:f>'Sheet3 (2)'!$P$9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cat>
            <c:strRef>
              <c:f>'Sheet3 (2)'!$J$10:$J$12</c:f>
              <c:strCache>
                <c:ptCount val="3"/>
                <c:pt idx="0">
                  <c:v>sliced + yoghurt</c:v>
                </c:pt>
                <c:pt idx="1">
                  <c:v>boiled + yoghurt</c:v>
                </c:pt>
                <c:pt idx="2">
                  <c:v>roasted + yoghurt</c:v>
                </c:pt>
              </c:strCache>
            </c:strRef>
          </c:cat>
          <c:val>
            <c:numRef>
              <c:f>'Sheet3 (2)'!$P$10:$P$12</c:f>
              <c:numCache>
                <c:formatCode>General</c:formatCode>
                <c:ptCount val="3"/>
                <c:pt idx="0">
                  <c:v>85.958227778228206</c:v>
                </c:pt>
                <c:pt idx="1">
                  <c:v>82.299702003038078</c:v>
                </c:pt>
                <c:pt idx="2">
                  <c:v>88.117730074984294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632192"/>
        <c:axId val="-1988633824"/>
      </c:barChart>
      <c:catAx>
        <c:axId val="-198863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tr-TR"/>
          </a:p>
        </c:txPr>
        <c:crossAx val="-1988633824"/>
        <c:crosses val="autoZero"/>
        <c:auto val="1"/>
        <c:lblAlgn val="ctr"/>
        <c:lblOffset val="100"/>
        <c:noMultiLvlLbl val="0"/>
      </c:catAx>
      <c:valAx>
        <c:axId val="-198863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9886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64895013123401"/>
          <c:y val="3.1255832604257801E-2"/>
          <c:w val="0.8651288276465442"/>
          <c:h val="5.78587051618547E-2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2559055118103"/>
          <c:y val="6.018518518518521E-2"/>
          <c:w val="0.83612335958005302"/>
          <c:h val="0.7576545640128320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raw!$F$2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plus>
            <c:min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raw!$F$3:$F$6</c:f>
              <c:numCache>
                <c:formatCode>###0.0000</c:formatCode>
                <c:ptCount val="4"/>
                <c:pt idx="0">
                  <c:v>21.4</c:v>
                </c:pt>
                <c:pt idx="1">
                  <c:v>462.43333333333328</c:v>
                </c:pt>
                <c:pt idx="2">
                  <c:v>479.89999999999986</c:v>
                </c:pt>
                <c:pt idx="3">
                  <c:v>832.23333333333358</c:v>
                </c:pt>
              </c:numCache>
            </c:numRef>
          </c:val>
        </c:ser>
        <c:ser>
          <c:idx val="3"/>
          <c:order val="3"/>
          <c:tx>
            <c:strRef>
              <c:f>raw!$H$2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plus>
            <c:min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raw!$H$3:$H$6</c:f>
              <c:numCache>
                <c:formatCode>###0.0000</c:formatCode>
                <c:ptCount val="4"/>
                <c:pt idx="0">
                  <c:v>469.86666666666673</c:v>
                </c:pt>
                <c:pt idx="1">
                  <c:v>1052.8</c:v>
                </c:pt>
                <c:pt idx="2">
                  <c:v>1025.8</c:v>
                </c:pt>
                <c:pt idx="3">
                  <c:v>1144.0333333333326</c:v>
                </c:pt>
              </c:numCache>
            </c:numRef>
          </c:val>
        </c:ser>
        <c:ser>
          <c:idx val="1"/>
          <c:order val="1"/>
          <c:tx>
            <c:strRef>
              <c:f>raw!$J$2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plus>
            <c:minus>
              <c:numRef>
                <c:f>raw!$C$3:$C$6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13.576450198781712</c:v>
                  </c:pt>
                  <c:pt idx="2">
                    <c:v>3.1819805153394642</c:v>
                  </c:pt>
                  <c:pt idx="3">
                    <c:v>9.0038880490596913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raw!$J$3:$J$6</c:f>
              <c:numCache>
                <c:formatCode>###0.0000</c:formatCode>
                <c:ptCount val="4"/>
                <c:pt idx="0">
                  <c:v>174.8</c:v>
                </c:pt>
                <c:pt idx="1">
                  <c:v>690.9666666666667</c:v>
                </c:pt>
                <c:pt idx="2">
                  <c:v>755.1</c:v>
                </c:pt>
                <c:pt idx="3">
                  <c:v>903</c:v>
                </c:pt>
              </c:numCache>
            </c:numRef>
          </c:val>
        </c:ser>
        <c:ser>
          <c:idx val="0"/>
          <c:order val="0"/>
          <c:tx>
            <c:strRef>
              <c:f>raw!$L$2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plus>
            <c:minus>
              <c:numRef>
                <c:f>raw!$E$3:$E$6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14.61129699924</c:v>
                  </c:pt>
                  <c:pt idx="2">
                    <c:v>12.350033738145543</c:v>
                  </c:pt>
                  <c:pt idx="3">
                    <c:v>3.8742741255621169</c:v>
                  </c:pt>
                </c:numCache>
              </c:numRef>
            </c:minus>
          </c:errBars>
          <c:cat>
            <c:strRef>
              <c:f>raw!$A$3:$A$6</c:f>
              <c:strCache>
                <c:ptCount val="4"/>
                <c:pt idx="0">
                  <c:v>Carrot</c:v>
                </c:pt>
                <c:pt idx="1">
                  <c:v>Celery</c:v>
                </c:pt>
                <c:pt idx="2">
                  <c:v>Red beetroot</c:v>
                </c:pt>
                <c:pt idx="3">
                  <c:v>Red capia pepper</c:v>
                </c:pt>
              </c:strCache>
            </c:strRef>
          </c:cat>
          <c:val>
            <c:numRef>
              <c:f>raw!$L$3:$L$6</c:f>
              <c:numCache>
                <c:formatCode>###0.0000</c:formatCode>
                <c:ptCount val="4"/>
                <c:pt idx="0">
                  <c:v>55.6</c:v>
                </c:pt>
                <c:pt idx="1">
                  <c:v>318.26666666666671</c:v>
                </c:pt>
                <c:pt idx="2">
                  <c:v>517.26666666666665</c:v>
                </c:pt>
                <c:pt idx="3">
                  <c:v>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33040"/>
        <c:axId val="-13041744"/>
      </c:barChart>
      <c:catAx>
        <c:axId val="-1303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-13041744"/>
        <c:crosses val="autoZero"/>
        <c:auto val="1"/>
        <c:lblAlgn val="ctr"/>
        <c:lblOffset val="100"/>
        <c:noMultiLvlLbl val="0"/>
      </c:catAx>
      <c:valAx>
        <c:axId val="-13041744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303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15682414698199"/>
          <c:y val="4.5912438028579812E-2"/>
          <c:w val="0.35562095363079604"/>
          <c:h val="0.18595290172061801"/>
        </c:manualLayout>
      </c:layout>
      <c:overlay val="0"/>
      <c:txPr>
        <a:bodyPr/>
        <a:lstStyle/>
        <a:p>
          <a:pPr>
            <a:defRPr sz="15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23927335378713E-2"/>
          <c:y val="4.63458110516934E-2"/>
          <c:w val="0.92396194477609694"/>
          <c:h val="0.8062273499235049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Sheet1!$E$4:$E$7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6.4346717087975849</c:v>
                  </c:pt>
                  <c:pt idx="2">
                    <c:v>8.4559643644786817</c:v>
                  </c:pt>
                  <c:pt idx="3">
                    <c:v>7.8083288865159872</c:v>
                  </c:pt>
                </c:numCache>
              </c:numRef>
            </c:plus>
            <c:minus>
              <c:numRef>
                <c:f>Sheet1!$E$4:$E$7</c:f>
                <c:numCache>
                  <c:formatCode>General</c:formatCode>
                  <c:ptCount val="4"/>
                  <c:pt idx="0">
                    <c:v>9.2630988335437738</c:v>
                  </c:pt>
                  <c:pt idx="1">
                    <c:v>6.4346717087975849</c:v>
                  </c:pt>
                  <c:pt idx="2">
                    <c:v>8.4559643644786817</c:v>
                  </c:pt>
                  <c:pt idx="3">
                    <c:v>7.8083288865159872</c:v>
                  </c:pt>
                </c:numCache>
              </c:numRef>
            </c:minus>
          </c:errBars>
          <c:cat>
            <c:strRef>
              <c:f>Sheet1!$C$4:$C$7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Sheet1!$D$4:$D$7</c:f>
              <c:numCache>
                <c:formatCode>###0.0000</c:formatCode>
                <c:ptCount val="4"/>
                <c:pt idx="0">
                  <c:v>50.55</c:v>
                </c:pt>
                <c:pt idx="1">
                  <c:v>44.05</c:v>
                </c:pt>
                <c:pt idx="2">
                  <c:v>23.266666666666669</c:v>
                </c:pt>
                <c:pt idx="3">
                  <c:v>25.1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Sheet1!$G$4:$G$7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12.528500841414878</c:v>
                  </c:pt>
                  <c:pt idx="2">
                    <c:v>0.92376043070340308</c:v>
                  </c:pt>
                  <c:pt idx="3">
                    <c:v>3.2347076117221705</c:v>
                  </c:pt>
                </c:numCache>
              </c:numRef>
            </c:plus>
            <c:minus>
              <c:numRef>
                <c:f>Sheet1!$G$4:$G$7</c:f>
                <c:numCache>
                  <c:formatCode>General</c:formatCode>
                  <c:ptCount val="4"/>
                  <c:pt idx="0">
                    <c:v>24.999266655910787</c:v>
                  </c:pt>
                  <c:pt idx="1">
                    <c:v>12.528500841414878</c:v>
                  </c:pt>
                  <c:pt idx="2">
                    <c:v>0.92376043070340308</c:v>
                  </c:pt>
                  <c:pt idx="3">
                    <c:v>3.2347076117221705</c:v>
                  </c:pt>
                </c:numCache>
              </c:numRef>
            </c:minus>
          </c:errBars>
          <c:cat>
            <c:strRef>
              <c:f>Sheet1!$C$4:$C$7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Sheet1!$F$4:$F$7</c:f>
              <c:numCache>
                <c:formatCode>###0.0000</c:formatCode>
                <c:ptCount val="4"/>
                <c:pt idx="0">
                  <c:v>62.233333333333327</c:v>
                </c:pt>
                <c:pt idx="1">
                  <c:v>36.43333333333333</c:v>
                </c:pt>
                <c:pt idx="2">
                  <c:v>39.566666666666642</c:v>
                </c:pt>
                <c:pt idx="3">
                  <c:v>56.566666666666642</c:v>
                </c:pt>
              </c:numCache>
            </c:numRef>
          </c:val>
        </c:ser>
        <c:ser>
          <c:idx val="3"/>
          <c:order val="3"/>
          <c:tx>
            <c:strRef>
              <c:f>Sheet1!$N$2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Sheet1!$O$4:$O$7</c:f>
                <c:numCache>
                  <c:formatCode>General</c:formatCode>
                  <c:ptCount val="4"/>
                  <c:pt idx="0">
                    <c:v>7.0021425292548845</c:v>
                  </c:pt>
                  <c:pt idx="1">
                    <c:v>12.011244731500559</c:v>
                  </c:pt>
                  <c:pt idx="2">
                    <c:v>10.5</c:v>
                  </c:pt>
                  <c:pt idx="3">
                    <c:v>16.263148526653747</c:v>
                  </c:pt>
                </c:numCache>
              </c:numRef>
            </c:plus>
            <c:minus>
              <c:numRef>
                <c:f>Sheet1!$O$4:$O$7</c:f>
                <c:numCache>
                  <c:formatCode>General</c:formatCode>
                  <c:ptCount val="4"/>
                  <c:pt idx="0">
                    <c:v>7.0021425292548845</c:v>
                  </c:pt>
                  <c:pt idx="1">
                    <c:v>12.011244731500559</c:v>
                  </c:pt>
                  <c:pt idx="2">
                    <c:v>10.5</c:v>
                  </c:pt>
                  <c:pt idx="3">
                    <c:v>16.263148526653747</c:v>
                  </c:pt>
                </c:numCache>
              </c:numRef>
            </c:minus>
          </c:errBars>
          <c:cat>
            <c:strRef>
              <c:f>Sheet1!$C$4:$C$7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Sheet1!$N$4:$N$7</c:f>
              <c:numCache>
                <c:formatCode>###0.0000</c:formatCode>
                <c:ptCount val="4"/>
                <c:pt idx="0">
                  <c:v>55.6</c:v>
                </c:pt>
                <c:pt idx="1">
                  <c:v>46.4</c:v>
                </c:pt>
                <c:pt idx="2">
                  <c:v>65.3</c:v>
                </c:pt>
                <c:pt idx="3">
                  <c:v>81</c:v>
                </c:pt>
              </c:numCache>
            </c:numRef>
          </c:val>
        </c:ser>
        <c:ser>
          <c:idx val="0"/>
          <c:order val="0"/>
          <c:tx>
            <c:strRef>
              <c:f>Sheet1!$L$2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Sheet1!$M$4:$M$7</c:f>
                <c:numCache>
                  <c:formatCode>General</c:formatCode>
                  <c:ptCount val="4"/>
                  <c:pt idx="0">
                    <c:v>14.139660533407442</c:v>
                  </c:pt>
                  <c:pt idx="1">
                    <c:v>16.967714440469965</c:v>
                  </c:pt>
                  <c:pt idx="2">
                    <c:v>30.034036247786169</c:v>
                  </c:pt>
                  <c:pt idx="3">
                    <c:v>31.78789077620598</c:v>
                  </c:pt>
                </c:numCache>
              </c:numRef>
            </c:plus>
            <c:minus>
              <c:numRef>
                <c:f>Sheet1!$M$4:$M$7</c:f>
                <c:numCache>
                  <c:formatCode>General</c:formatCode>
                  <c:ptCount val="4"/>
                  <c:pt idx="0">
                    <c:v>14.139660533407442</c:v>
                  </c:pt>
                  <c:pt idx="1">
                    <c:v>16.967714440469965</c:v>
                  </c:pt>
                  <c:pt idx="2">
                    <c:v>30.034036247786169</c:v>
                  </c:pt>
                  <c:pt idx="3">
                    <c:v>31.78789077620598</c:v>
                  </c:pt>
                </c:numCache>
              </c:numRef>
            </c:minus>
          </c:errBars>
          <c:cat>
            <c:strRef>
              <c:f>Sheet1!$C$4:$C$7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Sheet1!$L$4:$L$7</c:f>
              <c:numCache>
                <c:formatCode>###0.0000</c:formatCode>
                <c:ptCount val="4"/>
                <c:pt idx="0">
                  <c:v>174.8</c:v>
                </c:pt>
                <c:pt idx="1">
                  <c:v>163.26666666666668</c:v>
                </c:pt>
                <c:pt idx="2">
                  <c:v>139.8666666666667</c:v>
                </c:pt>
                <c:pt idx="3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35760"/>
        <c:axId val="-13029776"/>
      </c:barChart>
      <c:catAx>
        <c:axId val="-1303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r-TR"/>
          </a:p>
        </c:txPr>
        <c:crossAx val="-13029776"/>
        <c:crosses val="autoZero"/>
        <c:auto val="1"/>
        <c:lblAlgn val="ctr"/>
        <c:lblOffset val="100"/>
        <c:noMultiLvlLbl val="0"/>
      </c:catAx>
      <c:valAx>
        <c:axId val="-13029776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303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385237353968"/>
          <c:y val="2.9890100635816201E-2"/>
          <c:w val="0.66544969546752919"/>
          <c:h val="0.22221623366597903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446850393700815E-2"/>
          <c:y val="6.018518518518521E-2"/>
          <c:w val="0.89304330708661395"/>
          <c:h val="0.7391360454943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Sheet3!$C$2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Sheet3!$D$3:$D$6</c:f>
                <c:numCache>
                  <c:formatCode>General</c:formatCode>
                  <c:ptCount val="4"/>
                  <c:pt idx="0">
                    <c:v>13.576450198781712</c:v>
                  </c:pt>
                  <c:pt idx="1">
                    <c:v>7.1451615330469131</c:v>
                  </c:pt>
                  <c:pt idx="2">
                    <c:v>3.3246553706111159</c:v>
                  </c:pt>
                  <c:pt idx="3">
                    <c:v>5.4500764520631577</c:v>
                  </c:pt>
                </c:numCache>
              </c:numRef>
            </c:plus>
            <c:minus>
              <c:numRef>
                <c:f>Sheet3!$D$3:$D$6</c:f>
                <c:numCache>
                  <c:formatCode>General</c:formatCode>
                  <c:ptCount val="4"/>
                  <c:pt idx="0">
                    <c:v>13.576450198781712</c:v>
                  </c:pt>
                  <c:pt idx="1">
                    <c:v>7.1451615330469131</c:v>
                  </c:pt>
                  <c:pt idx="2">
                    <c:v>3.3246553706111159</c:v>
                  </c:pt>
                  <c:pt idx="3">
                    <c:v>5.4500764520631577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Sheet3!$C$3:$C$6</c:f>
              <c:numCache>
                <c:formatCode>###0.0000</c:formatCode>
                <c:ptCount val="4"/>
                <c:pt idx="0">
                  <c:v>79.800000000000011</c:v>
                </c:pt>
                <c:pt idx="1">
                  <c:v>35.466666666666654</c:v>
                </c:pt>
                <c:pt idx="2">
                  <c:v>26.433333333333319</c:v>
                </c:pt>
                <c:pt idx="3">
                  <c:v>46.066666666666642</c:v>
                </c:pt>
              </c:numCache>
            </c:numRef>
          </c:val>
        </c:ser>
        <c:ser>
          <c:idx val="2"/>
          <c:order val="1"/>
          <c:tx>
            <c:strRef>
              <c:f>Sheet3!$E$2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Sheet3!$F$3:$F$6</c:f>
                <c:numCache>
                  <c:formatCode>General</c:formatCode>
                  <c:ptCount val="4"/>
                  <c:pt idx="0">
                    <c:v>14.61129699924</c:v>
                  </c:pt>
                  <c:pt idx="1">
                    <c:v>1.5</c:v>
                  </c:pt>
                  <c:pt idx="2">
                    <c:v>19.718603736911316</c:v>
                  </c:pt>
                  <c:pt idx="3">
                    <c:v>25.124556380826572</c:v>
                  </c:pt>
                </c:numCache>
              </c:numRef>
            </c:plus>
            <c:minus>
              <c:numRef>
                <c:f>Sheet3!$F$3:$F$6</c:f>
                <c:numCache>
                  <c:formatCode>General</c:formatCode>
                  <c:ptCount val="4"/>
                  <c:pt idx="0">
                    <c:v>14.61129699924</c:v>
                  </c:pt>
                  <c:pt idx="1">
                    <c:v>1.5</c:v>
                  </c:pt>
                  <c:pt idx="2">
                    <c:v>19.718603736911316</c:v>
                  </c:pt>
                  <c:pt idx="3">
                    <c:v>25.124556380826572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Sheet3!$E$3:$E$6</c:f>
              <c:numCache>
                <c:formatCode>###0.0000</c:formatCode>
                <c:ptCount val="4"/>
                <c:pt idx="0">
                  <c:v>31.3</c:v>
                </c:pt>
                <c:pt idx="1">
                  <c:v>21.5</c:v>
                </c:pt>
                <c:pt idx="2">
                  <c:v>64.833333333333314</c:v>
                </c:pt>
                <c:pt idx="3">
                  <c:v>181.8666666666667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27600"/>
        <c:axId val="-13032496"/>
      </c:barChart>
      <c:catAx>
        <c:axId val="-1302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r-TR"/>
          </a:p>
        </c:txPr>
        <c:crossAx val="-13032496"/>
        <c:crosses val="autoZero"/>
        <c:auto val="1"/>
        <c:lblAlgn val="ctr"/>
        <c:lblOffset val="100"/>
        <c:noMultiLvlLbl val="0"/>
      </c:catAx>
      <c:valAx>
        <c:axId val="-13032496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302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71237970253702"/>
          <c:y val="8.2949475065616826E-2"/>
          <c:w val="0.39450984251968507"/>
          <c:h val="8.4101049868766417E-2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446850393700815E-2"/>
          <c:y val="6.018518518518521E-2"/>
          <c:w val="0.87411220472440898"/>
          <c:h val="0.763780985710118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Sheet3!$C$2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Sheet3!$D$3:$D$6</c:f>
                <c:numCache>
                  <c:formatCode>General</c:formatCode>
                  <c:ptCount val="4"/>
                  <c:pt idx="0">
                    <c:v>3.1819805153394642</c:v>
                  </c:pt>
                  <c:pt idx="1">
                    <c:v>9.9232051273769368</c:v>
                  </c:pt>
                  <c:pt idx="2">
                    <c:v>6.3877486905273102</c:v>
                  </c:pt>
                  <c:pt idx="3">
                    <c:v>28.142849891224596</c:v>
                  </c:pt>
                </c:numCache>
              </c:numRef>
            </c:plus>
            <c:minus>
              <c:numRef>
                <c:f>Sheet3!$D$3:$D$6</c:f>
                <c:numCache>
                  <c:formatCode>General</c:formatCode>
                  <c:ptCount val="4"/>
                  <c:pt idx="0">
                    <c:v>3.1819805153394642</c:v>
                  </c:pt>
                  <c:pt idx="1">
                    <c:v>9.9232051273769368</c:v>
                  </c:pt>
                  <c:pt idx="2">
                    <c:v>6.3877486905273102</c:v>
                  </c:pt>
                  <c:pt idx="3">
                    <c:v>28.142849891224596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Sheet3!$C$3:$C$6</c:f>
              <c:numCache>
                <c:formatCode>###0.0000</c:formatCode>
                <c:ptCount val="4"/>
                <c:pt idx="0">
                  <c:v>95.65</c:v>
                </c:pt>
                <c:pt idx="1">
                  <c:v>98.100000000000009</c:v>
                </c:pt>
                <c:pt idx="2">
                  <c:v>133.33333333333334</c:v>
                </c:pt>
                <c:pt idx="3">
                  <c:v>132.4</c:v>
                </c:pt>
              </c:numCache>
            </c:numRef>
          </c:val>
        </c:ser>
        <c:ser>
          <c:idx val="2"/>
          <c:order val="1"/>
          <c:tx>
            <c:strRef>
              <c:f>Sheet3!$E$2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Sheet3!$F$3:$F$6</c:f>
                <c:numCache>
                  <c:formatCode>General</c:formatCode>
                  <c:ptCount val="4"/>
                  <c:pt idx="0">
                    <c:v>12.350033738145543</c:v>
                  </c:pt>
                  <c:pt idx="1">
                    <c:v>30.435012732049245</c:v>
                  </c:pt>
                  <c:pt idx="2">
                    <c:v>8.512539769853257</c:v>
                  </c:pt>
                  <c:pt idx="3">
                    <c:v>27.399695862058984</c:v>
                  </c:pt>
                </c:numCache>
              </c:numRef>
            </c:plus>
            <c:minus>
              <c:numRef>
                <c:f>Sheet3!$F$3:$F$6</c:f>
                <c:numCache>
                  <c:formatCode>General</c:formatCode>
                  <c:ptCount val="4"/>
                  <c:pt idx="0">
                    <c:v>12.350033738145543</c:v>
                  </c:pt>
                  <c:pt idx="1">
                    <c:v>30.435012732049245</c:v>
                  </c:pt>
                  <c:pt idx="2">
                    <c:v>8.512539769853257</c:v>
                  </c:pt>
                  <c:pt idx="3">
                    <c:v>27.399695862058984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Sheet3!$E$3:$E$6</c:f>
              <c:numCache>
                <c:formatCode>###0.0000</c:formatCode>
                <c:ptCount val="4"/>
                <c:pt idx="0">
                  <c:v>122.03333333333329</c:v>
                </c:pt>
                <c:pt idx="1">
                  <c:v>137.5</c:v>
                </c:pt>
                <c:pt idx="2">
                  <c:v>195.76666666666668</c:v>
                </c:pt>
                <c:pt idx="3">
                  <c:v>524.23333333333346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40656"/>
        <c:axId val="-13039568"/>
      </c:barChart>
      <c:catAx>
        <c:axId val="-130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r-TR"/>
          </a:p>
        </c:txPr>
        <c:crossAx val="-13039568"/>
        <c:crosses val="autoZero"/>
        <c:auto val="1"/>
        <c:lblAlgn val="ctr"/>
        <c:lblOffset val="100"/>
        <c:noMultiLvlLbl val="0"/>
      </c:catAx>
      <c:valAx>
        <c:axId val="-13039568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304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82348899480302"/>
          <c:y val="4.9080229724349923E-2"/>
          <c:w val="0.3250653980752411"/>
          <c:h val="0.17206401283172904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2559055118103"/>
          <c:y val="6.018518518518521E-2"/>
          <c:w val="0.88334558180227485"/>
          <c:h val="0.72524715660542416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Sheet3!$G$2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Sheet3!$H$3:$H$6</c:f>
                <c:numCache>
                  <c:formatCode>General</c:formatCode>
                  <c:ptCount val="4"/>
                  <c:pt idx="0">
                    <c:v>54.141019569269282</c:v>
                  </c:pt>
                  <c:pt idx="1">
                    <c:v>78.581168227508556</c:v>
                  </c:pt>
                  <c:pt idx="2">
                    <c:v>58.789880081524238</c:v>
                  </c:pt>
                  <c:pt idx="3">
                    <c:v>204.91954518786147</c:v>
                  </c:pt>
                </c:numCache>
              </c:numRef>
            </c:plus>
            <c:minus>
              <c:numRef>
                <c:f>Sheet3!$H$3:$H$6</c:f>
                <c:numCache>
                  <c:formatCode>General</c:formatCode>
                  <c:ptCount val="4"/>
                  <c:pt idx="0">
                    <c:v>54.141019569269282</c:v>
                  </c:pt>
                  <c:pt idx="1">
                    <c:v>78.581168227508556</c:v>
                  </c:pt>
                  <c:pt idx="2">
                    <c:v>58.789880081524238</c:v>
                  </c:pt>
                  <c:pt idx="3">
                    <c:v>204.91954518786147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Sheet3!$G$3:$G$6</c:f>
              <c:numCache>
                <c:formatCode>###0.0000</c:formatCode>
                <c:ptCount val="4"/>
                <c:pt idx="0">
                  <c:v>479.89999999999986</c:v>
                </c:pt>
                <c:pt idx="1">
                  <c:v>519.9</c:v>
                </c:pt>
                <c:pt idx="2">
                  <c:v>667.3</c:v>
                </c:pt>
                <c:pt idx="3">
                  <c:v>704.8</c:v>
                </c:pt>
              </c:numCache>
            </c:numRef>
          </c:val>
        </c:ser>
        <c:ser>
          <c:idx val="3"/>
          <c:order val="3"/>
          <c:tx>
            <c:strRef>
              <c:f>Sheet3!$I$2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Sheet3!$J$3:$J$6</c:f>
                <c:numCache>
                  <c:formatCode>General</c:formatCode>
                  <c:ptCount val="4"/>
                  <c:pt idx="0">
                    <c:v>114.12046266993489</c:v>
                  </c:pt>
                  <c:pt idx="1">
                    <c:v>230.41304939897239</c:v>
                  </c:pt>
                  <c:pt idx="2">
                    <c:v>184.69353895936197</c:v>
                  </c:pt>
                  <c:pt idx="3">
                    <c:v>708.26296199457818</c:v>
                  </c:pt>
                </c:numCache>
              </c:numRef>
            </c:plus>
            <c:minus>
              <c:numRef>
                <c:f>Sheet3!$J$3:$J$6</c:f>
                <c:numCache>
                  <c:formatCode>General</c:formatCode>
                  <c:ptCount val="4"/>
                  <c:pt idx="0">
                    <c:v>114.12046266993489</c:v>
                  </c:pt>
                  <c:pt idx="1">
                    <c:v>230.41304939897239</c:v>
                  </c:pt>
                  <c:pt idx="2">
                    <c:v>184.69353895936197</c:v>
                  </c:pt>
                  <c:pt idx="3">
                    <c:v>708.26296199457818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Sheet3!$I$3:$I$6</c:f>
              <c:numCache>
                <c:formatCode>###0.0000</c:formatCode>
                <c:ptCount val="4"/>
                <c:pt idx="0">
                  <c:v>1025.8</c:v>
                </c:pt>
                <c:pt idx="1">
                  <c:v>1224.9666666666674</c:v>
                </c:pt>
                <c:pt idx="2">
                  <c:v>1654.3666666666672</c:v>
                </c:pt>
                <c:pt idx="3">
                  <c:v>2175.0666666666662</c:v>
                </c:pt>
              </c:numCache>
            </c:numRef>
          </c:val>
        </c:ser>
        <c:ser>
          <c:idx val="1"/>
          <c:order val="0"/>
          <c:tx>
            <c:strRef>
              <c:f>Sheet3!$K$2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Sheet3!$L$3:$L$6</c:f>
                <c:numCache>
                  <c:formatCode>General</c:formatCode>
                  <c:ptCount val="4"/>
                  <c:pt idx="0">
                    <c:v>47.716978110521609</c:v>
                  </c:pt>
                  <c:pt idx="1">
                    <c:v>42.082181502388877</c:v>
                  </c:pt>
                  <c:pt idx="2">
                    <c:v>25.021590676853481</c:v>
                  </c:pt>
                  <c:pt idx="3">
                    <c:v>18.265815065307049</c:v>
                  </c:pt>
                </c:numCache>
              </c:numRef>
            </c:plus>
            <c:minus>
              <c:numRef>
                <c:f>Sheet3!$L$3:$L$6</c:f>
                <c:numCache>
                  <c:formatCode>General</c:formatCode>
                  <c:ptCount val="4"/>
                  <c:pt idx="0">
                    <c:v>47.716978110521609</c:v>
                  </c:pt>
                  <c:pt idx="1">
                    <c:v>42.082181502388877</c:v>
                  </c:pt>
                  <c:pt idx="2">
                    <c:v>25.021590676853481</c:v>
                  </c:pt>
                  <c:pt idx="3">
                    <c:v>18.265815065307049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Sheet3!$K$3:$K$6</c:f>
              <c:numCache>
                <c:formatCode>###0.0000</c:formatCode>
                <c:ptCount val="4"/>
                <c:pt idx="0">
                  <c:v>755.1</c:v>
                </c:pt>
                <c:pt idx="1">
                  <c:v>798.9</c:v>
                </c:pt>
                <c:pt idx="2">
                  <c:v>1013.2</c:v>
                </c:pt>
                <c:pt idx="3">
                  <c:v>957.9</c:v>
                </c:pt>
              </c:numCache>
            </c:numRef>
          </c:val>
        </c:ser>
        <c:ser>
          <c:idx val="2"/>
          <c:order val="1"/>
          <c:tx>
            <c:strRef>
              <c:f>Sheet3!$M$2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Sheet3!$N$3:$N$6</c:f>
                <c:numCache>
                  <c:formatCode>General</c:formatCode>
                  <c:ptCount val="4"/>
                  <c:pt idx="0">
                    <c:v>52.444478578143311</c:v>
                  </c:pt>
                  <c:pt idx="1">
                    <c:v>153.95500424907698</c:v>
                  </c:pt>
                  <c:pt idx="2">
                    <c:v>85.778552097829206</c:v>
                  </c:pt>
                  <c:pt idx="3">
                    <c:v>232.51478089216886</c:v>
                  </c:pt>
                </c:numCache>
              </c:numRef>
            </c:plus>
            <c:minus>
              <c:numRef>
                <c:f>Sheet3!$N$3:$N$6</c:f>
                <c:numCache>
                  <c:formatCode>General</c:formatCode>
                  <c:ptCount val="4"/>
                  <c:pt idx="0">
                    <c:v>52.444478578143311</c:v>
                  </c:pt>
                  <c:pt idx="1">
                    <c:v>153.95500424907698</c:v>
                  </c:pt>
                  <c:pt idx="2">
                    <c:v>85.778552097829206</c:v>
                  </c:pt>
                  <c:pt idx="3">
                    <c:v>232.51478089216886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Sheet3!$M$3:$M$6</c:f>
              <c:numCache>
                <c:formatCode>###0.0000</c:formatCode>
                <c:ptCount val="4"/>
                <c:pt idx="0">
                  <c:v>517.26666666666665</c:v>
                </c:pt>
                <c:pt idx="1">
                  <c:v>689.43333333333339</c:v>
                </c:pt>
                <c:pt idx="2">
                  <c:v>797.20000000000016</c:v>
                </c:pt>
                <c:pt idx="3">
                  <c:v>1001.9333333333331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47536"/>
        <c:axId val="-1988256784"/>
      </c:barChart>
      <c:catAx>
        <c:axId val="-198824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r-TR"/>
          </a:p>
        </c:txPr>
        <c:crossAx val="-1988256784"/>
        <c:crosses val="autoZero"/>
        <c:auto val="1"/>
        <c:lblAlgn val="ctr"/>
        <c:lblOffset val="100"/>
        <c:noMultiLvlLbl val="0"/>
      </c:catAx>
      <c:valAx>
        <c:axId val="-1988256784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98824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98228346456704"/>
          <c:y val="8.719524642752996E-2"/>
          <c:w val="0.52623993875765485"/>
          <c:h val="0.17746135899679205"/>
        </c:manualLayout>
      </c:layout>
      <c:overlay val="0"/>
      <c:txPr>
        <a:bodyPr/>
        <a:lstStyle/>
        <a:p>
          <a:pPr>
            <a:defRPr sz="18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446850393700815E-2"/>
          <c:y val="6.018518518518521E-2"/>
          <c:w val="0.85466776027996494"/>
          <c:h val="0.757654564012832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Sheet3!$C$2</c:f>
              <c:strCache>
                <c:ptCount val="1"/>
                <c:pt idx="0">
                  <c:v>TP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Sheet3!$D$3:$D$6</c:f>
                <c:numCache>
                  <c:formatCode>General</c:formatCode>
                  <c:ptCount val="4"/>
                  <c:pt idx="0">
                    <c:v>9.0038880490596913</c:v>
                  </c:pt>
                  <c:pt idx="1">
                    <c:v>0.70710678118654791</c:v>
                  </c:pt>
                  <c:pt idx="2">
                    <c:v>2</c:v>
                  </c:pt>
                  <c:pt idx="3">
                    <c:v>7.7116794539192428</c:v>
                  </c:pt>
                </c:numCache>
              </c:numRef>
            </c:plus>
            <c:minus>
              <c:numRef>
                <c:f>Sheet3!$D$3:$D$5</c:f>
                <c:numCache>
                  <c:formatCode>General</c:formatCode>
                  <c:ptCount val="3"/>
                  <c:pt idx="0">
                    <c:v>9.0038880490596913</c:v>
                  </c:pt>
                  <c:pt idx="1">
                    <c:v>0.70710678118654791</c:v>
                  </c:pt>
                  <c:pt idx="2">
                    <c:v>2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Sheet3!$C$3:$C$6</c:f>
              <c:numCache>
                <c:formatCode>###0.0000</c:formatCode>
                <c:ptCount val="4"/>
                <c:pt idx="0">
                  <c:v>115.2</c:v>
                </c:pt>
                <c:pt idx="1">
                  <c:v>131.1</c:v>
                </c:pt>
                <c:pt idx="2">
                  <c:v>92.90000000000002</c:v>
                </c:pt>
                <c:pt idx="3">
                  <c:v>143.1</c:v>
                </c:pt>
              </c:numCache>
            </c:numRef>
          </c:val>
        </c:ser>
        <c:ser>
          <c:idx val="2"/>
          <c:order val="1"/>
          <c:tx>
            <c:strRef>
              <c:f>Sheet3!$E$2</c:f>
              <c:strCache>
                <c:ptCount val="1"/>
                <c:pt idx="0">
                  <c:v>TF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Sheet3!$F$3:$F$6</c:f>
                <c:numCache>
                  <c:formatCode>General</c:formatCode>
                  <c:ptCount val="4"/>
                  <c:pt idx="0">
                    <c:v>3.8742741255621169</c:v>
                  </c:pt>
                  <c:pt idx="1">
                    <c:v>33.343265187040885</c:v>
                  </c:pt>
                  <c:pt idx="2">
                    <c:v>47.599264700203086</c:v>
                  </c:pt>
                  <c:pt idx="3">
                    <c:v>32.750623403735887</c:v>
                  </c:pt>
                </c:numCache>
              </c:numRef>
            </c:plus>
            <c:minus>
              <c:numRef>
                <c:f>Sheet3!$F$3:$F$6</c:f>
                <c:numCache>
                  <c:formatCode>General</c:formatCode>
                  <c:ptCount val="4"/>
                  <c:pt idx="0">
                    <c:v>3.8742741255621169</c:v>
                  </c:pt>
                  <c:pt idx="1">
                    <c:v>33.343265187040885</c:v>
                  </c:pt>
                  <c:pt idx="2">
                    <c:v>47.599264700203086</c:v>
                  </c:pt>
                  <c:pt idx="3">
                    <c:v>32.750623403735887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Sheet3!$E$3:$E$6</c:f>
              <c:numCache>
                <c:formatCode>###0.0000</c:formatCode>
                <c:ptCount val="4"/>
                <c:pt idx="0">
                  <c:v>147.30000000000001</c:v>
                </c:pt>
                <c:pt idx="1">
                  <c:v>136.4666666666667</c:v>
                </c:pt>
                <c:pt idx="2">
                  <c:v>160.19999999999999</c:v>
                </c:pt>
                <c:pt idx="3">
                  <c:v>81.86666666666666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46992"/>
        <c:axId val="-1988253520"/>
      </c:barChart>
      <c:catAx>
        <c:axId val="-198824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tr-TR"/>
          </a:p>
        </c:txPr>
        <c:crossAx val="-1988253520"/>
        <c:crosses val="autoZero"/>
        <c:auto val="1"/>
        <c:lblAlgn val="ctr"/>
        <c:lblOffset val="100"/>
        <c:noMultiLvlLbl val="0"/>
      </c:catAx>
      <c:valAx>
        <c:axId val="-1988253520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98824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48570223809601"/>
          <c:y val="4.0582526572738802E-2"/>
          <c:w val="0.45562095363079602"/>
          <c:h val="0.15817512394284"/>
        </c:manualLayout>
      </c:layout>
      <c:overlay val="0"/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2559055118103"/>
          <c:y val="6.018518518518521E-2"/>
          <c:w val="0.85001224846894097"/>
          <c:h val="0.74839530475357219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Sheet3!$G$2</c:f>
              <c:strCache>
                <c:ptCount val="1"/>
                <c:pt idx="0">
                  <c:v>DPPH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Sheet3!$H$3:$H$6</c:f>
                <c:numCache>
                  <c:formatCode>General</c:formatCode>
                  <c:ptCount val="4"/>
                  <c:pt idx="0">
                    <c:v>74.231080642365313</c:v>
                  </c:pt>
                  <c:pt idx="1">
                    <c:v>59.016268943402295</c:v>
                  </c:pt>
                  <c:pt idx="2">
                    <c:v>39.290584113754278</c:v>
                  </c:pt>
                  <c:pt idx="3">
                    <c:v>80.306724500504842</c:v>
                  </c:pt>
                </c:numCache>
              </c:numRef>
            </c:plus>
            <c:minus>
              <c:numRef>
                <c:f>Sheet3!$H$3:$H$6</c:f>
                <c:numCache>
                  <c:formatCode>General</c:formatCode>
                  <c:ptCount val="4"/>
                  <c:pt idx="0">
                    <c:v>74.231080642365313</c:v>
                  </c:pt>
                  <c:pt idx="1">
                    <c:v>59.016268943402295</c:v>
                  </c:pt>
                  <c:pt idx="2">
                    <c:v>39.290584113754278</c:v>
                  </c:pt>
                  <c:pt idx="3">
                    <c:v>80.306724500504842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Sheet3!$G$3:$G$6</c:f>
              <c:numCache>
                <c:formatCode>###0.0000</c:formatCode>
                <c:ptCount val="4"/>
                <c:pt idx="0">
                  <c:v>832.23333333333335</c:v>
                </c:pt>
                <c:pt idx="1">
                  <c:v>1013.8</c:v>
                </c:pt>
                <c:pt idx="2">
                  <c:v>592.4</c:v>
                </c:pt>
                <c:pt idx="3">
                  <c:v>1011.3</c:v>
                </c:pt>
              </c:numCache>
            </c:numRef>
          </c:val>
        </c:ser>
        <c:ser>
          <c:idx val="3"/>
          <c:order val="3"/>
          <c:tx>
            <c:strRef>
              <c:f>Sheet3!$I$2</c:f>
              <c:strCache>
                <c:ptCount val="1"/>
                <c:pt idx="0">
                  <c:v>CUPRAC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Sheet3!$J$3:$J$6</c:f>
                <c:numCache>
                  <c:formatCode>General</c:formatCode>
                  <c:ptCount val="4"/>
                  <c:pt idx="0">
                    <c:v>21.873347556634499</c:v>
                  </c:pt>
                  <c:pt idx="1">
                    <c:v>77.989059061725726</c:v>
                  </c:pt>
                  <c:pt idx="2">
                    <c:v>205.3500020290561</c:v>
                  </c:pt>
                  <c:pt idx="3">
                    <c:v>136.94679015345091</c:v>
                  </c:pt>
                </c:numCache>
              </c:numRef>
            </c:plus>
            <c:minus>
              <c:numRef>
                <c:f>Sheet3!$J$3:$J$6</c:f>
                <c:numCache>
                  <c:formatCode>General</c:formatCode>
                  <c:ptCount val="4"/>
                  <c:pt idx="0">
                    <c:v>21.873347556634499</c:v>
                  </c:pt>
                  <c:pt idx="1">
                    <c:v>77.989059061725726</c:v>
                  </c:pt>
                  <c:pt idx="2">
                    <c:v>205.3500020290561</c:v>
                  </c:pt>
                  <c:pt idx="3">
                    <c:v>136.94679015345091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Sheet3!$I$3:$I$6</c:f>
              <c:numCache>
                <c:formatCode>###0.0000</c:formatCode>
                <c:ptCount val="4"/>
                <c:pt idx="0">
                  <c:v>1144.0333333333326</c:v>
                </c:pt>
                <c:pt idx="1">
                  <c:v>1345.2666666666673</c:v>
                </c:pt>
                <c:pt idx="2">
                  <c:v>1146.1333333333325</c:v>
                </c:pt>
                <c:pt idx="3">
                  <c:v>1505.0333333333338</c:v>
                </c:pt>
              </c:numCache>
            </c:numRef>
          </c:val>
        </c:ser>
        <c:ser>
          <c:idx val="1"/>
          <c:order val="0"/>
          <c:tx>
            <c:strRef>
              <c:f>Sheet3!$K$2</c:f>
              <c:strCache>
                <c:ptCount val="1"/>
                <c:pt idx="0">
                  <c:v>ABTS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Sheet3!$L$3:$L$6</c:f>
                <c:numCache>
                  <c:formatCode>General</c:formatCode>
                  <c:ptCount val="4"/>
                  <c:pt idx="0">
                    <c:v>33.151168908501553</c:v>
                  </c:pt>
                  <c:pt idx="1">
                    <c:v>15.519987113396731</c:v>
                  </c:pt>
                  <c:pt idx="2">
                    <c:v>29.957692389991156</c:v>
                  </c:pt>
                  <c:pt idx="3">
                    <c:v>36.456046594952213</c:v>
                  </c:pt>
                </c:numCache>
              </c:numRef>
            </c:plus>
            <c:minus>
              <c:numRef>
                <c:f>Sheet3!$L$3:$L$6</c:f>
                <c:numCache>
                  <c:formatCode>General</c:formatCode>
                  <c:ptCount val="4"/>
                  <c:pt idx="0">
                    <c:v>33.151168908501553</c:v>
                  </c:pt>
                  <c:pt idx="1">
                    <c:v>15.519987113396731</c:v>
                  </c:pt>
                  <c:pt idx="2">
                    <c:v>29.957692389991156</c:v>
                  </c:pt>
                  <c:pt idx="3">
                    <c:v>36.456046594952213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Sheet3!$K$3:$K$6</c:f>
              <c:numCache>
                <c:formatCode>###0.0000</c:formatCode>
                <c:ptCount val="4"/>
                <c:pt idx="0">
                  <c:v>903</c:v>
                </c:pt>
                <c:pt idx="1">
                  <c:v>1042.4000000000001</c:v>
                </c:pt>
                <c:pt idx="2">
                  <c:v>659.86666666666667</c:v>
                </c:pt>
                <c:pt idx="3">
                  <c:v>1156.0666666666673</c:v>
                </c:pt>
              </c:numCache>
            </c:numRef>
          </c:val>
        </c:ser>
        <c:ser>
          <c:idx val="2"/>
          <c:order val="1"/>
          <c:tx>
            <c:strRef>
              <c:f>Sheet3!$M$2</c:f>
              <c:strCache>
                <c:ptCount val="1"/>
                <c:pt idx="0">
                  <c:v>FRAP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Sheet3!$N$3:$N$6</c:f>
                <c:numCache>
                  <c:formatCode>General</c:formatCode>
                  <c:ptCount val="4"/>
                  <c:pt idx="0">
                    <c:v>33.289788224018494</c:v>
                  </c:pt>
                  <c:pt idx="1">
                    <c:v>66.655257357040767</c:v>
                  </c:pt>
                  <c:pt idx="2">
                    <c:v>48.273077382739999</c:v>
                  </c:pt>
                  <c:pt idx="3">
                    <c:v>79.316833017966601</c:v>
                  </c:pt>
                </c:numCache>
              </c:numRef>
            </c:plus>
            <c:minus>
              <c:numRef>
                <c:f>Sheet3!$N$3:$N$6</c:f>
                <c:numCache>
                  <c:formatCode>General</c:formatCode>
                  <c:ptCount val="4"/>
                  <c:pt idx="0">
                    <c:v>33.289788224018494</c:v>
                  </c:pt>
                  <c:pt idx="1">
                    <c:v>66.655257357040767</c:v>
                  </c:pt>
                  <c:pt idx="2">
                    <c:v>48.273077382739999</c:v>
                  </c:pt>
                  <c:pt idx="3">
                    <c:v>79.316833017966601</c:v>
                  </c:pt>
                </c:numCache>
              </c:numRef>
            </c:minus>
          </c:errBars>
          <c:cat>
            <c:strRef>
              <c:f>Sheet3!$B$3:$B$6</c:f>
              <c:strCache>
                <c:ptCount val="4"/>
                <c:pt idx="0">
                  <c:v>raw</c:v>
                </c:pt>
                <c:pt idx="1">
                  <c:v>sliced</c:v>
                </c:pt>
                <c:pt idx="2">
                  <c:v>boiled</c:v>
                </c:pt>
                <c:pt idx="3">
                  <c:v>roasted</c:v>
                </c:pt>
              </c:strCache>
            </c:strRef>
          </c:cat>
          <c:val>
            <c:numRef>
              <c:f>Sheet3!$M$3:$M$6</c:f>
              <c:numCache>
                <c:formatCode>###0.0000</c:formatCode>
                <c:ptCount val="4"/>
                <c:pt idx="0">
                  <c:v>798</c:v>
                </c:pt>
                <c:pt idx="1">
                  <c:v>932.83333333333337</c:v>
                </c:pt>
                <c:pt idx="2">
                  <c:v>599</c:v>
                </c:pt>
                <c:pt idx="3">
                  <c:v>962.5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52976"/>
        <c:axId val="-1988252432"/>
      </c:barChart>
      <c:catAx>
        <c:axId val="-198825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r-TR"/>
          </a:p>
        </c:txPr>
        <c:crossAx val="-1988252432"/>
        <c:crosses val="autoZero"/>
        <c:auto val="1"/>
        <c:lblAlgn val="ctr"/>
        <c:lblOffset val="100"/>
        <c:noMultiLvlLbl val="0"/>
      </c:catAx>
      <c:valAx>
        <c:axId val="-1988252432"/>
        <c:scaling>
          <c:orientation val="minMax"/>
        </c:scaling>
        <c:delete val="0"/>
        <c:axPos val="l"/>
        <c:numFmt formatCode="###0" sourceLinked="0"/>
        <c:majorTickMark val="out"/>
        <c:minorTickMark val="none"/>
        <c:tickLblPos val="nextTo"/>
        <c:crossAx val="-198825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093394575678019E-2"/>
          <c:y val="3.8619130941965609E-3"/>
          <c:w val="0.87901771653543315"/>
          <c:h val="0.16820209973753303"/>
        </c:manualLayout>
      </c:layout>
      <c:overlay val="0"/>
      <c:txPr>
        <a:bodyPr/>
        <a:lstStyle/>
        <a:p>
          <a:pPr>
            <a:defRPr sz="18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AOX-FRAP Analysis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Sheet2!$D$37:$D$53</c:f>
                <c:numCache>
                  <c:formatCode>General</c:formatCode>
                  <c:ptCount val="17"/>
                  <c:pt idx="0">
                    <c:v>5.9612788779999999</c:v>
                  </c:pt>
                  <c:pt idx="1">
                    <c:v>6.4200621000000009</c:v>
                  </c:pt>
                  <c:pt idx="2">
                    <c:v>4.6044037189999942</c:v>
                  </c:pt>
                  <c:pt idx="3">
                    <c:v>0.89245567400000003</c:v>
                  </c:pt>
                  <c:pt idx="4">
                    <c:v>1.0070792659999999</c:v>
                  </c:pt>
                  <c:pt idx="5">
                    <c:v>10.16844742</c:v>
                  </c:pt>
                  <c:pt idx="6">
                    <c:v>9.8675101690000009</c:v>
                  </c:pt>
                  <c:pt idx="7">
                    <c:v>1.7051365669999998</c:v>
                  </c:pt>
                  <c:pt idx="8">
                    <c:v>0.18684388600000004</c:v>
                  </c:pt>
                  <c:pt idx="9">
                    <c:v>0.28221087600000005</c:v>
                  </c:pt>
                  <c:pt idx="10">
                    <c:v>0.23748632900000002</c:v>
                  </c:pt>
                  <c:pt idx="11">
                    <c:v>0.22018528600000001</c:v>
                  </c:pt>
                  <c:pt idx="12">
                    <c:v>0.59157409999999988</c:v>
                  </c:pt>
                  <c:pt idx="13">
                    <c:v>0.71160069300000017</c:v>
                  </c:pt>
                  <c:pt idx="14">
                    <c:v>6.5807170999999998E-2</c:v>
                  </c:pt>
                  <c:pt idx="15">
                    <c:v>1.7973838449999999</c:v>
                  </c:pt>
                  <c:pt idx="16">
                    <c:v>3.1568529019999976</c:v>
                  </c:pt>
                </c:numCache>
              </c:numRef>
            </c:plus>
            <c:minus>
              <c:numRef>
                <c:f>Sheet2!$D$37:$D$53</c:f>
                <c:numCache>
                  <c:formatCode>General</c:formatCode>
                  <c:ptCount val="17"/>
                  <c:pt idx="0">
                    <c:v>5.9612788779999999</c:v>
                  </c:pt>
                  <c:pt idx="1">
                    <c:v>6.4200621000000009</c:v>
                  </c:pt>
                  <c:pt idx="2">
                    <c:v>4.6044037189999942</c:v>
                  </c:pt>
                  <c:pt idx="3">
                    <c:v>0.89245567400000003</c:v>
                  </c:pt>
                  <c:pt idx="4">
                    <c:v>1.0070792659999999</c:v>
                  </c:pt>
                  <c:pt idx="5">
                    <c:v>10.16844742</c:v>
                  </c:pt>
                  <c:pt idx="6">
                    <c:v>9.8675101690000009</c:v>
                  </c:pt>
                  <c:pt idx="7">
                    <c:v>1.7051365669999998</c:v>
                  </c:pt>
                  <c:pt idx="8">
                    <c:v>0.18684388600000004</c:v>
                  </c:pt>
                  <c:pt idx="9">
                    <c:v>0.28221087600000005</c:v>
                  </c:pt>
                  <c:pt idx="10">
                    <c:v>0.23748632900000002</c:v>
                  </c:pt>
                  <c:pt idx="11">
                    <c:v>0.22018528600000001</c:v>
                  </c:pt>
                  <c:pt idx="12">
                    <c:v>0.59157409999999988</c:v>
                  </c:pt>
                  <c:pt idx="13">
                    <c:v>0.71160069300000017</c:v>
                  </c:pt>
                  <c:pt idx="14">
                    <c:v>6.5807170999999998E-2</c:v>
                  </c:pt>
                  <c:pt idx="15">
                    <c:v>1.7973838449999999</c:v>
                  </c:pt>
                  <c:pt idx="16">
                    <c:v>3.1568529019999976</c:v>
                  </c:pt>
                </c:numCache>
              </c:numRef>
            </c:minus>
          </c:errBars>
          <c:cat>
            <c:multiLvlStrRef>
              <c:f>Sheet2!$A$37:$B$53</c:f>
              <c:multiLvlStrCache>
                <c:ptCount val="17"/>
                <c:lvl>
                  <c:pt idx="0">
                    <c:v>Raw</c:v>
                  </c:pt>
                  <c:pt idx="1">
                    <c:v>Sliced</c:v>
                  </c:pt>
                  <c:pt idx="2">
                    <c:v>Roasted</c:v>
                  </c:pt>
                  <c:pt idx="3">
                    <c:v>Boiled</c:v>
                  </c:pt>
                  <c:pt idx="4">
                    <c:v>Raw</c:v>
                  </c:pt>
                  <c:pt idx="5">
                    <c:v>Sliced</c:v>
                  </c:pt>
                  <c:pt idx="6">
                    <c:v>Roasted</c:v>
                  </c:pt>
                  <c:pt idx="7">
                    <c:v>Boiled</c:v>
                  </c:pt>
                  <c:pt idx="8">
                    <c:v>Raw</c:v>
                  </c:pt>
                  <c:pt idx="9">
                    <c:v>Sliced</c:v>
                  </c:pt>
                  <c:pt idx="10">
                    <c:v>Roasted</c:v>
                  </c:pt>
                  <c:pt idx="11">
                    <c:v>Boiled</c:v>
                  </c:pt>
                  <c:pt idx="12">
                    <c:v>Raw</c:v>
                  </c:pt>
                  <c:pt idx="13">
                    <c:v>Sliced</c:v>
                  </c:pt>
                  <c:pt idx="14">
                    <c:v>Roasted</c:v>
                  </c:pt>
                  <c:pt idx="15">
                    <c:v>Boiled</c:v>
                  </c:pt>
                </c:lvl>
                <c:lvl>
                  <c:pt idx="0">
                    <c:v>Carrot</c:v>
                  </c:pt>
                  <c:pt idx="4">
                    <c:v>Red Pepper </c:v>
                  </c:pt>
                  <c:pt idx="8">
                    <c:v>Celery</c:v>
                  </c:pt>
                  <c:pt idx="12">
                    <c:v>Red Beetroot</c:v>
                  </c:pt>
                  <c:pt idx="16">
                    <c:v>Yoghurt</c:v>
                  </c:pt>
                </c:lvl>
              </c:multiLvlStrCache>
            </c:multiLvlStrRef>
          </c:cat>
          <c:val>
            <c:numRef>
              <c:f>Sheet2!$C$37:$C$53</c:f>
              <c:numCache>
                <c:formatCode>General</c:formatCode>
                <c:ptCount val="17"/>
                <c:pt idx="0">
                  <c:v>11.91314538</c:v>
                </c:pt>
                <c:pt idx="1">
                  <c:v>14.21390429</c:v>
                </c:pt>
                <c:pt idx="2">
                  <c:v>15.43794454</c:v>
                </c:pt>
                <c:pt idx="3">
                  <c:v>10.89181355</c:v>
                </c:pt>
                <c:pt idx="4">
                  <c:v>4.3982478140000003</c:v>
                </c:pt>
                <c:pt idx="5">
                  <c:v>36.500465499999997</c:v>
                </c:pt>
                <c:pt idx="6">
                  <c:v>19.470185300000001</c:v>
                </c:pt>
                <c:pt idx="7">
                  <c:v>7.3620327359999953</c:v>
                </c:pt>
                <c:pt idx="8">
                  <c:v>2.4182231639999996</c:v>
                </c:pt>
                <c:pt idx="9">
                  <c:v>1.0300875910000002</c:v>
                </c:pt>
                <c:pt idx="10">
                  <c:v>1.7900422790000001</c:v>
                </c:pt>
                <c:pt idx="11">
                  <c:v>1.1847095330000001</c:v>
                </c:pt>
                <c:pt idx="12">
                  <c:v>4.6776684430000008</c:v>
                </c:pt>
                <c:pt idx="13">
                  <c:v>2.9682852629999998</c:v>
                </c:pt>
                <c:pt idx="14">
                  <c:v>3.5513459369999976</c:v>
                </c:pt>
                <c:pt idx="15">
                  <c:v>3.8291740660000002</c:v>
                </c:pt>
                <c:pt idx="16">
                  <c:v>16.335190529999998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254608"/>
        <c:axId val="-1988251888"/>
      </c:barChart>
      <c:catAx>
        <c:axId val="-198825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88251888"/>
        <c:crosses val="autoZero"/>
        <c:auto val="1"/>
        <c:lblAlgn val="ctr"/>
        <c:lblOffset val="100"/>
        <c:noMultiLvlLbl val="0"/>
      </c:catAx>
      <c:valAx>
        <c:axId val="-1988251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Recovery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8825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D7BAE-9219-4D57-A90B-997D3C97610D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B430A7F1-D3AB-4CD1-848F-A762D5A82894}">
      <dgm:prSet phldrT="[Text]" custT="1"/>
      <dgm:spPr>
        <a:solidFill>
          <a:srgbClr val="FF505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Health-promoting properties</a:t>
          </a:r>
          <a:endParaRPr lang="tr-TR" sz="1400" b="1" dirty="0">
            <a:solidFill>
              <a:schemeClr val="tx1"/>
            </a:solidFill>
          </a:endParaRPr>
        </a:p>
      </dgm:t>
    </dgm:pt>
    <dgm:pt modelId="{72923A5A-D6FB-44E4-9F40-68AB49C29CC1}" type="parTrans" cxnId="{CBFC2EEF-635C-49DB-9C06-1038D3A208C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DB1D0DA-6EEA-47E5-BF0B-01F06B926010}" type="sibTrans" cxnId="{CBFC2EEF-635C-49DB-9C06-1038D3A208CD}">
      <dgm:prSet/>
      <dgm:spPr>
        <a:solidFill>
          <a:srgbClr val="FF5050"/>
        </a:solidFill>
        <a:ln>
          <a:solidFill>
            <a:srgbClr val="FFFFFF"/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069E785-9491-401C-9933-72BEE172C633}">
      <dgm:prSet phldrT="[Text]" custT="1"/>
      <dgm:spPr>
        <a:solidFill>
          <a:srgbClr val="FFC000"/>
        </a:solidFill>
        <a:ln>
          <a:solidFill>
            <a:srgbClr val="FFFFFF"/>
          </a:solidFill>
        </a:ln>
      </dgm:spPr>
      <dgm:t>
        <a:bodyPr lIns="0" rIns="0"/>
        <a:lstStyle/>
        <a:p>
          <a:r>
            <a:rPr lang="tr-TR" sz="1000" b="1" dirty="0" smtClean="0">
              <a:solidFill>
                <a:schemeClr val="tx1"/>
              </a:solidFill>
            </a:rPr>
            <a:t>Antioxidants</a:t>
          </a:r>
          <a:endParaRPr lang="tr-TR" sz="1000" b="1" dirty="0">
            <a:solidFill>
              <a:schemeClr val="tx1"/>
            </a:solidFill>
          </a:endParaRPr>
        </a:p>
      </dgm:t>
    </dgm:pt>
    <dgm:pt modelId="{4743D928-DA88-415A-A20D-0C38CA9F51C0}" type="parTrans" cxnId="{81A47688-8F42-405E-BCB8-2434CB57EEE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230B040-69EC-4DA1-8C28-0A8146703B8D}" type="sibTrans" cxnId="{81A47688-8F42-405E-BCB8-2434CB57EEE2}">
      <dgm:prSet/>
      <dgm:spPr>
        <a:solidFill>
          <a:srgbClr val="FFC000"/>
        </a:solidFill>
        <a:ln>
          <a:solidFill>
            <a:srgbClr val="FFFFFF"/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1AFD792-FB60-4FD3-881C-551A6A4F41E8}">
      <dgm:prSet phldrT="[Text]"/>
      <dgm:spPr>
        <a:solidFill>
          <a:srgbClr val="2DC8FF"/>
        </a:solidFill>
        <a:ln>
          <a:solidFill>
            <a:srgbClr val="FFFFFF"/>
          </a:solidFill>
        </a:ln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Processing</a:t>
          </a:r>
          <a:endParaRPr lang="tr-TR" b="1" dirty="0">
            <a:solidFill>
              <a:schemeClr val="tx1"/>
            </a:solidFill>
          </a:endParaRPr>
        </a:p>
      </dgm:t>
    </dgm:pt>
    <dgm:pt modelId="{FD6921FB-384C-453F-88BE-49B92F3083B8}" type="parTrans" cxnId="{894546F0-ACE5-4B99-8595-F87CAD79CAB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7C096B3-32D0-4C55-B7CC-8B4FB3F22575}" type="sibTrans" cxnId="{894546F0-ACE5-4B99-8595-F87CAD79CAB7}">
      <dgm:prSet/>
      <dgm:spPr>
        <a:solidFill>
          <a:srgbClr val="2DC8FF"/>
        </a:solidFill>
        <a:ln>
          <a:solidFill>
            <a:srgbClr val="FFFFFF"/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E2DC6FF-D3B5-4CA0-8140-A499F3DC51C2}" type="pres">
      <dgm:prSet presAssocID="{05DD7BAE-9219-4D57-A90B-997D3C9761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553661-2A24-4C22-8B49-569268744B64}" type="pres">
      <dgm:prSet presAssocID="{B430A7F1-D3AB-4CD1-848F-A762D5A8289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C1AF13-F51A-47A4-B513-741086010853}" type="pres">
      <dgm:prSet presAssocID="{B430A7F1-D3AB-4CD1-848F-A762D5A82894}" presName="gear1srcNode" presStyleLbl="node1" presStyleIdx="0" presStyleCnt="3"/>
      <dgm:spPr/>
      <dgm:t>
        <a:bodyPr/>
        <a:lstStyle/>
        <a:p>
          <a:endParaRPr lang="tr-TR"/>
        </a:p>
      </dgm:t>
    </dgm:pt>
    <dgm:pt modelId="{FFF7FD86-8C21-458A-BCEA-28A21D20F466}" type="pres">
      <dgm:prSet presAssocID="{B430A7F1-D3AB-4CD1-848F-A762D5A82894}" presName="gear1dstNode" presStyleLbl="node1" presStyleIdx="0" presStyleCnt="3"/>
      <dgm:spPr/>
      <dgm:t>
        <a:bodyPr/>
        <a:lstStyle/>
        <a:p>
          <a:endParaRPr lang="tr-TR"/>
        </a:p>
      </dgm:t>
    </dgm:pt>
    <dgm:pt modelId="{08923A87-38C6-4DFD-81F9-9835AB63CD75}" type="pres">
      <dgm:prSet presAssocID="{7069E785-9491-401C-9933-72BEE172C633}" presName="gear2" presStyleLbl="node1" presStyleIdx="1" presStyleCnt="3" custScaleX="132949" custScaleY="1317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7CD50C-80BB-43B7-AA91-D929B6CAC751}" type="pres">
      <dgm:prSet presAssocID="{7069E785-9491-401C-9933-72BEE172C633}" presName="gear2srcNode" presStyleLbl="node1" presStyleIdx="1" presStyleCnt="3"/>
      <dgm:spPr/>
      <dgm:t>
        <a:bodyPr/>
        <a:lstStyle/>
        <a:p>
          <a:endParaRPr lang="tr-TR"/>
        </a:p>
      </dgm:t>
    </dgm:pt>
    <dgm:pt modelId="{A4309053-7097-4D34-B36A-A44E004207FD}" type="pres">
      <dgm:prSet presAssocID="{7069E785-9491-401C-9933-72BEE172C633}" presName="gear2dstNode" presStyleLbl="node1" presStyleIdx="1" presStyleCnt="3"/>
      <dgm:spPr/>
      <dgm:t>
        <a:bodyPr/>
        <a:lstStyle/>
        <a:p>
          <a:endParaRPr lang="tr-TR"/>
        </a:p>
      </dgm:t>
    </dgm:pt>
    <dgm:pt modelId="{A6B1D5CC-BA4A-4CC1-BD87-F6FA0A5FE0BE}" type="pres">
      <dgm:prSet presAssocID="{11AFD792-FB60-4FD3-881C-551A6A4F41E8}" presName="gear3" presStyleLbl="node1" presStyleIdx="2" presStyleCnt="3"/>
      <dgm:spPr/>
      <dgm:t>
        <a:bodyPr/>
        <a:lstStyle/>
        <a:p>
          <a:endParaRPr lang="tr-TR"/>
        </a:p>
      </dgm:t>
    </dgm:pt>
    <dgm:pt modelId="{09A07057-BE6C-43C0-B731-46425031B84E}" type="pres">
      <dgm:prSet presAssocID="{11AFD792-FB60-4FD3-881C-551A6A4F41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8AE141-A5FA-4F48-9856-7493D8609A2A}" type="pres">
      <dgm:prSet presAssocID="{11AFD792-FB60-4FD3-881C-551A6A4F41E8}" presName="gear3srcNode" presStyleLbl="node1" presStyleIdx="2" presStyleCnt="3"/>
      <dgm:spPr/>
      <dgm:t>
        <a:bodyPr/>
        <a:lstStyle/>
        <a:p>
          <a:endParaRPr lang="tr-TR"/>
        </a:p>
      </dgm:t>
    </dgm:pt>
    <dgm:pt modelId="{64447071-5F14-46C3-9E59-EC0DEF33248F}" type="pres">
      <dgm:prSet presAssocID="{11AFD792-FB60-4FD3-881C-551A6A4F41E8}" presName="gear3dstNode" presStyleLbl="node1" presStyleIdx="2" presStyleCnt="3"/>
      <dgm:spPr/>
      <dgm:t>
        <a:bodyPr/>
        <a:lstStyle/>
        <a:p>
          <a:endParaRPr lang="tr-TR"/>
        </a:p>
      </dgm:t>
    </dgm:pt>
    <dgm:pt modelId="{B02A73D9-807A-4301-9C70-DF6B931605F1}" type="pres">
      <dgm:prSet presAssocID="{ADB1D0DA-6EEA-47E5-BF0B-01F06B926010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D16B12D1-C6AA-4024-8ABC-F371D66F1146}" type="pres">
      <dgm:prSet presAssocID="{B230B040-69EC-4DA1-8C28-0A8146703B8D}" presName="connector2" presStyleLbl="sibTrans2D1" presStyleIdx="1" presStyleCnt="3" custLinFactNeighborX="-17268" custLinFactNeighborY="-6172"/>
      <dgm:spPr/>
      <dgm:t>
        <a:bodyPr/>
        <a:lstStyle/>
        <a:p>
          <a:endParaRPr lang="tr-TR"/>
        </a:p>
      </dgm:t>
    </dgm:pt>
    <dgm:pt modelId="{32DEC4C8-DA10-4221-A453-CBD4C8347E9F}" type="pres">
      <dgm:prSet presAssocID="{D7C096B3-32D0-4C55-B7CC-8B4FB3F22575}" presName="connector3" presStyleLbl="sibTrans2D1" presStyleIdx="2" presStyleCnt="3" custLinFactNeighborX="1782" custLinFactNeighborY="-6428"/>
      <dgm:spPr/>
      <dgm:t>
        <a:bodyPr/>
        <a:lstStyle/>
        <a:p>
          <a:endParaRPr lang="tr-TR"/>
        </a:p>
      </dgm:t>
    </dgm:pt>
  </dgm:ptLst>
  <dgm:cxnLst>
    <dgm:cxn modelId="{CBFC2EEF-635C-49DB-9C06-1038D3A208CD}" srcId="{05DD7BAE-9219-4D57-A90B-997D3C97610D}" destId="{B430A7F1-D3AB-4CD1-848F-A762D5A82894}" srcOrd="0" destOrd="0" parTransId="{72923A5A-D6FB-44E4-9F40-68AB49C29CC1}" sibTransId="{ADB1D0DA-6EEA-47E5-BF0B-01F06B926010}"/>
    <dgm:cxn modelId="{DBA90BCC-8E02-884C-AF9E-EB760106B733}" type="presOf" srcId="{11AFD792-FB60-4FD3-881C-551A6A4F41E8}" destId="{09A07057-BE6C-43C0-B731-46425031B84E}" srcOrd="1" destOrd="0" presId="urn:microsoft.com/office/officeart/2005/8/layout/gear1"/>
    <dgm:cxn modelId="{D6797D70-D3FF-3049-B10B-67CC5F358C50}" type="presOf" srcId="{B430A7F1-D3AB-4CD1-848F-A762D5A82894}" destId="{4E553661-2A24-4C22-8B49-569268744B64}" srcOrd="0" destOrd="0" presId="urn:microsoft.com/office/officeart/2005/8/layout/gear1"/>
    <dgm:cxn modelId="{894546F0-ACE5-4B99-8595-F87CAD79CAB7}" srcId="{05DD7BAE-9219-4D57-A90B-997D3C97610D}" destId="{11AFD792-FB60-4FD3-881C-551A6A4F41E8}" srcOrd="2" destOrd="0" parTransId="{FD6921FB-384C-453F-88BE-49B92F3083B8}" sibTransId="{D7C096B3-32D0-4C55-B7CC-8B4FB3F22575}"/>
    <dgm:cxn modelId="{A8B277C1-462B-0B44-91AD-450C97F88E63}" type="presOf" srcId="{B430A7F1-D3AB-4CD1-848F-A762D5A82894}" destId="{FFF7FD86-8C21-458A-BCEA-28A21D20F466}" srcOrd="2" destOrd="0" presId="urn:microsoft.com/office/officeart/2005/8/layout/gear1"/>
    <dgm:cxn modelId="{D706AD78-8732-6645-975B-ECF32C8B2691}" type="presOf" srcId="{11AFD792-FB60-4FD3-881C-551A6A4F41E8}" destId="{818AE141-A5FA-4F48-9856-7493D8609A2A}" srcOrd="2" destOrd="0" presId="urn:microsoft.com/office/officeart/2005/8/layout/gear1"/>
    <dgm:cxn modelId="{65C52FAB-1B40-9F47-B8F6-7F69FE9F999F}" type="presOf" srcId="{B430A7F1-D3AB-4CD1-848F-A762D5A82894}" destId="{2DC1AF13-F51A-47A4-B513-741086010853}" srcOrd="1" destOrd="0" presId="urn:microsoft.com/office/officeart/2005/8/layout/gear1"/>
    <dgm:cxn modelId="{E45DDDE8-82BC-964F-B0DC-0BAE8F53BBB3}" type="presOf" srcId="{7069E785-9491-401C-9933-72BEE172C633}" destId="{467CD50C-80BB-43B7-AA91-D929B6CAC751}" srcOrd="1" destOrd="0" presId="urn:microsoft.com/office/officeart/2005/8/layout/gear1"/>
    <dgm:cxn modelId="{80A10615-569F-3A49-88E3-B739C53B103A}" type="presOf" srcId="{05DD7BAE-9219-4D57-A90B-997D3C97610D}" destId="{7E2DC6FF-D3B5-4CA0-8140-A499F3DC51C2}" srcOrd="0" destOrd="0" presId="urn:microsoft.com/office/officeart/2005/8/layout/gear1"/>
    <dgm:cxn modelId="{B7C7F793-6CC9-404A-8497-42772BA56046}" type="presOf" srcId="{7069E785-9491-401C-9933-72BEE172C633}" destId="{08923A87-38C6-4DFD-81F9-9835AB63CD75}" srcOrd="0" destOrd="0" presId="urn:microsoft.com/office/officeart/2005/8/layout/gear1"/>
    <dgm:cxn modelId="{C31C51D4-68E2-5F4B-9586-BD9DE616E275}" type="presOf" srcId="{11AFD792-FB60-4FD3-881C-551A6A4F41E8}" destId="{A6B1D5CC-BA4A-4CC1-BD87-F6FA0A5FE0BE}" srcOrd="0" destOrd="0" presId="urn:microsoft.com/office/officeart/2005/8/layout/gear1"/>
    <dgm:cxn modelId="{E0E62AFA-B8E9-7041-AAE0-9D4618D0E475}" type="presOf" srcId="{11AFD792-FB60-4FD3-881C-551A6A4F41E8}" destId="{64447071-5F14-46C3-9E59-EC0DEF33248F}" srcOrd="3" destOrd="0" presId="urn:microsoft.com/office/officeart/2005/8/layout/gear1"/>
    <dgm:cxn modelId="{192B0EA8-AE53-1A4C-B55B-A3CA0ACDA9E7}" type="presOf" srcId="{ADB1D0DA-6EEA-47E5-BF0B-01F06B926010}" destId="{B02A73D9-807A-4301-9C70-DF6B931605F1}" srcOrd="0" destOrd="0" presId="urn:microsoft.com/office/officeart/2005/8/layout/gear1"/>
    <dgm:cxn modelId="{9E8B985F-49C7-7243-A9A7-69652016D148}" type="presOf" srcId="{D7C096B3-32D0-4C55-B7CC-8B4FB3F22575}" destId="{32DEC4C8-DA10-4221-A453-CBD4C8347E9F}" srcOrd="0" destOrd="0" presId="urn:microsoft.com/office/officeart/2005/8/layout/gear1"/>
    <dgm:cxn modelId="{BA9F5493-BBE5-6344-8C51-FF3141D88C31}" type="presOf" srcId="{7069E785-9491-401C-9933-72BEE172C633}" destId="{A4309053-7097-4D34-B36A-A44E004207FD}" srcOrd="2" destOrd="0" presId="urn:microsoft.com/office/officeart/2005/8/layout/gear1"/>
    <dgm:cxn modelId="{31B2E7DA-C2DD-764B-B1E0-5927E7CD2435}" type="presOf" srcId="{B230B040-69EC-4DA1-8C28-0A8146703B8D}" destId="{D16B12D1-C6AA-4024-8ABC-F371D66F1146}" srcOrd="0" destOrd="0" presId="urn:microsoft.com/office/officeart/2005/8/layout/gear1"/>
    <dgm:cxn modelId="{81A47688-8F42-405E-BCB8-2434CB57EEE2}" srcId="{05DD7BAE-9219-4D57-A90B-997D3C97610D}" destId="{7069E785-9491-401C-9933-72BEE172C633}" srcOrd="1" destOrd="0" parTransId="{4743D928-DA88-415A-A20D-0C38CA9F51C0}" sibTransId="{B230B040-69EC-4DA1-8C28-0A8146703B8D}"/>
    <dgm:cxn modelId="{73ACA370-65BE-454A-9E30-F61D0268F382}" type="presParOf" srcId="{7E2DC6FF-D3B5-4CA0-8140-A499F3DC51C2}" destId="{4E553661-2A24-4C22-8B49-569268744B64}" srcOrd="0" destOrd="0" presId="urn:microsoft.com/office/officeart/2005/8/layout/gear1"/>
    <dgm:cxn modelId="{217AF591-278F-584B-801A-73FA31998B6D}" type="presParOf" srcId="{7E2DC6FF-D3B5-4CA0-8140-A499F3DC51C2}" destId="{2DC1AF13-F51A-47A4-B513-741086010853}" srcOrd="1" destOrd="0" presId="urn:microsoft.com/office/officeart/2005/8/layout/gear1"/>
    <dgm:cxn modelId="{1F043C33-5B50-8844-B4F2-45F0E4F896E0}" type="presParOf" srcId="{7E2DC6FF-D3B5-4CA0-8140-A499F3DC51C2}" destId="{FFF7FD86-8C21-458A-BCEA-28A21D20F466}" srcOrd="2" destOrd="0" presId="urn:microsoft.com/office/officeart/2005/8/layout/gear1"/>
    <dgm:cxn modelId="{37EB2B42-3251-B541-BC01-DB39247D65C2}" type="presParOf" srcId="{7E2DC6FF-D3B5-4CA0-8140-A499F3DC51C2}" destId="{08923A87-38C6-4DFD-81F9-9835AB63CD75}" srcOrd="3" destOrd="0" presId="urn:microsoft.com/office/officeart/2005/8/layout/gear1"/>
    <dgm:cxn modelId="{EDBFC0CC-7082-B248-99E2-DB2D857B2864}" type="presParOf" srcId="{7E2DC6FF-D3B5-4CA0-8140-A499F3DC51C2}" destId="{467CD50C-80BB-43B7-AA91-D929B6CAC751}" srcOrd="4" destOrd="0" presId="urn:microsoft.com/office/officeart/2005/8/layout/gear1"/>
    <dgm:cxn modelId="{9F4A8794-DE9A-9E4E-B56B-1E511786C60B}" type="presParOf" srcId="{7E2DC6FF-D3B5-4CA0-8140-A499F3DC51C2}" destId="{A4309053-7097-4D34-B36A-A44E004207FD}" srcOrd="5" destOrd="0" presId="urn:microsoft.com/office/officeart/2005/8/layout/gear1"/>
    <dgm:cxn modelId="{DC7E360E-0243-A542-AB86-7F1D01EC1A8B}" type="presParOf" srcId="{7E2DC6FF-D3B5-4CA0-8140-A499F3DC51C2}" destId="{A6B1D5CC-BA4A-4CC1-BD87-F6FA0A5FE0BE}" srcOrd="6" destOrd="0" presId="urn:microsoft.com/office/officeart/2005/8/layout/gear1"/>
    <dgm:cxn modelId="{6A021D7F-29C8-C440-BED3-66AC3538764B}" type="presParOf" srcId="{7E2DC6FF-D3B5-4CA0-8140-A499F3DC51C2}" destId="{09A07057-BE6C-43C0-B731-46425031B84E}" srcOrd="7" destOrd="0" presId="urn:microsoft.com/office/officeart/2005/8/layout/gear1"/>
    <dgm:cxn modelId="{C184C01C-B07A-6F45-9ECC-24C79A12CD85}" type="presParOf" srcId="{7E2DC6FF-D3B5-4CA0-8140-A499F3DC51C2}" destId="{818AE141-A5FA-4F48-9856-7493D8609A2A}" srcOrd="8" destOrd="0" presId="urn:microsoft.com/office/officeart/2005/8/layout/gear1"/>
    <dgm:cxn modelId="{1B08308D-F345-C241-9FE3-ECD30D90A1DF}" type="presParOf" srcId="{7E2DC6FF-D3B5-4CA0-8140-A499F3DC51C2}" destId="{64447071-5F14-46C3-9E59-EC0DEF33248F}" srcOrd="9" destOrd="0" presId="urn:microsoft.com/office/officeart/2005/8/layout/gear1"/>
    <dgm:cxn modelId="{F78DE9C3-AE92-B145-91F1-378D38D2675C}" type="presParOf" srcId="{7E2DC6FF-D3B5-4CA0-8140-A499F3DC51C2}" destId="{B02A73D9-807A-4301-9C70-DF6B931605F1}" srcOrd="10" destOrd="0" presId="urn:microsoft.com/office/officeart/2005/8/layout/gear1"/>
    <dgm:cxn modelId="{0487E5CC-327F-D742-8BBD-4E666FBF6C2C}" type="presParOf" srcId="{7E2DC6FF-D3B5-4CA0-8140-A499F3DC51C2}" destId="{D16B12D1-C6AA-4024-8ABC-F371D66F1146}" srcOrd="11" destOrd="0" presId="urn:microsoft.com/office/officeart/2005/8/layout/gear1"/>
    <dgm:cxn modelId="{203D2C14-0130-664C-986A-A20C83B833CF}" type="presParOf" srcId="{7E2DC6FF-D3B5-4CA0-8140-A499F3DC51C2}" destId="{32DEC4C8-DA10-4221-A453-CBD4C8347E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B469C-755E-1A40-AFEE-EF9E5314D6E0}" type="doc">
      <dgm:prSet loTypeId="urn:microsoft.com/office/officeart/2005/8/layout/matrix3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E66BC8-2F68-7442-B5D6-E06EABC8FC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Raw</a:t>
          </a:r>
          <a:endParaRPr lang="en-US" dirty="0">
            <a:solidFill>
              <a:schemeClr val="tx1"/>
            </a:solidFill>
          </a:endParaRPr>
        </a:p>
      </dgm:t>
    </dgm:pt>
    <dgm:pt modelId="{49BF5A73-D5E8-484B-B883-59601A2C2BFF}" type="parTrans" cxnId="{13596803-B2BB-3E45-9670-FCA0E9870AF4}">
      <dgm:prSet/>
      <dgm:spPr/>
      <dgm:t>
        <a:bodyPr/>
        <a:lstStyle/>
        <a:p>
          <a:endParaRPr lang="en-US"/>
        </a:p>
      </dgm:t>
    </dgm:pt>
    <dgm:pt modelId="{A173F19C-FFF0-EB4C-B721-5D1120E800DC}" type="sibTrans" cxnId="{13596803-B2BB-3E45-9670-FCA0E9870AF4}">
      <dgm:prSet/>
      <dgm:spPr/>
      <dgm:t>
        <a:bodyPr/>
        <a:lstStyle/>
        <a:p>
          <a:endParaRPr lang="en-US"/>
        </a:p>
      </dgm:t>
    </dgm:pt>
    <dgm:pt modelId="{5F608681-A23B-E741-9DC3-7444D8D167C8}">
      <dgm:prSet phldrT="[Text]"/>
      <dgm:spPr/>
      <dgm:t>
        <a:bodyPr/>
        <a:lstStyle/>
        <a:p>
          <a:r>
            <a:rPr lang="tr-TR" dirty="0" err="1" smtClean="0">
              <a:solidFill>
                <a:srgbClr val="000000"/>
              </a:solidFill>
            </a:rPr>
            <a:t>Sliced</a:t>
          </a:r>
          <a:endParaRPr lang="en-US" dirty="0">
            <a:solidFill>
              <a:srgbClr val="000000"/>
            </a:solidFill>
          </a:endParaRPr>
        </a:p>
      </dgm:t>
    </dgm:pt>
    <dgm:pt modelId="{EE924705-3BDD-0640-9038-D02B7EDB2BAD}" type="parTrans" cxnId="{E527517F-A185-AE47-B3F6-63DF089EBA53}">
      <dgm:prSet/>
      <dgm:spPr/>
      <dgm:t>
        <a:bodyPr/>
        <a:lstStyle/>
        <a:p>
          <a:endParaRPr lang="en-US"/>
        </a:p>
      </dgm:t>
    </dgm:pt>
    <dgm:pt modelId="{327A5D12-FC94-4B41-AE29-DABC7577A870}" type="sibTrans" cxnId="{E527517F-A185-AE47-B3F6-63DF089EBA53}">
      <dgm:prSet/>
      <dgm:spPr/>
      <dgm:t>
        <a:bodyPr/>
        <a:lstStyle/>
        <a:p>
          <a:endParaRPr lang="en-US"/>
        </a:p>
      </dgm:t>
    </dgm:pt>
    <dgm:pt modelId="{474782EF-A29C-1948-9FF4-8B747B146E5B}">
      <dgm:prSet phldrT="[Text]"/>
      <dgm:spPr/>
      <dgm:t>
        <a:bodyPr tIns="72000"/>
        <a:lstStyle/>
        <a:p>
          <a:r>
            <a:rPr lang="en-US" dirty="0" smtClean="0"/>
            <a:t>Boiled</a:t>
          </a:r>
          <a:endParaRPr lang="en-US" dirty="0"/>
        </a:p>
      </dgm:t>
    </dgm:pt>
    <dgm:pt modelId="{669DBE97-1772-0449-B4C9-092FD7BB25A0}" type="parTrans" cxnId="{810D7BC1-712A-1F4C-8F53-D1EEF43C21E5}">
      <dgm:prSet/>
      <dgm:spPr/>
      <dgm:t>
        <a:bodyPr/>
        <a:lstStyle/>
        <a:p>
          <a:endParaRPr lang="en-US"/>
        </a:p>
      </dgm:t>
    </dgm:pt>
    <dgm:pt modelId="{105F643A-152A-6646-BFD2-204FEF5F25EE}" type="sibTrans" cxnId="{810D7BC1-712A-1F4C-8F53-D1EEF43C21E5}">
      <dgm:prSet/>
      <dgm:spPr/>
      <dgm:t>
        <a:bodyPr/>
        <a:lstStyle/>
        <a:p>
          <a:endParaRPr lang="en-US"/>
        </a:p>
      </dgm:t>
    </dgm:pt>
    <dgm:pt modelId="{74C46BF6-C4C9-3645-A61C-C9D2EC1BA8E8}">
      <dgm:prSet phldrT="[Text]"/>
      <dgm:spPr>
        <a:solidFill>
          <a:schemeClr val="bg1">
            <a:lumMod val="75000"/>
          </a:schemeClr>
        </a:solidFill>
      </dgm:spPr>
      <dgm:t>
        <a:bodyPr tIns="36000"/>
        <a:lstStyle/>
        <a:p>
          <a:r>
            <a:rPr lang="en-US" dirty="0" smtClean="0">
              <a:solidFill>
                <a:srgbClr val="000000"/>
              </a:solidFill>
            </a:rPr>
            <a:t>Roasted</a:t>
          </a:r>
          <a:endParaRPr lang="en-US" dirty="0">
            <a:solidFill>
              <a:srgbClr val="000000"/>
            </a:solidFill>
          </a:endParaRPr>
        </a:p>
      </dgm:t>
    </dgm:pt>
    <dgm:pt modelId="{2988FDA3-E706-6E46-9868-44E55DD86CC1}" type="parTrans" cxnId="{B4B2A62B-8802-0D40-8E06-17F3AC12545F}">
      <dgm:prSet/>
      <dgm:spPr/>
      <dgm:t>
        <a:bodyPr/>
        <a:lstStyle/>
        <a:p>
          <a:endParaRPr lang="en-US"/>
        </a:p>
      </dgm:t>
    </dgm:pt>
    <dgm:pt modelId="{70233674-3A24-C947-8C2C-C8ED0111A6BD}" type="sibTrans" cxnId="{B4B2A62B-8802-0D40-8E06-17F3AC12545F}">
      <dgm:prSet/>
      <dgm:spPr/>
      <dgm:t>
        <a:bodyPr/>
        <a:lstStyle/>
        <a:p>
          <a:endParaRPr lang="en-US"/>
        </a:p>
      </dgm:t>
    </dgm:pt>
    <dgm:pt modelId="{9A395845-58BC-F543-B5AC-E86171B85CCF}" type="pres">
      <dgm:prSet presAssocID="{4B7B469C-755E-1A40-AFEE-EF9E5314D6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2F698B-143B-1C4E-ABCA-3BE878B2C73B}" type="pres">
      <dgm:prSet presAssocID="{4B7B469C-755E-1A40-AFEE-EF9E5314D6E0}" presName="diamond" presStyleLbl="bgShp" presStyleIdx="0" presStyleCnt="1"/>
      <dgm:spPr>
        <a:solidFill>
          <a:schemeClr val="accent1"/>
        </a:solidFill>
      </dgm:spPr>
    </dgm:pt>
    <dgm:pt modelId="{4F9CB841-4E13-3149-A0FD-C85C3C7B9E0A}" type="pres">
      <dgm:prSet presAssocID="{4B7B469C-755E-1A40-AFEE-EF9E5314D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0743A-3237-FB4D-AB66-454D0C812381}" type="pres">
      <dgm:prSet presAssocID="{4B7B469C-755E-1A40-AFEE-EF9E5314D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A791E-FE63-2A48-8320-1CA7585AA410}" type="pres">
      <dgm:prSet presAssocID="{4B7B469C-755E-1A40-AFEE-EF9E5314D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BFED4-5043-6C47-8AA2-5EB0C7B3D48A}" type="pres">
      <dgm:prSet presAssocID="{4B7B469C-755E-1A40-AFEE-EF9E5314D6E0}" presName="quad4" presStyleLbl="node1" presStyleIdx="3" presStyleCnt="4" custLinFactNeighborX="-911" custLinFactNeighborY="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96803-B2BB-3E45-9670-FCA0E9870AF4}" srcId="{4B7B469C-755E-1A40-AFEE-EF9E5314D6E0}" destId="{AEE66BC8-2F68-7442-B5D6-E06EABC8FC7C}" srcOrd="0" destOrd="0" parTransId="{49BF5A73-D5E8-484B-B883-59601A2C2BFF}" sibTransId="{A173F19C-FFF0-EB4C-B721-5D1120E800DC}"/>
    <dgm:cxn modelId="{19379505-0E65-E24E-88C7-666F895FFC61}" type="presOf" srcId="{74C46BF6-C4C9-3645-A61C-C9D2EC1BA8E8}" destId="{69DBFED4-5043-6C47-8AA2-5EB0C7B3D48A}" srcOrd="0" destOrd="0" presId="urn:microsoft.com/office/officeart/2005/8/layout/matrix3"/>
    <dgm:cxn modelId="{4510E43C-8D33-954B-BD3A-DCABF1D4F5FC}" type="presOf" srcId="{474782EF-A29C-1948-9FF4-8B747B146E5B}" destId="{B68A791E-FE63-2A48-8320-1CA7585AA410}" srcOrd="0" destOrd="0" presId="urn:microsoft.com/office/officeart/2005/8/layout/matrix3"/>
    <dgm:cxn modelId="{5523BB4E-AB60-6446-9A75-1820EF4D7A17}" type="presOf" srcId="{AEE66BC8-2F68-7442-B5D6-E06EABC8FC7C}" destId="{4F9CB841-4E13-3149-A0FD-C85C3C7B9E0A}" srcOrd="0" destOrd="0" presId="urn:microsoft.com/office/officeart/2005/8/layout/matrix3"/>
    <dgm:cxn modelId="{301F7531-DA41-DF47-A211-A392389245E1}" type="presOf" srcId="{4B7B469C-755E-1A40-AFEE-EF9E5314D6E0}" destId="{9A395845-58BC-F543-B5AC-E86171B85CCF}" srcOrd="0" destOrd="0" presId="urn:microsoft.com/office/officeart/2005/8/layout/matrix3"/>
    <dgm:cxn modelId="{B4B2A62B-8802-0D40-8E06-17F3AC12545F}" srcId="{4B7B469C-755E-1A40-AFEE-EF9E5314D6E0}" destId="{74C46BF6-C4C9-3645-A61C-C9D2EC1BA8E8}" srcOrd="3" destOrd="0" parTransId="{2988FDA3-E706-6E46-9868-44E55DD86CC1}" sibTransId="{70233674-3A24-C947-8C2C-C8ED0111A6BD}"/>
    <dgm:cxn modelId="{689FA972-1905-A945-9D58-5A85F2FD177A}" type="presOf" srcId="{5F608681-A23B-E741-9DC3-7444D8D167C8}" destId="{6930743A-3237-FB4D-AB66-454D0C812381}" srcOrd="0" destOrd="0" presId="urn:microsoft.com/office/officeart/2005/8/layout/matrix3"/>
    <dgm:cxn modelId="{810D7BC1-712A-1F4C-8F53-D1EEF43C21E5}" srcId="{4B7B469C-755E-1A40-AFEE-EF9E5314D6E0}" destId="{474782EF-A29C-1948-9FF4-8B747B146E5B}" srcOrd="2" destOrd="0" parTransId="{669DBE97-1772-0449-B4C9-092FD7BB25A0}" sibTransId="{105F643A-152A-6646-BFD2-204FEF5F25EE}"/>
    <dgm:cxn modelId="{E527517F-A185-AE47-B3F6-63DF089EBA53}" srcId="{4B7B469C-755E-1A40-AFEE-EF9E5314D6E0}" destId="{5F608681-A23B-E741-9DC3-7444D8D167C8}" srcOrd="1" destOrd="0" parTransId="{EE924705-3BDD-0640-9038-D02B7EDB2BAD}" sibTransId="{327A5D12-FC94-4B41-AE29-DABC7577A870}"/>
    <dgm:cxn modelId="{AB1539F1-1792-2448-B24E-9DE317461A49}" type="presParOf" srcId="{9A395845-58BC-F543-B5AC-E86171B85CCF}" destId="{F12F698B-143B-1C4E-ABCA-3BE878B2C73B}" srcOrd="0" destOrd="0" presId="urn:microsoft.com/office/officeart/2005/8/layout/matrix3"/>
    <dgm:cxn modelId="{98CA77A6-FD5E-8545-929F-AC1B1BF1B94D}" type="presParOf" srcId="{9A395845-58BC-F543-B5AC-E86171B85CCF}" destId="{4F9CB841-4E13-3149-A0FD-C85C3C7B9E0A}" srcOrd="1" destOrd="0" presId="urn:microsoft.com/office/officeart/2005/8/layout/matrix3"/>
    <dgm:cxn modelId="{5D84CC7A-06BB-1341-BD0E-FD6BC951B17C}" type="presParOf" srcId="{9A395845-58BC-F543-B5AC-E86171B85CCF}" destId="{6930743A-3237-FB4D-AB66-454D0C812381}" srcOrd="2" destOrd="0" presId="urn:microsoft.com/office/officeart/2005/8/layout/matrix3"/>
    <dgm:cxn modelId="{88C663D8-FFC6-7D49-963F-6F97F3613A2A}" type="presParOf" srcId="{9A395845-58BC-F543-B5AC-E86171B85CCF}" destId="{B68A791E-FE63-2A48-8320-1CA7585AA410}" srcOrd="3" destOrd="0" presId="urn:microsoft.com/office/officeart/2005/8/layout/matrix3"/>
    <dgm:cxn modelId="{68B8364B-3A37-8A47-B98C-5428662AB1E0}" type="presParOf" srcId="{9A395845-58BC-F543-B5AC-E86171B85CCF}" destId="{69DBFED4-5043-6C47-8AA2-5EB0C7B3D4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53661-2A24-4C22-8B49-569268744B64}">
      <dsp:nvSpPr>
        <dsp:cNvPr id="0" name=""/>
        <dsp:cNvSpPr/>
      </dsp:nvSpPr>
      <dsp:spPr>
        <a:xfrm>
          <a:off x="2287200" y="1360800"/>
          <a:ext cx="1663200" cy="1663200"/>
        </a:xfrm>
        <a:prstGeom prst="gear9">
          <a:avLst/>
        </a:prstGeom>
        <a:solidFill>
          <a:srgbClr val="FF505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Health-promoting properties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2621577" y="1750397"/>
        <a:ext cx="994446" cy="854919"/>
      </dsp:txXfrm>
    </dsp:sp>
    <dsp:sp modelId="{08923A87-38C6-4DFD-81F9-9835AB63CD75}">
      <dsp:nvSpPr>
        <dsp:cNvPr id="0" name=""/>
        <dsp:cNvSpPr/>
      </dsp:nvSpPr>
      <dsp:spPr>
        <a:xfrm>
          <a:off x="1120244" y="775383"/>
          <a:ext cx="1608151" cy="1594192"/>
        </a:xfrm>
        <a:prstGeom prst="gear6">
          <a:avLst/>
        </a:prstGeom>
        <a:solidFill>
          <a:srgbClr val="FFC0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</a:rPr>
            <a:t>Antioxidants</a:t>
          </a:r>
          <a:endParaRPr lang="tr-TR" sz="1000" b="1" kern="1200" dirty="0">
            <a:solidFill>
              <a:schemeClr val="tx1"/>
            </a:solidFill>
          </a:endParaRPr>
        </a:p>
      </dsp:txBody>
      <dsp:txXfrm>
        <a:off x="1523616" y="1179151"/>
        <a:ext cx="801407" cy="786656"/>
      </dsp:txXfrm>
    </dsp:sp>
    <dsp:sp modelId="{A6B1D5CC-BA4A-4CC1-BD87-F6FA0A5FE0BE}">
      <dsp:nvSpPr>
        <dsp:cNvPr id="0" name=""/>
        <dsp:cNvSpPr/>
      </dsp:nvSpPr>
      <dsp:spPr>
        <a:xfrm rot="20700000">
          <a:off x="1997019" y="133179"/>
          <a:ext cx="1185161" cy="1185161"/>
        </a:xfrm>
        <a:prstGeom prst="gear6">
          <a:avLst/>
        </a:prstGeom>
        <a:solidFill>
          <a:srgbClr val="2DC8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Processing</a:t>
          </a:r>
          <a:endParaRPr lang="tr-TR" sz="900" b="1" kern="1200" dirty="0">
            <a:solidFill>
              <a:schemeClr val="tx1"/>
            </a:solidFill>
          </a:endParaRPr>
        </a:p>
      </dsp:txBody>
      <dsp:txXfrm rot="-20700000">
        <a:off x="2256960" y="393119"/>
        <a:ext cx="665280" cy="665280"/>
      </dsp:txXfrm>
    </dsp:sp>
    <dsp:sp modelId="{B02A73D9-807A-4301-9C70-DF6B931605F1}">
      <dsp:nvSpPr>
        <dsp:cNvPr id="0" name=""/>
        <dsp:cNvSpPr/>
      </dsp:nvSpPr>
      <dsp:spPr>
        <a:xfrm>
          <a:off x="2146907" y="1116802"/>
          <a:ext cx="2128896" cy="2128896"/>
        </a:xfrm>
        <a:prstGeom prst="circularArrow">
          <a:avLst>
            <a:gd name="adj1" fmla="val 4687"/>
            <a:gd name="adj2" fmla="val 299029"/>
            <a:gd name="adj3" fmla="val 2479738"/>
            <a:gd name="adj4" fmla="val 15942106"/>
            <a:gd name="adj5" fmla="val 5469"/>
          </a:avLst>
        </a:prstGeom>
        <a:solidFill>
          <a:srgbClr val="FF5050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B12D1-C6AA-4024-8ABC-F371D66F1146}">
      <dsp:nvSpPr>
        <dsp:cNvPr id="0" name=""/>
        <dsp:cNvSpPr/>
      </dsp:nvSpPr>
      <dsp:spPr>
        <a:xfrm>
          <a:off x="838204" y="609596"/>
          <a:ext cx="1546776" cy="15467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000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EC4C8-DA10-4221-A453-CBD4C8347E9F}">
      <dsp:nvSpPr>
        <dsp:cNvPr id="0" name=""/>
        <dsp:cNvSpPr/>
      </dsp:nvSpPr>
      <dsp:spPr>
        <a:xfrm>
          <a:off x="1752598" y="-228595"/>
          <a:ext cx="1667736" cy="16677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2DC8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698B-143B-1C4E-ABCA-3BE878B2C73B}">
      <dsp:nvSpPr>
        <dsp:cNvPr id="0" name=""/>
        <dsp:cNvSpPr/>
      </dsp:nvSpPr>
      <dsp:spPr>
        <a:xfrm>
          <a:off x="79502" y="0"/>
          <a:ext cx="4525963" cy="4525963"/>
        </a:xfrm>
        <a:prstGeom prst="diamond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CB841-4E13-3149-A0FD-C85C3C7B9E0A}">
      <dsp:nvSpPr>
        <dsp:cNvPr id="0" name=""/>
        <dsp:cNvSpPr/>
      </dsp:nvSpPr>
      <dsp:spPr>
        <a:xfrm>
          <a:off x="509468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Raw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5634" y="516132"/>
        <a:ext cx="1592793" cy="1592793"/>
      </dsp:txXfrm>
    </dsp:sp>
    <dsp:sp modelId="{6930743A-3237-FB4D-AB66-454D0C812381}">
      <dsp:nvSpPr>
        <dsp:cNvPr id="0" name=""/>
        <dsp:cNvSpPr/>
      </dsp:nvSpPr>
      <dsp:spPr>
        <a:xfrm>
          <a:off x="2410373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rgbClr val="000000"/>
              </a:solidFill>
            </a:rPr>
            <a:t>Sliced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496539" y="516132"/>
        <a:ext cx="1592793" cy="1592793"/>
      </dsp:txXfrm>
    </dsp:sp>
    <dsp:sp modelId="{B68A791E-FE63-2A48-8320-1CA7585AA410}">
      <dsp:nvSpPr>
        <dsp:cNvPr id="0" name=""/>
        <dsp:cNvSpPr/>
      </dsp:nvSpPr>
      <dsp:spPr>
        <a:xfrm>
          <a:off x="509468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200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Boiled</a:t>
          </a:r>
          <a:endParaRPr lang="en-US" sz="2800" kern="1200" dirty="0"/>
        </a:p>
      </dsp:txBody>
      <dsp:txXfrm>
        <a:off x="595634" y="2417036"/>
        <a:ext cx="1592793" cy="1592793"/>
      </dsp:txXfrm>
    </dsp:sp>
    <dsp:sp modelId="{69DBFED4-5043-6C47-8AA2-5EB0C7B3D48A}">
      <dsp:nvSpPr>
        <dsp:cNvPr id="0" name=""/>
        <dsp:cNvSpPr/>
      </dsp:nvSpPr>
      <dsp:spPr>
        <a:xfrm>
          <a:off x="2394293" y="2332794"/>
          <a:ext cx="1765125" cy="176512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600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Roasted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480459" y="2418960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8303-AAD7-974C-8451-EA93DE06345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15DA4-02DA-144B-802C-E90924A44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89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5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8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6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8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7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7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73A1-6987-4D3F-A296-E8BD2CC0DD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9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73A1-6987-4D3F-A296-E8BD2CC0DD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73A1-6987-4D3F-A296-E8BD2CC0DD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5DA4-02DA-144B-802C-E90924A44B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810000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51D658-4560-416B-B9F4-F315641E4F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4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4E504-B1CE-4D64-9DD2-6215E5BB7A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164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F8F8-AB0B-4941-9A9B-C1B052159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30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813712E0-CAA8-4D67-B9B2-D3D8DD0A1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88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3F9C6-2566-47C2-BB05-2B279F52A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953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D3122-DEAD-4F20-958F-A924C59CDA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668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D7D86-7F05-4D47-A4DA-5455C01F5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208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9338-4604-40DF-A9E7-ACF0C0B22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903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DE171-609E-4683-80F7-0CA0AAE589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635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B73CB-D3FC-4EEA-838D-E37E5842C9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45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271-555D-4B23-A871-B1FB3A670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89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6AAD-BF06-44AF-B0FC-4EDB79F45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22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AF13C3-517A-453A-BD21-88169C32CAE2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5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6630" y="2090069"/>
            <a:ext cx="6374266" cy="2857503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GB" sz="3200" dirty="0" err="1"/>
              <a:t>ffect</a:t>
            </a:r>
            <a:r>
              <a:rPr lang="en-GB" sz="3200" dirty="0"/>
              <a:t> of processing on </a:t>
            </a:r>
            <a:r>
              <a:rPr lang="en-GB" sz="3200" i="1" dirty="0"/>
              <a:t>in vitro</a:t>
            </a:r>
            <a:r>
              <a:rPr lang="en-GB" sz="3200" dirty="0"/>
              <a:t> </a:t>
            </a:r>
            <a:r>
              <a:rPr lang="en-GB" sz="3200" dirty="0" err="1"/>
              <a:t>bioaccessibility</a:t>
            </a:r>
            <a:r>
              <a:rPr lang="en-GB" sz="3200" dirty="0"/>
              <a:t> of </a:t>
            </a:r>
            <a:r>
              <a:rPr lang="en-GB" sz="3200" dirty="0" err="1"/>
              <a:t>phenolics</a:t>
            </a:r>
            <a:r>
              <a:rPr lang="en-GB" sz="3200" dirty="0"/>
              <a:t>, flavonoids and antioxidant activity of vegetables with/without yoghurt</a:t>
            </a:r>
            <a:r>
              <a:rPr lang="tr-TR" sz="3200" dirty="0"/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6407" y="4914896"/>
            <a:ext cx="4860000" cy="963389"/>
          </a:xfrm>
        </p:spPr>
        <p:txBody>
          <a:bodyPr lIns="0" rIns="0"/>
          <a:lstStyle/>
          <a:p>
            <a:pPr algn="ct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Assoc. Prof. Dr.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Esra 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ÇAPANOĞLU GÜVEN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of Food Engineering</a:t>
            </a: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Istanbul Technical University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 descr="Screen Shot 2015-08-04 at 23.0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326"/>
            <a:ext cx="4495800" cy="69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30" y="5192490"/>
            <a:ext cx="63707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5" y="4660344"/>
            <a:ext cx="3312789" cy="203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998" y="3989870"/>
            <a:ext cx="3287274" cy="2187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09" y="829891"/>
            <a:ext cx="3376951" cy="224720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rcRect t="8678" b="8678"/>
          <a:stretch>
            <a:fillRect/>
          </a:stretch>
        </p:blipFill>
        <p:spPr>
          <a:xfrm>
            <a:off x="418984" y="1155934"/>
            <a:ext cx="3264584" cy="173300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6758" t="11029" r="4891" b="11997"/>
          <a:stretch/>
        </p:blipFill>
        <p:spPr>
          <a:xfrm>
            <a:off x="3484904" y="2659662"/>
            <a:ext cx="2524620" cy="2199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240505"/>
            <a:ext cx="171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Celery</a:t>
            </a:r>
            <a:endParaRPr lang="tr-T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3040450"/>
            <a:ext cx="171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Red</a:t>
            </a:r>
            <a:r>
              <a:rPr lang="tr-TR" sz="2000" dirty="0" smtClean="0"/>
              <a:t> </a:t>
            </a:r>
            <a:r>
              <a:rPr lang="tr-TR" sz="2000" dirty="0" err="1" smtClean="0"/>
              <a:t>beetroot</a:t>
            </a:r>
            <a:endParaRPr lang="tr-T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22357" y="6083270"/>
            <a:ext cx="171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Carrot</a:t>
            </a:r>
            <a:endParaRPr lang="tr-T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93172" y="6083270"/>
            <a:ext cx="221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Red</a:t>
            </a:r>
            <a:r>
              <a:rPr lang="tr-TR" sz="2000" dirty="0" smtClean="0"/>
              <a:t> </a:t>
            </a:r>
            <a:r>
              <a:rPr lang="tr-TR" sz="2000" dirty="0" err="1" smtClean="0"/>
              <a:t>capia</a:t>
            </a:r>
            <a:r>
              <a:rPr lang="tr-TR" sz="2000" dirty="0" smtClean="0"/>
              <a:t> </a:t>
            </a:r>
            <a:r>
              <a:rPr lang="tr-TR" sz="2000" dirty="0" err="1" smtClean="0"/>
              <a:t>pepper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80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materials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20105"/>
              </p:ext>
            </p:extLst>
          </p:nvPr>
        </p:nvGraphicFramePr>
        <p:xfrm>
          <a:off x="193906" y="1600200"/>
          <a:ext cx="4684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878874" y="3307019"/>
            <a:ext cx="1188000" cy="1188000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6758" t="11029" r="4891" b="11997"/>
          <a:stretch/>
        </p:blipFill>
        <p:spPr>
          <a:xfrm>
            <a:off x="6288324" y="2783578"/>
            <a:ext cx="2524620" cy="2199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6970" y="5017092"/>
            <a:ext cx="118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~200°C</a:t>
            </a:r>
          </a:p>
          <a:p>
            <a:r>
              <a:rPr lang="en-US" dirty="0" smtClean="0"/>
              <a:t>7 min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1158" y="5051793"/>
            <a:ext cx="118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EFF5"/>
                </a:solidFill>
              </a:rPr>
              <a:t>~100°C</a:t>
            </a:r>
          </a:p>
          <a:p>
            <a:r>
              <a:rPr lang="en-US" dirty="0" smtClean="0">
                <a:solidFill>
                  <a:srgbClr val="D6EFF5"/>
                </a:solidFill>
              </a:rPr>
              <a:t>7 min</a:t>
            </a:r>
            <a:endParaRPr lang="en-US" dirty="0">
              <a:solidFill>
                <a:srgbClr val="D6E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3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95" y="198438"/>
            <a:ext cx="8487677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951026"/>
            <a:ext cx="6095619" cy="5722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803" y="1527223"/>
            <a:ext cx="1822745" cy="35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Methods</a:t>
            </a:r>
            <a:endParaRPr lang="tr-TR" dirty="0"/>
          </a:p>
        </p:txBody>
      </p:sp>
      <p:sp>
        <p:nvSpPr>
          <p:cNvPr id="7" name="Right Arrow 6"/>
          <p:cNvSpPr/>
          <p:nvPr/>
        </p:nvSpPr>
        <p:spPr>
          <a:xfrm>
            <a:off x="1089113" y="1420580"/>
            <a:ext cx="7380000" cy="5184000"/>
          </a:xfrm>
          <a:prstGeom prst="rightArrow">
            <a:avLst/>
          </a:prstGeom>
          <a:solidFill>
            <a:schemeClr val="bg2">
              <a:lumMod val="40000"/>
              <a:lumOff val="60000"/>
              <a:alpha val="79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644739" y="2843684"/>
            <a:ext cx="2556000" cy="2304000"/>
          </a:xfrm>
          <a:custGeom>
            <a:avLst/>
            <a:gdLst>
              <a:gd name="connsiteX0" fmla="*/ 0 w 2527662"/>
              <a:gd name="connsiteY0" fmla="*/ 301737 h 1810385"/>
              <a:gd name="connsiteX1" fmla="*/ 88377 w 2527662"/>
              <a:gd name="connsiteY1" fmla="*/ 88377 h 1810385"/>
              <a:gd name="connsiteX2" fmla="*/ 301737 w 2527662"/>
              <a:gd name="connsiteY2" fmla="*/ 1 h 1810385"/>
              <a:gd name="connsiteX3" fmla="*/ 2225925 w 2527662"/>
              <a:gd name="connsiteY3" fmla="*/ 0 h 1810385"/>
              <a:gd name="connsiteX4" fmla="*/ 2439285 w 2527662"/>
              <a:gd name="connsiteY4" fmla="*/ 88377 h 1810385"/>
              <a:gd name="connsiteX5" fmla="*/ 2527661 w 2527662"/>
              <a:gd name="connsiteY5" fmla="*/ 301737 h 1810385"/>
              <a:gd name="connsiteX6" fmla="*/ 2527662 w 2527662"/>
              <a:gd name="connsiteY6" fmla="*/ 1508648 h 1810385"/>
              <a:gd name="connsiteX7" fmla="*/ 2439285 w 2527662"/>
              <a:gd name="connsiteY7" fmla="*/ 1722008 h 1810385"/>
              <a:gd name="connsiteX8" fmla="*/ 2225925 w 2527662"/>
              <a:gd name="connsiteY8" fmla="*/ 1810385 h 1810385"/>
              <a:gd name="connsiteX9" fmla="*/ 301737 w 2527662"/>
              <a:gd name="connsiteY9" fmla="*/ 1810385 h 1810385"/>
              <a:gd name="connsiteX10" fmla="*/ 88377 w 2527662"/>
              <a:gd name="connsiteY10" fmla="*/ 1722008 h 1810385"/>
              <a:gd name="connsiteX11" fmla="*/ 0 w 2527662"/>
              <a:gd name="connsiteY11" fmla="*/ 1508648 h 1810385"/>
              <a:gd name="connsiteX12" fmla="*/ 0 w 2527662"/>
              <a:gd name="connsiteY12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7662" h="1810385">
                <a:moveTo>
                  <a:pt x="0" y="301737"/>
                </a:moveTo>
                <a:cubicBezTo>
                  <a:pt x="0" y="221711"/>
                  <a:pt x="31790" y="144963"/>
                  <a:pt x="88377" y="88377"/>
                </a:cubicBezTo>
                <a:cubicBezTo>
                  <a:pt x="144964" y="31790"/>
                  <a:pt x="221712" y="0"/>
                  <a:pt x="301737" y="1"/>
                </a:cubicBezTo>
                <a:lnTo>
                  <a:pt x="2225925" y="0"/>
                </a:lnTo>
                <a:cubicBezTo>
                  <a:pt x="2305951" y="0"/>
                  <a:pt x="2382699" y="31790"/>
                  <a:pt x="2439285" y="88377"/>
                </a:cubicBezTo>
                <a:cubicBezTo>
                  <a:pt x="2495872" y="144964"/>
                  <a:pt x="2527662" y="221712"/>
                  <a:pt x="2527661" y="301737"/>
                </a:cubicBezTo>
                <a:cubicBezTo>
                  <a:pt x="2527661" y="704041"/>
                  <a:pt x="2527662" y="1106344"/>
                  <a:pt x="2527662" y="1508648"/>
                </a:cubicBezTo>
                <a:cubicBezTo>
                  <a:pt x="2527662" y="1588674"/>
                  <a:pt x="2495872" y="1665422"/>
                  <a:pt x="2439285" y="1722008"/>
                </a:cubicBezTo>
                <a:cubicBezTo>
                  <a:pt x="2382698" y="1778595"/>
                  <a:pt x="2305950" y="1810385"/>
                  <a:pt x="2225925" y="1810385"/>
                </a:cubicBezTo>
                <a:lnTo>
                  <a:pt x="301737" y="1810385"/>
                </a:lnTo>
                <a:cubicBezTo>
                  <a:pt x="221711" y="1810385"/>
                  <a:pt x="144963" y="1778595"/>
                  <a:pt x="88377" y="1722008"/>
                </a:cubicBezTo>
                <a:cubicBezTo>
                  <a:pt x="31790" y="1665421"/>
                  <a:pt x="0" y="158867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76" tIns="144000" rIns="164576" bIns="108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kern="1200" dirty="0" smtClean="0"/>
              <a:t>Chemical extraction</a:t>
            </a:r>
            <a:endParaRPr lang="tr-TR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3357152" y="2843684"/>
            <a:ext cx="2556000" cy="2304000"/>
          </a:xfrm>
          <a:custGeom>
            <a:avLst/>
            <a:gdLst>
              <a:gd name="connsiteX0" fmla="*/ 0 w 2527662"/>
              <a:gd name="connsiteY0" fmla="*/ 301737 h 1810385"/>
              <a:gd name="connsiteX1" fmla="*/ 88377 w 2527662"/>
              <a:gd name="connsiteY1" fmla="*/ 88377 h 1810385"/>
              <a:gd name="connsiteX2" fmla="*/ 301737 w 2527662"/>
              <a:gd name="connsiteY2" fmla="*/ 1 h 1810385"/>
              <a:gd name="connsiteX3" fmla="*/ 2225925 w 2527662"/>
              <a:gd name="connsiteY3" fmla="*/ 0 h 1810385"/>
              <a:gd name="connsiteX4" fmla="*/ 2439285 w 2527662"/>
              <a:gd name="connsiteY4" fmla="*/ 88377 h 1810385"/>
              <a:gd name="connsiteX5" fmla="*/ 2527661 w 2527662"/>
              <a:gd name="connsiteY5" fmla="*/ 301737 h 1810385"/>
              <a:gd name="connsiteX6" fmla="*/ 2527662 w 2527662"/>
              <a:gd name="connsiteY6" fmla="*/ 1508648 h 1810385"/>
              <a:gd name="connsiteX7" fmla="*/ 2439285 w 2527662"/>
              <a:gd name="connsiteY7" fmla="*/ 1722008 h 1810385"/>
              <a:gd name="connsiteX8" fmla="*/ 2225925 w 2527662"/>
              <a:gd name="connsiteY8" fmla="*/ 1810385 h 1810385"/>
              <a:gd name="connsiteX9" fmla="*/ 301737 w 2527662"/>
              <a:gd name="connsiteY9" fmla="*/ 1810385 h 1810385"/>
              <a:gd name="connsiteX10" fmla="*/ 88377 w 2527662"/>
              <a:gd name="connsiteY10" fmla="*/ 1722008 h 1810385"/>
              <a:gd name="connsiteX11" fmla="*/ 0 w 2527662"/>
              <a:gd name="connsiteY11" fmla="*/ 1508648 h 1810385"/>
              <a:gd name="connsiteX12" fmla="*/ 0 w 2527662"/>
              <a:gd name="connsiteY12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7662" h="1810385">
                <a:moveTo>
                  <a:pt x="0" y="301737"/>
                </a:moveTo>
                <a:cubicBezTo>
                  <a:pt x="0" y="221711"/>
                  <a:pt x="31790" y="144963"/>
                  <a:pt x="88377" y="88377"/>
                </a:cubicBezTo>
                <a:cubicBezTo>
                  <a:pt x="144964" y="31790"/>
                  <a:pt x="221712" y="0"/>
                  <a:pt x="301737" y="1"/>
                </a:cubicBezTo>
                <a:lnTo>
                  <a:pt x="2225925" y="0"/>
                </a:lnTo>
                <a:cubicBezTo>
                  <a:pt x="2305951" y="0"/>
                  <a:pt x="2382699" y="31790"/>
                  <a:pt x="2439285" y="88377"/>
                </a:cubicBezTo>
                <a:cubicBezTo>
                  <a:pt x="2495872" y="144964"/>
                  <a:pt x="2527662" y="221712"/>
                  <a:pt x="2527661" y="301737"/>
                </a:cubicBezTo>
                <a:cubicBezTo>
                  <a:pt x="2527661" y="704041"/>
                  <a:pt x="2527662" y="1106344"/>
                  <a:pt x="2527662" y="1508648"/>
                </a:cubicBezTo>
                <a:cubicBezTo>
                  <a:pt x="2527662" y="1588674"/>
                  <a:pt x="2495872" y="1665422"/>
                  <a:pt x="2439285" y="1722008"/>
                </a:cubicBezTo>
                <a:cubicBezTo>
                  <a:pt x="2382698" y="1778595"/>
                  <a:pt x="2305950" y="1810385"/>
                  <a:pt x="2225925" y="1810385"/>
                </a:cubicBezTo>
                <a:lnTo>
                  <a:pt x="301737" y="1810385"/>
                </a:lnTo>
                <a:cubicBezTo>
                  <a:pt x="221711" y="1810385"/>
                  <a:pt x="144963" y="1778595"/>
                  <a:pt x="88377" y="1722008"/>
                </a:cubicBezTo>
                <a:cubicBezTo>
                  <a:pt x="31790" y="1665421"/>
                  <a:pt x="0" y="158867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146" tIns="144000" rIns="153146" bIns="10800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kern="1200" dirty="0" smtClean="0"/>
              <a:t>Total </a:t>
            </a:r>
            <a:r>
              <a:rPr lang="tr-TR" sz="2400" kern="1200" dirty="0" err="1" smtClean="0"/>
              <a:t>phenolic</a:t>
            </a:r>
            <a:r>
              <a:rPr lang="tr-TR" sz="2400" kern="1200" dirty="0" smtClean="0"/>
              <a:t> &amp; </a:t>
            </a:r>
            <a:r>
              <a:rPr lang="tr-TR" sz="2400" dirty="0"/>
              <a:t>t</a:t>
            </a:r>
            <a:r>
              <a:rPr lang="tr-TR" sz="2400" kern="1200" dirty="0" smtClean="0"/>
              <a:t>otal </a:t>
            </a:r>
            <a:r>
              <a:rPr lang="tr-TR" sz="2400" kern="1200" dirty="0" err="1" smtClean="0"/>
              <a:t>flavonoid</a:t>
            </a:r>
            <a:r>
              <a:rPr lang="tr-TR" sz="2400" kern="1200" dirty="0" smtClean="0"/>
              <a:t> </a:t>
            </a:r>
            <a:r>
              <a:rPr lang="tr-TR" sz="2400" kern="1200" dirty="0" err="1" smtClean="0"/>
              <a:t>contents</a:t>
            </a:r>
            <a:endParaRPr lang="tr-TR" sz="24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dirty="0" smtClean="0"/>
              <a:t>HPLC </a:t>
            </a:r>
            <a:r>
              <a:rPr lang="tr-TR" sz="2400" dirty="0" err="1" smtClean="0"/>
              <a:t>analysis</a:t>
            </a:r>
            <a:endParaRPr lang="tr-TR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069565" y="2843684"/>
            <a:ext cx="2556000" cy="2304000"/>
          </a:xfrm>
          <a:custGeom>
            <a:avLst/>
            <a:gdLst>
              <a:gd name="connsiteX0" fmla="*/ 0 w 2527662"/>
              <a:gd name="connsiteY0" fmla="*/ 301737 h 1810385"/>
              <a:gd name="connsiteX1" fmla="*/ 88377 w 2527662"/>
              <a:gd name="connsiteY1" fmla="*/ 88377 h 1810385"/>
              <a:gd name="connsiteX2" fmla="*/ 301737 w 2527662"/>
              <a:gd name="connsiteY2" fmla="*/ 1 h 1810385"/>
              <a:gd name="connsiteX3" fmla="*/ 2225925 w 2527662"/>
              <a:gd name="connsiteY3" fmla="*/ 0 h 1810385"/>
              <a:gd name="connsiteX4" fmla="*/ 2439285 w 2527662"/>
              <a:gd name="connsiteY4" fmla="*/ 88377 h 1810385"/>
              <a:gd name="connsiteX5" fmla="*/ 2527661 w 2527662"/>
              <a:gd name="connsiteY5" fmla="*/ 301737 h 1810385"/>
              <a:gd name="connsiteX6" fmla="*/ 2527662 w 2527662"/>
              <a:gd name="connsiteY6" fmla="*/ 1508648 h 1810385"/>
              <a:gd name="connsiteX7" fmla="*/ 2439285 w 2527662"/>
              <a:gd name="connsiteY7" fmla="*/ 1722008 h 1810385"/>
              <a:gd name="connsiteX8" fmla="*/ 2225925 w 2527662"/>
              <a:gd name="connsiteY8" fmla="*/ 1810385 h 1810385"/>
              <a:gd name="connsiteX9" fmla="*/ 301737 w 2527662"/>
              <a:gd name="connsiteY9" fmla="*/ 1810385 h 1810385"/>
              <a:gd name="connsiteX10" fmla="*/ 88377 w 2527662"/>
              <a:gd name="connsiteY10" fmla="*/ 1722008 h 1810385"/>
              <a:gd name="connsiteX11" fmla="*/ 0 w 2527662"/>
              <a:gd name="connsiteY11" fmla="*/ 1508648 h 1810385"/>
              <a:gd name="connsiteX12" fmla="*/ 0 w 2527662"/>
              <a:gd name="connsiteY12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7662" h="1810385">
                <a:moveTo>
                  <a:pt x="0" y="301737"/>
                </a:moveTo>
                <a:cubicBezTo>
                  <a:pt x="0" y="221711"/>
                  <a:pt x="31790" y="144963"/>
                  <a:pt x="88377" y="88377"/>
                </a:cubicBezTo>
                <a:cubicBezTo>
                  <a:pt x="144964" y="31790"/>
                  <a:pt x="221712" y="0"/>
                  <a:pt x="301737" y="1"/>
                </a:cubicBezTo>
                <a:lnTo>
                  <a:pt x="2225925" y="0"/>
                </a:lnTo>
                <a:cubicBezTo>
                  <a:pt x="2305951" y="0"/>
                  <a:pt x="2382699" y="31790"/>
                  <a:pt x="2439285" y="88377"/>
                </a:cubicBezTo>
                <a:cubicBezTo>
                  <a:pt x="2495872" y="144964"/>
                  <a:pt x="2527662" y="221712"/>
                  <a:pt x="2527661" y="301737"/>
                </a:cubicBezTo>
                <a:cubicBezTo>
                  <a:pt x="2527661" y="704041"/>
                  <a:pt x="2527662" y="1106344"/>
                  <a:pt x="2527662" y="1508648"/>
                </a:cubicBezTo>
                <a:cubicBezTo>
                  <a:pt x="2527662" y="1588674"/>
                  <a:pt x="2495872" y="1665422"/>
                  <a:pt x="2439285" y="1722008"/>
                </a:cubicBezTo>
                <a:cubicBezTo>
                  <a:pt x="2382698" y="1778595"/>
                  <a:pt x="2305950" y="1810385"/>
                  <a:pt x="2225925" y="1810385"/>
                </a:cubicBezTo>
                <a:lnTo>
                  <a:pt x="301737" y="1810385"/>
                </a:lnTo>
                <a:cubicBezTo>
                  <a:pt x="221711" y="1810385"/>
                  <a:pt x="144963" y="1778595"/>
                  <a:pt x="88377" y="1722008"/>
                </a:cubicBezTo>
                <a:cubicBezTo>
                  <a:pt x="31790" y="1665421"/>
                  <a:pt x="0" y="158867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144000" rIns="144000" bIns="10800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kern="1200" dirty="0" smtClean="0"/>
              <a:t>Total antioxidant capacity</a:t>
            </a:r>
            <a:endParaRPr lang="tr-TR" sz="2400" kern="1200" dirty="0"/>
          </a:p>
          <a:p>
            <a:pPr marL="358775" lvl="1" indent="-179388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kern="1200" dirty="0" smtClean="0"/>
              <a:t>ABTS</a:t>
            </a:r>
            <a:endParaRPr lang="tr-TR" kern="1200" dirty="0"/>
          </a:p>
          <a:p>
            <a:pPr marL="358775" lvl="1" indent="-179388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kern="1200" dirty="0" smtClean="0"/>
              <a:t>DPPH</a:t>
            </a:r>
            <a:endParaRPr lang="tr-TR" kern="1200" dirty="0"/>
          </a:p>
          <a:p>
            <a:pPr marL="358775" lvl="1" indent="-179388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kern="1200" dirty="0" smtClean="0"/>
              <a:t>FRAP</a:t>
            </a:r>
            <a:endParaRPr lang="tr-TR" kern="1200" dirty="0"/>
          </a:p>
          <a:p>
            <a:pPr marL="358775" lvl="1" indent="-179388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kern="1200" dirty="0" smtClean="0"/>
              <a:t>CUPRAC</a:t>
            </a:r>
            <a:endParaRPr lang="tr-TR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5"/>
            <a:ext cx="8229600" cy="604160"/>
          </a:xfrm>
        </p:spPr>
        <p:txBody>
          <a:bodyPr/>
          <a:lstStyle/>
          <a:p>
            <a:r>
              <a:rPr lang="en-US" dirty="0" smtClean="0"/>
              <a:t>TP and TF results of raw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79285"/>
              </p:ext>
            </p:extLst>
          </p:nvPr>
        </p:nvGraphicFramePr>
        <p:xfrm>
          <a:off x="457200" y="2057399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107871"/>
            <a:ext cx="80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were given as; TP: mg GAE/100 g fresh sample; TF: mg </a:t>
            </a:r>
            <a:r>
              <a:rPr lang="en-US" dirty="0" err="1" smtClean="0"/>
              <a:t>rutin</a:t>
            </a:r>
            <a:r>
              <a:rPr lang="en-US" dirty="0" smtClean="0"/>
              <a:t>/100 g fresh sample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48074" y="2057399"/>
            <a:ext cx="2116550" cy="406876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69569"/>
            <a:ext cx="8229600" cy="734786"/>
          </a:xfrm>
        </p:spPr>
        <p:txBody>
          <a:bodyPr/>
          <a:lstStyle/>
          <a:p>
            <a:r>
              <a:rPr lang="en-US" dirty="0" smtClean="0"/>
              <a:t>AOX results of raw materials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49332"/>
              </p:ext>
            </p:extLst>
          </p:nvPr>
        </p:nvGraphicFramePr>
        <p:xfrm>
          <a:off x="457200" y="2057399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09764" y="6283325"/>
            <a:ext cx="7409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results were given as: µ</a:t>
            </a:r>
            <a:r>
              <a:rPr lang="en-US" dirty="0" err="1"/>
              <a:t>mol</a:t>
            </a:r>
            <a:r>
              <a:rPr lang="en-US" dirty="0"/>
              <a:t> TEAC/100 g fresh sample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8706" y="2539623"/>
            <a:ext cx="2116550" cy="33849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5" y="2792186"/>
            <a:ext cx="6302375" cy="1428929"/>
          </a:xfrm>
        </p:spPr>
        <p:txBody>
          <a:bodyPr/>
          <a:lstStyle/>
          <a:p>
            <a:pPr algn="ctr"/>
            <a:r>
              <a:rPr lang="en-US" i="1" dirty="0" smtClean="0"/>
              <a:t>Processing effect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03" y="6107871"/>
            <a:ext cx="80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were given as; TP: mg GAE/100 g fresh sample; TF: mg </a:t>
            </a:r>
            <a:r>
              <a:rPr lang="en-US" dirty="0" err="1" smtClean="0"/>
              <a:t>rutin</a:t>
            </a:r>
            <a:r>
              <a:rPr lang="en-US" dirty="0" smtClean="0"/>
              <a:t>/100 g fresh sample; </a:t>
            </a:r>
            <a:r>
              <a:rPr lang="en-US" dirty="0" err="1" smtClean="0"/>
              <a:t>ABTSand</a:t>
            </a:r>
            <a:r>
              <a:rPr lang="en-US" dirty="0" smtClean="0"/>
              <a:t> FRAP: µ</a:t>
            </a:r>
            <a:r>
              <a:rPr lang="en-US" dirty="0" err="1" smtClean="0"/>
              <a:t>mol</a:t>
            </a:r>
            <a:r>
              <a:rPr lang="en-US" dirty="0" smtClean="0"/>
              <a:t> TEAC/100 g fresh sample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91" y="793749"/>
            <a:ext cx="1571028" cy="96341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668249"/>
              </p:ext>
            </p:extLst>
          </p:nvPr>
        </p:nvGraphicFramePr>
        <p:xfrm>
          <a:off x="141103" y="1131255"/>
          <a:ext cx="8834616" cy="476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1050" y="401246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4855" y="416486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6438" y="374001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2358" y="416486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7514" y="425096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70980" y="403229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16648" y="355534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13790" y="1757167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8227" y="241412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23941" y="403229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28141" y="382779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78936" y="405382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87132" y="440162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2126" y="440162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34147" y="250542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7240" y="259879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7794731" y="1757167"/>
            <a:ext cx="1220933" cy="3472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24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555"/>
            <a:ext cx="8229600" cy="555939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phenolic</a:t>
            </a:r>
            <a:r>
              <a:rPr lang="en-US" dirty="0" smtClean="0"/>
              <a:t> and </a:t>
            </a:r>
            <a:r>
              <a:rPr lang="en-US" dirty="0" err="1" smtClean="0"/>
              <a:t>flavonoid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07871"/>
            <a:ext cx="80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were given as; TP: mg GAE/100 g fresh sample; TF: mg </a:t>
            </a:r>
            <a:r>
              <a:rPr lang="en-US" dirty="0" err="1" smtClean="0"/>
              <a:t>rutin</a:t>
            </a:r>
            <a:r>
              <a:rPr lang="en-US" dirty="0" smtClean="0"/>
              <a:t>/100 g fresh sample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t="8678" b="8678"/>
          <a:stretch>
            <a:fillRect/>
          </a:stretch>
        </p:blipFill>
        <p:spPr bwMode="gray">
          <a:xfrm>
            <a:off x="7387097" y="810078"/>
            <a:ext cx="1552237" cy="82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607384"/>
              </p:ext>
            </p:extLst>
          </p:nvPr>
        </p:nvGraphicFramePr>
        <p:xfrm>
          <a:off x="457200" y="2156139"/>
          <a:ext cx="8229600" cy="39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89944" y="382779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04109" y="430305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6941" y="444467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1578" y="455402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20780" y="2473537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6615" y="436593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8959" y="458633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2020" y="388163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7233259" y="2473537"/>
            <a:ext cx="1220933" cy="302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96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8229600" cy="4525963"/>
          </a:xfrm>
        </p:spPr>
        <p:txBody>
          <a:bodyPr/>
          <a:lstStyle/>
          <a:p>
            <a:r>
              <a:rPr lang="en-US" dirty="0"/>
              <a:t>Total </a:t>
            </a:r>
            <a:r>
              <a:rPr lang="en-US" dirty="0" err="1" smtClean="0"/>
              <a:t>phenolic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flavonoid</a:t>
            </a:r>
            <a:r>
              <a:rPr lang="en-US" dirty="0" smtClean="0"/>
              <a:t> results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52" y="6107871"/>
            <a:ext cx="80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were given as; TP: mg GAE/100 g fresh sample; TF: mg </a:t>
            </a:r>
            <a:r>
              <a:rPr lang="en-US" dirty="0" err="1" smtClean="0"/>
              <a:t>rutin</a:t>
            </a:r>
            <a:r>
              <a:rPr lang="en-US" dirty="0" smtClean="0"/>
              <a:t>/100 g fresh sample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96" y="818699"/>
            <a:ext cx="1785097" cy="118790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869500"/>
              </p:ext>
            </p:extLst>
          </p:nvPr>
        </p:nvGraphicFramePr>
        <p:xfrm>
          <a:off x="166551" y="2006599"/>
          <a:ext cx="8783441" cy="386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07952" y="401246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63585" y="405208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4504" y="393203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8516" y="406629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0492" y="371506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3765" y="2120109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94060" y="425096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8072" y="423675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7133111" y="2166861"/>
            <a:ext cx="1321082" cy="3255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6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20713" y="1447800"/>
            <a:ext cx="7989887" cy="3346450"/>
          </a:xfrm>
          <a:noFill/>
          <a:ln/>
        </p:spPr>
        <p:txBody>
          <a:bodyPr/>
          <a:lstStyle/>
          <a:p>
            <a:r>
              <a:rPr lang="tr-TR" sz="2200" dirty="0" smtClean="0"/>
              <a:t>T</a:t>
            </a:r>
            <a:r>
              <a:rPr lang="en-US" sz="2200" dirty="0" smtClean="0"/>
              <a:t>he best sources of antioxidants</a:t>
            </a:r>
            <a:r>
              <a:rPr lang="tr-TR" sz="2200" dirty="0" smtClean="0"/>
              <a:t>: </a:t>
            </a:r>
            <a:r>
              <a:rPr lang="en-US" sz="2200" b="1" dirty="0" smtClean="0"/>
              <a:t>Fruits</a:t>
            </a:r>
            <a:r>
              <a:rPr lang="tr-TR" sz="2200" b="1" dirty="0" smtClean="0"/>
              <a:t> &amp;</a:t>
            </a:r>
            <a:r>
              <a:rPr lang="en-US" sz="2200" b="1" dirty="0" smtClean="0"/>
              <a:t> vegetables</a:t>
            </a:r>
            <a:endParaRPr lang="tr-TR" sz="2200" b="1" dirty="0" smtClean="0"/>
          </a:p>
          <a:p>
            <a:r>
              <a:rPr lang="tr-TR" sz="2200" dirty="0" smtClean="0"/>
              <a:t>Protective effects due to </a:t>
            </a:r>
            <a:r>
              <a:rPr lang="en-US" sz="2200" dirty="0" smtClean="0"/>
              <a:t>bioactive antioxidant compounds</a:t>
            </a:r>
            <a:endParaRPr lang="tr-TR" sz="2200" dirty="0" smtClean="0"/>
          </a:p>
          <a:p>
            <a:r>
              <a:rPr lang="tr-TR" sz="2200" dirty="0" smtClean="0"/>
              <a:t>Consumed fresh or </a:t>
            </a:r>
            <a:r>
              <a:rPr lang="en-US" sz="2200" dirty="0" smtClean="0"/>
              <a:t>processed into a variety of food products</a:t>
            </a:r>
            <a:endParaRPr lang="tr-TR" sz="2200" dirty="0" smtClean="0"/>
          </a:p>
          <a:p>
            <a:r>
              <a:rPr lang="tr-TR" sz="2200" dirty="0" smtClean="0"/>
              <a:t>Shelf-life, availability, new products, nutrition, quality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Introduction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33600" y="3505200"/>
          <a:ext cx="4876800" cy="30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45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388"/>
            <a:ext cx="8229600" cy="4525963"/>
          </a:xfrm>
        </p:spPr>
        <p:txBody>
          <a:bodyPr/>
          <a:lstStyle/>
          <a:p>
            <a:r>
              <a:rPr lang="en-US" dirty="0"/>
              <a:t>AOX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03" y="6248963"/>
            <a:ext cx="806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were given as: µ</a:t>
            </a:r>
            <a:r>
              <a:rPr lang="en-US" dirty="0" err="1" smtClean="0"/>
              <a:t>mol</a:t>
            </a:r>
            <a:r>
              <a:rPr lang="en-US" dirty="0" smtClean="0"/>
              <a:t> TEAC/100 g fresh sample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96" y="818699"/>
            <a:ext cx="1785097" cy="118790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40572"/>
              </p:ext>
            </p:extLst>
          </p:nvPr>
        </p:nvGraphicFramePr>
        <p:xfrm>
          <a:off x="141103" y="2208065"/>
          <a:ext cx="8808890" cy="391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80543" y="442315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8059" y="421527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1809" y="413991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04151" y="384593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40175" y="401986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09361" y="404138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4551" y="4183009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4568" y="423848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7377" y="4455508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368" y="417226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34059" y="432458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75015" y="443229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0121" y="397508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1044" y="377058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1562" y="342112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07134" y="253819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6973650" y="2409211"/>
            <a:ext cx="1682588" cy="3013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43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2" y="1341438"/>
            <a:ext cx="8229600" cy="4525963"/>
          </a:xfrm>
        </p:spPr>
        <p:txBody>
          <a:bodyPr/>
          <a:lstStyle/>
          <a:p>
            <a:r>
              <a:rPr lang="en-US" dirty="0"/>
              <a:t>Total </a:t>
            </a:r>
            <a:r>
              <a:rPr lang="en-US" dirty="0" err="1" smtClean="0"/>
              <a:t>phenolic</a:t>
            </a:r>
            <a:r>
              <a:rPr lang="en-US" dirty="0" smtClean="0"/>
              <a:t> and </a:t>
            </a:r>
            <a:r>
              <a:rPr lang="en-US" dirty="0" err="1" smtClean="0"/>
              <a:t>flavonoid</a:t>
            </a:r>
            <a:r>
              <a:rPr lang="en-US" dirty="0" smtClean="0"/>
              <a:t> results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52" y="6107871"/>
            <a:ext cx="806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were given as; TP: mg GAE/100 g fresh sample; TF: mg </a:t>
            </a:r>
            <a:r>
              <a:rPr lang="en-US" dirty="0" err="1" smtClean="0"/>
              <a:t>rutin</a:t>
            </a:r>
            <a:r>
              <a:rPr lang="en-US" dirty="0" smtClean="0"/>
              <a:t>/100 g fresh sample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33" y="794555"/>
            <a:ext cx="1643637" cy="109376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68628"/>
              </p:ext>
            </p:extLst>
          </p:nvPr>
        </p:nvGraphicFramePr>
        <p:xfrm>
          <a:off x="166552" y="1888321"/>
          <a:ext cx="8765218" cy="42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5731" y="299742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04541" y="322513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8790" y="330954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2402" y="3452850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1174" y="224582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72975" y="3700397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5637" y="294926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7805" y="275609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288499" y="5486400"/>
            <a:ext cx="955351" cy="3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6889948" y="5478380"/>
            <a:ext cx="1144541" cy="3890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58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AOX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03" y="6248963"/>
            <a:ext cx="806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were given as: µ</a:t>
            </a:r>
            <a:r>
              <a:rPr lang="en-US" dirty="0" err="1" smtClean="0"/>
              <a:t>mol</a:t>
            </a:r>
            <a:r>
              <a:rPr lang="en-US" dirty="0" smtClean="0"/>
              <a:t> TEAC/100 g fresh sample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33" y="794555"/>
            <a:ext cx="1643637" cy="109376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396860"/>
              </p:ext>
            </p:extLst>
          </p:nvPr>
        </p:nvGraphicFramePr>
        <p:xfrm>
          <a:off x="141102" y="2057399"/>
          <a:ext cx="8790667" cy="422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87330" y="3494207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2541" y="304271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9908" y="363071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0223" y="400004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3253" y="344604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9585" y="400004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1625" y="324776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2378" y="2673382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00630" y="3189447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52717" y="248871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78760" y="3004781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35051" y="325059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73780" y="3374113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64609" y="3225136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55236" y="2612744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6061" y="3840835"/>
            <a:ext cx="4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3336625" y="5566610"/>
            <a:ext cx="955351" cy="3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6938074" y="5558590"/>
            <a:ext cx="1144541" cy="3890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568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oaste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/>
          <a:stretch>
            <a:fillRect/>
          </a:stretch>
        </p:blipFill>
        <p:spPr>
          <a:xfrm>
            <a:off x="981619" y="4010525"/>
            <a:ext cx="6907163" cy="2272799"/>
          </a:xfrm>
          <a:prstGeom prst="rect">
            <a:avLst/>
          </a:prstGeom>
        </p:spPr>
      </p:pic>
      <p:pic>
        <p:nvPicPr>
          <p:cNvPr id="3" name="Picture 2" descr="raw_hplc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/>
          <a:stretch>
            <a:fillRect/>
          </a:stretch>
        </p:blipFill>
        <p:spPr>
          <a:xfrm>
            <a:off x="821196" y="2031215"/>
            <a:ext cx="7032800" cy="2315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300" y="2115619"/>
            <a:ext cx="13195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4903" y="4081187"/>
            <a:ext cx="13195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Roasted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63184" y="2835990"/>
            <a:ext cx="364279" cy="6685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18107" y="4645520"/>
            <a:ext cx="377272" cy="7247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78725" y="2244953"/>
            <a:ext cx="190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quercetin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998324" y="2721520"/>
            <a:ext cx="1039138" cy="112812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84364" y="4199201"/>
            <a:ext cx="1153097" cy="1401459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5634" y="2617714"/>
            <a:ext cx="305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luteolin</a:t>
            </a:r>
            <a:r>
              <a:rPr lang="en-US" dirty="0" smtClean="0"/>
              <a:t> derivatives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035" y="802741"/>
            <a:ext cx="1643637" cy="1093766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44488" y="1028700"/>
            <a:ext cx="5860369" cy="687151"/>
          </a:xfrm>
        </p:spPr>
        <p:txBody>
          <a:bodyPr/>
          <a:lstStyle/>
          <a:p>
            <a:r>
              <a:rPr lang="tr-TR" i="1" dirty="0" smtClean="0"/>
              <a:t>HPLC Analysis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083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586"/>
            <a:ext cx="8229600" cy="805148"/>
          </a:xfrm>
        </p:spPr>
        <p:txBody>
          <a:bodyPr/>
          <a:lstStyle/>
          <a:p>
            <a:r>
              <a:rPr lang="en-US" i="1" dirty="0"/>
              <a:t>In vitro </a:t>
            </a:r>
            <a:r>
              <a:rPr lang="en-US" dirty="0"/>
              <a:t>gastrointestinal </a:t>
            </a:r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873404"/>
          <a:ext cx="9144000" cy="425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645200" y="2640407"/>
            <a:ext cx="3816000" cy="685296"/>
          </a:xfrm>
          <a:prstGeom prst="roundRect">
            <a:avLst/>
          </a:prstGeom>
          <a:solidFill>
            <a:srgbClr val="FF7B2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 High recovery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51285" y="5807243"/>
            <a:ext cx="770021" cy="411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023938" y="5799223"/>
            <a:ext cx="1066799" cy="411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82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2840301"/>
            <a:ext cx="8195733" cy="1516061"/>
          </a:xfrm>
        </p:spPr>
        <p:txBody>
          <a:bodyPr/>
          <a:lstStyle/>
          <a:p>
            <a:pPr algn="ctr"/>
            <a:r>
              <a:rPr lang="en-US" i="1" dirty="0"/>
              <a:t>Effect of yoghurt </a:t>
            </a:r>
            <a:r>
              <a:rPr lang="en-US" i="1" dirty="0" smtClean="0"/>
              <a:t>addition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072988"/>
              </p:ext>
            </p:extLst>
          </p:nvPr>
        </p:nvGraphicFramePr>
        <p:xfrm>
          <a:off x="190500" y="1600199"/>
          <a:ext cx="8496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" y="5941794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results were given as; TP: mg GAE/100 g </a:t>
            </a:r>
            <a:r>
              <a:rPr lang="en-US" dirty="0" smtClean="0"/>
              <a:t>sample</a:t>
            </a:r>
            <a:r>
              <a:rPr lang="en-US" dirty="0"/>
              <a:t>; TF: mg </a:t>
            </a:r>
            <a:r>
              <a:rPr lang="en-US" dirty="0" err="1"/>
              <a:t>rutin</a:t>
            </a:r>
            <a:r>
              <a:rPr lang="en-US" dirty="0"/>
              <a:t>/100 g </a:t>
            </a:r>
            <a:r>
              <a:rPr lang="en-US" dirty="0" smtClean="0"/>
              <a:t>sample</a:t>
            </a:r>
            <a:r>
              <a:rPr lang="en-US" dirty="0"/>
              <a:t>; </a:t>
            </a:r>
            <a:r>
              <a:rPr lang="en-US" dirty="0" smtClean="0"/>
              <a:t>DPPH, CUPRAC, ABTS </a:t>
            </a:r>
            <a:r>
              <a:rPr lang="en-US" dirty="0"/>
              <a:t>and FRAP: µ</a:t>
            </a:r>
            <a:r>
              <a:rPr lang="en-US" dirty="0" err="1"/>
              <a:t>mol</a:t>
            </a:r>
            <a:r>
              <a:rPr lang="en-US" dirty="0"/>
              <a:t> TEAC/100 g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91" y="793749"/>
            <a:ext cx="1571028" cy="963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80" y="1341437"/>
            <a:ext cx="461665" cy="3455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 smtClean="0"/>
              <a:t>%</a:t>
            </a:r>
            <a:r>
              <a:rPr lang="tr-TR" dirty="0" err="1" smtClean="0"/>
              <a:t>Recovery</a:t>
            </a:r>
            <a:r>
              <a:rPr lang="tr-TR" dirty="0" smtClean="0"/>
              <a:t>/</a:t>
            </a:r>
            <a:r>
              <a:rPr lang="tr-TR" dirty="0" err="1" smtClean="0"/>
              <a:t>Expected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87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545472"/>
              </p:ext>
            </p:extLst>
          </p:nvPr>
        </p:nvGraphicFramePr>
        <p:xfrm>
          <a:off x="190500" y="1821704"/>
          <a:ext cx="8699499" cy="422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" y="6047629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results were given as; TP: mg GAE/100 g </a:t>
            </a:r>
            <a:r>
              <a:rPr lang="en-US" dirty="0" smtClean="0"/>
              <a:t>sample</a:t>
            </a:r>
            <a:r>
              <a:rPr lang="en-US" dirty="0"/>
              <a:t>; TF: mg </a:t>
            </a:r>
            <a:r>
              <a:rPr lang="en-US" dirty="0" err="1"/>
              <a:t>rutin</a:t>
            </a:r>
            <a:r>
              <a:rPr lang="en-US" dirty="0"/>
              <a:t>/100 g </a:t>
            </a:r>
            <a:r>
              <a:rPr lang="en-US" dirty="0" smtClean="0"/>
              <a:t>sample</a:t>
            </a:r>
            <a:r>
              <a:rPr lang="en-US" dirty="0"/>
              <a:t>; </a:t>
            </a:r>
            <a:r>
              <a:rPr lang="en-US" dirty="0" smtClean="0"/>
              <a:t>DPPH, CUPRAC, ABTS </a:t>
            </a:r>
            <a:r>
              <a:rPr lang="en-US" dirty="0"/>
              <a:t>and FRAP: µ</a:t>
            </a:r>
            <a:r>
              <a:rPr lang="en-US" dirty="0" err="1"/>
              <a:t>mol</a:t>
            </a:r>
            <a:r>
              <a:rPr lang="en-US" dirty="0"/>
              <a:t> TEAC/100 g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rcRect t="8678" b="8678"/>
          <a:stretch>
            <a:fillRect/>
          </a:stretch>
        </p:blipFill>
        <p:spPr bwMode="gray">
          <a:xfrm>
            <a:off x="7387097" y="810078"/>
            <a:ext cx="1552237" cy="82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380" y="1501857"/>
            <a:ext cx="461665" cy="3455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 smtClean="0"/>
              <a:t>%</a:t>
            </a:r>
            <a:r>
              <a:rPr lang="tr-TR" dirty="0" err="1" smtClean="0"/>
              <a:t>Recovery</a:t>
            </a:r>
            <a:r>
              <a:rPr lang="tr-TR" dirty="0" smtClean="0"/>
              <a:t>/</a:t>
            </a:r>
            <a:r>
              <a:rPr lang="tr-TR" dirty="0" err="1" smtClean="0"/>
              <a:t>Expected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0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010818"/>
              </p:ext>
            </p:extLst>
          </p:nvPr>
        </p:nvGraphicFramePr>
        <p:xfrm>
          <a:off x="457200" y="15085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9333" y="6034465"/>
            <a:ext cx="878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results were given as; TP: mg GAE/100 g </a:t>
            </a:r>
            <a:r>
              <a:rPr lang="en-US" dirty="0" smtClean="0"/>
              <a:t>sample</a:t>
            </a:r>
            <a:r>
              <a:rPr lang="en-US" dirty="0"/>
              <a:t>; TF: mg </a:t>
            </a:r>
            <a:r>
              <a:rPr lang="en-US" dirty="0" err="1"/>
              <a:t>rutin</a:t>
            </a:r>
            <a:r>
              <a:rPr lang="en-US" dirty="0"/>
              <a:t>/100 g </a:t>
            </a:r>
            <a:r>
              <a:rPr lang="en-US" dirty="0" smtClean="0"/>
              <a:t>sample</a:t>
            </a:r>
            <a:r>
              <a:rPr lang="en-US" dirty="0"/>
              <a:t>; DPPH, CUPRAC, ABTS and FRAP: µ</a:t>
            </a:r>
            <a:r>
              <a:rPr lang="en-US" dirty="0" err="1"/>
              <a:t>mol</a:t>
            </a:r>
            <a:r>
              <a:rPr lang="en-US" dirty="0"/>
              <a:t> TEAC/100 g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96" y="818699"/>
            <a:ext cx="1785097" cy="1187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380" y="1341437"/>
            <a:ext cx="461665" cy="3455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 smtClean="0"/>
              <a:t>%</a:t>
            </a:r>
            <a:r>
              <a:rPr lang="tr-TR" dirty="0" err="1" smtClean="0"/>
              <a:t>Recovery</a:t>
            </a:r>
            <a:r>
              <a:rPr lang="tr-TR" dirty="0" smtClean="0"/>
              <a:t>/</a:t>
            </a:r>
            <a:r>
              <a:rPr lang="tr-TR" dirty="0" err="1" smtClean="0"/>
              <a:t>Expected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758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33" y="794555"/>
            <a:ext cx="1643637" cy="109376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298248"/>
              </p:ext>
            </p:extLst>
          </p:nvPr>
        </p:nvGraphicFramePr>
        <p:xfrm>
          <a:off x="344488" y="1789642"/>
          <a:ext cx="8587282" cy="449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69333" y="6034465"/>
            <a:ext cx="878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results were given as; TP: mg GAE/100 g </a:t>
            </a:r>
            <a:r>
              <a:rPr lang="en-US" dirty="0" smtClean="0"/>
              <a:t>sample</a:t>
            </a:r>
            <a:r>
              <a:rPr lang="en-US" dirty="0"/>
              <a:t>; TF: mg </a:t>
            </a:r>
            <a:r>
              <a:rPr lang="en-US" dirty="0" err="1"/>
              <a:t>rutin</a:t>
            </a:r>
            <a:r>
              <a:rPr lang="en-US" dirty="0"/>
              <a:t>/100 g </a:t>
            </a:r>
            <a:r>
              <a:rPr lang="en-US" dirty="0" smtClean="0"/>
              <a:t>sample</a:t>
            </a:r>
            <a:r>
              <a:rPr lang="en-US" dirty="0"/>
              <a:t>; DPPH, CUPRAC, ABTS and FRAP: µ</a:t>
            </a:r>
            <a:r>
              <a:rPr lang="en-US" dirty="0" err="1"/>
              <a:t>mol</a:t>
            </a:r>
            <a:r>
              <a:rPr lang="en-US" dirty="0"/>
              <a:t> TEAC/100 g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380" y="1341437"/>
            <a:ext cx="461665" cy="3455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 smtClean="0"/>
              <a:t>%</a:t>
            </a:r>
            <a:r>
              <a:rPr lang="tr-TR" dirty="0" err="1" smtClean="0"/>
              <a:t>Recovery</a:t>
            </a:r>
            <a:r>
              <a:rPr lang="tr-TR" dirty="0" smtClean="0"/>
              <a:t>/</a:t>
            </a:r>
            <a:r>
              <a:rPr lang="tr-TR" dirty="0" err="1" smtClean="0"/>
              <a:t>Expected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923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  <a:endParaRPr lang="en-US" sz="2400" dirty="0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381000" y="1280652"/>
            <a:ext cx="6035040" cy="4937760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685800" y="2088864"/>
            <a:ext cx="3931920" cy="1005840"/>
          </a:xfrm>
          <a:prstGeom prst="roundRect">
            <a:avLst>
              <a:gd name="adj" fmla="val 9106"/>
            </a:avLst>
          </a:prstGeom>
          <a:solidFill>
            <a:srgbClr val="FF3737"/>
          </a:solidFill>
          <a:ln w="254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pPr algn="ctr" eaLnBrk="0" hangingPunct="0"/>
            <a:r>
              <a:rPr lang="en-US" sz="1900" dirty="0" smtClean="0"/>
              <a:t>Nature and </a:t>
            </a:r>
            <a:r>
              <a:rPr lang="en-US" sz="1900" dirty="0"/>
              <a:t>conditions of the processes applied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685800" y="3246612"/>
            <a:ext cx="3931920" cy="1005840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pPr algn="ctr" eaLnBrk="0" hangingPunct="0"/>
            <a:r>
              <a:rPr lang="en-US" sz="1900" dirty="0" smtClean="0"/>
              <a:t>Variety/origin </a:t>
            </a:r>
            <a:r>
              <a:rPr lang="en-US" sz="1900" dirty="0"/>
              <a:t>of the food material used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685800" y="4404360"/>
            <a:ext cx="3931920" cy="1005840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pPr algn="ctr" eaLnBrk="0" hangingPunct="0"/>
            <a:r>
              <a:rPr lang="en-US" sz="1900" dirty="0" smtClean="0"/>
              <a:t>Biochemical </a:t>
            </a:r>
            <a:r>
              <a:rPr lang="en-US" sz="1900" dirty="0"/>
              <a:t>properties of the antioxidant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324600" y="3092244"/>
            <a:ext cx="26670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Effect of processing on antioxidants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invGray">
          <a:xfrm>
            <a:off x="915987" y="2132930"/>
            <a:ext cx="3420000" cy="1440000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610100" y="2128166"/>
            <a:ext cx="3420000" cy="1440000"/>
          </a:xfrm>
          <a:prstGeom prst="roundRect">
            <a:avLst>
              <a:gd name="adj" fmla="val 5421"/>
            </a:avLst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>
                <a:lumMod val="60000"/>
                <a:lumOff val="40000"/>
              </a:schemeClr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invGray">
          <a:xfrm>
            <a:off x="914400" y="3904580"/>
            <a:ext cx="3344863" cy="1374775"/>
          </a:xfrm>
          <a:prstGeom prst="roundRect">
            <a:avLst>
              <a:gd name="adj" fmla="val 6583"/>
            </a:avLst>
          </a:prstGeom>
          <a:gradFill rotWithShape="1">
            <a:gsLst>
              <a:gs pos="0">
                <a:srgbClr val="FFC000"/>
              </a:gs>
              <a:gs pos="100000">
                <a:srgbClr val="FF7B21"/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invGray">
          <a:xfrm>
            <a:off x="4614863" y="3906167"/>
            <a:ext cx="3470275" cy="1366838"/>
          </a:xfrm>
          <a:prstGeom prst="roundRect">
            <a:avLst>
              <a:gd name="adj" fmla="val 6620"/>
            </a:avLst>
          </a:prstGeom>
          <a:gradFill rotWithShape="1">
            <a:gsLst>
              <a:gs pos="0">
                <a:srgbClr val="71DAFF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gray">
          <a:xfrm>
            <a:off x="958849" y="4068092"/>
            <a:ext cx="33004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/>
              </a:rPr>
              <a:t>Yoghurt addition may increase AOX </a:t>
            </a:r>
            <a:r>
              <a:rPr lang="tr-TR" sz="2000" dirty="0" smtClean="0">
                <a:sym typeface="Wingdings"/>
              </a:rPr>
              <a:t>capacity</a:t>
            </a:r>
            <a:r>
              <a:rPr lang="en-US" sz="2000" dirty="0" smtClean="0">
                <a:sym typeface="Wingdings"/>
              </a:rPr>
              <a:t> of vegetables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gray">
          <a:xfrm>
            <a:off x="989466" y="2322524"/>
            <a:ext cx="33427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sz="2000" dirty="0" smtClean="0"/>
              <a:t>Effect of processing varies according to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type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fruit</a:t>
            </a:r>
            <a:r>
              <a:rPr lang="tr-TR" sz="2000" dirty="0" smtClean="0"/>
              <a:t>/</a:t>
            </a:r>
            <a:r>
              <a:rPr lang="tr-TR" sz="2000" dirty="0" err="1" smtClean="0"/>
              <a:t>vegetable</a:t>
            </a:r>
            <a:r>
              <a:rPr lang="tr-TR" sz="2000" dirty="0" smtClean="0"/>
              <a:t>, </a:t>
            </a:r>
            <a:r>
              <a:rPr lang="tr-TR" sz="2000" dirty="0" err="1" smtClean="0">
                <a:sym typeface="Wingdings"/>
              </a:rPr>
              <a:t>variety</a:t>
            </a:r>
            <a:r>
              <a:rPr lang="tr-TR" sz="2000" dirty="0" smtClean="0">
                <a:sym typeface="Wingdings"/>
              </a:rPr>
              <a:t>, </a:t>
            </a:r>
            <a:r>
              <a:rPr lang="tr-TR" sz="2000" dirty="0" err="1" smtClean="0">
                <a:sym typeface="Wingdings"/>
              </a:rPr>
              <a:t>etc</a:t>
            </a:r>
            <a:r>
              <a:rPr lang="tr-TR" sz="2000" dirty="0" smtClean="0">
                <a:sym typeface="Wingdings"/>
              </a:rPr>
              <a:t>. </a:t>
            </a:r>
            <a:r>
              <a:rPr lang="en-US" sz="2000" dirty="0" smtClean="0">
                <a:sym typeface="Wingdings"/>
              </a:rPr>
              <a:t> </a:t>
            </a:r>
            <a:endParaRPr lang="en-US" sz="2000" dirty="0" smtClean="0">
              <a:sym typeface="Wingding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4683094" y="2247909"/>
            <a:ext cx="324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ym typeface="Wingdings"/>
              </a:rPr>
              <a:t>Roasting may have a positive impact on bio</a:t>
            </a:r>
            <a:r>
              <a:rPr lang="tr-TR" sz="2000" dirty="0" err="1" smtClean="0">
                <a:sym typeface="Wingdings"/>
              </a:rPr>
              <a:t>actives</a:t>
            </a:r>
            <a:r>
              <a:rPr lang="tr-TR" sz="2000" dirty="0" smtClean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and AOX </a:t>
            </a:r>
            <a:r>
              <a:rPr lang="tr-TR" sz="2000" dirty="0" smtClean="0">
                <a:sym typeface="Wingdings"/>
              </a:rPr>
              <a:t>capacity </a:t>
            </a:r>
            <a:r>
              <a:rPr lang="en-US" sz="2000" dirty="0" smtClean="0">
                <a:sym typeface="Wingdings"/>
              </a:rPr>
              <a:t>of vegetables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4683094" y="3960819"/>
            <a:ext cx="32464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/>
              </a:rPr>
              <a:t>Yoghurt addition may </a:t>
            </a:r>
            <a:r>
              <a:rPr lang="tr-TR" sz="2000" dirty="0" smtClean="0">
                <a:sym typeface="Wingdings"/>
              </a:rPr>
              <a:t> also </a:t>
            </a:r>
            <a:r>
              <a:rPr lang="en-US" sz="2000" dirty="0" smtClean="0">
                <a:sym typeface="Wingdings"/>
              </a:rPr>
              <a:t>enhance </a:t>
            </a:r>
            <a:r>
              <a:rPr lang="tr-TR" sz="2000" dirty="0" err="1" smtClean="0">
                <a:sym typeface="Wingdings"/>
              </a:rPr>
              <a:t>the</a:t>
            </a:r>
            <a:r>
              <a:rPr lang="tr-TR" sz="2000" dirty="0" smtClean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bioavailability of processed vegetables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3122-DEAD-4F20-958F-A924C59CDA7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2" y="2922818"/>
            <a:ext cx="582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Thank You!</a:t>
            </a:r>
            <a:endParaRPr lang="tr-TR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antioxidants</a:t>
            </a:r>
          </a:p>
        </p:txBody>
      </p:sp>
      <p:sp>
        <p:nvSpPr>
          <p:cNvPr id="86019" name="Freeform 3"/>
          <p:cNvSpPr>
            <a:spLocks/>
          </p:cNvSpPr>
          <p:nvPr/>
        </p:nvSpPr>
        <p:spPr bwMode="gray">
          <a:xfrm flipH="1" flipV="1">
            <a:off x="722313" y="3657600"/>
            <a:ext cx="7607300" cy="2286000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reeform 4"/>
          <p:cNvSpPr>
            <a:spLocks/>
          </p:cNvSpPr>
          <p:nvPr/>
        </p:nvSpPr>
        <p:spPr bwMode="gray">
          <a:xfrm>
            <a:off x="708025" y="1371599"/>
            <a:ext cx="7607300" cy="2286000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gray">
          <a:xfrm>
            <a:off x="928688" y="2251073"/>
            <a:ext cx="1643062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gray">
          <a:xfrm>
            <a:off x="2770188" y="2251073"/>
            <a:ext cx="1643062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gray">
          <a:xfrm>
            <a:off x="4600575" y="2251073"/>
            <a:ext cx="1643063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white">
          <a:xfrm>
            <a:off x="749300" y="1431925"/>
            <a:ext cx="221932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8F8F8"/>
                </a:solidFill>
              </a:rPr>
              <a:t>Oxidative stress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gray">
          <a:xfrm>
            <a:off x="950913" y="2571748"/>
            <a:ext cx="1635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80808"/>
                </a:solidFill>
              </a:rPr>
              <a:t>Free oxygen </a:t>
            </a:r>
            <a:r>
              <a:rPr lang="en-US" sz="1600" dirty="0">
                <a:solidFill>
                  <a:srgbClr val="080808"/>
                </a:solidFill>
              </a:rPr>
              <a:t>radicals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gray">
          <a:xfrm>
            <a:off x="6055186" y="5389860"/>
            <a:ext cx="2219325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F8F8F8"/>
                </a:solidFill>
              </a:rPr>
              <a:t>Antioxidants</a:t>
            </a:r>
            <a:endParaRPr lang="en-US" sz="2400" b="1" i="1" dirty="0">
              <a:solidFill>
                <a:srgbClr val="F8F8F8"/>
              </a:solidFill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gray">
          <a:xfrm>
            <a:off x="2776538" y="2571748"/>
            <a:ext cx="163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80808"/>
                </a:solidFill>
              </a:rPr>
              <a:t>Oxidative stress 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gray">
          <a:xfrm>
            <a:off x="4561094" y="2571748"/>
            <a:ext cx="1719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80808"/>
                </a:solidFill>
              </a:rPr>
              <a:t>Health disorders, ageing</a:t>
            </a:r>
          </a:p>
        </p:txBody>
      </p:sp>
      <p:sp>
        <p:nvSpPr>
          <p:cNvPr id="86040" name="AutoShape 24"/>
          <p:cNvSpPr>
            <a:spLocks noChangeArrowheads="1"/>
          </p:cNvSpPr>
          <p:nvPr/>
        </p:nvSpPr>
        <p:spPr bwMode="gray">
          <a:xfrm rot="5400000">
            <a:off x="1643063" y="334644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41" name="AutoShape 25"/>
          <p:cNvSpPr>
            <a:spLocks noChangeArrowheads="1"/>
          </p:cNvSpPr>
          <p:nvPr/>
        </p:nvSpPr>
        <p:spPr bwMode="gray">
          <a:xfrm rot="5400000">
            <a:off x="3460750" y="334644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gray">
          <a:xfrm rot="5400000">
            <a:off x="5338508" y="3346448"/>
            <a:ext cx="177800" cy="1524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7D86-7F05-4D47-A4DA-5455C01F53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943436" y="3762169"/>
            <a:ext cx="1643062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gray">
          <a:xfrm>
            <a:off x="2784936" y="3762169"/>
            <a:ext cx="1643062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>
            <a:off x="4615323" y="3762169"/>
            <a:ext cx="1643063" cy="128016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gray">
          <a:xfrm>
            <a:off x="965661" y="3990769"/>
            <a:ext cx="1635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80808"/>
                </a:solidFill>
              </a:rPr>
              <a:t>Antioxidants </a:t>
            </a:r>
            <a:r>
              <a:rPr lang="en-US" sz="1600" dirty="0" smtClean="0">
                <a:solidFill>
                  <a:srgbClr val="080808"/>
                </a:solidFill>
              </a:rPr>
              <a:t>in </a:t>
            </a:r>
            <a:r>
              <a:rPr lang="en-US" sz="1600" dirty="0">
                <a:solidFill>
                  <a:srgbClr val="080808"/>
                </a:solidFill>
              </a:rPr>
              <a:t>fruits and vegetables 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gray">
          <a:xfrm>
            <a:off x="2791286" y="3990769"/>
            <a:ext cx="1635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80808"/>
                </a:solidFill>
              </a:rPr>
              <a:t>Stabilize reactive </a:t>
            </a:r>
            <a:r>
              <a:rPr lang="en-US" sz="1600" dirty="0">
                <a:solidFill>
                  <a:srgbClr val="080808"/>
                </a:solidFill>
              </a:rPr>
              <a:t>oxygen species 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gray">
          <a:xfrm>
            <a:off x="4575842" y="3990769"/>
            <a:ext cx="171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80808"/>
                </a:solidFill>
              </a:rPr>
              <a:t>Protect cellular </a:t>
            </a:r>
            <a:r>
              <a:rPr lang="en-US" sz="1600" dirty="0">
                <a:solidFill>
                  <a:srgbClr val="080808"/>
                </a:solidFill>
              </a:rPr>
              <a:t>lipids, proteins, and DNA</a:t>
            </a:r>
          </a:p>
        </p:txBody>
      </p:sp>
      <p:sp>
        <p:nvSpPr>
          <p:cNvPr id="40" name="AutoShape 24"/>
          <p:cNvSpPr>
            <a:spLocks noChangeArrowheads="1"/>
          </p:cNvSpPr>
          <p:nvPr/>
        </p:nvSpPr>
        <p:spPr bwMode="gray">
          <a:xfrm rot="5400000">
            <a:off x="1657811" y="4857544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" name="AutoShape 25"/>
          <p:cNvSpPr>
            <a:spLocks noChangeArrowheads="1"/>
          </p:cNvSpPr>
          <p:nvPr/>
        </p:nvSpPr>
        <p:spPr bwMode="gray">
          <a:xfrm rot="5400000">
            <a:off x="3475498" y="4857544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gray">
          <a:xfrm rot="5400000">
            <a:off x="5353256" y="4857544"/>
            <a:ext cx="177800" cy="1524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84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antioxidants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048" y="3200400"/>
            <a:ext cx="2743200" cy="1469390"/>
            <a:chOff x="317500" y="3152775"/>
            <a:chExt cx="4069080" cy="1469390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4" name="Text Box 10"/>
            <p:cNvSpPr txBox="1">
              <a:spLocks noChangeArrowheads="1"/>
            </p:cNvSpPr>
            <p:nvPr/>
          </p:nvSpPr>
          <p:spPr bwMode="black">
            <a:xfrm>
              <a:off x="334296" y="3591858"/>
              <a:ext cx="40233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/>
                <a:t>quercetin</a:t>
              </a:r>
              <a:r>
                <a:rPr lang="en-US" sz="1400" b="1" dirty="0"/>
                <a:t>, </a:t>
              </a:r>
              <a:r>
                <a:rPr lang="en-US" sz="1400" b="1" dirty="0" err="1" smtClean="0"/>
                <a:t>hesperedin</a:t>
              </a:r>
              <a:r>
                <a:rPr lang="en-US" sz="1400" b="1" dirty="0"/>
                <a:t>, </a:t>
              </a:r>
              <a:r>
                <a:rPr lang="en-US" sz="1400" b="1" dirty="0" err="1" smtClean="0"/>
                <a:t>naringenin</a:t>
              </a:r>
              <a:r>
                <a:rPr lang="en-US" sz="1400" b="1" dirty="0" smtClean="0"/>
                <a:t>, </a:t>
              </a:r>
              <a:r>
                <a:rPr lang="en-US" sz="1400" b="1" dirty="0" err="1" smtClean="0"/>
                <a:t>catechin</a:t>
              </a:r>
              <a:r>
                <a:rPr lang="en-US" sz="1400" b="1" dirty="0"/>
                <a:t>, </a:t>
              </a:r>
              <a:r>
                <a:rPr lang="en-US" sz="1400" b="1" dirty="0" err="1" smtClean="0"/>
                <a:t>cyanidin</a:t>
              </a:r>
              <a:r>
                <a:rPr lang="en-US" sz="1400" b="1" dirty="0"/>
                <a:t>, </a:t>
              </a:r>
              <a:r>
                <a:rPr lang="en-US" sz="1400" b="1" dirty="0" err="1" smtClean="0"/>
                <a:t>genistein</a:t>
              </a:r>
              <a:endParaRPr lang="en-US" sz="1400" b="1" dirty="0"/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black">
            <a:xfrm>
              <a:off x="976842" y="3152775"/>
              <a:ext cx="2753571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solidFill>
                    <a:srgbClr val="FFFFFF"/>
                  </a:solidFill>
                </a:rPr>
                <a:t>Flavonoids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12123" y="6093460"/>
            <a:ext cx="2133600" cy="304800"/>
          </a:xfrm>
        </p:spPr>
        <p:txBody>
          <a:bodyPr/>
          <a:lstStyle/>
          <a:p>
            <a:fld id="{F7F3F9C6-2566-47C2-BB05-2B279F52A15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28600" y="1502410"/>
            <a:ext cx="2743200" cy="1469390"/>
            <a:chOff x="317500" y="3152775"/>
            <a:chExt cx="4069080" cy="1469390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rgbClr val="FF9B57"/>
                </a:gs>
                <a:gs pos="100000">
                  <a:srgbClr val="FF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 b="1" dirty="0"/>
                <a:t>α-</a:t>
              </a:r>
              <a:r>
                <a:rPr lang="en-US" sz="1400" b="1" dirty="0"/>
                <a:t>carotene, </a:t>
              </a:r>
              <a:r>
                <a:rPr lang="el-GR" sz="1400" b="1" dirty="0"/>
                <a:t>β-</a:t>
              </a:r>
              <a:r>
                <a:rPr lang="en-US" sz="1400" b="1" dirty="0"/>
                <a:t>carotene, lutein, lycopene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black">
            <a:xfrm>
              <a:off x="835249" y="3152775"/>
              <a:ext cx="300505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solidFill>
                    <a:srgbClr val="FFFFFF"/>
                  </a:solidFill>
                </a:rPr>
                <a:t>Carotenoids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8096" y="4915535"/>
            <a:ext cx="2743200" cy="1469390"/>
            <a:chOff x="317500" y="3152775"/>
            <a:chExt cx="4069080" cy="1469390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3">
                    <a:lumMod val="90000"/>
                  </a:schemeClr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1" cy="56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fi-FI" sz="1400" b="1" dirty="0"/>
                <a:t>vitamin </a:t>
              </a:r>
              <a:r>
                <a:rPr lang="fi-FI" sz="1400" b="1" dirty="0" smtClean="0"/>
                <a:t>C, vitamin E,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i-FI" sz="1400" b="1" dirty="0" smtClean="0"/>
                <a:t>vitamin </a:t>
              </a:r>
              <a:r>
                <a:rPr lang="fi-FI" sz="1400" b="1" dirty="0"/>
                <a:t>A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black">
            <a:xfrm>
              <a:off x="1162050" y="3152775"/>
              <a:ext cx="243205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solidFill>
                    <a:srgbClr val="FFFFFF"/>
                  </a:solidFill>
                </a:rPr>
                <a:t>Vitamins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24200" y="1524000"/>
            <a:ext cx="2743200" cy="1469390"/>
            <a:chOff x="317500" y="3152775"/>
            <a:chExt cx="4069080" cy="1469390"/>
          </a:xfrm>
        </p:grpSpPr>
        <p:sp>
          <p:nvSpPr>
            <p:cNvPr id="49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rgbClr val="FF9B57"/>
                </a:gs>
                <a:gs pos="100000">
                  <a:srgbClr val="FF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400" b="1" dirty="0"/>
                <a:t>tomato, carrot, spinach,  chilli (red), kale, </a:t>
              </a:r>
              <a:r>
                <a:rPr lang="it-IT" sz="1400" b="1" dirty="0" smtClean="0"/>
                <a:t>lettuce</a:t>
              </a:r>
              <a:endParaRPr lang="it-IT" sz="1400" b="1" dirty="0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black">
            <a:xfrm>
              <a:off x="835249" y="3152775"/>
              <a:ext cx="30050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Food </a:t>
              </a:r>
              <a:r>
                <a:rPr lang="en-US" sz="2200" b="1" dirty="0">
                  <a:solidFill>
                    <a:srgbClr val="FFFFFF"/>
                  </a:solidFill>
                </a:rPr>
                <a:t>sources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24200" y="3200400"/>
            <a:ext cx="2743200" cy="1469390"/>
            <a:chOff x="317500" y="3152775"/>
            <a:chExt cx="4069080" cy="1469390"/>
          </a:xfrm>
        </p:grpSpPr>
        <p:sp>
          <p:nvSpPr>
            <p:cNvPr id="55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black">
            <a:xfrm>
              <a:off x="334296" y="3591858"/>
              <a:ext cx="402336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onions, apples, berries, tea, red </a:t>
              </a:r>
              <a:r>
                <a:rPr lang="en-US" sz="1400" b="1" dirty="0" smtClean="0"/>
                <a:t>wine, parsley</a:t>
              </a:r>
              <a:r>
                <a:rPr lang="en-US" sz="1400" b="1" dirty="0"/>
                <a:t>, </a:t>
              </a:r>
              <a:r>
                <a:rPr lang="en-US" sz="1400" b="1" dirty="0" smtClean="0"/>
                <a:t>thyme, citrus, tea</a:t>
              </a:r>
              <a:r>
                <a:rPr lang="en-US" sz="1400" b="1" dirty="0"/>
                <a:t>, </a:t>
              </a:r>
              <a:r>
                <a:rPr lang="en-US" sz="1400" b="1" dirty="0" smtClean="0"/>
                <a:t>apples, cherries</a:t>
              </a:r>
              <a:r>
                <a:rPr lang="en-US" sz="1400" b="1" dirty="0"/>
                <a:t>, </a:t>
              </a:r>
              <a:r>
                <a:rPr lang="en-US" sz="1400" b="1" dirty="0" smtClean="0"/>
                <a:t>grapes, legumes</a:t>
              </a:r>
              <a:endParaRPr lang="en-US" sz="1400" b="1" dirty="0"/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black">
            <a:xfrm>
              <a:off x="609189" y="3152775"/>
              <a:ext cx="350393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Food sources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35523" y="4931410"/>
            <a:ext cx="2743200" cy="1469390"/>
            <a:chOff x="317500" y="3152775"/>
            <a:chExt cx="4069080" cy="1469390"/>
          </a:xfrm>
        </p:grpSpPr>
        <p:sp>
          <p:nvSpPr>
            <p:cNvPr id="61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3">
                    <a:lumMod val="90000"/>
                  </a:schemeClr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fi-FI" sz="1400" b="1" dirty="0" smtClean="0"/>
                <a:t>orange</a:t>
              </a:r>
              <a:r>
                <a:rPr lang="fi-FI" sz="1400" b="1" dirty="0"/>
                <a:t>, </a:t>
              </a:r>
              <a:r>
                <a:rPr lang="fi-FI" sz="1400" b="1" dirty="0" smtClean="0"/>
                <a:t>tomato, vegetable </a:t>
              </a:r>
              <a:r>
                <a:rPr lang="fi-FI" sz="1400" b="1" dirty="0"/>
                <a:t>oils, </a:t>
              </a:r>
              <a:r>
                <a:rPr lang="fi-FI" sz="1400" b="1" dirty="0" smtClean="0"/>
                <a:t>nuts, carrot</a:t>
              </a:r>
              <a:r>
                <a:rPr lang="fi-FI" sz="1400" b="1" dirty="0"/>
                <a:t>, tomato, green leafy </a:t>
              </a:r>
              <a:r>
                <a:rPr lang="fi-FI" sz="1400" b="1" dirty="0" smtClean="0"/>
                <a:t>vegetables</a:t>
              </a:r>
              <a:endParaRPr lang="fi-FI" sz="1400" b="1" dirty="0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black">
            <a:xfrm>
              <a:off x="614269" y="3152775"/>
              <a:ext cx="350392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Food sources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19800" y="1524000"/>
            <a:ext cx="2743200" cy="1469390"/>
            <a:chOff x="317500" y="3152775"/>
            <a:chExt cx="4069080" cy="1469390"/>
          </a:xfrm>
        </p:grpSpPr>
        <p:sp>
          <p:nvSpPr>
            <p:cNvPr id="70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rgbClr val="FF9B57"/>
                </a:gs>
                <a:gs pos="100000">
                  <a:srgbClr val="FF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cancer </a:t>
              </a:r>
              <a:r>
                <a:rPr lang="en-US" sz="1400" b="1" dirty="0"/>
                <a:t>(lung and stomach) , CVD, eye diseases </a:t>
              </a:r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black">
            <a:xfrm>
              <a:off x="835249" y="3152775"/>
              <a:ext cx="30050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↓ Risk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19800" y="3200400"/>
            <a:ext cx="2743200" cy="1469390"/>
            <a:chOff x="317500" y="3152775"/>
            <a:chExt cx="4069080" cy="1469390"/>
          </a:xfrm>
        </p:grpSpPr>
        <p:sp>
          <p:nvSpPr>
            <p:cNvPr id="76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black">
            <a:xfrm>
              <a:off x="334296" y="3591858"/>
              <a:ext cx="40233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cancer </a:t>
              </a:r>
              <a:r>
                <a:rPr lang="en-US" sz="1400" b="1" dirty="0"/>
                <a:t>, CVD, gastric and duodenal ulcers, allergies, infection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black">
            <a:xfrm>
              <a:off x="609189" y="3152775"/>
              <a:ext cx="350393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↓ Risk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1123" y="4931410"/>
            <a:ext cx="2743200" cy="1469390"/>
            <a:chOff x="317500" y="3152775"/>
            <a:chExt cx="4069080" cy="1469390"/>
          </a:xfrm>
        </p:grpSpPr>
        <p:sp>
          <p:nvSpPr>
            <p:cNvPr id="82" name="Rectangle 7"/>
            <p:cNvSpPr>
              <a:spLocks noChangeArrowheads="1"/>
            </p:cNvSpPr>
            <p:nvPr/>
          </p:nvSpPr>
          <p:spPr bwMode="gray">
            <a:xfrm>
              <a:off x="317500" y="3159125"/>
              <a:ext cx="4069080" cy="1463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gray">
            <a:xfrm>
              <a:off x="330200" y="3565524"/>
              <a:ext cx="4023360" cy="1005840"/>
            </a:xfrm>
            <a:prstGeom prst="rect">
              <a:avLst/>
            </a:prstGeom>
            <a:gradFill rotWithShape="1">
              <a:gsLst>
                <a:gs pos="0">
                  <a:schemeClr val="accent3">
                    <a:lumMod val="90000"/>
                  </a:schemeClr>
                </a:gs>
                <a:gs pos="100000">
                  <a:srgbClr val="00B0F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gray">
            <a:xfrm>
              <a:off x="328613" y="3168650"/>
              <a:ext cx="4025900" cy="425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0"/>
            <p:cNvSpPr txBox="1">
              <a:spLocks noChangeArrowheads="1"/>
            </p:cNvSpPr>
            <p:nvPr/>
          </p:nvSpPr>
          <p:spPr bwMode="black">
            <a:xfrm>
              <a:off x="334296" y="3648742"/>
              <a:ext cx="40233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fi-FI" sz="1400" b="1" dirty="0" smtClean="0"/>
                <a:t>cancer</a:t>
              </a:r>
              <a:r>
                <a:rPr lang="fi-FI" sz="1400" b="1" dirty="0"/>
                <a:t>, CVD, cataract development </a:t>
              </a: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black">
            <a:xfrm>
              <a:off x="614269" y="3152775"/>
              <a:ext cx="350392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FF"/>
                  </a:solidFill>
                </a:rPr>
                <a:t>↓ Risk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9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20713" y="1676400"/>
            <a:ext cx="7824787" cy="1371600"/>
          </a:xfrm>
          <a:noFill/>
          <a:ln/>
        </p:spPr>
        <p:txBody>
          <a:bodyPr/>
          <a:lstStyle/>
          <a:p>
            <a:r>
              <a:rPr lang="en-US" sz="2400" dirty="0" smtClean="0"/>
              <a:t>High</a:t>
            </a:r>
            <a:r>
              <a:rPr lang="tr-TR" sz="2400" dirty="0" smtClean="0"/>
              <a:t> </a:t>
            </a:r>
            <a:r>
              <a:rPr lang="en-US" sz="2400" dirty="0" smtClean="0"/>
              <a:t>potential to affect the nutritional properties and biological activity of the end product</a:t>
            </a:r>
            <a:endParaRPr lang="tr-TR" sz="2400" dirty="0" smtClean="0"/>
          </a:p>
          <a:p>
            <a:r>
              <a:rPr lang="tr-TR" sz="2400" dirty="0" smtClean="0"/>
              <a:t>Both positive and negative effects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1254531" y="3096601"/>
            <a:ext cx="2664000" cy="3024000"/>
          </a:xfrm>
          <a:custGeom>
            <a:avLst/>
            <a:gdLst>
              <a:gd name="connsiteX0" fmla="*/ 0 w 3106712"/>
              <a:gd name="connsiteY0" fmla="*/ 148590 h 2971800"/>
              <a:gd name="connsiteX1" fmla="*/ 43521 w 3106712"/>
              <a:gd name="connsiteY1" fmla="*/ 43521 h 2971800"/>
              <a:gd name="connsiteX2" fmla="*/ 148590 w 3106712"/>
              <a:gd name="connsiteY2" fmla="*/ 0 h 2971800"/>
              <a:gd name="connsiteX3" fmla="*/ 2958122 w 3106712"/>
              <a:gd name="connsiteY3" fmla="*/ 0 h 2971800"/>
              <a:gd name="connsiteX4" fmla="*/ 3063191 w 3106712"/>
              <a:gd name="connsiteY4" fmla="*/ 43521 h 2971800"/>
              <a:gd name="connsiteX5" fmla="*/ 3106712 w 3106712"/>
              <a:gd name="connsiteY5" fmla="*/ 148590 h 2971800"/>
              <a:gd name="connsiteX6" fmla="*/ 3106712 w 3106712"/>
              <a:gd name="connsiteY6" fmla="*/ 2823210 h 2971800"/>
              <a:gd name="connsiteX7" fmla="*/ 3063191 w 3106712"/>
              <a:gd name="connsiteY7" fmla="*/ 2928279 h 2971800"/>
              <a:gd name="connsiteX8" fmla="*/ 2958122 w 3106712"/>
              <a:gd name="connsiteY8" fmla="*/ 2971800 h 2971800"/>
              <a:gd name="connsiteX9" fmla="*/ 148590 w 3106712"/>
              <a:gd name="connsiteY9" fmla="*/ 2971800 h 2971800"/>
              <a:gd name="connsiteX10" fmla="*/ 43521 w 3106712"/>
              <a:gd name="connsiteY10" fmla="*/ 2928279 h 2971800"/>
              <a:gd name="connsiteX11" fmla="*/ 0 w 3106712"/>
              <a:gd name="connsiteY11" fmla="*/ 2823210 h 2971800"/>
              <a:gd name="connsiteX12" fmla="*/ 0 w 3106712"/>
              <a:gd name="connsiteY12" fmla="*/ 14859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6712" h="2971800">
                <a:moveTo>
                  <a:pt x="2951376" y="0"/>
                </a:moveTo>
                <a:cubicBezTo>
                  <a:pt x="2992574" y="0"/>
                  <a:pt x="3032084" y="14976"/>
                  <a:pt x="3061215" y="41632"/>
                </a:cubicBezTo>
                <a:cubicBezTo>
                  <a:pt x="3090346" y="68287"/>
                  <a:pt x="3106711" y="104441"/>
                  <a:pt x="3106711" y="142138"/>
                </a:cubicBezTo>
                <a:lnTo>
                  <a:pt x="3106711" y="2829662"/>
                </a:lnTo>
                <a:cubicBezTo>
                  <a:pt x="3106711" y="2867360"/>
                  <a:pt x="3090346" y="2903513"/>
                  <a:pt x="3061215" y="2930168"/>
                </a:cubicBezTo>
                <a:cubicBezTo>
                  <a:pt x="3032084" y="2956824"/>
                  <a:pt x="2992573" y="2971800"/>
                  <a:pt x="2951376" y="2971800"/>
                </a:cubicBezTo>
                <a:lnTo>
                  <a:pt x="155336" y="2971800"/>
                </a:lnTo>
                <a:cubicBezTo>
                  <a:pt x="114138" y="2971800"/>
                  <a:pt x="74628" y="2956824"/>
                  <a:pt x="45497" y="2930168"/>
                </a:cubicBezTo>
                <a:cubicBezTo>
                  <a:pt x="16366" y="2903513"/>
                  <a:pt x="1" y="2867359"/>
                  <a:pt x="1" y="2829662"/>
                </a:cubicBezTo>
                <a:lnTo>
                  <a:pt x="1" y="142138"/>
                </a:lnTo>
                <a:cubicBezTo>
                  <a:pt x="1" y="104440"/>
                  <a:pt x="16366" y="68287"/>
                  <a:pt x="45497" y="41632"/>
                </a:cubicBezTo>
                <a:cubicBezTo>
                  <a:pt x="74628" y="14976"/>
                  <a:pt x="114139" y="0"/>
                  <a:pt x="155336" y="0"/>
                </a:cubicBezTo>
                <a:lnTo>
                  <a:pt x="2951376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68582" rIns="180000" bIns="2485368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>
                <a:solidFill>
                  <a:schemeClr val="tx1"/>
                </a:solidFill>
              </a:rPr>
              <a:t>Thermal Treatments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24475" y="3349802"/>
            <a:ext cx="1892038" cy="2362200"/>
          </a:xfrm>
          <a:custGeom>
            <a:avLst/>
            <a:gdLst>
              <a:gd name="connsiteX0" fmla="*/ 0 w 2314500"/>
              <a:gd name="connsiteY0" fmla="*/ 0 h 2971800"/>
              <a:gd name="connsiteX1" fmla="*/ 2314500 w 2314500"/>
              <a:gd name="connsiteY1" fmla="*/ 0 h 2971800"/>
              <a:gd name="connsiteX2" fmla="*/ 2314500 w 2314500"/>
              <a:gd name="connsiteY2" fmla="*/ 2971800 h 2971800"/>
              <a:gd name="connsiteX3" fmla="*/ 0 w 2314500"/>
              <a:gd name="connsiteY3" fmla="*/ 2971800 h 2971800"/>
              <a:gd name="connsiteX4" fmla="*/ 0 w 23145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500" h="2971800">
                <a:moveTo>
                  <a:pt x="0" y="0"/>
                </a:moveTo>
                <a:lnTo>
                  <a:pt x="2314500" y="0"/>
                </a:lnTo>
                <a:lnTo>
                  <a:pt x="23145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Blanching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Evaporation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Pasteurization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Canning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Drying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Boiling</a:t>
            </a:r>
            <a:endParaRPr lang="tr-TR" sz="1800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6200000">
            <a:off x="4471200" y="3096601"/>
            <a:ext cx="2664000" cy="3024000"/>
          </a:xfrm>
          <a:custGeom>
            <a:avLst/>
            <a:gdLst>
              <a:gd name="connsiteX0" fmla="*/ 0 w 3106712"/>
              <a:gd name="connsiteY0" fmla="*/ 148590 h 2971800"/>
              <a:gd name="connsiteX1" fmla="*/ 43521 w 3106712"/>
              <a:gd name="connsiteY1" fmla="*/ 43521 h 2971800"/>
              <a:gd name="connsiteX2" fmla="*/ 148590 w 3106712"/>
              <a:gd name="connsiteY2" fmla="*/ 0 h 2971800"/>
              <a:gd name="connsiteX3" fmla="*/ 2958122 w 3106712"/>
              <a:gd name="connsiteY3" fmla="*/ 0 h 2971800"/>
              <a:gd name="connsiteX4" fmla="*/ 3063191 w 3106712"/>
              <a:gd name="connsiteY4" fmla="*/ 43521 h 2971800"/>
              <a:gd name="connsiteX5" fmla="*/ 3106712 w 3106712"/>
              <a:gd name="connsiteY5" fmla="*/ 148590 h 2971800"/>
              <a:gd name="connsiteX6" fmla="*/ 3106712 w 3106712"/>
              <a:gd name="connsiteY6" fmla="*/ 2823210 h 2971800"/>
              <a:gd name="connsiteX7" fmla="*/ 3063191 w 3106712"/>
              <a:gd name="connsiteY7" fmla="*/ 2928279 h 2971800"/>
              <a:gd name="connsiteX8" fmla="*/ 2958122 w 3106712"/>
              <a:gd name="connsiteY8" fmla="*/ 2971800 h 2971800"/>
              <a:gd name="connsiteX9" fmla="*/ 148590 w 3106712"/>
              <a:gd name="connsiteY9" fmla="*/ 2971800 h 2971800"/>
              <a:gd name="connsiteX10" fmla="*/ 43521 w 3106712"/>
              <a:gd name="connsiteY10" fmla="*/ 2928279 h 2971800"/>
              <a:gd name="connsiteX11" fmla="*/ 0 w 3106712"/>
              <a:gd name="connsiteY11" fmla="*/ 2823210 h 2971800"/>
              <a:gd name="connsiteX12" fmla="*/ 0 w 3106712"/>
              <a:gd name="connsiteY12" fmla="*/ 14859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6712" h="2971800">
                <a:moveTo>
                  <a:pt x="2951376" y="0"/>
                </a:moveTo>
                <a:cubicBezTo>
                  <a:pt x="2992574" y="0"/>
                  <a:pt x="3032084" y="14976"/>
                  <a:pt x="3061215" y="41632"/>
                </a:cubicBezTo>
                <a:cubicBezTo>
                  <a:pt x="3090346" y="68287"/>
                  <a:pt x="3106711" y="104441"/>
                  <a:pt x="3106711" y="142138"/>
                </a:cubicBezTo>
                <a:lnTo>
                  <a:pt x="3106711" y="2829662"/>
                </a:lnTo>
                <a:cubicBezTo>
                  <a:pt x="3106711" y="2867360"/>
                  <a:pt x="3090346" y="2903513"/>
                  <a:pt x="3061215" y="2930168"/>
                </a:cubicBezTo>
                <a:cubicBezTo>
                  <a:pt x="3032084" y="2956824"/>
                  <a:pt x="2992573" y="2971800"/>
                  <a:pt x="2951376" y="2971800"/>
                </a:cubicBezTo>
                <a:lnTo>
                  <a:pt x="155336" y="2971800"/>
                </a:lnTo>
                <a:cubicBezTo>
                  <a:pt x="114138" y="2971800"/>
                  <a:pt x="74628" y="2956824"/>
                  <a:pt x="45497" y="2930168"/>
                </a:cubicBezTo>
                <a:cubicBezTo>
                  <a:pt x="16366" y="2903513"/>
                  <a:pt x="1" y="2867359"/>
                  <a:pt x="1" y="2829662"/>
                </a:cubicBezTo>
                <a:lnTo>
                  <a:pt x="1" y="142138"/>
                </a:lnTo>
                <a:cubicBezTo>
                  <a:pt x="1" y="104440"/>
                  <a:pt x="16366" y="68287"/>
                  <a:pt x="45497" y="41632"/>
                </a:cubicBezTo>
                <a:cubicBezTo>
                  <a:pt x="74628" y="14976"/>
                  <a:pt x="114139" y="0"/>
                  <a:pt x="155336" y="0"/>
                </a:cubicBezTo>
                <a:lnTo>
                  <a:pt x="2951376" y="0"/>
                </a:lnTo>
                <a:close/>
              </a:path>
            </a:pathLst>
          </a:custGeom>
          <a:solidFill>
            <a:srgbClr val="25C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0" rIns="180000" bIns="2485371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>
                <a:solidFill>
                  <a:schemeClr val="tx1"/>
                </a:solidFill>
              </a:rPr>
              <a:t>Non-thermal Treatments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41142" y="3349802"/>
            <a:ext cx="1875771" cy="2514600"/>
          </a:xfrm>
          <a:custGeom>
            <a:avLst/>
            <a:gdLst>
              <a:gd name="connsiteX0" fmla="*/ 0 w 2314500"/>
              <a:gd name="connsiteY0" fmla="*/ 0 h 2971800"/>
              <a:gd name="connsiteX1" fmla="*/ 2314500 w 2314500"/>
              <a:gd name="connsiteY1" fmla="*/ 0 h 2971800"/>
              <a:gd name="connsiteX2" fmla="*/ 2314500 w 2314500"/>
              <a:gd name="connsiteY2" fmla="*/ 2971800 h 2971800"/>
              <a:gd name="connsiteX3" fmla="*/ 0 w 2314500"/>
              <a:gd name="connsiteY3" fmla="*/ 2971800 h 2971800"/>
              <a:gd name="connsiteX4" fmla="*/ 0 w 23145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500" h="2971800">
                <a:moveTo>
                  <a:pt x="0" y="0"/>
                </a:moveTo>
                <a:lnTo>
                  <a:pt x="2314500" y="0"/>
                </a:lnTo>
                <a:lnTo>
                  <a:pt x="23145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Washing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Selection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Cutting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Homogenization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Packaging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Transportation</a:t>
            </a:r>
            <a:endParaRPr lang="tr-TR" sz="1800" kern="1200" dirty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Storage</a:t>
            </a:r>
            <a:endParaRPr lang="tr-TR" sz="1800" kern="12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 sz="3200" dirty="0" smtClean="0"/>
              <a:t>Changes in antioxidant profile during food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17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20713" y="1676400"/>
            <a:ext cx="7824787" cy="4191000"/>
          </a:xfrm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Bioavailability: “the proportion of a nutrient that is digested, absorbed, and metabolized through normal pathways”</a:t>
            </a:r>
            <a:endParaRPr lang="tr-TR" sz="21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Physiological effect is </a:t>
            </a:r>
            <a:r>
              <a:rPr lang="en-US" sz="2100" dirty="0"/>
              <a:t>influenced by the active bioavailable </a:t>
            </a:r>
            <a:r>
              <a:rPr lang="en-US" sz="2100" dirty="0" smtClean="0"/>
              <a:t>dose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Food processing </a:t>
            </a:r>
            <a:r>
              <a:rPr lang="en-US" sz="2100" dirty="0"/>
              <a:t>affects </a:t>
            </a:r>
            <a:r>
              <a:rPr lang="en-US" sz="2100" dirty="0" err="1"/>
              <a:t>bioaccessibility</a:t>
            </a:r>
            <a:r>
              <a:rPr lang="en-US" sz="2100" dirty="0"/>
              <a:t> </a:t>
            </a:r>
            <a:r>
              <a:rPr lang="en-US" sz="2100" dirty="0" smtClean="0"/>
              <a:t>and bioavailability</a:t>
            </a:r>
            <a:r>
              <a:rPr lang="tr-TR" sz="2100" dirty="0" smtClean="0"/>
              <a:t> (</a:t>
            </a:r>
            <a:r>
              <a:rPr lang="en-US" sz="2100" dirty="0" smtClean="0"/>
              <a:t>change </a:t>
            </a:r>
            <a:r>
              <a:rPr lang="tr-TR" sz="2100" dirty="0" smtClean="0"/>
              <a:t>in </a:t>
            </a:r>
            <a:r>
              <a:rPr lang="en-US" sz="2100" dirty="0" smtClean="0"/>
              <a:t>the </a:t>
            </a:r>
            <a:r>
              <a:rPr lang="en-US" sz="2100" dirty="0"/>
              <a:t>chemical form of the </a:t>
            </a:r>
            <a:r>
              <a:rPr lang="en-US" sz="2100" dirty="0" smtClean="0"/>
              <a:t>compounds</a:t>
            </a:r>
            <a:r>
              <a:rPr lang="tr-TR" sz="2100" dirty="0" smtClean="0"/>
              <a:t>)</a:t>
            </a:r>
            <a:endParaRPr lang="en-US" sz="21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Lack of </a:t>
            </a:r>
            <a:r>
              <a:rPr lang="en-US" sz="2100" dirty="0"/>
              <a:t>information on the effect of </a:t>
            </a:r>
            <a:r>
              <a:rPr lang="en-US" sz="2100" dirty="0" smtClean="0"/>
              <a:t>processing on bioavailability</a:t>
            </a:r>
            <a:endParaRPr lang="en-US" sz="21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6564312" cy="1143000"/>
          </a:xfrm>
        </p:spPr>
        <p:txBody>
          <a:bodyPr/>
          <a:lstStyle/>
          <a:p>
            <a:r>
              <a:rPr lang="en-US" sz="3200" dirty="0" smtClean="0"/>
              <a:t>Changes in bioavailability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Vegetables and </a:t>
            </a:r>
            <a:r>
              <a:rPr lang="en-US" dirty="0" smtClean="0">
                <a:solidFill>
                  <a:schemeClr val="tx1"/>
                </a:solidFill>
              </a:rPr>
              <a:t>yoghurt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155"/>
            <a:ext cx="843012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Home processed vegetables and yoghurt are </a:t>
            </a:r>
            <a:r>
              <a:rPr lang="tr-TR" dirty="0" err="1" smtClean="0"/>
              <a:t>commonly</a:t>
            </a:r>
            <a:r>
              <a:rPr lang="en-US" dirty="0" smtClean="0"/>
              <a:t> consumed together in Turkish diet.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93" y="3304674"/>
            <a:ext cx="3381563" cy="33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tr-TR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F9C6-2566-47C2-BB05-2B279F52A15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80390" y="4067449"/>
            <a:ext cx="7440612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err="1" smtClean="0">
                <a:solidFill>
                  <a:srgbClr val="000000"/>
                </a:solidFill>
              </a:rPr>
              <a:t>Investigat</a:t>
            </a:r>
            <a:r>
              <a:rPr lang="tr-TR" sz="3200" kern="0" dirty="0" smtClean="0">
                <a:solidFill>
                  <a:srgbClr val="000000"/>
                </a:solidFill>
              </a:rPr>
              <a:t>e</a:t>
            </a:r>
            <a:r>
              <a:rPr lang="en-US" sz="3200" kern="0" dirty="0" smtClean="0">
                <a:solidFill>
                  <a:srgbClr val="000000"/>
                </a:solidFill>
              </a:rPr>
              <a:t> the effect of </a:t>
            </a:r>
            <a:r>
              <a:rPr lang="en-US" sz="3200" kern="0" dirty="0" err="1" smtClean="0">
                <a:solidFill>
                  <a:srgbClr val="000000"/>
                </a:solidFill>
              </a:rPr>
              <a:t>codigestion</a:t>
            </a:r>
            <a:r>
              <a:rPr lang="en-US" sz="3200" kern="0" dirty="0" smtClean="0">
                <a:solidFill>
                  <a:srgbClr val="000000"/>
                </a:solidFill>
              </a:rPr>
              <a:t> of commonly</a:t>
            </a:r>
            <a:r>
              <a:rPr lang="tr-TR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consumed vegetables and yoghurt in Turkey </a:t>
            </a:r>
            <a:endParaRPr lang="tr-TR" sz="3200" kern="0" dirty="0" smtClean="0">
              <a:solidFill>
                <a:srgbClr val="00000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54" name="Rounded Rectangle 53"/>
          <p:cNvSpPr/>
          <p:nvPr/>
        </p:nvSpPr>
        <p:spPr>
          <a:xfrm>
            <a:off x="780390" y="1728514"/>
            <a:ext cx="7440612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err="1" smtClean="0">
                <a:solidFill>
                  <a:srgbClr val="000000"/>
                </a:solidFill>
              </a:rPr>
              <a:t>Determin</a:t>
            </a:r>
            <a:r>
              <a:rPr lang="tr-TR" sz="3200" kern="0" dirty="0" smtClean="0">
                <a:solidFill>
                  <a:srgbClr val="000000"/>
                </a:solidFill>
              </a:rPr>
              <a:t>e</a:t>
            </a:r>
            <a:r>
              <a:rPr lang="en-US" sz="3200" kern="0" dirty="0" smtClean="0">
                <a:solidFill>
                  <a:srgbClr val="000000"/>
                </a:solidFill>
              </a:rPr>
              <a:t> the effects of food processing on total </a:t>
            </a:r>
            <a:r>
              <a:rPr lang="en-US" sz="3200" kern="0" dirty="0" err="1" smtClean="0">
                <a:solidFill>
                  <a:srgbClr val="000000"/>
                </a:solidFill>
              </a:rPr>
              <a:t>phenolics</a:t>
            </a:r>
            <a:r>
              <a:rPr lang="en-US" sz="3200" kern="0" dirty="0" smtClean="0">
                <a:solidFill>
                  <a:srgbClr val="000000"/>
                </a:solidFill>
              </a:rPr>
              <a:t> and antioxidant capacity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42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Custom 4">
      <a:dk1>
        <a:srgbClr val="000000"/>
      </a:dk1>
      <a:lt1>
        <a:srgbClr val="B4E3EE"/>
      </a:lt1>
      <a:dk2>
        <a:srgbClr val="92D05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3FCDFF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1009</Words>
  <Application>Microsoft Office PowerPoint</Application>
  <PresentationFormat>On-screen Show (4:3)</PresentationFormat>
  <Paragraphs>281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576TGp_report_light</vt:lpstr>
      <vt:lpstr>Effect of processing on in vitro bioaccessibility of phenolics, flavonoids and antioxidant activity of vegetables with/without yoghurt </vt:lpstr>
      <vt:lpstr>Introduction</vt:lpstr>
      <vt:lpstr>Introduction</vt:lpstr>
      <vt:lpstr>Dietary antioxidants</vt:lpstr>
      <vt:lpstr>Dietary antioxidants</vt:lpstr>
      <vt:lpstr>Changes in antioxidant profile during food processing</vt:lpstr>
      <vt:lpstr>Changes in bioavailability</vt:lpstr>
      <vt:lpstr>Vegetables and yoghurt</vt:lpstr>
      <vt:lpstr>Objectives</vt:lpstr>
      <vt:lpstr>Materials</vt:lpstr>
      <vt:lpstr>Processed materials</vt:lpstr>
      <vt:lpstr>Methods</vt:lpstr>
      <vt:lpstr>Methods</vt:lpstr>
      <vt:lpstr>Results and discussion</vt:lpstr>
      <vt:lpstr>Results and discussion</vt:lpstr>
      <vt:lpstr>Processing effect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Effect of yoghurt addition</vt:lpstr>
      <vt:lpstr>Results and discussion</vt:lpstr>
      <vt:lpstr>Results and discussion</vt:lpstr>
      <vt:lpstr>Results and discussion</vt:lpstr>
      <vt:lpstr>Results and discussion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processing on in vitro bioaccessibility of phenolics, flavonoids and antioxidant activity of vegetables with/without yoghurt</dc:title>
  <dc:creator>burcu güldiken</dc:creator>
  <cp:lastModifiedBy>Esra Capanoglu Güven</cp:lastModifiedBy>
  <cp:revision>124</cp:revision>
  <dcterms:created xsi:type="dcterms:W3CDTF">2015-08-04T19:57:11Z</dcterms:created>
  <dcterms:modified xsi:type="dcterms:W3CDTF">2015-08-12T12:30:58Z</dcterms:modified>
</cp:coreProperties>
</file>