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96" r:id="rId3"/>
    <p:sldId id="257" r:id="rId4"/>
    <p:sldId id="299" r:id="rId5"/>
    <p:sldId id="258" r:id="rId6"/>
    <p:sldId id="297" r:id="rId7"/>
    <p:sldId id="259" r:id="rId8"/>
    <p:sldId id="272" r:id="rId9"/>
    <p:sldId id="280" r:id="rId10"/>
    <p:sldId id="267" r:id="rId11"/>
    <p:sldId id="274" r:id="rId12"/>
    <p:sldId id="275" r:id="rId13"/>
    <p:sldId id="276" r:id="rId14"/>
    <p:sldId id="277" r:id="rId15"/>
    <p:sldId id="278" r:id="rId16"/>
    <p:sldId id="279" r:id="rId17"/>
    <p:sldId id="301" r:id="rId18"/>
    <p:sldId id="268" r:id="rId19"/>
    <p:sldId id="286" r:id="rId20"/>
    <p:sldId id="281" r:id="rId21"/>
    <p:sldId id="282" r:id="rId22"/>
    <p:sldId id="283" r:id="rId23"/>
    <p:sldId id="302" r:id="rId24"/>
    <p:sldId id="270" r:id="rId25"/>
    <p:sldId id="263" r:id="rId26"/>
    <p:sldId id="288" r:id="rId27"/>
    <p:sldId id="289" r:id="rId28"/>
    <p:sldId id="290" r:id="rId29"/>
    <p:sldId id="291" r:id="rId30"/>
    <p:sldId id="293" r:id="rId31"/>
    <p:sldId id="287" r:id="rId32"/>
    <p:sldId id="273" r:id="rId33"/>
    <p:sldId id="284" r:id="rId34"/>
    <p:sldId id="30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FA4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816" y="-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8F3F64-9FC8-499D-BB35-1D0DE8DD1A6C}" type="datetimeFigureOut">
              <a:rPr lang="en-US" smtClean="0"/>
              <a:t>3/12/2015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442417-E070-40A7-9335-9126377FAC65}" type="slidenum">
              <a:rPr lang="en-US" smtClean="0"/>
              <a:t>‹#›</a:t>
            </a:fld>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8DDFF2-EAD2-4B72-AED0-96EA6445C472}" type="datetimeFigureOut">
              <a:rPr lang="en-US" smtClean="0"/>
              <a:pPr/>
              <a:t>3/12/2015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2688C3-D8AB-4B42-BA4E-582C0E52B47C}" type="slidenum">
              <a:rPr lang="en-US" smtClean="0"/>
              <a:pPr/>
              <a:t>‹#›</a:t>
            </a:fld>
            <a:endParaRPr lang="en-US"/>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688C3-D8AB-4B42-BA4E-582C0E52B47C}" type="slidenum">
              <a:rPr lang="en-US" smtClean="0"/>
              <a:pPr/>
              <a:t>1</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2688C3-D8AB-4B42-BA4E-582C0E52B47C}" type="slidenum">
              <a:rPr lang="en-US" smtClean="0"/>
              <a:pPr/>
              <a:t>18</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1CC5F9-50C8-49D7-ACA9-67B100A00244}" type="datetime8">
              <a:rPr lang="en-US" smtClean="0"/>
              <a:t>3/12/2015 10:15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4FEEB-E43B-44EF-BEDB-593369A71E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4049F-4FBA-4099-A8CA-2ADDC420F2DC}" type="datetime8">
              <a:rPr lang="en-US" smtClean="0"/>
              <a:t>3/12/2015 10:15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4FEEB-E43B-44EF-BEDB-593369A71E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E38DC-A967-4201-AFE6-CF89074F927B}" type="datetime8">
              <a:rPr lang="en-US" smtClean="0"/>
              <a:t>3/12/2015 10:15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4FEEB-E43B-44EF-BEDB-593369A71E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F2C36-6559-4D65-816F-212D6124845D}" type="datetime8">
              <a:rPr lang="en-US" smtClean="0"/>
              <a:t>3/12/2015 10:15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4FEEB-E43B-44EF-BEDB-593369A71E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269138-316D-41CC-9A82-8B954FD7638C}" type="datetime8">
              <a:rPr lang="en-US" smtClean="0"/>
              <a:t>3/12/2015 10:15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4FEEB-E43B-44EF-BEDB-593369A71E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DB114E-1AA4-4618-AC4E-88D42CF2E1DC}" type="datetime8">
              <a:rPr lang="en-US" smtClean="0"/>
              <a:t>3/12/2015 10:15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4FEEB-E43B-44EF-BEDB-593369A71E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736470-17AA-45D0-B0C0-5A64BD6AE5D4}" type="datetime8">
              <a:rPr lang="en-US" smtClean="0"/>
              <a:t>3/12/2015 10:15 AM</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4FEEB-E43B-44EF-BEDB-593369A71E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3FBD44-A29C-48F7-A757-1DC909602744}" type="datetime8">
              <a:rPr lang="en-US" smtClean="0"/>
              <a:t>3/12/2015 10:15 AM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4FEEB-E43B-44EF-BEDB-593369A71E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C3122B-9204-487C-93E6-DC5E15ED035E}" type="datetime8">
              <a:rPr lang="en-US" smtClean="0"/>
              <a:t>3/12/2015 10:15 AM</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4FEEB-E43B-44EF-BEDB-593369A71E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DB8606-0314-45E7-BCE2-9F6D4683663B}" type="datetime8">
              <a:rPr lang="en-US" smtClean="0"/>
              <a:t>3/12/2015 10:15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4FEEB-E43B-44EF-BEDB-593369A71E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EAA239-5A6D-4CF1-9C78-70E2AA9374D5}" type="datetime8">
              <a:rPr lang="en-US" smtClean="0"/>
              <a:t>3/12/2015 10:15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4FEEB-E43B-44EF-BEDB-593369A71E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EE1AA-4D3B-4F9F-BAD1-632063E1727F}" type="datetime8">
              <a:rPr lang="en-US" smtClean="0"/>
              <a:t>3/12/2015 10:15 AM</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4FEEB-E43B-44EF-BEDB-593369A71E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b="1" dirty="0" smtClean="0"/>
              <a:t/>
            </a:r>
            <a:br>
              <a:rPr lang="en-IN" b="1" dirty="0" smtClean="0"/>
            </a:br>
            <a:r>
              <a:rPr lang="en-IN" b="1" dirty="0"/>
              <a:t/>
            </a:r>
            <a:br>
              <a:rPr lang="en-IN" b="1" dirty="0"/>
            </a:br>
            <a:r>
              <a:rPr lang="en-IN" b="1" dirty="0" smtClean="0"/>
              <a:t/>
            </a:r>
            <a:br>
              <a:rPr lang="en-IN" b="1" dirty="0" smtClean="0"/>
            </a:br>
            <a:r>
              <a:rPr lang="en-IN" b="1" dirty="0" smtClean="0"/>
              <a:t>Guar </a:t>
            </a:r>
            <a:r>
              <a:rPr lang="en-IN" b="1" dirty="0"/>
              <a:t>Gum Revisited: Potential Carrier for Targeted Drug Delivery Systems </a:t>
            </a:r>
            <a:r>
              <a:rPr lang="en-US" dirty="0"/>
              <a:t/>
            </a:r>
            <a:br>
              <a:rPr lang="en-US" dirty="0"/>
            </a:br>
            <a:r>
              <a:rPr lang="en-IN" b="1" dirty="0"/>
              <a:t> </a:t>
            </a:r>
            <a:r>
              <a:rPr lang="en-US" dirty="0"/>
              <a:t/>
            </a:r>
            <a:br>
              <a:rPr lang="en-US" dirty="0"/>
            </a:br>
            <a:endParaRPr lang="en-US" dirty="0"/>
          </a:p>
        </p:txBody>
      </p:sp>
      <p:sp>
        <p:nvSpPr>
          <p:cNvPr id="3" name="Subtitle 2"/>
          <p:cNvSpPr>
            <a:spLocks noGrp="1"/>
          </p:cNvSpPr>
          <p:nvPr>
            <p:ph type="subTitle" idx="1"/>
          </p:nvPr>
        </p:nvSpPr>
        <p:spPr/>
        <p:txBody>
          <a:bodyPr>
            <a:normAutofit fontScale="55000" lnSpcReduction="20000"/>
          </a:bodyPr>
          <a:lstStyle/>
          <a:p>
            <a:endParaRPr lang="en-IN" dirty="0" smtClean="0"/>
          </a:p>
          <a:p>
            <a:endParaRPr lang="en-IN" dirty="0"/>
          </a:p>
          <a:p>
            <a:r>
              <a:rPr lang="en-IN" b="1" dirty="0" smtClean="0">
                <a:solidFill>
                  <a:srgbClr val="0070C0"/>
                </a:solidFill>
              </a:rPr>
              <a:t>Dr. </a:t>
            </a:r>
            <a:r>
              <a:rPr lang="en-IN" b="1" dirty="0" err="1" smtClean="0">
                <a:solidFill>
                  <a:srgbClr val="0070C0"/>
                </a:solidFill>
              </a:rPr>
              <a:t>Saurabh</a:t>
            </a:r>
            <a:r>
              <a:rPr lang="en-IN" b="1" dirty="0" smtClean="0">
                <a:solidFill>
                  <a:srgbClr val="0070C0"/>
                </a:solidFill>
              </a:rPr>
              <a:t> </a:t>
            </a:r>
            <a:r>
              <a:rPr lang="en-IN" b="1" dirty="0" err="1" smtClean="0">
                <a:solidFill>
                  <a:srgbClr val="0070C0"/>
                </a:solidFill>
              </a:rPr>
              <a:t>Dahiya</a:t>
            </a:r>
            <a:r>
              <a:rPr lang="en-IN" b="1" dirty="0" smtClean="0">
                <a:solidFill>
                  <a:srgbClr val="0070C0"/>
                </a:solidFill>
              </a:rPr>
              <a:t> </a:t>
            </a:r>
            <a:r>
              <a:rPr lang="en-US" b="1" dirty="0" smtClean="0">
                <a:solidFill>
                  <a:srgbClr val="0070C0"/>
                </a:solidFill>
              </a:rPr>
              <a:t/>
            </a:r>
            <a:br>
              <a:rPr lang="en-US" b="1" dirty="0" smtClean="0">
                <a:solidFill>
                  <a:srgbClr val="0070C0"/>
                </a:solidFill>
              </a:rPr>
            </a:br>
            <a:r>
              <a:rPr lang="en-IN" b="1" dirty="0" smtClean="0">
                <a:solidFill>
                  <a:srgbClr val="0070C0"/>
                </a:solidFill>
              </a:rPr>
              <a:t>School of Pharmaceutical Sciences,</a:t>
            </a:r>
            <a:r>
              <a:rPr lang="en-US" b="1" dirty="0" smtClean="0">
                <a:solidFill>
                  <a:srgbClr val="0070C0"/>
                </a:solidFill>
              </a:rPr>
              <a:t/>
            </a:r>
            <a:br>
              <a:rPr lang="en-US" b="1" dirty="0" smtClean="0">
                <a:solidFill>
                  <a:srgbClr val="0070C0"/>
                </a:solidFill>
              </a:rPr>
            </a:br>
            <a:r>
              <a:rPr lang="en-IN" b="1" dirty="0" smtClean="0">
                <a:solidFill>
                  <a:srgbClr val="0070C0"/>
                </a:solidFill>
              </a:rPr>
              <a:t> </a:t>
            </a:r>
            <a:r>
              <a:rPr lang="en-IN" b="1" dirty="0" err="1" smtClean="0">
                <a:solidFill>
                  <a:srgbClr val="0070C0"/>
                </a:solidFill>
              </a:rPr>
              <a:t>Apeejay</a:t>
            </a:r>
            <a:r>
              <a:rPr lang="en-IN" b="1" dirty="0" smtClean="0">
                <a:solidFill>
                  <a:srgbClr val="0070C0"/>
                </a:solidFill>
              </a:rPr>
              <a:t> </a:t>
            </a:r>
            <a:r>
              <a:rPr lang="en-IN" b="1" dirty="0" err="1" smtClean="0">
                <a:solidFill>
                  <a:srgbClr val="0070C0"/>
                </a:solidFill>
              </a:rPr>
              <a:t>Stya</a:t>
            </a:r>
            <a:r>
              <a:rPr lang="en-IN" b="1" dirty="0" smtClean="0">
                <a:solidFill>
                  <a:srgbClr val="0070C0"/>
                </a:solidFill>
              </a:rPr>
              <a:t> University, </a:t>
            </a:r>
            <a:r>
              <a:rPr lang="en-IN" b="1" dirty="0" err="1" smtClean="0">
                <a:solidFill>
                  <a:srgbClr val="0070C0"/>
                </a:solidFill>
              </a:rPr>
              <a:t>Gurgaon</a:t>
            </a:r>
            <a:r>
              <a:rPr lang="en-IN" b="1" dirty="0" smtClean="0">
                <a:solidFill>
                  <a:srgbClr val="0070C0"/>
                </a:solidFill>
              </a:rPr>
              <a:t>, India.</a:t>
            </a:r>
            <a:r>
              <a:rPr lang="en-US" b="1" dirty="0" smtClean="0">
                <a:solidFill>
                  <a:srgbClr val="0070C0"/>
                </a:solidFill>
              </a:rPr>
              <a:t/>
            </a:r>
            <a:br>
              <a:rPr lang="en-US" b="1" dirty="0" smtClean="0">
                <a:solidFill>
                  <a:srgbClr val="0070C0"/>
                </a:solidFill>
              </a:rPr>
            </a:br>
            <a:r>
              <a:rPr lang="en-IN" b="1" dirty="0" smtClean="0">
                <a:solidFill>
                  <a:srgbClr val="0070C0"/>
                </a:solidFill>
              </a:rPr>
              <a:t> </a:t>
            </a:r>
            <a:r>
              <a:rPr lang="en-US" b="1" dirty="0" smtClean="0">
                <a:solidFill>
                  <a:srgbClr val="0070C0"/>
                </a:solidFill>
              </a:rPr>
              <a:t/>
            </a:r>
            <a:br>
              <a:rPr lang="en-US" b="1" dirty="0" smtClean="0">
                <a:solidFill>
                  <a:srgbClr val="0070C0"/>
                </a:solidFill>
              </a:rPr>
            </a:br>
            <a:endParaRPr lang="en-US" b="1" dirty="0">
              <a:solidFill>
                <a:srgbClr val="0070C0"/>
              </a:solidFill>
            </a:endParaRPr>
          </a:p>
        </p:txBody>
      </p:sp>
      <p:pic>
        <p:nvPicPr>
          <p:cNvPr id="3074" name="Picture 2" descr="E:\Dubai\GUAR GUM PPT\image1.jpg"/>
          <p:cNvPicPr>
            <a:picLocks noChangeAspect="1" noChangeArrowheads="1"/>
          </p:cNvPicPr>
          <p:nvPr/>
        </p:nvPicPr>
        <p:blipFill>
          <a:blip r:embed="rId3"/>
          <a:srcRect/>
          <a:stretch>
            <a:fillRect/>
          </a:stretch>
        </p:blipFill>
        <p:spPr bwMode="auto">
          <a:xfrm>
            <a:off x="7000875" y="0"/>
            <a:ext cx="2143125" cy="2143125"/>
          </a:xfrm>
          <a:prstGeom prst="rect">
            <a:avLst/>
          </a:prstGeom>
          <a:noFill/>
        </p:spPr>
      </p:pic>
      <p:sp>
        <p:nvSpPr>
          <p:cNvPr id="5" name="Slide Number Placeholder 4"/>
          <p:cNvSpPr>
            <a:spLocks noGrp="1"/>
          </p:cNvSpPr>
          <p:nvPr>
            <p:ph type="sldNum" sz="quarter" idx="12"/>
          </p:nvPr>
        </p:nvSpPr>
        <p:spPr/>
        <p:txBody>
          <a:bodyPr/>
          <a:lstStyle/>
          <a:p>
            <a:fld id="{EDE4FEEB-E43B-44EF-BEDB-593369A71E77}"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b="1" dirty="0" smtClean="0">
                <a:solidFill>
                  <a:srgbClr val="0070C0"/>
                </a:solidFill>
              </a:rPr>
              <a:t>Guar gum used as an excepient for sustained release :</a:t>
            </a:r>
            <a:r>
              <a:rPr lang="en-US" sz="1600" b="1" dirty="0" smtClean="0"/>
              <a:t/>
            </a:r>
            <a:br>
              <a:rPr lang="en-US" sz="1600" b="1" dirty="0" smtClean="0"/>
            </a:br>
            <a:r>
              <a:rPr lang="en-US" sz="1600" b="1" dirty="0" smtClean="0"/>
              <a:t>“Formulation </a:t>
            </a:r>
            <a:r>
              <a:rPr lang="en-US" sz="1600" b="1" dirty="0"/>
              <a:t>and Evaluation of Fixed-Dose Combination of</a:t>
            </a:r>
            <a:br>
              <a:rPr lang="en-US" sz="1600" b="1" dirty="0"/>
            </a:br>
            <a:r>
              <a:rPr lang="en-US" sz="1600" b="1" dirty="0" err="1"/>
              <a:t>Bilayer</a:t>
            </a:r>
            <a:r>
              <a:rPr lang="en-US" sz="1600" b="1" dirty="0"/>
              <a:t> </a:t>
            </a:r>
            <a:r>
              <a:rPr lang="en-US" sz="1600" b="1" dirty="0" err="1"/>
              <a:t>Gastroretentive</a:t>
            </a:r>
            <a:r>
              <a:rPr lang="en-US" sz="1600" b="1" dirty="0"/>
              <a:t> Matrix Tablet Containing </a:t>
            </a:r>
            <a:r>
              <a:rPr lang="en-US" sz="1600" b="1" dirty="0" err="1"/>
              <a:t>Atorvastatin</a:t>
            </a:r>
            <a:r>
              <a:rPr lang="en-US" sz="1600" b="1" dirty="0"/>
              <a:t/>
            </a:r>
            <a:br>
              <a:rPr lang="en-US" sz="1600" b="1" dirty="0"/>
            </a:br>
            <a:r>
              <a:rPr lang="en-US" sz="1600" b="1" dirty="0"/>
              <a:t>as Fast-Release and </a:t>
            </a:r>
            <a:r>
              <a:rPr lang="en-US" sz="1600" b="1" dirty="0" err="1"/>
              <a:t>Atenolol</a:t>
            </a:r>
            <a:r>
              <a:rPr lang="en-US" sz="1600" b="1" dirty="0"/>
              <a:t> as </a:t>
            </a:r>
            <a:r>
              <a:rPr lang="en-US" sz="1600" b="1" dirty="0" smtClean="0"/>
              <a:t>Sustained-Release”</a:t>
            </a:r>
            <a:endParaRPr lang="en-US" sz="1600" dirty="0"/>
          </a:p>
        </p:txBody>
      </p:sp>
      <p:sp>
        <p:nvSpPr>
          <p:cNvPr id="3" name="Content Placeholder 2"/>
          <p:cNvSpPr>
            <a:spLocks noGrp="1"/>
          </p:cNvSpPr>
          <p:nvPr>
            <p:ph idx="1"/>
          </p:nvPr>
        </p:nvSpPr>
        <p:spPr/>
        <p:txBody>
          <a:bodyPr>
            <a:normAutofit fontScale="55000" lnSpcReduction="20000"/>
          </a:bodyPr>
          <a:lstStyle/>
          <a:p>
            <a:r>
              <a:rPr lang="en-US" dirty="0"/>
              <a:t>The objective of the present study was to develop </a:t>
            </a:r>
            <a:r>
              <a:rPr lang="en-US" dirty="0" err="1"/>
              <a:t>bilayer</a:t>
            </a:r>
            <a:r>
              <a:rPr lang="en-US" dirty="0"/>
              <a:t> tablets of </a:t>
            </a:r>
            <a:r>
              <a:rPr lang="en-US" dirty="0" err="1" smtClean="0"/>
              <a:t>Atorvastatin</a:t>
            </a:r>
            <a:r>
              <a:rPr lang="en-US" dirty="0" smtClean="0"/>
              <a:t> </a:t>
            </a:r>
            <a:r>
              <a:rPr lang="en-US" dirty="0"/>
              <a:t>and </a:t>
            </a:r>
            <a:r>
              <a:rPr lang="en-US" dirty="0" err="1" smtClean="0"/>
              <a:t>Atenolol</a:t>
            </a:r>
            <a:r>
              <a:rPr lang="en-US" dirty="0" smtClean="0"/>
              <a:t> </a:t>
            </a:r>
            <a:r>
              <a:rPr lang="en-US" dirty="0"/>
              <a:t>that are characterized by initial </a:t>
            </a:r>
            <a:r>
              <a:rPr lang="en-US" dirty="0" smtClean="0"/>
              <a:t>fast release of </a:t>
            </a:r>
            <a:r>
              <a:rPr lang="en-US" dirty="0" err="1" smtClean="0"/>
              <a:t>Atorvastatin</a:t>
            </a:r>
            <a:r>
              <a:rPr lang="en-US" dirty="0" smtClean="0"/>
              <a:t> </a:t>
            </a:r>
            <a:r>
              <a:rPr lang="en-US" dirty="0"/>
              <a:t>in the stomach and comply with the release requirements of sustained-release of </a:t>
            </a:r>
            <a:r>
              <a:rPr lang="en-US" dirty="0" err="1" smtClean="0"/>
              <a:t>Atenolol</a:t>
            </a:r>
            <a:r>
              <a:rPr lang="en-US" dirty="0" smtClean="0"/>
              <a:t>.</a:t>
            </a:r>
          </a:p>
          <a:p>
            <a:r>
              <a:rPr lang="en-US" dirty="0" err="1" smtClean="0"/>
              <a:t>Xanthan</a:t>
            </a:r>
            <a:r>
              <a:rPr lang="en-US" dirty="0" smtClean="0"/>
              <a:t> </a:t>
            </a:r>
            <a:r>
              <a:rPr lang="en-US" dirty="0"/>
              <a:t>gum and </a:t>
            </a:r>
            <a:r>
              <a:rPr lang="en-US" dirty="0" smtClean="0"/>
              <a:t>Guar </a:t>
            </a:r>
            <a:r>
              <a:rPr lang="en-US" dirty="0"/>
              <a:t>gum were </a:t>
            </a:r>
            <a:r>
              <a:rPr lang="en-US" dirty="0" smtClean="0"/>
              <a:t>used as the </a:t>
            </a:r>
            <a:r>
              <a:rPr lang="en-US" dirty="0"/>
              <a:t>candidate matrix-forming material to obtain suitable </a:t>
            </a:r>
            <a:r>
              <a:rPr lang="en-US" dirty="0" smtClean="0"/>
              <a:t>slow release </a:t>
            </a:r>
            <a:r>
              <a:rPr lang="en-US" dirty="0"/>
              <a:t>of the drug </a:t>
            </a:r>
            <a:r>
              <a:rPr lang="en-US" dirty="0" smtClean="0"/>
              <a:t>from the </a:t>
            </a:r>
            <a:r>
              <a:rPr lang="en-US" dirty="0"/>
              <a:t>sustained-release layer present </a:t>
            </a:r>
            <a:r>
              <a:rPr lang="en-US" dirty="0" smtClean="0"/>
              <a:t>in the </a:t>
            </a:r>
            <a:r>
              <a:rPr lang="en-US" dirty="0"/>
              <a:t>prepared </a:t>
            </a:r>
            <a:r>
              <a:rPr lang="en-US" dirty="0" err="1"/>
              <a:t>bilayer</a:t>
            </a:r>
            <a:r>
              <a:rPr lang="en-US" dirty="0"/>
              <a:t> tablets due to biocompatibility, </a:t>
            </a:r>
            <a:r>
              <a:rPr lang="en-US" dirty="0" smtClean="0"/>
              <a:t>inertness, and </a:t>
            </a:r>
            <a:r>
              <a:rPr lang="en-US" dirty="0"/>
              <a:t>its wide application as sustained-release </a:t>
            </a:r>
            <a:r>
              <a:rPr lang="en-US" dirty="0" err="1"/>
              <a:t>excipients</a:t>
            </a:r>
            <a:r>
              <a:rPr lang="en-US" dirty="0" smtClean="0"/>
              <a:t>.</a:t>
            </a:r>
          </a:p>
          <a:p>
            <a:r>
              <a:rPr lang="en-US" dirty="0" err="1"/>
              <a:t>Xanthan</a:t>
            </a:r>
            <a:r>
              <a:rPr lang="en-US" dirty="0"/>
              <a:t> gum and </a:t>
            </a:r>
            <a:r>
              <a:rPr lang="en-US" dirty="0" smtClean="0"/>
              <a:t>Guar </a:t>
            </a:r>
            <a:r>
              <a:rPr lang="en-US" dirty="0"/>
              <a:t>gum were integrated in </a:t>
            </a:r>
            <a:r>
              <a:rPr lang="en-US" dirty="0" smtClean="0"/>
              <a:t>the sustained-release </a:t>
            </a:r>
            <a:r>
              <a:rPr lang="en-US" dirty="0"/>
              <a:t>layer. </a:t>
            </a:r>
            <a:r>
              <a:rPr lang="en-US" dirty="0" err="1"/>
              <a:t>Bilayer</a:t>
            </a:r>
            <a:r>
              <a:rPr lang="en-US" dirty="0"/>
              <a:t> tablets composed of sustained-release layer (10</a:t>
            </a:r>
            <a:r>
              <a:rPr lang="en-US" dirty="0" smtClean="0"/>
              <a:t>% w/w </a:t>
            </a:r>
            <a:r>
              <a:rPr lang="en-US" dirty="0"/>
              <a:t>of </a:t>
            </a:r>
            <a:r>
              <a:rPr lang="en-US" dirty="0" err="1" smtClean="0"/>
              <a:t>Xanthan</a:t>
            </a:r>
            <a:r>
              <a:rPr lang="en-US" dirty="0" smtClean="0"/>
              <a:t> gum and Guar </a:t>
            </a:r>
            <a:r>
              <a:rPr lang="en-US" dirty="0"/>
              <a:t>gum) and </a:t>
            </a:r>
            <a:r>
              <a:rPr lang="en-US" dirty="0" smtClean="0"/>
              <a:t>fast-release layer </a:t>
            </a:r>
            <a:r>
              <a:rPr lang="en-US" dirty="0"/>
              <a:t>[1 : 3 (drug/</a:t>
            </a:r>
            <a:r>
              <a:rPr lang="en-US" dirty="0" err="1"/>
              <a:t>cyclodextrin</a:t>
            </a:r>
            <a:r>
              <a:rPr lang="en-US" dirty="0"/>
              <a:t>)] showed the desired release profile</a:t>
            </a:r>
            <a:r>
              <a:rPr lang="en-US" dirty="0" smtClean="0"/>
              <a:t>.</a:t>
            </a:r>
          </a:p>
          <a:p>
            <a:r>
              <a:rPr lang="en-US" dirty="0"/>
              <a:t>These </a:t>
            </a:r>
            <a:r>
              <a:rPr lang="en-US" dirty="0" smtClean="0"/>
              <a:t>tablets were </a:t>
            </a:r>
            <a:r>
              <a:rPr lang="en-US" dirty="0"/>
              <a:t>composed of sustained-release layer and prepared </a:t>
            </a:r>
            <a:r>
              <a:rPr lang="en-US" dirty="0" smtClean="0"/>
              <a:t>using 10</a:t>
            </a:r>
            <a:r>
              <a:rPr lang="en-US" dirty="0"/>
              <a:t>% w/w of </a:t>
            </a:r>
            <a:r>
              <a:rPr lang="en-US" dirty="0" err="1" smtClean="0"/>
              <a:t>Xanthan</a:t>
            </a:r>
            <a:r>
              <a:rPr lang="en-US" dirty="0" smtClean="0"/>
              <a:t> </a:t>
            </a:r>
            <a:r>
              <a:rPr lang="en-US" dirty="0"/>
              <a:t>gum and 10% w/w of </a:t>
            </a:r>
            <a:r>
              <a:rPr lang="en-US" dirty="0" smtClean="0"/>
              <a:t>Guar </a:t>
            </a:r>
            <a:r>
              <a:rPr lang="en-US" dirty="0"/>
              <a:t>gum </a:t>
            </a:r>
            <a:r>
              <a:rPr lang="en-US" dirty="0" smtClean="0"/>
              <a:t>of total </a:t>
            </a:r>
            <a:r>
              <a:rPr lang="en-US" dirty="0"/>
              <a:t>weight of sustained-release layer and fast-release </a:t>
            </a:r>
            <a:r>
              <a:rPr lang="en-US" dirty="0" smtClean="0"/>
              <a:t>layer, containing </a:t>
            </a:r>
            <a:r>
              <a:rPr lang="en-US" dirty="0" err="1" smtClean="0"/>
              <a:t>Atorvastatin</a:t>
            </a:r>
            <a:r>
              <a:rPr lang="en-US" dirty="0" smtClean="0"/>
              <a:t>-</a:t>
            </a:r>
            <a:r>
              <a:rPr lang="en-US" dirty="0"/>
              <a:t>𝛽-</a:t>
            </a:r>
            <a:r>
              <a:rPr lang="en-US" dirty="0" smtClean="0"/>
              <a:t>CD solvent evaporation product in 1 </a:t>
            </a:r>
            <a:r>
              <a:rPr lang="en-US" dirty="0"/>
              <a:t>: 3 (drug/CD) molar ratio which was proven to be </a:t>
            </a:r>
            <a:r>
              <a:rPr lang="en-US" dirty="0" smtClean="0"/>
              <a:t>advantageous in </a:t>
            </a:r>
            <a:r>
              <a:rPr lang="en-US" dirty="0"/>
              <a:t>the context of enhancing </a:t>
            </a:r>
            <a:r>
              <a:rPr lang="en-US" dirty="0" err="1"/>
              <a:t>atorvastatin</a:t>
            </a:r>
            <a:r>
              <a:rPr lang="en-US" dirty="0"/>
              <a:t> </a:t>
            </a:r>
            <a:r>
              <a:rPr lang="en-US" dirty="0" smtClean="0"/>
              <a:t>dissolution characteristics </a:t>
            </a:r>
            <a:r>
              <a:rPr lang="en-US" dirty="0"/>
              <a:t>in acidic medium.</a:t>
            </a:r>
          </a:p>
        </p:txBody>
      </p:sp>
      <p:sp>
        <p:nvSpPr>
          <p:cNvPr id="4" name="TextBox 3"/>
          <p:cNvSpPr txBox="1"/>
          <p:nvPr/>
        </p:nvSpPr>
        <p:spPr>
          <a:xfrm>
            <a:off x="152400" y="5943600"/>
            <a:ext cx="8839200" cy="369332"/>
          </a:xfrm>
          <a:prstGeom prst="rect">
            <a:avLst/>
          </a:prstGeom>
          <a:noFill/>
        </p:spPr>
        <p:txBody>
          <a:bodyPr wrap="square" rtlCol="0">
            <a:spAutoFit/>
          </a:bodyPr>
          <a:lstStyle/>
          <a:p>
            <a:r>
              <a:rPr lang="en-US" sz="900" dirty="0"/>
              <a:t>Sanjay </a:t>
            </a:r>
            <a:r>
              <a:rPr lang="en-US" sz="900" dirty="0" err="1" smtClean="0"/>
              <a:t>Dey</a:t>
            </a:r>
            <a:r>
              <a:rPr lang="en-US" sz="900" dirty="0" smtClean="0"/>
              <a:t>, </a:t>
            </a:r>
            <a:r>
              <a:rPr lang="en-US" sz="900" dirty="0" err="1"/>
              <a:t>Sankha</a:t>
            </a:r>
            <a:r>
              <a:rPr lang="en-US" sz="900" dirty="0"/>
              <a:t> </a:t>
            </a:r>
            <a:r>
              <a:rPr lang="en-US" sz="900" dirty="0" err="1"/>
              <a:t>Chattopadhyay</a:t>
            </a:r>
            <a:r>
              <a:rPr lang="en-US" sz="900" dirty="0" smtClean="0"/>
              <a:t>, </a:t>
            </a:r>
            <a:r>
              <a:rPr lang="en-US" sz="900" dirty="0"/>
              <a:t>and </a:t>
            </a:r>
            <a:r>
              <a:rPr lang="en-US" sz="900" dirty="0" err="1"/>
              <a:t>Bhaskar</a:t>
            </a:r>
            <a:r>
              <a:rPr lang="en-US" sz="900" dirty="0"/>
              <a:t> </a:t>
            </a:r>
            <a:r>
              <a:rPr lang="en-US" sz="900" dirty="0" err="1" smtClean="0"/>
              <a:t>Mazumder</a:t>
            </a:r>
            <a:r>
              <a:rPr lang="en-US" sz="900" dirty="0" smtClean="0"/>
              <a:t>. Formulation and Evaluation of Fixed-Dose Combination of </a:t>
            </a:r>
            <a:r>
              <a:rPr lang="en-US" sz="900" dirty="0" err="1" smtClean="0"/>
              <a:t>Bilayer</a:t>
            </a:r>
            <a:r>
              <a:rPr lang="en-US" sz="900" dirty="0" smtClean="0"/>
              <a:t> </a:t>
            </a:r>
            <a:r>
              <a:rPr lang="en-US" sz="900" dirty="0" err="1" smtClean="0"/>
              <a:t>Gastroretentive</a:t>
            </a:r>
            <a:r>
              <a:rPr lang="en-US" sz="900" dirty="0" smtClean="0"/>
              <a:t> Matrix Tablet Containing </a:t>
            </a:r>
            <a:r>
              <a:rPr lang="en-US" sz="900" dirty="0" err="1" smtClean="0"/>
              <a:t>Atorvastatin</a:t>
            </a:r>
            <a:r>
              <a:rPr lang="en-US" sz="900" dirty="0" smtClean="0"/>
              <a:t> as Fast-Release and </a:t>
            </a:r>
            <a:r>
              <a:rPr lang="en-US" sz="900" dirty="0" err="1" smtClean="0"/>
              <a:t>Atenolol</a:t>
            </a:r>
            <a:r>
              <a:rPr lang="en-US" sz="900" dirty="0" smtClean="0"/>
              <a:t> as Sustained-Release. </a:t>
            </a:r>
            <a:r>
              <a:rPr lang="en-US" sz="900" dirty="0" err="1"/>
              <a:t>BioMed</a:t>
            </a:r>
            <a:r>
              <a:rPr lang="en-US" sz="900" dirty="0"/>
              <a:t> Research </a:t>
            </a:r>
            <a:r>
              <a:rPr lang="en-US" sz="900" dirty="0" smtClean="0"/>
              <a:t>International </a:t>
            </a:r>
            <a:r>
              <a:rPr lang="fr-FR" sz="900" dirty="0" smtClean="0"/>
              <a:t>Volume </a:t>
            </a:r>
            <a:r>
              <a:rPr lang="fr-FR" sz="900" dirty="0"/>
              <a:t>2014, Article ID 396106, 12 </a:t>
            </a:r>
            <a:r>
              <a:rPr lang="fr-FR" sz="900" dirty="0" smtClean="0"/>
              <a:t>pages </a:t>
            </a:r>
            <a:r>
              <a:rPr lang="en-US" sz="900" dirty="0" smtClean="0"/>
              <a:t>http</a:t>
            </a:r>
            <a:r>
              <a:rPr lang="en-US" sz="900" dirty="0"/>
              <a:t>://dx.doi.org/10.1155/2014/396106</a:t>
            </a:r>
            <a:r>
              <a:rPr lang="en-US" sz="900" dirty="0" smtClean="0"/>
              <a:t> </a:t>
            </a:r>
            <a:endParaRPr lang="en-US" sz="900" dirty="0"/>
          </a:p>
        </p:txBody>
      </p:sp>
      <p:sp>
        <p:nvSpPr>
          <p:cNvPr id="5" name="Slide Number Placeholder 4"/>
          <p:cNvSpPr>
            <a:spLocks noGrp="1"/>
          </p:cNvSpPr>
          <p:nvPr>
            <p:ph type="sldNum" sz="quarter" idx="12"/>
          </p:nvPr>
        </p:nvSpPr>
        <p:spPr/>
        <p:txBody>
          <a:bodyPr/>
          <a:lstStyle/>
          <a:p>
            <a:fld id="{EDE4FEEB-E43B-44EF-BEDB-593369A71E77}"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1600" b="1" dirty="0" smtClean="0">
                <a:solidFill>
                  <a:srgbClr val="0070C0"/>
                </a:solidFill>
              </a:rPr>
              <a:t>Guar gum used for </a:t>
            </a:r>
            <a:r>
              <a:rPr lang="en-US" sz="1600" b="1" dirty="0" err="1" smtClean="0">
                <a:solidFill>
                  <a:srgbClr val="0070C0"/>
                </a:solidFill>
              </a:rPr>
              <a:t>Chronotherapeutic</a:t>
            </a:r>
            <a:r>
              <a:rPr lang="en-US" sz="1600" b="1" dirty="0" smtClean="0">
                <a:solidFill>
                  <a:srgbClr val="0070C0"/>
                </a:solidFill>
              </a:rPr>
              <a:t> DDS: </a:t>
            </a:r>
            <a:br>
              <a:rPr lang="en-US" sz="1600" b="1" dirty="0" smtClean="0">
                <a:solidFill>
                  <a:srgbClr val="0070C0"/>
                </a:solidFill>
              </a:rPr>
            </a:br>
            <a:r>
              <a:rPr lang="en-US" sz="1600" b="1" dirty="0" smtClean="0"/>
              <a:t>“Utilizing </a:t>
            </a:r>
            <a:r>
              <a:rPr lang="en-US" sz="1600" b="1" dirty="0"/>
              <a:t>Guar Gum for Development of “Tabs In Cap’ System </a:t>
            </a:r>
            <a:r>
              <a:rPr lang="en-US" sz="1600" b="1" dirty="0" smtClean="0"/>
              <a:t/>
            </a:r>
            <a:br>
              <a:rPr lang="en-US" sz="1600" b="1" dirty="0" smtClean="0"/>
            </a:br>
            <a:r>
              <a:rPr lang="en-US" sz="1600" b="1" dirty="0" smtClean="0"/>
              <a:t>of </a:t>
            </a:r>
            <a:r>
              <a:rPr lang="en-US" sz="1600" b="1" dirty="0" err="1" smtClean="0"/>
              <a:t>Losartan</a:t>
            </a:r>
            <a:r>
              <a:rPr lang="en-US" sz="1600" b="1" dirty="0" smtClean="0"/>
              <a:t> </a:t>
            </a:r>
            <a:r>
              <a:rPr lang="en-US" sz="1600" b="1" dirty="0"/>
              <a:t>Potassium for </a:t>
            </a:r>
            <a:r>
              <a:rPr lang="en-US" sz="1600" b="1" dirty="0" err="1" smtClean="0"/>
              <a:t>Chronotherapeutics</a:t>
            </a:r>
            <a:r>
              <a:rPr lang="en-US" sz="1600" b="1" dirty="0" smtClean="0"/>
              <a:t>”</a:t>
            </a:r>
            <a:endParaRPr lang="en-US" sz="1600" b="1" dirty="0"/>
          </a:p>
        </p:txBody>
      </p:sp>
      <p:pic>
        <p:nvPicPr>
          <p:cNvPr id="7171" name="Picture 3"/>
          <p:cNvPicPr>
            <a:picLocks noChangeAspect="1" noChangeArrowheads="1"/>
          </p:cNvPicPr>
          <p:nvPr/>
        </p:nvPicPr>
        <p:blipFill>
          <a:blip r:embed="rId2" cstate="print"/>
          <a:srcRect/>
          <a:stretch>
            <a:fillRect/>
          </a:stretch>
        </p:blipFill>
        <p:spPr bwMode="auto">
          <a:xfrm>
            <a:off x="2667000" y="1143000"/>
            <a:ext cx="3667125" cy="1466850"/>
          </a:xfrm>
          <a:prstGeom prst="rect">
            <a:avLst/>
          </a:prstGeom>
          <a:noFill/>
          <a:ln w="9525">
            <a:noFill/>
            <a:miter lim="800000"/>
            <a:headEnd/>
            <a:tailEnd/>
          </a:ln>
          <a:effectLst/>
        </p:spPr>
      </p:pic>
      <p:sp>
        <p:nvSpPr>
          <p:cNvPr id="6" name="Rectangle 5"/>
          <p:cNvSpPr/>
          <p:nvPr/>
        </p:nvSpPr>
        <p:spPr>
          <a:xfrm>
            <a:off x="76200" y="2667000"/>
            <a:ext cx="8382000" cy="461665"/>
          </a:xfrm>
          <a:prstGeom prst="rect">
            <a:avLst/>
          </a:prstGeom>
        </p:spPr>
        <p:txBody>
          <a:bodyPr wrap="square">
            <a:spAutoFit/>
          </a:bodyPr>
          <a:lstStyle/>
          <a:p>
            <a:r>
              <a:rPr lang="en-US" sz="1200" dirty="0"/>
              <a:t>Schematic diagram of ‘Tablets in capsule’ system designed for </a:t>
            </a:r>
            <a:r>
              <a:rPr lang="en-US" sz="1200" dirty="0" err="1" smtClean="0"/>
              <a:t>bipulse</a:t>
            </a:r>
            <a:r>
              <a:rPr lang="en-US" sz="1200" dirty="0" smtClean="0"/>
              <a:t> drug release</a:t>
            </a:r>
            <a:r>
              <a:rPr lang="en-US" sz="1200" dirty="0"/>
              <a:t>. Tablet A and Tablet B contain drug, separated by an erodible tablet of </a:t>
            </a:r>
            <a:r>
              <a:rPr lang="en-US" sz="1200" dirty="0" err="1"/>
              <a:t>guargum</a:t>
            </a:r>
            <a:r>
              <a:rPr lang="en-US" sz="1200" dirty="0" smtClean="0"/>
              <a:t>. </a:t>
            </a:r>
            <a:r>
              <a:rPr lang="en-US" sz="1200" i="1" dirty="0" smtClean="0"/>
              <a:t>(Adapted from reference given below.)</a:t>
            </a:r>
            <a:endParaRPr lang="en-US" sz="1200" i="1" dirty="0"/>
          </a:p>
        </p:txBody>
      </p:sp>
      <p:sp>
        <p:nvSpPr>
          <p:cNvPr id="7" name="TextBox 6"/>
          <p:cNvSpPr txBox="1"/>
          <p:nvPr/>
        </p:nvSpPr>
        <p:spPr>
          <a:xfrm>
            <a:off x="304800" y="5867400"/>
            <a:ext cx="8610600" cy="784830"/>
          </a:xfrm>
          <a:prstGeom prst="rect">
            <a:avLst/>
          </a:prstGeom>
          <a:noFill/>
        </p:spPr>
        <p:txBody>
          <a:bodyPr wrap="square" rtlCol="0">
            <a:spAutoFit/>
          </a:bodyPr>
          <a:lstStyle/>
          <a:p>
            <a:r>
              <a:rPr lang="en-US" sz="900" dirty="0" smtClean="0"/>
              <a:t>1. </a:t>
            </a:r>
            <a:r>
              <a:rPr lang="en-US" sz="900" dirty="0" err="1" smtClean="0"/>
              <a:t>Gangwar</a:t>
            </a:r>
            <a:r>
              <a:rPr lang="en-US" sz="900" dirty="0" smtClean="0"/>
              <a:t> G., Kumar A., </a:t>
            </a:r>
            <a:r>
              <a:rPr lang="en-US" sz="900" dirty="0" err="1" smtClean="0"/>
              <a:t>Pathak</a:t>
            </a:r>
            <a:r>
              <a:rPr lang="en-US" sz="900" dirty="0" smtClean="0"/>
              <a:t> K., Utilizing Guar Gum for Development of “Tabs In Cap’ System of </a:t>
            </a:r>
            <a:r>
              <a:rPr lang="en-US" sz="900" dirty="0" err="1" smtClean="0"/>
              <a:t>Losartan</a:t>
            </a:r>
            <a:r>
              <a:rPr lang="en-US" sz="900" dirty="0" smtClean="0"/>
              <a:t> Potassium for </a:t>
            </a:r>
            <a:r>
              <a:rPr lang="en-US" sz="900" dirty="0" err="1" smtClean="0"/>
              <a:t>Chronotherapeutics</a:t>
            </a:r>
            <a:r>
              <a:rPr lang="en-US" sz="900" dirty="0" smtClean="0"/>
              <a:t>. </a:t>
            </a:r>
            <a:r>
              <a:rPr lang="en-US" sz="900" dirty="0"/>
              <a:t>International Journal of Biological Macromolecules 72 (2015) </a:t>
            </a:r>
            <a:r>
              <a:rPr lang="en-US" sz="900" dirty="0" smtClean="0"/>
              <a:t>812–818. </a:t>
            </a:r>
          </a:p>
          <a:p>
            <a:r>
              <a:rPr lang="en-US" sz="900" dirty="0" smtClean="0"/>
              <a:t>2. T.D</a:t>
            </a:r>
            <a:r>
              <a:rPr lang="en-US" sz="900" dirty="0"/>
              <a:t>. Joseph, L.T. Robert, R.M. Gary, G.W. Barbara, P. Michal, Pharmacotherapy </a:t>
            </a:r>
            <a:r>
              <a:rPr lang="en-US" sz="900" dirty="0" err="1"/>
              <a:t>APathophysiologic</a:t>
            </a:r>
            <a:r>
              <a:rPr lang="en-US" sz="900" dirty="0"/>
              <a:t> Approach, 7thed., McGraw-Hill Medical Publishing Division</a:t>
            </a:r>
            <a:r>
              <a:rPr lang="en-US" sz="900" dirty="0" smtClean="0"/>
              <a:t>, New </a:t>
            </a:r>
            <a:r>
              <a:rPr lang="en-US" sz="900" dirty="0"/>
              <a:t>York, 2013</a:t>
            </a:r>
            <a:r>
              <a:rPr lang="en-US" sz="900" dirty="0" smtClean="0"/>
              <a:t>.</a:t>
            </a:r>
          </a:p>
          <a:p>
            <a:r>
              <a:rPr lang="en-US" sz="900" dirty="0" smtClean="0"/>
              <a:t>3. H</a:t>
            </a:r>
            <a:r>
              <a:rPr lang="en-US" sz="900" dirty="0"/>
              <a:t>. Kobayashi, Guar gum: A versatile industrial plant polymer, Adv. Mat. </a:t>
            </a:r>
            <a:r>
              <a:rPr lang="en-US" sz="900" dirty="0" err="1"/>
              <a:t>Lett</a:t>
            </a:r>
            <a:r>
              <a:rPr lang="en-US" sz="900" dirty="0"/>
              <a:t>. 3(2012) 265</a:t>
            </a:r>
            <a:r>
              <a:rPr lang="en-US" sz="900" dirty="0" smtClean="0"/>
              <a:t>.</a:t>
            </a:r>
          </a:p>
          <a:p>
            <a:r>
              <a:rPr lang="en-US" sz="900" dirty="0" smtClean="0"/>
              <a:t>4. T</a:t>
            </a:r>
            <a:r>
              <a:rPr lang="en-US" sz="900" dirty="0"/>
              <a:t>. </a:t>
            </a:r>
            <a:r>
              <a:rPr lang="en-US" sz="900" dirty="0" err="1"/>
              <a:t>Shaikh</a:t>
            </a:r>
            <a:r>
              <a:rPr lang="en-US" sz="900" dirty="0"/>
              <a:t>, S. </a:t>
            </a:r>
            <a:r>
              <a:rPr lang="en-US" sz="900" dirty="0" err="1"/>
              <a:t>Sasikumar</a:t>
            </a:r>
            <a:r>
              <a:rPr lang="en-US" sz="900" dirty="0"/>
              <a:t>, Pharmaceutical and Pharmacological Profile </a:t>
            </a:r>
            <a:r>
              <a:rPr lang="en-US" sz="900" dirty="0" smtClean="0"/>
              <a:t>of Guar </a:t>
            </a:r>
            <a:r>
              <a:rPr lang="en-US" sz="900" dirty="0"/>
              <a:t>Gum: An Overview, Int. J. Pharmacy Pharm. Sci. 3 (</a:t>
            </a:r>
            <a:r>
              <a:rPr lang="en-US" sz="900" dirty="0" err="1"/>
              <a:t>Suppl</a:t>
            </a:r>
            <a:r>
              <a:rPr lang="en-US" sz="900" dirty="0"/>
              <a:t> 5) (</a:t>
            </a:r>
            <a:r>
              <a:rPr lang="en-US" sz="900" dirty="0" smtClean="0"/>
              <a:t>2001)38–40.</a:t>
            </a:r>
            <a:endParaRPr lang="en-US" sz="900" dirty="0"/>
          </a:p>
        </p:txBody>
      </p:sp>
      <p:sp>
        <p:nvSpPr>
          <p:cNvPr id="8" name="Rectangle 7"/>
          <p:cNvSpPr/>
          <p:nvPr/>
        </p:nvSpPr>
        <p:spPr>
          <a:xfrm>
            <a:off x="228600" y="3352800"/>
            <a:ext cx="8763000" cy="2031325"/>
          </a:xfrm>
          <a:prstGeom prst="rect">
            <a:avLst/>
          </a:prstGeom>
        </p:spPr>
        <p:txBody>
          <a:bodyPr wrap="square">
            <a:spAutoFit/>
          </a:bodyPr>
          <a:lstStyle/>
          <a:p>
            <a:r>
              <a:rPr lang="en-US" dirty="0"/>
              <a:t>The drug selected was </a:t>
            </a:r>
            <a:r>
              <a:rPr lang="en-US" dirty="0" err="1"/>
              <a:t>Losartan</a:t>
            </a:r>
            <a:r>
              <a:rPr lang="en-US" dirty="0"/>
              <a:t>, an </a:t>
            </a:r>
            <a:r>
              <a:rPr lang="en-US" dirty="0" err="1"/>
              <a:t>angiotensin</a:t>
            </a:r>
            <a:r>
              <a:rPr lang="en-US" dirty="0"/>
              <a:t> receptor </a:t>
            </a:r>
            <a:r>
              <a:rPr lang="en-US" dirty="0" smtClean="0"/>
              <a:t>blocker reported </a:t>
            </a:r>
            <a:r>
              <a:rPr lang="en-US" dirty="0"/>
              <a:t>effective for therapy in patients with </a:t>
            </a:r>
            <a:r>
              <a:rPr lang="en-US" dirty="0" smtClean="0"/>
              <a:t>hypertension and </a:t>
            </a:r>
            <a:r>
              <a:rPr lang="en-US" dirty="0"/>
              <a:t>renal insufficiency. It acts on the </a:t>
            </a:r>
            <a:r>
              <a:rPr lang="en-US" dirty="0" err="1"/>
              <a:t>renin</a:t>
            </a:r>
            <a:r>
              <a:rPr lang="en-US" dirty="0"/>
              <a:t> </a:t>
            </a:r>
            <a:r>
              <a:rPr lang="en-US" dirty="0" err="1"/>
              <a:t>angiotensin</a:t>
            </a:r>
            <a:r>
              <a:rPr lang="en-US" dirty="0"/>
              <a:t> </a:t>
            </a:r>
            <a:r>
              <a:rPr lang="en-US" dirty="0" err="1" smtClean="0"/>
              <a:t>aldosteron</a:t>
            </a:r>
            <a:r>
              <a:rPr lang="en-US" dirty="0" smtClean="0"/>
              <a:t> </a:t>
            </a:r>
            <a:r>
              <a:rPr lang="en-US" dirty="0"/>
              <a:t>system and reduces the intra </a:t>
            </a:r>
            <a:r>
              <a:rPr lang="en-US" dirty="0" err="1"/>
              <a:t>glomerular</a:t>
            </a:r>
            <a:r>
              <a:rPr lang="en-US" dirty="0"/>
              <a:t> pressure </a:t>
            </a:r>
            <a:r>
              <a:rPr lang="en-US" dirty="0" smtClean="0"/>
              <a:t>that further </a:t>
            </a:r>
            <a:r>
              <a:rPr lang="en-US" dirty="0"/>
              <a:t>results in reduction of renal </a:t>
            </a:r>
            <a:r>
              <a:rPr lang="en-US" dirty="0" smtClean="0"/>
              <a:t>function. </a:t>
            </a:r>
            <a:r>
              <a:rPr lang="en-US" dirty="0"/>
              <a:t>Gaur gum </a:t>
            </a:r>
            <a:r>
              <a:rPr lang="en-US" dirty="0" smtClean="0"/>
              <a:t>erodible </a:t>
            </a:r>
            <a:r>
              <a:rPr lang="en-US" dirty="0"/>
              <a:t>tablet was used as time programmer and was </a:t>
            </a:r>
            <a:r>
              <a:rPr lang="en-US" dirty="0" smtClean="0"/>
              <a:t>sandwiched between </a:t>
            </a:r>
            <a:r>
              <a:rPr lang="en-US" dirty="0"/>
              <a:t>two drug loaded tablets </a:t>
            </a:r>
            <a:r>
              <a:rPr lang="en-US" dirty="0" smtClean="0"/>
              <a:t>(as shown in figure). </a:t>
            </a:r>
            <a:r>
              <a:rPr lang="en-US" dirty="0"/>
              <a:t>The assembly </a:t>
            </a:r>
            <a:r>
              <a:rPr lang="en-US" dirty="0" smtClean="0"/>
              <a:t>was capsulated </a:t>
            </a:r>
            <a:r>
              <a:rPr lang="en-US" dirty="0"/>
              <a:t>in an impermeable capsule body and water </a:t>
            </a:r>
            <a:r>
              <a:rPr lang="en-US" dirty="0" smtClean="0"/>
              <a:t>soluble cap </a:t>
            </a:r>
            <a:r>
              <a:rPr lang="en-US" dirty="0"/>
              <a:t>that were sealed. </a:t>
            </a:r>
          </a:p>
        </p:txBody>
      </p:sp>
      <p:sp>
        <p:nvSpPr>
          <p:cNvPr id="9" name="Slide Number Placeholder 8"/>
          <p:cNvSpPr>
            <a:spLocks noGrp="1"/>
          </p:cNvSpPr>
          <p:nvPr>
            <p:ph type="sldNum" sz="quarter" idx="12"/>
          </p:nvPr>
        </p:nvSpPr>
        <p:spPr/>
        <p:txBody>
          <a:bodyPr/>
          <a:lstStyle/>
          <a:p>
            <a:fld id="{EDE4FEEB-E43B-44EF-BEDB-593369A71E77}"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0"/>
            <a:ext cx="8610600" cy="4801314"/>
          </a:xfrm>
          <a:prstGeom prst="rect">
            <a:avLst/>
          </a:prstGeom>
        </p:spPr>
        <p:txBody>
          <a:bodyPr wrap="square">
            <a:spAutoFit/>
          </a:bodyPr>
          <a:lstStyle/>
          <a:p>
            <a:r>
              <a:rPr lang="en-US" dirty="0"/>
              <a:t>Selection of guar gum as the significant constituent of </a:t>
            </a:r>
            <a:r>
              <a:rPr lang="en-US" dirty="0" smtClean="0"/>
              <a:t>the time </a:t>
            </a:r>
            <a:r>
              <a:rPr lang="en-US" dirty="0"/>
              <a:t>based system was made on the following </a:t>
            </a:r>
            <a:r>
              <a:rPr lang="en-US" dirty="0" smtClean="0"/>
              <a:t>pharmaceutical considerations:</a:t>
            </a:r>
          </a:p>
          <a:p>
            <a:r>
              <a:rPr lang="en-US" dirty="0" smtClean="0"/>
              <a:t> </a:t>
            </a:r>
          </a:p>
          <a:p>
            <a:pPr>
              <a:buFont typeface="Wingdings" pitchFamily="2" charset="2"/>
              <a:buChar char="Ø"/>
            </a:pPr>
            <a:r>
              <a:rPr lang="en-US" dirty="0" smtClean="0"/>
              <a:t> A </a:t>
            </a:r>
            <a:r>
              <a:rPr lang="en-US" dirty="0"/>
              <a:t>non-ionic carbohydrate polymer is chemically </a:t>
            </a:r>
            <a:r>
              <a:rPr lang="en-US" dirty="0" smtClean="0"/>
              <a:t>a </a:t>
            </a:r>
            <a:r>
              <a:rPr lang="en-US" dirty="0" err="1" smtClean="0"/>
              <a:t>galactomannan</a:t>
            </a:r>
            <a:r>
              <a:rPr lang="en-US" dirty="0" smtClean="0"/>
              <a:t> </a:t>
            </a:r>
            <a:r>
              <a:rPr lang="en-US" dirty="0"/>
              <a:t>consisting straight chain of mannose units </a:t>
            </a:r>
            <a:r>
              <a:rPr lang="en-US" dirty="0" smtClean="0"/>
              <a:t>attached by </a:t>
            </a:r>
            <a:r>
              <a:rPr lang="en-US" dirty="0"/>
              <a:t>ˇ-D-(1→4) linkages, having ˛-D-</a:t>
            </a:r>
            <a:r>
              <a:rPr lang="en-US" dirty="0" err="1"/>
              <a:t>galactopyranosyl</a:t>
            </a:r>
            <a:r>
              <a:rPr lang="en-US" dirty="0"/>
              <a:t> unit </a:t>
            </a:r>
            <a:r>
              <a:rPr lang="en-US" dirty="0" smtClean="0"/>
              <a:t>bonded </a:t>
            </a:r>
            <a:r>
              <a:rPr lang="en-US" dirty="0"/>
              <a:t>to poly (mannose) chain through (1→6) </a:t>
            </a:r>
            <a:r>
              <a:rPr lang="en-US" dirty="0" err="1"/>
              <a:t>glycosidic</a:t>
            </a:r>
            <a:r>
              <a:rPr lang="en-US" dirty="0"/>
              <a:t> links. </a:t>
            </a:r>
            <a:endParaRPr lang="en-US" dirty="0" smtClean="0"/>
          </a:p>
          <a:p>
            <a:endParaRPr lang="en-US" dirty="0" smtClean="0"/>
          </a:p>
          <a:p>
            <a:pPr>
              <a:buFont typeface="Wingdings" pitchFamily="2" charset="2"/>
              <a:buChar char="Ø"/>
            </a:pPr>
            <a:r>
              <a:rPr lang="en-US" dirty="0" smtClean="0"/>
              <a:t> Molecular </a:t>
            </a:r>
            <a:r>
              <a:rPr lang="en-US" dirty="0"/>
              <a:t>weight of </a:t>
            </a:r>
            <a:r>
              <a:rPr lang="en-US" dirty="0" err="1"/>
              <a:t>galactomannan</a:t>
            </a:r>
            <a:r>
              <a:rPr lang="en-US" dirty="0"/>
              <a:t> varies ranging from 50 to 8000 </a:t>
            </a:r>
            <a:r>
              <a:rPr lang="en-US" dirty="0" err="1" smtClean="0"/>
              <a:t>kDa</a:t>
            </a:r>
            <a:r>
              <a:rPr lang="en-US" dirty="0" smtClean="0"/>
              <a:t> depending </a:t>
            </a:r>
            <a:r>
              <a:rPr lang="en-US" dirty="0"/>
              <a:t>on the seeds and origin of plants; however polymer </a:t>
            </a:r>
            <a:r>
              <a:rPr lang="en-US" dirty="0" smtClean="0"/>
              <a:t>usually </a:t>
            </a:r>
            <a:r>
              <a:rPr lang="en-US" dirty="0"/>
              <a:t>contains a definite ratio of building blocks, 1: 2 ratio of </a:t>
            </a:r>
            <a:r>
              <a:rPr lang="en-US" dirty="0" err="1" smtClean="0"/>
              <a:t>galactose</a:t>
            </a:r>
            <a:r>
              <a:rPr lang="en-US" dirty="0" smtClean="0"/>
              <a:t> to mannose. </a:t>
            </a:r>
          </a:p>
          <a:p>
            <a:endParaRPr lang="en-US" dirty="0" smtClean="0"/>
          </a:p>
          <a:p>
            <a:pPr>
              <a:buFont typeface="Wingdings" pitchFamily="2" charset="2"/>
              <a:buChar char="Ø"/>
            </a:pPr>
            <a:r>
              <a:rPr lang="en-US" dirty="0" smtClean="0"/>
              <a:t> In </a:t>
            </a:r>
            <a:r>
              <a:rPr lang="en-US" dirty="0"/>
              <a:t>water, it forms hydrocolloid reducing the </a:t>
            </a:r>
            <a:r>
              <a:rPr lang="en-US" dirty="0" smtClean="0"/>
              <a:t>diffusion </a:t>
            </a:r>
            <a:r>
              <a:rPr lang="en-US" dirty="0"/>
              <a:t>of water molecules and </a:t>
            </a:r>
            <a:r>
              <a:rPr lang="en-US" dirty="0" err="1"/>
              <a:t>stablizes</a:t>
            </a:r>
            <a:r>
              <a:rPr lang="en-US" dirty="0"/>
              <a:t> its presence. Such water </a:t>
            </a:r>
            <a:r>
              <a:rPr lang="en-US" dirty="0" smtClean="0"/>
              <a:t>may be </a:t>
            </a:r>
            <a:r>
              <a:rPr lang="en-US" dirty="0"/>
              <a:t>held specifically through direct hydrogen bonding or the </a:t>
            </a:r>
            <a:r>
              <a:rPr lang="en-US" dirty="0" smtClean="0"/>
              <a:t>structuring </a:t>
            </a:r>
            <a:r>
              <a:rPr lang="en-US" dirty="0"/>
              <a:t>of water or within extensive but contained inter- and </a:t>
            </a:r>
            <a:r>
              <a:rPr lang="en-US" dirty="0" err="1"/>
              <a:t>intramolecular</a:t>
            </a:r>
            <a:r>
              <a:rPr lang="en-US" dirty="0"/>
              <a:t> voids </a:t>
            </a:r>
            <a:r>
              <a:rPr lang="en-US" dirty="0" smtClean="0"/>
              <a:t>. </a:t>
            </a:r>
          </a:p>
          <a:p>
            <a:endParaRPr lang="en-US" dirty="0" smtClean="0"/>
          </a:p>
          <a:p>
            <a:pPr>
              <a:buFont typeface="Wingdings" pitchFamily="2" charset="2"/>
              <a:buChar char="Ø"/>
            </a:pPr>
            <a:r>
              <a:rPr lang="en-US" dirty="0" smtClean="0"/>
              <a:t> The </a:t>
            </a:r>
            <a:r>
              <a:rPr lang="en-US" dirty="0"/>
              <a:t>ability of guar gum to hydrate in </a:t>
            </a:r>
            <a:r>
              <a:rPr lang="en-US" dirty="0" smtClean="0"/>
              <a:t>water was </a:t>
            </a:r>
            <a:r>
              <a:rPr lang="en-US" dirty="0"/>
              <a:t>utilized as time programmer for targeted biphasic delivery </a:t>
            </a:r>
            <a:r>
              <a:rPr lang="en-US" dirty="0" smtClean="0"/>
              <a:t>of the </a:t>
            </a:r>
            <a:r>
              <a:rPr lang="en-US" dirty="0"/>
              <a:t>antihypertensive drug. </a:t>
            </a:r>
          </a:p>
        </p:txBody>
      </p:sp>
      <p:sp>
        <p:nvSpPr>
          <p:cNvPr id="3" name="Slide Number Placeholder 2"/>
          <p:cNvSpPr>
            <a:spLocks noGrp="1"/>
          </p:cNvSpPr>
          <p:nvPr>
            <p:ph type="sldNum" sz="quarter" idx="12"/>
          </p:nvPr>
        </p:nvSpPr>
        <p:spPr/>
        <p:txBody>
          <a:bodyPr/>
          <a:lstStyle/>
          <a:p>
            <a:fld id="{EDE4FEEB-E43B-44EF-BEDB-593369A71E77}"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1600" b="1" dirty="0" smtClean="0">
                <a:solidFill>
                  <a:srgbClr val="0070C0"/>
                </a:solidFill>
              </a:rPr>
              <a:t>Guar gum used to prepare temperature sensitive magnetic </a:t>
            </a:r>
            <a:r>
              <a:rPr lang="en-US" sz="1600" b="1" dirty="0" err="1" smtClean="0">
                <a:solidFill>
                  <a:srgbClr val="0070C0"/>
                </a:solidFill>
              </a:rPr>
              <a:t>nanoparticles</a:t>
            </a:r>
            <a:r>
              <a:rPr lang="en-US" sz="1600" b="1" dirty="0" smtClean="0">
                <a:solidFill>
                  <a:srgbClr val="0070C0"/>
                </a:solidFill>
              </a:rPr>
              <a:t>:      </a:t>
            </a:r>
            <a:br>
              <a:rPr lang="en-US" sz="1600" b="1" dirty="0" smtClean="0">
                <a:solidFill>
                  <a:srgbClr val="0070C0"/>
                </a:solidFill>
              </a:rPr>
            </a:br>
            <a:r>
              <a:rPr lang="en-US" sz="1600" b="1" dirty="0" smtClean="0">
                <a:solidFill>
                  <a:srgbClr val="0070C0"/>
                </a:solidFill>
              </a:rPr>
              <a:t> </a:t>
            </a:r>
            <a:r>
              <a:rPr lang="en-US" sz="1600" b="1" dirty="0" smtClean="0"/>
              <a:t>“Thermo responsive magnetic nanoparticle – </a:t>
            </a:r>
            <a:r>
              <a:rPr lang="en-US" sz="1600" b="1" dirty="0" err="1" smtClean="0"/>
              <a:t>Aminated</a:t>
            </a:r>
            <a:r>
              <a:rPr lang="en-US" sz="1600" b="1" dirty="0" smtClean="0"/>
              <a:t> guar gum </a:t>
            </a:r>
            <a:r>
              <a:rPr lang="en-US" sz="1600" b="1" dirty="0" err="1" smtClean="0"/>
              <a:t>hydrogel</a:t>
            </a:r>
            <a:r>
              <a:rPr lang="en-US" sz="1600" b="1" dirty="0" smtClean="0"/>
              <a:t> system for sustained release of doxorubicin hydrochloride”</a:t>
            </a:r>
            <a:br>
              <a:rPr lang="en-US" sz="1600" b="1" dirty="0" smtClean="0"/>
            </a:br>
            <a:endParaRPr lang="en-US" sz="1600" b="1" dirty="0"/>
          </a:p>
        </p:txBody>
      </p:sp>
      <p:pic>
        <p:nvPicPr>
          <p:cNvPr id="32770" name="Picture 2"/>
          <p:cNvPicPr>
            <a:picLocks noChangeAspect="1" noChangeArrowheads="1"/>
          </p:cNvPicPr>
          <p:nvPr/>
        </p:nvPicPr>
        <p:blipFill>
          <a:blip r:embed="rId2"/>
          <a:srcRect/>
          <a:stretch>
            <a:fillRect/>
          </a:stretch>
        </p:blipFill>
        <p:spPr bwMode="auto">
          <a:xfrm>
            <a:off x="914400" y="838201"/>
            <a:ext cx="7515225" cy="2514600"/>
          </a:xfrm>
          <a:prstGeom prst="rect">
            <a:avLst/>
          </a:prstGeom>
          <a:noFill/>
          <a:ln w="9525">
            <a:noFill/>
            <a:miter lim="800000"/>
            <a:headEnd/>
            <a:tailEnd/>
          </a:ln>
          <a:effectLst/>
        </p:spPr>
      </p:pic>
      <p:sp>
        <p:nvSpPr>
          <p:cNvPr id="6" name="TextBox 5"/>
          <p:cNvSpPr txBox="1"/>
          <p:nvPr/>
        </p:nvSpPr>
        <p:spPr>
          <a:xfrm>
            <a:off x="838200" y="3352800"/>
            <a:ext cx="7772400" cy="369332"/>
          </a:xfrm>
          <a:prstGeom prst="rect">
            <a:avLst/>
          </a:prstGeom>
          <a:noFill/>
        </p:spPr>
        <p:txBody>
          <a:bodyPr wrap="square" rtlCol="0">
            <a:spAutoFit/>
          </a:bodyPr>
          <a:lstStyle/>
          <a:p>
            <a:r>
              <a:rPr lang="en-US" sz="900" dirty="0"/>
              <a:t>Schematic showing (a) the synthesis of CSNP from IONP, (b) the synthesis of AGG from GG and (c) the preparation of AGG-CSNP-DOX injectable </a:t>
            </a:r>
            <a:r>
              <a:rPr lang="en-US" sz="900" dirty="0" err="1"/>
              <a:t>hydrogel</a:t>
            </a:r>
            <a:r>
              <a:rPr lang="en-US" sz="900" dirty="0"/>
              <a:t> system</a:t>
            </a:r>
            <a:r>
              <a:rPr lang="en-US" sz="900" dirty="0" smtClean="0"/>
              <a:t>. </a:t>
            </a:r>
          </a:p>
          <a:p>
            <a:r>
              <a:rPr lang="en-US" sz="900" dirty="0" smtClean="0"/>
              <a:t>(Figure adapted from reference given below.)</a:t>
            </a:r>
            <a:endParaRPr lang="en-US" sz="900" dirty="0"/>
          </a:p>
        </p:txBody>
      </p:sp>
      <p:sp>
        <p:nvSpPr>
          <p:cNvPr id="7" name="Rectangle 6"/>
          <p:cNvSpPr/>
          <p:nvPr/>
        </p:nvSpPr>
        <p:spPr>
          <a:xfrm>
            <a:off x="228600" y="3657600"/>
            <a:ext cx="8915400" cy="2862322"/>
          </a:xfrm>
          <a:prstGeom prst="rect">
            <a:avLst/>
          </a:prstGeom>
        </p:spPr>
        <p:txBody>
          <a:bodyPr wrap="square">
            <a:spAutoFit/>
          </a:bodyPr>
          <a:lstStyle/>
          <a:p>
            <a:r>
              <a:rPr lang="en-US" dirty="0" smtClean="0"/>
              <a:t>In this study, a </a:t>
            </a:r>
            <a:r>
              <a:rPr lang="en-US" dirty="0"/>
              <a:t>stable injectable magnetic nanoparticle incorporated hydro-gel system was prepared as an alternative for the long-term </a:t>
            </a:r>
            <a:r>
              <a:rPr lang="en-US" dirty="0" smtClean="0"/>
              <a:t>drug release </a:t>
            </a:r>
            <a:r>
              <a:rPr lang="en-US" dirty="0"/>
              <a:t>and diagnosis to the cancer patients. The injectable </a:t>
            </a:r>
            <a:r>
              <a:rPr lang="en-US" dirty="0" err="1" smtClean="0"/>
              <a:t>hydrogel</a:t>
            </a:r>
            <a:r>
              <a:rPr lang="en-US" dirty="0" smtClean="0"/>
              <a:t> system </a:t>
            </a:r>
            <a:r>
              <a:rPr lang="en-US" dirty="0"/>
              <a:t>consisted of AGG as the biodegradable polymer and </a:t>
            </a:r>
            <a:r>
              <a:rPr lang="en-US" dirty="0" smtClean="0"/>
              <a:t>gelling agent</a:t>
            </a:r>
            <a:r>
              <a:rPr lang="en-US" dirty="0"/>
              <a:t>, DOX as the anticancer drug and CSNP as the imaging </a:t>
            </a:r>
            <a:r>
              <a:rPr lang="en-US" dirty="0" smtClean="0"/>
              <a:t>agent without </a:t>
            </a:r>
            <a:r>
              <a:rPr lang="en-US" dirty="0"/>
              <a:t>using any toxic crosslinkers. Studies reveal that a </a:t>
            </a:r>
            <a:r>
              <a:rPr lang="en-US" dirty="0" smtClean="0"/>
              <a:t>strong gel </a:t>
            </a:r>
            <a:r>
              <a:rPr lang="en-US" dirty="0"/>
              <a:t>was formed by the reaction between NH3</a:t>
            </a:r>
            <a:r>
              <a:rPr lang="en-US" dirty="0" smtClean="0"/>
              <a:t>+ groups </a:t>
            </a:r>
            <a:r>
              <a:rPr lang="en-US" dirty="0"/>
              <a:t>and </a:t>
            </a:r>
            <a:r>
              <a:rPr lang="en-US" dirty="0" smtClean="0"/>
              <a:t>water molecules </a:t>
            </a:r>
            <a:r>
              <a:rPr lang="en-US" dirty="0"/>
              <a:t>at 37◦C and stable over a wide temperature and </a:t>
            </a:r>
            <a:r>
              <a:rPr lang="en-US" dirty="0" smtClean="0"/>
              <a:t>pH range</a:t>
            </a:r>
            <a:r>
              <a:rPr lang="en-US" dirty="0"/>
              <a:t>. The in vitro drug releasing tendency of DOX is seen up to </a:t>
            </a:r>
            <a:r>
              <a:rPr lang="en-US" dirty="0" smtClean="0"/>
              <a:t>21</a:t>
            </a:r>
            <a:r>
              <a:rPr lang="en-US" baseline="30000" dirty="0" smtClean="0"/>
              <a:t>st</a:t>
            </a:r>
            <a:r>
              <a:rPr lang="en-US" dirty="0" smtClean="0"/>
              <a:t> day </a:t>
            </a:r>
            <a:r>
              <a:rPr lang="en-US" dirty="0"/>
              <a:t>of incubation demonstrating the sustained delivery over </a:t>
            </a:r>
            <a:r>
              <a:rPr lang="en-US" dirty="0" smtClean="0"/>
              <a:t>long period</a:t>
            </a:r>
            <a:r>
              <a:rPr lang="en-US" dirty="0"/>
              <a:t>. Hence, the prepared </a:t>
            </a:r>
            <a:r>
              <a:rPr lang="en-US" dirty="0" smtClean="0"/>
              <a:t>thermo-responsive </a:t>
            </a:r>
            <a:r>
              <a:rPr lang="en-US" dirty="0"/>
              <a:t>injectable </a:t>
            </a:r>
            <a:r>
              <a:rPr lang="en-US" dirty="0" err="1" smtClean="0"/>
              <a:t>hydrogel</a:t>
            </a:r>
            <a:r>
              <a:rPr lang="en-US" dirty="0" smtClean="0"/>
              <a:t> system shows </a:t>
            </a:r>
            <a:r>
              <a:rPr lang="en-US" dirty="0"/>
              <a:t>promising </a:t>
            </a:r>
            <a:r>
              <a:rPr lang="en-US" dirty="0" smtClean="0"/>
              <a:t>applications </a:t>
            </a:r>
            <a:r>
              <a:rPr lang="en-US" dirty="0"/>
              <a:t>such as sustained drug </a:t>
            </a:r>
            <a:r>
              <a:rPr lang="en-US" dirty="0" smtClean="0"/>
              <a:t>release </a:t>
            </a:r>
            <a:r>
              <a:rPr lang="en-US" dirty="0"/>
              <a:t>for the solid tumor treatment.</a:t>
            </a:r>
          </a:p>
        </p:txBody>
      </p:sp>
      <p:sp>
        <p:nvSpPr>
          <p:cNvPr id="8" name="TextBox 7"/>
          <p:cNvSpPr txBox="1"/>
          <p:nvPr/>
        </p:nvSpPr>
        <p:spPr>
          <a:xfrm>
            <a:off x="695325" y="6486525"/>
            <a:ext cx="8229600" cy="369332"/>
          </a:xfrm>
          <a:prstGeom prst="rect">
            <a:avLst/>
          </a:prstGeom>
          <a:noFill/>
        </p:spPr>
        <p:txBody>
          <a:bodyPr wrap="square" rtlCol="0">
            <a:spAutoFit/>
          </a:bodyPr>
          <a:lstStyle/>
          <a:p>
            <a:r>
              <a:rPr lang="en-US" sz="900" dirty="0" err="1" smtClean="0"/>
              <a:t>Murali</a:t>
            </a:r>
            <a:r>
              <a:rPr lang="en-US" sz="900" dirty="0" smtClean="0"/>
              <a:t> R., </a:t>
            </a:r>
            <a:r>
              <a:rPr lang="en-US" sz="900" dirty="0" err="1" smtClean="0"/>
              <a:t>Vidhya</a:t>
            </a:r>
            <a:r>
              <a:rPr lang="en-US" sz="900" dirty="0" smtClean="0"/>
              <a:t> P., </a:t>
            </a:r>
            <a:r>
              <a:rPr lang="en-US" sz="900" dirty="0" err="1" smtClean="0"/>
              <a:t>Thanikaivelan</a:t>
            </a:r>
            <a:r>
              <a:rPr lang="en-US" sz="900" dirty="0" smtClean="0"/>
              <a:t> P., </a:t>
            </a:r>
            <a:r>
              <a:rPr lang="en-US" sz="900" dirty="0" err="1"/>
              <a:t>Thermoresponsive</a:t>
            </a:r>
            <a:r>
              <a:rPr lang="en-US" sz="900" dirty="0"/>
              <a:t> magnetic nanoparticle – </a:t>
            </a:r>
            <a:r>
              <a:rPr lang="en-US" sz="900" dirty="0" err="1"/>
              <a:t>Aminated</a:t>
            </a:r>
            <a:r>
              <a:rPr lang="en-US" sz="900" dirty="0"/>
              <a:t> guar </a:t>
            </a:r>
            <a:r>
              <a:rPr lang="en-US" sz="900" dirty="0" err="1"/>
              <a:t>gumhydrogel</a:t>
            </a:r>
            <a:r>
              <a:rPr lang="en-US" sz="900" dirty="0"/>
              <a:t> system for sustained release of doxorubicin </a:t>
            </a:r>
            <a:r>
              <a:rPr lang="en-US" sz="900" dirty="0" smtClean="0"/>
              <a:t>hydrochloride.</a:t>
            </a:r>
            <a:r>
              <a:rPr lang="en-US" sz="900" dirty="0"/>
              <a:t> Carbohydrate Polymers 110 (2014) </a:t>
            </a:r>
            <a:r>
              <a:rPr lang="en-US" sz="900" dirty="0" smtClean="0"/>
              <a:t>440–445. </a:t>
            </a:r>
            <a:endParaRPr lang="en-US" sz="900" dirty="0"/>
          </a:p>
        </p:txBody>
      </p:sp>
      <p:sp>
        <p:nvSpPr>
          <p:cNvPr id="9" name="Slide Number Placeholder 8"/>
          <p:cNvSpPr>
            <a:spLocks noGrp="1"/>
          </p:cNvSpPr>
          <p:nvPr>
            <p:ph type="sldNum" sz="quarter" idx="12"/>
          </p:nvPr>
        </p:nvSpPr>
        <p:spPr/>
        <p:txBody>
          <a:bodyPr/>
          <a:lstStyle/>
          <a:p>
            <a:fld id="{EDE4FEEB-E43B-44EF-BEDB-593369A71E77}"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55000" lnSpcReduction="20000"/>
          </a:bodyPr>
          <a:lstStyle/>
          <a:p>
            <a:pPr>
              <a:buFont typeface="Wingdings" pitchFamily="2" charset="2"/>
              <a:buChar char="v"/>
            </a:pPr>
            <a:r>
              <a:rPr lang="en-US" dirty="0" smtClean="0"/>
              <a:t>Direct </a:t>
            </a:r>
            <a:r>
              <a:rPr lang="en-US" dirty="0"/>
              <a:t>administration of chemotherapeutic agents in </a:t>
            </a:r>
            <a:r>
              <a:rPr lang="en-US" dirty="0" smtClean="0"/>
              <a:t>cancerous solid </a:t>
            </a:r>
            <a:r>
              <a:rPr lang="en-US" dirty="0"/>
              <a:t>tumors has shown severe side effects in the system (</a:t>
            </a:r>
            <a:r>
              <a:rPr lang="en-US" dirty="0" err="1" smtClean="0"/>
              <a:t>Kintzel</a:t>
            </a:r>
            <a:r>
              <a:rPr lang="en-US" dirty="0" smtClean="0"/>
              <a:t> &amp; </a:t>
            </a:r>
            <a:r>
              <a:rPr lang="en-US" dirty="0"/>
              <a:t>Dorr, 1995). Injectable </a:t>
            </a:r>
            <a:r>
              <a:rPr lang="en-US" dirty="0" err="1"/>
              <a:t>hydrogel</a:t>
            </a:r>
            <a:r>
              <a:rPr lang="en-US" dirty="0"/>
              <a:t> is an alternative and </a:t>
            </a:r>
            <a:r>
              <a:rPr lang="en-US" dirty="0" smtClean="0"/>
              <a:t>effective system </a:t>
            </a:r>
            <a:r>
              <a:rPr lang="en-US" dirty="0"/>
              <a:t>that can deliver the drug to specific tissues thereby </a:t>
            </a:r>
            <a:r>
              <a:rPr lang="en-US" dirty="0" smtClean="0"/>
              <a:t>reducing </a:t>
            </a:r>
            <a:r>
              <a:rPr lang="en-US" dirty="0"/>
              <a:t>the drug side effects as well as the injection </a:t>
            </a:r>
            <a:r>
              <a:rPr lang="en-US" dirty="0" smtClean="0"/>
              <a:t>frequency.</a:t>
            </a:r>
          </a:p>
          <a:p>
            <a:pPr>
              <a:buNone/>
            </a:pPr>
            <a:endParaRPr lang="en-US" dirty="0" smtClean="0"/>
          </a:p>
          <a:p>
            <a:pPr>
              <a:buFont typeface="Wingdings" pitchFamily="2" charset="2"/>
              <a:buChar char="v"/>
            </a:pPr>
            <a:r>
              <a:rPr lang="en-US" dirty="0" smtClean="0"/>
              <a:t>The investigators synthesized </a:t>
            </a:r>
            <a:r>
              <a:rPr lang="en-US" dirty="0"/>
              <a:t>an </a:t>
            </a:r>
            <a:r>
              <a:rPr lang="en-US" dirty="0" smtClean="0"/>
              <a:t>injectable </a:t>
            </a:r>
            <a:r>
              <a:rPr lang="en-US" dirty="0" err="1" smtClean="0"/>
              <a:t>hydrogel</a:t>
            </a:r>
            <a:r>
              <a:rPr lang="en-US" dirty="0" smtClean="0"/>
              <a:t> </a:t>
            </a:r>
            <a:r>
              <a:rPr lang="en-US" dirty="0"/>
              <a:t>system comprising biocompatible </a:t>
            </a:r>
            <a:r>
              <a:rPr lang="en-US" dirty="0" err="1"/>
              <a:t>aminated</a:t>
            </a:r>
            <a:r>
              <a:rPr lang="en-US" dirty="0"/>
              <a:t> guar gum, </a:t>
            </a:r>
            <a:r>
              <a:rPr lang="en-US" dirty="0" smtClean="0"/>
              <a:t>Fe</a:t>
            </a:r>
            <a:r>
              <a:rPr lang="en-US" baseline="-25000" dirty="0" smtClean="0"/>
              <a:t>3</a:t>
            </a:r>
            <a:r>
              <a:rPr lang="en-US" dirty="0" smtClean="0"/>
              <a:t>O</a:t>
            </a:r>
            <a:r>
              <a:rPr lang="en-US" baseline="-25000" dirty="0" smtClean="0"/>
              <a:t>4</a:t>
            </a:r>
            <a:r>
              <a:rPr lang="en-US" dirty="0" smtClean="0"/>
              <a:t>–ZnS core–shell </a:t>
            </a:r>
            <a:r>
              <a:rPr lang="en-US" dirty="0" err="1"/>
              <a:t>nanoparticles</a:t>
            </a:r>
            <a:r>
              <a:rPr lang="en-US" dirty="0"/>
              <a:t> </a:t>
            </a:r>
            <a:r>
              <a:rPr lang="en-US" dirty="0" smtClean="0"/>
              <a:t>and Doxorubicin </a:t>
            </a:r>
            <a:r>
              <a:rPr lang="en-US" dirty="0"/>
              <a:t>hydrochloride. </a:t>
            </a:r>
            <a:endParaRPr lang="en-US" dirty="0" smtClean="0"/>
          </a:p>
          <a:p>
            <a:pPr>
              <a:buNone/>
            </a:pPr>
            <a:endParaRPr lang="en-US" dirty="0" smtClean="0"/>
          </a:p>
          <a:p>
            <a:pPr>
              <a:buFont typeface="Wingdings" pitchFamily="2" charset="2"/>
              <a:buChar char="v"/>
            </a:pPr>
            <a:r>
              <a:rPr lang="en-US" dirty="0" smtClean="0"/>
              <a:t>They have further shown that </a:t>
            </a:r>
            <a:r>
              <a:rPr lang="en-US" dirty="0" err="1"/>
              <a:t>amination</a:t>
            </a:r>
            <a:r>
              <a:rPr lang="en-US" dirty="0"/>
              <a:t> of guar gum resulted in attraction of water </a:t>
            </a:r>
            <a:r>
              <a:rPr lang="en-US" dirty="0" smtClean="0"/>
              <a:t>molecules thereby </a:t>
            </a:r>
            <a:r>
              <a:rPr lang="en-US" dirty="0"/>
              <a:t>forming the </a:t>
            </a:r>
            <a:r>
              <a:rPr lang="en-US" dirty="0" err="1"/>
              <a:t>hydrogel</a:t>
            </a:r>
            <a:r>
              <a:rPr lang="en-US" dirty="0"/>
              <a:t> without using toxic </a:t>
            </a:r>
            <a:r>
              <a:rPr lang="en-US" dirty="0" err="1"/>
              <a:t>crosslinking</a:t>
            </a:r>
            <a:r>
              <a:rPr lang="en-US" dirty="0"/>
              <a:t> agents. </a:t>
            </a:r>
            <a:endParaRPr lang="en-US" dirty="0" smtClean="0"/>
          </a:p>
          <a:p>
            <a:pPr>
              <a:buNone/>
            </a:pPr>
            <a:endParaRPr lang="en-US" dirty="0" smtClean="0"/>
          </a:p>
          <a:p>
            <a:pPr>
              <a:buFont typeface="Wingdings" pitchFamily="2" charset="2"/>
              <a:buChar char="v"/>
            </a:pPr>
            <a:r>
              <a:rPr lang="en-US" dirty="0" err="1" smtClean="0"/>
              <a:t>Hydrogel</a:t>
            </a:r>
            <a:r>
              <a:rPr lang="en-US" dirty="0" smtClean="0"/>
              <a:t> </a:t>
            </a:r>
            <a:r>
              <a:rPr lang="en-US" dirty="0"/>
              <a:t>formation was </a:t>
            </a:r>
            <a:r>
              <a:rPr lang="en-US" dirty="0" smtClean="0"/>
              <a:t>observed at </a:t>
            </a:r>
            <a:r>
              <a:rPr lang="en-US" dirty="0"/>
              <a:t>37</a:t>
            </a:r>
            <a:r>
              <a:rPr lang="en-US" baseline="30000" dirty="0"/>
              <a:t>◦</a:t>
            </a:r>
            <a:r>
              <a:rPr lang="en-US" dirty="0"/>
              <a:t>C and </a:t>
            </a:r>
            <a:r>
              <a:rPr lang="en-US" dirty="0" smtClean="0"/>
              <a:t>was </a:t>
            </a:r>
            <a:r>
              <a:rPr lang="en-US" dirty="0"/>
              <a:t>stable up to </a:t>
            </a:r>
            <a:r>
              <a:rPr lang="en-US" dirty="0" smtClean="0"/>
              <a:t>95</a:t>
            </a:r>
            <a:r>
              <a:rPr lang="en-US" baseline="30000" dirty="0" smtClean="0"/>
              <a:t> ◦</a:t>
            </a:r>
            <a:r>
              <a:rPr lang="en-US" dirty="0" smtClean="0"/>
              <a:t>C. </a:t>
            </a:r>
          </a:p>
          <a:p>
            <a:pPr>
              <a:buNone/>
            </a:pPr>
            <a:r>
              <a:rPr lang="en-US" dirty="0"/>
              <a:t>	</a:t>
            </a:r>
            <a:r>
              <a:rPr lang="en-US" dirty="0" smtClean="0"/>
              <a:t>Thus </a:t>
            </a:r>
            <a:r>
              <a:rPr lang="en-US" dirty="0"/>
              <a:t>prepared </a:t>
            </a:r>
            <a:r>
              <a:rPr lang="en-US" dirty="0" err="1"/>
              <a:t>hydrogel</a:t>
            </a:r>
            <a:r>
              <a:rPr lang="en-US" dirty="0"/>
              <a:t> is also stable over a wide pH range</a:t>
            </a:r>
            <a:r>
              <a:rPr lang="en-US" dirty="0" smtClean="0"/>
              <a:t>.</a:t>
            </a:r>
          </a:p>
          <a:p>
            <a:pPr>
              <a:buNone/>
            </a:pPr>
            <a:r>
              <a:rPr lang="en-US" dirty="0"/>
              <a:t>	</a:t>
            </a:r>
            <a:r>
              <a:rPr lang="en-US" dirty="0" smtClean="0"/>
              <a:t>The </a:t>
            </a:r>
            <a:r>
              <a:rPr lang="en-US" dirty="0"/>
              <a:t>in </a:t>
            </a:r>
            <a:r>
              <a:rPr lang="en-US" dirty="0" smtClean="0"/>
              <a:t>vitro studies </a:t>
            </a:r>
            <a:r>
              <a:rPr lang="en-US" dirty="0"/>
              <a:t>show that the maximum de-</a:t>
            </a:r>
            <a:r>
              <a:rPr lang="en-US" dirty="0" err="1"/>
              <a:t>gelation</a:t>
            </a:r>
            <a:r>
              <a:rPr lang="en-US" dirty="0"/>
              <a:t> and drug release up to 90% </a:t>
            </a:r>
            <a:r>
              <a:rPr lang="en-US" dirty="0" smtClean="0"/>
              <a:t>could </a:t>
            </a:r>
            <a:r>
              <a:rPr lang="en-US" dirty="0"/>
              <a:t>be achieved after 20 </a:t>
            </a:r>
            <a:r>
              <a:rPr lang="en-US" dirty="0" smtClean="0"/>
              <a:t>days of </a:t>
            </a:r>
            <a:r>
              <a:rPr lang="en-US" dirty="0"/>
              <a:t>incubation. </a:t>
            </a:r>
            <a:endParaRPr lang="en-US" dirty="0" smtClean="0"/>
          </a:p>
          <a:p>
            <a:pPr>
              <a:buNone/>
            </a:pPr>
            <a:endParaRPr lang="en-US" dirty="0" smtClean="0"/>
          </a:p>
          <a:p>
            <a:pPr>
              <a:buFont typeface="Wingdings" pitchFamily="2" charset="2"/>
              <a:buChar char="v"/>
            </a:pPr>
            <a:r>
              <a:rPr lang="en-US" dirty="0" smtClean="0"/>
              <a:t>Studies </a:t>
            </a:r>
            <a:r>
              <a:rPr lang="en-US" dirty="0"/>
              <a:t>reveal that the drug and the core–shell </a:t>
            </a:r>
            <a:r>
              <a:rPr lang="en-US" dirty="0" err="1"/>
              <a:t>nanoparticles</a:t>
            </a:r>
            <a:r>
              <a:rPr lang="en-US" dirty="0"/>
              <a:t> can be released slowly </a:t>
            </a:r>
            <a:r>
              <a:rPr lang="en-US" dirty="0" smtClean="0"/>
              <a:t>from the </a:t>
            </a:r>
            <a:r>
              <a:rPr lang="en-US" dirty="0" err="1"/>
              <a:t>hydrogel</a:t>
            </a:r>
            <a:r>
              <a:rPr lang="en-US" dirty="0"/>
              <a:t> to provide the healing and diagnosis of the solid tumor thereby avoiding several </a:t>
            </a:r>
            <a:r>
              <a:rPr lang="en-US" dirty="0" smtClean="0"/>
              <a:t>drug administrations </a:t>
            </a:r>
            <a:r>
              <a:rPr lang="en-US" dirty="0"/>
              <a:t>and total excision of organs.</a:t>
            </a:r>
          </a:p>
        </p:txBody>
      </p:sp>
      <p:sp>
        <p:nvSpPr>
          <p:cNvPr id="4" name="Slide Number Placeholder 3"/>
          <p:cNvSpPr>
            <a:spLocks noGrp="1"/>
          </p:cNvSpPr>
          <p:nvPr>
            <p:ph type="sldNum" sz="quarter" idx="12"/>
          </p:nvPr>
        </p:nvSpPr>
        <p:spPr/>
        <p:txBody>
          <a:bodyPr/>
          <a:lstStyle/>
          <a:p>
            <a:fld id="{EDE4FEEB-E43B-44EF-BEDB-593369A71E77}"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1600" b="1" dirty="0" smtClean="0">
                <a:solidFill>
                  <a:srgbClr val="0070C0"/>
                </a:solidFill>
              </a:rPr>
              <a:t>Guar gum used in development of floating DDS:</a:t>
            </a:r>
            <a:r>
              <a:rPr lang="en-US" sz="1600" b="1" dirty="0" smtClean="0"/>
              <a:t> </a:t>
            </a:r>
            <a:br>
              <a:rPr lang="en-US" sz="1600" b="1" dirty="0" smtClean="0"/>
            </a:br>
            <a:r>
              <a:rPr lang="en-US" sz="1600" b="1" dirty="0" smtClean="0"/>
              <a:t>“Formulation and evaluation of </a:t>
            </a:r>
            <a:r>
              <a:rPr lang="en-US" sz="1600" b="1" dirty="0" err="1" smtClean="0"/>
              <a:t>norfloxacin</a:t>
            </a:r>
            <a:r>
              <a:rPr lang="en-US" sz="1600" b="1" dirty="0" smtClean="0"/>
              <a:t> gastro retentive </a:t>
            </a:r>
            <a:br>
              <a:rPr lang="en-US" sz="1600" b="1" dirty="0" smtClean="0"/>
            </a:br>
            <a:r>
              <a:rPr lang="en-US" sz="1600" b="1" dirty="0" smtClean="0"/>
              <a:t>drug delivery systems using natural polymers”. </a:t>
            </a:r>
            <a:endParaRPr lang="en-US" sz="1600" b="1" dirty="0"/>
          </a:p>
        </p:txBody>
      </p:sp>
      <p:sp>
        <p:nvSpPr>
          <p:cNvPr id="4" name="Rectangle 3"/>
          <p:cNvSpPr/>
          <p:nvPr/>
        </p:nvSpPr>
        <p:spPr>
          <a:xfrm>
            <a:off x="381000" y="990600"/>
            <a:ext cx="8305800" cy="4801314"/>
          </a:xfrm>
          <a:prstGeom prst="rect">
            <a:avLst/>
          </a:prstGeom>
        </p:spPr>
        <p:txBody>
          <a:bodyPr wrap="square">
            <a:spAutoFit/>
          </a:bodyPr>
          <a:lstStyle/>
          <a:p>
            <a:r>
              <a:rPr lang="en-US" dirty="0" smtClean="0"/>
              <a:t>Dosage forms based on floating systems are </a:t>
            </a:r>
            <a:r>
              <a:rPr lang="en-US" dirty="0"/>
              <a:t>basically classified into </a:t>
            </a:r>
            <a:r>
              <a:rPr lang="en-US" dirty="0" smtClean="0"/>
              <a:t>two types : </a:t>
            </a:r>
          </a:p>
          <a:p>
            <a:r>
              <a:rPr lang="en-US" dirty="0" smtClean="0"/>
              <a:t>1. Effervescent Systems and. </a:t>
            </a:r>
          </a:p>
          <a:p>
            <a:r>
              <a:rPr lang="en-US" dirty="0" smtClean="0"/>
              <a:t>2. Non-effervescent Systems.</a:t>
            </a:r>
          </a:p>
          <a:p>
            <a:r>
              <a:rPr lang="en-US" dirty="0" smtClean="0"/>
              <a:t>In the case </a:t>
            </a:r>
            <a:r>
              <a:rPr lang="en-US" dirty="0"/>
              <a:t>of effervescent system, gas-generating agents are used for </a:t>
            </a:r>
            <a:r>
              <a:rPr lang="en-US" dirty="0" smtClean="0"/>
              <a:t>the effervescence </a:t>
            </a:r>
            <a:r>
              <a:rPr lang="en-US" dirty="0"/>
              <a:t>in dosage form and </a:t>
            </a:r>
            <a:endParaRPr lang="en-US" dirty="0" smtClean="0"/>
          </a:p>
          <a:p>
            <a:r>
              <a:rPr lang="en-US" dirty="0" smtClean="0"/>
              <a:t>in case of </a:t>
            </a:r>
            <a:r>
              <a:rPr lang="en-US" dirty="0" err="1" smtClean="0"/>
              <a:t>noneffervescent</a:t>
            </a:r>
            <a:r>
              <a:rPr lang="en-US" dirty="0" smtClean="0"/>
              <a:t> systems only </a:t>
            </a:r>
            <a:r>
              <a:rPr lang="en-US" dirty="0" err="1"/>
              <a:t>swellable</a:t>
            </a:r>
            <a:r>
              <a:rPr lang="en-US" dirty="0"/>
              <a:t> polymers or hydrocolloids are used </a:t>
            </a:r>
            <a:r>
              <a:rPr lang="en-US" dirty="0" smtClean="0"/>
              <a:t>e.g</a:t>
            </a:r>
            <a:r>
              <a:rPr lang="en-US" dirty="0"/>
              <a:t>., </a:t>
            </a:r>
            <a:r>
              <a:rPr lang="en-US" dirty="0" err="1" smtClean="0"/>
              <a:t>hydroxy</a:t>
            </a:r>
            <a:r>
              <a:rPr lang="en-US" dirty="0" smtClean="0"/>
              <a:t> </a:t>
            </a:r>
            <a:r>
              <a:rPr lang="en-US" dirty="0" err="1" smtClean="0"/>
              <a:t>propyl</a:t>
            </a:r>
            <a:r>
              <a:rPr lang="en-US" dirty="0" smtClean="0"/>
              <a:t> </a:t>
            </a:r>
            <a:r>
              <a:rPr lang="en-US" dirty="0"/>
              <a:t>methyl cellulose </a:t>
            </a:r>
            <a:r>
              <a:rPr lang="en-US" dirty="0" smtClean="0"/>
              <a:t>HPMC, </a:t>
            </a:r>
            <a:r>
              <a:rPr lang="en-US" dirty="0" err="1" smtClean="0"/>
              <a:t>Eudragit</a:t>
            </a:r>
            <a:r>
              <a:rPr lang="en-US" dirty="0" smtClean="0"/>
              <a:t> are </a:t>
            </a:r>
            <a:r>
              <a:rPr lang="en-US" dirty="0"/>
              <a:t>used</a:t>
            </a:r>
            <a:r>
              <a:rPr lang="en-US" dirty="0" smtClean="0"/>
              <a:t>. Guar gum may find an application in development of floating DDS.</a:t>
            </a:r>
          </a:p>
          <a:p>
            <a:endParaRPr lang="en-US" dirty="0"/>
          </a:p>
          <a:p>
            <a:r>
              <a:rPr lang="en-US" dirty="0" err="1" smtClean="0"/>
              <a:t>Thahera</a:t>
            </a:r>
            <a:r>
              <a:rPr lang="en-US" dirty="0" smtClean="0"/>
              <a:t> </a:t>
            </a:r>
            <a:r>
              <a:rPr lang="en-US" dirty="0"/>
              <a:t>et al. (2012) developed floating system of </a:t>
            </a:r>
            <a:r>
              <a:rPr lang="en-US" dirty="0" err="1" smtClean="0"/>
              <a:t>Norfloxacin</a:t>
            </a:r>
            <a:r>
              <a:rPr lang="en-US" dirty="0" smtClean="0"/>
              <a:t> with guar </a:t>
            </a:r>
            <a:r>
              <a:rPr lang="en-US" dirty="0"/>
              <a:t>gum, sodium CMC, HPMC15 KM with other </a:t>
            </a:r>
            <a:r>
              <a:rPr lang="en-US" dirty="0" err="1" smtClean="0"/>
              <a:t>excipients</a:t>
            </a:r>
            <a:r>
              <a:rPr lang="en-US" dirty="0" smtClean="0"/>
              <a:t> such </a:t>
            </a:r>
            <a:r>
              <a:rPr lang="en-US" dirty="0"/>
              <a:t>as </a:t>
            </a:r>
            <a:r>
              <a:rPr lang="en-US" dirty="0" err="1"/>
              <a:t>povidone</a:t>
            </a:r>
            <a:r>
              <a:rPr lang="en-US" dirty="0"/>
              <a:t> (PVP) K30 (binder), sodium </a:t>
            </a:r>
            <a:r>
              <a:rPr lang="en-US" dirty="0" smtClean="0"/>
              <a:t>bicarbonate, and </a:t>
            </a:r>
            <a:r>
              <a:rPr lang="en-US" dirty="0"/>
              <a:t>microcrystalline cellulose in different concentrations. </a:t>
            </a:r>
            <a:r>
              <a:rPr lang="en-US" dirty="0" smtClean="0"/>
              <a:t>The formulations </a:t>
            </a:r>
            <a:r>
              <a:rPr lang="en-US" dirty="0"/>
              <a:t>were found to extend the drug release over a </a:t>
            </a:r>
            <a:r>
              <a:rPr lang="en-US" dirty="0" smtClean="0"/>
              <a:t>period of </a:t>
            </a:r>
            <a:r>
              <a:rPr lang="en-US" dirty="0"/>
              <a:t>7-12 h and the drug release decreased with decrease in </a:t>
            </a:r>
            <a:r>
              <a:rPr lang="en-US" dirty="0" smtClean="0"/>
              <a:t>polymer concentration</a:t>
            </a:r>
            <a:r>
              <a:rPr lang="en-US" dirty="0"/>
              <a:t>. A formulation which exhibited 99.87% of </a:t>
            </a:r>
            <a:r>
              <a:rPr lang="en-US" dirty="0" smtClean="0"/>
              <a:t>drug release </a:t>
            </a:r>
            <a:r>
              <a:rPr lang="en-US" dirty="0"/>
              <a:t>in 12 h, and floating lag time of 130 s with a floating </a:t>
            </a:r>
            <a:r>
              <a:rPr lang="en-US" dirty="0" smtClean="0"/>
              <a:t>time of </a:t>
            </a:r>
            <a:r>
              <a:rPr lang="en-US" dirty="0"/>
              <a:t>24 h was considered as ideal formulation and no </a:t>
            </a:r>
            <a:r>
              <a:rPr lang="en-US" dirty="0" smtClean="0"/>
              <a:t>drug-</a:t>
            </a:r>
            <a:r>
              <a:rPr lang="en-US" dirty="0" err="1" smtClean="0"/>
              <a:t>excipient</a:t>
            </a:r>
            <a:r>
              <a:rPr lang="en-US" dirty="0" smtClean="0"/>
              <a:t> interaction </a:t>
            </a:r>
            <a:r>
              <a:rPr lang="en-US" dirty="0"/>
              <a:t>in the prepared formulations was confirmed by </a:t>
            </a:r>
            <a:r>
              <a:rPr lang="en-US" dirty="0" smtClean="0"/>
              <a:t>FTIR studies</a:t>
            </a:r>
            <a:r>
              <a:rPr lang="en-US" dirty="0"/>
              <a:t>.</a:t>
            </a:r>
          </a:p>
        </p:txBody>
      </p:sp>
      <p:sp>
        <p:nvSpPr>
          <p:cNvPr id="5" name="TextBox 4"/>
          <p:cNvSpPr txBox="1"/>
          <p:nvPr/>
        </p:nvSpPr>
        <p:spPr>
          <a:xfrm>
            <a:off x="381000" y="5976366"/>
            <a:ext cx="8458200" cy="923330"/>
          </a:xfrm>
          <a:prstGeom prst="rect">
            <a:avLst/>
          </a:prstGeom>
          <a:noFill/>
        </p:spPr>
        <p:txBody>
          <a:bodyPr wrap="square" rtlCol="0">
            <a:spAutoFit/>
          </a:bodyPr>
          <a:lstStyle/>
          <a:p>
            <a:r>
              <a:rPr lang="en-US" sz="900" dirty="0" smtClean="0"/>
              <a:t>1. </a:t>
            </a:r>
            <a:r>
              <a:rPr lang="en-US" sz="900" dirty="0" err="1" smtClean="0"/>
              <a:t>Kaushik</a:t>
            </a:r>
            <a:r>
              <a:rPr lang="en-US" sz="900" dirty="0" smtClean="0"/>
              <a:t> A.Y., </a:t>
            </a:r>
            <a:r>
              <a:rPr lang="en-US" sz="900" dirty="0" err="1" smtClean="0"/>
              <a:t>Tiwari</a:t>
            </a:r>
            <a:r>
              <a:rPr lang="en-US" sz="900" dirty="0" smtClean="0"/>
              <a:t> A.K., Gaur A., Role of </a:t>
            </a:r>
            <a:r>
              <a:rPr lang="en-US" sz="900" dirty="0" err="1" smtClean="0"/>
              <a:t>excipients</a:t>
            </a:r>
            <a:r>
              <a:rPr lang="en-US" sz="900" dirty="0" smtClean="0"/>
              <a:t> and polymeric advancements in preparation of floating drug delivery systems. International Journal of Pharmaceutical Investigation | January 2015 | </a:t>
            </a:r>
            <a:r>
              <a:rPr lang="en-US" sz="900" dirty="0" err="1" smtClean="0"/>
              <a:t>Vol</a:t>
            </a:r>
            <a:r>
              <a:rPr lang="en-US" sz="900" dirty="0" smtClean="0"/>
              <a:t> 5 | Issue 1 .</a:t>
            </a:r>
          </a:p>
          <a:p>
            <a:r>
              <a:rPr lang="en-US" sz="900" dirty="0" smtClean="0"/>
              <a:t>2. </a:t>
            </a:r>
            <a:r>
              <a:rPr lang="en-US" sz="900" dirty="0" err="1" smtClean="0"/>
              <a:t>Thahera</a:t>
            </a:r>
            <a:r>
              <a:rPr lang="en-US" sz="900" dirty="0" smtClean="0"/>
              <a:t> </a:t>
            </a:r>
            <a:r>
              <a:rPr lang="en-US" sz="900" dirty="0"/>
              <a:t>PD, </a:t>
            </a:r>
            <a:r>
              <a:rPr lang="en-US" sz="900" dirty="0" err="1"/>
              <a:t>Latha</a:t>
            </a:r>
            <a:r>
              <a:rPr lang="en-US" sz="900" dirty="0"/>
              <a:t> AK, </a:t>
            </a:r>
            <a:r>
              <a:rPr lang="en-US" sz="900" dirty="0" err="1"/>
              <a:t>Shailaja</a:t>
            </a:r>
            <a:r>
              <a:rPr lang="en-US" sz="900" dirty="0"/>
              <a:t> T, </a:t>
            </a:r>
            <a:r>
              <a:rPr lang="en-US" sz="900" dirty="0" err="1"/>
              <a:t>Nyamathulla</a:t>
            </a:r>
            <a:r>
              <a:rPr lang="en-US" sz="900" dirty="0"/>
              <a:t> S, </a:t>
            </a:r>
            <a:r>
              <a:rPr lang="en-US" sz="900" dirty="0" err="1" smtClean="0"/>
              <a:t>Uhumwangho</a:t>
            </a:r>
            <a:r>
              <a:rPr lang="en-US" sz="900" dirty="0" smtClean="0"/>
              <a:t> MU</a:t>
            </a:r>
            <a:r>
              <a:rPr lang="en-US" sz="900" dirty="0"/>
              <a:t>. Formulation and evaluation of </a:t>
            </a:r>
            <a:r>
              <a:rPr lang="en-US" sz="900" dirty="0" err="1"/>
              <a:t>norfloxacin</a:t>
            </a:r>
            <a:r>
              <a:rPr lang="en-US" sz="900" dirty="0"/>
              <a:t> gastro </a:t>
            </a:r>
            <a:r>
              <a:rPr lang="en-US" sz="900" dirty="0" smtClean="0"/>
              <a:t>retentive drug </a:t>
            </a:r>
            <a:r>
              <a:rPr lang="en-US" sz="900" dirty="0"/>
              <a:t>delivery systems using natural polymers. </a:t>
            </a:r>
            <a:r>
              <a:rPr lang="en-US" sz="900" dirty="0" err="1"/>
              <a:t>Int</a:t>
            </a:r>
            <a:r>
              <a:rPr lang="en-US" sz="900" dirty="0"/>
              <a:t> </a:t>
            </a:r>
            <a:r>
              <a:rPr lang="en-US" sz="900" dirty="0" err="1"/>
              <a:t>Curr</a:t>
            </a:r>
            <a:r>
              <a:rPr lang="en-US" sz="900" dirty="0"/>
              <a:t> </a:t>
            </a:r>
            <a:r>
              <a:rPr lang="en-US" sz="900" dirty="0" err="1"/>
              <a:t>Pharm</a:t>
            </a:r>
            <a:r>
              <a:rPr lang="en-US" sz="900" dirty="0"/>
              <a:t> </a:t>
            </a:r>
            <a:r>
              <a:rPr lang="en-US" sz="900" dirty="0" smtClean="0"/>
              <a:t>J. 2012;1:155-64.</a:t>
            </a:r>
          </a:p>
          <a:p>
            <a:r>
              <a:rPr lang="en-US" sz="900" dirty="0" smtClean="0"/>
              <a:t>3. Sharma </a:t>
            </a:r>
            <a:r>
              <a:rPr lang="en-US" sz="900" dirty="0"/>
              <a:t>N, </a:t>
            </a:r>
            <a:r>
              <a:rPr lang="en-US" sz="900" dirty="0" err="1"/>
              <a:t>Agarwal</a:t>
            </a:r>
            <a:r>
              <a:rPr lang="en-US" sz="900" dirty="0"/>
              <a:t> D, Gupta MK, </a:t>
            </a:r>
            <a:r>
              <a:rPr lang="en-US" sz="900" dirty="0" err="1"/>
              <a:t>Khinchi</a:t>
            </a:r>
            <a:r>
              <a:rPr lang="en-US" sz="900" dirty="0"/>
              <a:t> MP. A </a:t>
            </a:r>
            <a:r>
              <a:rPr lang="en-US" sz="900" dirty="0" smtClean="0"/>
              <a:t>comprehensive review </a:t>
            </a:r>
            <a:r>
              <a:rPr lang="en-US" sz="900" dirty="0"/>
              <a:t>on floating drug delivery system. </a:t>
            </a:r>
            <a:r>
              <a:rPr lang="en-US" sz="900" dirty="0" err="1"/>
              <a:t>Int</a:t>
            </a:r>
            <a:r>
              <a:rPr lang="en-US" sz="900" dirty="0"/>
              <a:t> J Res </a:t>
            </a:r>
            <a:r>
              <a:rPr lang="en-US" sz="900" dirty="0" err="1"/>
              <a:t>Pharm</a:t>
            </a:r>
            <a:r>
              <a:rPr lang="en-US" sz="900" dirty="0"/>
              <a:t> </a:t>
            </a:r>
            <a:r>
              <a:rPr lang="en-US" sz="900" dirty="0" smtClean="0"/>
              <a:t>Biomed </a:t>
            </a:r>
            <a:r>
              <a:rPr lang="en-US" sz="900" dirty="0" err="1" smtClean="0"/>
              <a:t>Sci</a:t>
            </a:r>
            <a:r>
              <a:rPr lang="en-US" sz="900" dirty="0" smtClean="0"/>
              <a:t> </a:t>
            </a:r>
            <a:r>
              <a:rPr lang="en-US" sz="900" dirty="0"/>
              <a:t>2011;2:428-41.</a:t>
            </a:r>
          </a:p>
          <a:p>
            <a:r>
              <a:rPr lang="en-US" sz="900" dirty="0" smtClean="0"/>
              <a:t>4. </a:t>
            </a:r>
            <a:r>
              <a:rPr lang="en-US" sz="900" dirty="0" err="1"/>
              <a:t>Mayavanshi</a:t>
            </a:r>
            <a:r>
              <a:rPr lang="en-US" sz="900" dirty="0"/>
              <a:t> AV, </a:t>
            </a:r>
            <a:r>
              <a:rPr lang="en-US" sz="900" dirty="0" err="1"/>
              <a:t>Gajjar</a:t>
            </a:r>
            <a:r>
              <a:rPr lang="en-US" sz="900" dirty="0"/>
              <a:t> SS. Floating drug delivery </a:t>
            </a:r>
            <a:r>
              <a:rPr lang="en-US" sz="900" dirty="0" smtClean="0"/>
              <a:t>systems to </a:t>
            </a:r>
            <a:r>
              <a:rPr lang="en-US" sz="900" dirty="0"/>
              <a:t>increase gastric retention of drugs: A review. Res J </a:t>
            </a:r>
            <a:r>
              <a:rPr lang="en-US" sz="900" dirty="0" err="1" smtClean="0"/>
              <a:t>Pharm</a:t>
            </a:r>
            <a:r>
              <a:rPr lang="en-US" sz="900" dirty="0" smtClean="0"/>
              <a:t> </a:t>
            </a:r>
            <a:r>
              <a:rPr lang="en-US" sz="900" dirty="0" err="1" smtClean="0"/>
              <a:t>Technol</a:t>
            </a:r>
            <a:r>
              <a:rPr lang="en-US" sz="900" dirty="0" smtClean="0"/>
              <a:t> </a:t>
            </a:r>
            <a:r>
              <a:rPr lang="en-US" sz="900" dirty="0"/>
              <a:t>2008;1:345-8.</a:t>
            </a:r>
          </a:p>
        </p:txBody>
      </p:sp>
      <p:sp>
        <p:nvSpPr>
          <p:cNvPr id="6" name="Slide Number Placeholder 5"/>
          <p:cNvSpPr>
            <a:spLocks noGrp="1"/>
          </p:cNvSpPr>
          <p:nvPr>
            <p:ph type="sldNum" sz="quarter" idx="12"/>
          </p:nvPr>
        </p:nvSpPr>
        <p:spPr/>
        <p:txBody>
          <a:bodyPr/>
          <a:lstStyle/>
          <a:p>
            <a:fld id="{EDE4FEEB-E43B-44EF-BEDB-593369A71E77}"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143000"/>
            <a:ext cx="8534400" cy="3693319"/>
          </a:xfrm>
          <a:prstGeom prst="rect">
            <a:avLst/>
          </a:prstGeom>
        </p:spPr>
        <p:txBody>
          <a:bodyPr wrap="square">
            <a:spAutoFit/>
          </a:bodyPr>
          <a:lstStyle/>
          <a:p>
            <a:r>
              <a:rPr lang="en-US" dirty="0" err="1"/>
              <a:t>Hajare</a:t>
            </a:r>
            <a:r>
              <a:rPr lang="en-US" dirty="0"/>
              <a:t> and </a:t>
            </a:r>
            <a:r>
              <a:rPr lang="en-US" dirty="0" err="1"/>
              <a:t>Patil</a:t>
            </a:r>
            <a:r>
              <a:rPr lang="en-US" dirty="0"/>
              <a:t> </a:t>
            </a:r>
            <a:r>
              <a:rPr lang="en-US" dirty="0" smtClean="0"/>
              <a:t>(2012) designed </a:t>
            </a:r>
            <a:r>
              <a:rPr lang="en-US" dirty="0"/>
              <a:t>floating tablet of </a:t>
            </a:r>
            <a:r>
              <a:rPr lang="en-US" dirty="0" err="1" smtClean="0"/>
              <a:t>Metformin</a:t>
            </a:r>
            <a:r>
              <a:rPr lang="en-US" dirty="0" smtClean="0"/>
              <a:t> </a:t>
            </a:r>
            <a:r>
              <a:rPr lang="en-US" dirty="0" err="1"/>
              <a:t>Hcl</a:t>
            </a:r>
            <a:r>
              <a:rPr lang="en-US" dirty="0"/>
              <a:t>, </a:t>
            </a:r>
            <a:r>
              <a:rPr lang="en-US" dirty="0" smtClean="0"/>
              <a:t>an anti-diabetic  </a:t>
            </a:r>
            <a:r>
              <a:rPr lang="en-US" dirty="0" err="1" smtClean="0"/>
              <a:t>biguanide</a:t>
            </a:r>
            <a:r>
              <a:rPr lang="en-US" dirty="0" smtClean="0"/>
              <a:t> </a:t>
            </a:r>
            <a:r>
              <a:rPr lang="en-US" dirty="0"/>
              <a:t>with poor bioavailability and </a:t>
            </a:r>
            <a:r>
              <a:rPr lang="en-US" dirty="0" smtClean="0"/>
              <a:t>absorption window </a:t>
            </a:r>
            <a:r>
              <a:rPr lang="en-US" dirty="0"/>
              <a:t>at the upper part </a:t>
            </a:r>
            <a:r>
              <a:rPr lang="en-US" dirty="0" smtClean="0"/>
              <a:t>of gastrointestinal </a:t>
            </a:r>
            <a:r>
              <a:rPr lang="en-US" dirty="0"/>
              <a:t>tract prepared </a:t>
            </a:r>
            <a:r>
              <a:rPr lang="en-US" dirty="0" smtClean="0"/>
              <a:t>by wet </a:t>
            </a:r>
            <a:r>
              <a:rPr lang="en-US" dirty="0"/>
              <a:t>granulation method incorporating natural polymers G</a:t>
            </a:r>
            <a:r>
              <a:rPr lang="en-US" dirty="0" smtClean="0"/>
              <a:t>uar </a:t>
            </a:r>
            <a:r>
              <a:rPr lang="en-US" dirty="0"/>
              <a:t>G</a:t>
            </a:r>
            <a:r>
              <a:rPr lang="en-US" dirty="0" smtClean="0"/>
              <a:t>um </a:t>
            </a:r>
            <a:r>
              <a:rPr lang="en-US" dirty="0"/>
              <a:t>and k-carrageen and a polymer HPMC either alone </a:t>
            </a:r>
            <a:r>
              <a:rPr lang="en-US" dirty="0" smtClean="0"/>
              <a:t>or in combination</a:t>
            </a:r>
            <a:r>
              <a:rPr lang="en-US" dirty="0"/>
              <a:t>. </a:t>
            </a:r>
            <a:endParaRPr lang="en-US" dirty="0" smtClean="0"/>
          </a:p>
          <a:p>
            <a:endParaRPr lang="en-US" dirty="0" smtClean="0"/>
          </a:p>
          <a:p>
            <a:r>
              <a:rPr lang="en-US" dirty="0" smtClean="0"/>
              <a:t>Formulation </a:t>
            </a:r>
            <a:r>
              <a:rPr lang="en-US" dirty="0"/>
              <a:t>prepared with a combination </a:t>
            </a:r>
            <a:r>
              <a:rPr lang="en-US" dirty="0" smtClean="0"/>
              <a:t>of 6</a:t>
            </a:r>
            <a:r>
              <a:rPr lang="en-US" dirty="0"/>
              <a:t>% w/w k-carrageen, and 11</a:t>
            </a:r>
            <a:r>
              <a:rPr lang="en-US" dirty="0" smtClean="0"/>
              <a:t>% w/w </a:t>
            </a:r>
            <a:r>
              <a:rPr lang="en-US" dirty="0"/>
              <a:t>guar gum showed good </a:t>
            </a:r>
            <a:r>
              <a:rPr lang="en-US" dirty="0" smtClean="0"/>
              <a:t>gel strength</a:t>
            </a:r>
            <a:r>
              <a:rPr lang="en-US" dirty="0"/>
              <a:t>, stable, and persistent buoyancy for 12 h, least floating</a:t>
            </a:r>
          </a:p>
          <a:p>
            <a:r>
              <a:rPr lang="en-US" dirty="0"/>
              <a:t>lag time of 58 s with good matrix integrity throughout </a:t>
            </a:r>
            <a:r>
              <a:rPr lang="en-US" dirty="0" smtClean="0"/>
              <a:t>dissolution period</a:t>
            </a:r>
            <a:r>
              <a:rPr lang="en-US" dirty="0"/>
              <a:t>. </a:t>
            </a:r>
            <a:endParaRPr lang="en-US" dirty="0" smtClean="0"/>
          </a:p>
          <a:p>
            <a:endParaRPr lang="en-US" dirty="0" smtClean="0"/>
          </a:p>
          <a:p>
            <a:r>
              <a:rPr lang="en-US" dirty="0" smtClean="0"/>
              <a:t>Comparison </a:t>
            </a:r>
            <a:r>
              <a:rPr lang="en-US" dirty="0"/>
              <a:t>study with </a:t>
            </a:r>
            <a:r>
              <a:rPr lang="en-US" dirty="0" err="1"/>
              <a:t>Glutamet</a:t>
            </a:r>
            <a:r>
              <a:rPr lang="en-US" dirty="0"/>
              <a:t>® showed that </a:t>
            </a:r>
            <a:r>
              <a:rPr lang="en-US" dirty="0" smtClean="0"/>
              <a:t>the optimized </a:t>
            </a:r>
            <a:r>
              <a:rPr lang="en-US" dirty="0"/>
              <a:t>formulation has better and complete release </a:t>
            </a:r>
            <a:r>
              <a:rPr lang="en-US" dirty="0" smtClean="0"/>
              <a:t>than the </a:t>
            </a:r>
            <a:r>
              <a:rPr lang="en-US" dirty="0"/>
              <a:t>marketed product. </a:t>
            </a:r>
            <a:endParaRPr lang="en-US" dirty="0" smtClean="0"/>
          </a:p>
          <a:p>
            <a:endParaRPr lang="en-US" dirty="0" smtClean="0"/>
          </a:p>
          <a:p>
            <a:r>
              <a:rPr lang="en-US" dirty="0" smtClean="0"/>
              <a:t>The presented research studies </a:t>
            </a:r>
            <a:r>
              <a:rPr lang="en-US" dirty="0"/>
              <a:t>revealed usefulness of </a:t>
            </a:r>
            <a:r>
              <a:rPr lang="en-US" dirty="0" smtClean="0"/>
              <a:t>natural polymers </a:t>
            </a:r>
            <a:r>
              <a:rPr lang="en-US" dirty="0"/>
              <a:t>over synthetic</a:t>
            </a:r>
            <a:r>
              <a:rPr lang="en-US" dirty="0" smtClean="0"/>
              <a:t>.</a:t>
            </a:r>
            <a:endParaRPr lang="en-US" dirty="0"/>
          </a:p>
        </p:txBody>
      </p:sp>
      <p:sp>
        <p:nvSpPr>
          <p:cNvPr id="5" name="TextBox 4"/>
          <p:cNvSpPr txBox="1"/>
          <p:nvPr/>
        </p:nvSpPr>
        <p:spPr>
          <a:xfrm>
            <a:off x="533400" y="6096000"/>
            <a:ext cx="8763000" cy="507831"/>
          </a:xfrm>
          <a:prstGeom prst="rect">
            <a:avLst/>
          </a:prstGeom>
          <a:noFill/>
        </p:spPr>
        <p:txBody>
          <a:bodyPr wrap="square" rtlCol="0">
            <a:spAutoFit/>
          </a:bodyPr>
          <a:lstStyle/>
          <a:p>
            <a:r>
              <a:rPr lang="en-US" sz="900" dirty="0" smtClean="0"/>
              <a:t>1. </a:t>
            </a:r>
            <a:r>
              <a:rPr lang="en-US" sz="900" dirty="0" err="1" smtClean="0"/>
              <a:t>Kaushik</a:t>
            </a:r>
            <a:r>
              <a:rPr lang="en-US" sz="900" dirty="0" smtClean="0"/>
              <a:t> A.Y., </a:t>
            </a:r>
            <a:r>
              <a:rPr lang="en-US" sz="900" dirty="0" err="1" smtClean="0"/>
              <a:t>Tiwari</a:t>
            </a:r>
            <a:r>
              <a:rPr lang="en-US" sz="900" dirty="0" smtClean="0"/>
              <a:t> A.K., Gaur A., </a:t>
            </a:r>
            <a:r>
              <a:rPr lang="en-US" sz="900" dirty="0"/>
              <a:t>Role of </a:t>
            </a:r>
            <a:r>
              <a:rPr lang="en-US" sz="900" dirty="0" err="1"/>
              <a:t>excipients</a:t>
            </a:r>
            <a:r>
              <a:rPr lang="en-US" sz="900" dirty="0"/>
              <a:t> and polymeric </a:t>
            </a:r>
            <a:r>
              <a:rPr lang="en-US" sz="900" dirty="0" smtClean="0"/>
              <a:t>advancements in </a:t>
            </a:r>
            <a:r>
              <a:rPr lang="en-US" sz="900" dirty="0"/>
              <a:t>preparation of floating drug delivery </a:t>
            </a:r>
            <a:r>
              <a:rPr lang="en-US" sz="900" dirty="0" smtClean="0"/>
              <a:t>systems. </a:t>
            </a:r>
            <a:r>
              <a:rPr lang="en-US" sz="900" dirty="0"/>
              <a:t>International Journal of Pharmaceutical </a:t>
            </a:r>
            <a:r>
              <a:rPr lang="en-US" sz="900" dirty="0" smtClean="0"/>
              <a:t>Investigation </a:t>
            </a:r>
            <a:r>
              <a:rPr lang="en-US" sz="900" dirty="0"/>
              <a:t>| January 2015 | </a:t>
            </a:r>
            <a:r>
              <a:rPr lang="en-US" sz="900" dirty="0" err="1"/>
              <a:t>Vol</a:t>
            </a:r>
            <a:r>
              <a:rPr lang="en-US" sz="900" dirty="0"/>
              <a:t> 5 | Issue 1 </a:t>
            </a:r>
            <a:r>
              <a:rPr lang="en-US" sz="900" dirty="0" smtClean="0"/>
              <a:t>.</a:t>
            </a:r>
          </a:p>
          <a:p>
            <a:r>
              <a:rPr lang="en-US" sz="900" dirty="0" smtClean="0"/>
              <a:t>2. </a:t>
            </a:r>
            <a:r>
              <a:rPr lang="en-US" sz="900" dirty="0" err="1" smtClean="0"/>
              <a:t>Hajare</a:t>
            </a:r>
            <a:r>
              <a:rPr lang="en-US" sz="900" dirty="0" smtClean="0"/>
              <a:t> </a:t>
            </a:r>
            <a:r>
              <a:rPr lang="en-US" sz="900" dirty="0"/>
              <a:t>AA, </a:t>
            </a:r>
            <a:r>
              <a:rPr lang="en-US" sz="900" dirty="0" err="1"/>
              <a:t>Patil</a:t>
            </a:r>
            <a:r>
              <a:rPr lang="en-US" sz="900" dirty="0"/>
              <a:t> VA. Formulation and characterization </a:t>
            </a:r>
            <a:r>
              <a:rPr lang="en-US" sz="900" dirty="0" smtClean="0"/>
              <a:t>of </a:t>
            </a:r>
            <a:r>
              <a:rPr lang="en-US" sz="900" dirty="0" err="1" smtClean="0"/>
              <a:t>metformin</a:t>
            </a:r>
            <a:r>
              <a:rPr lang="en-US" sz="900" dirty="0" smtClean="0"/>
              <a:t> </a:t>
            </a:r>
            <a:r>
              <a:rPr lang="en-US" sz="900" dirty="0"/>
              <a:t>hydrochloride floating tablets. Asian J </a:t>
            </a:r>
            <a:r>
              <a:rPr lang="en-US" sz="900" dirty="0" err="1"/>
              <a:t>Pharm</a:t>
            </a:r>
            <a:r>
              <a:rPr lang="en-US" sz="900" dirty="0"/>
              <a:t> </a:t>
            </a:r>
            <a:r>
              <a:rPr lang="en-US" sz="900" dirty="0" smtClean="0"/>
              <a:t>Res 2012;2:111-7.</a:t>
            </a:r>
            <a:endParaRPr lang="en-US" sz="900" dirty="0"/>
          </a:p>
        </p:txBody>
      </p:sp>
      <p:sp>
        <p:nvSpPr>
          <p:cNvPr id="6" name="Title 1"/>
          <p:cNvSpPr>
            <a:spLocks noGrp="1"/>
          </p:cNvSpPr>
          <p:nvPr>
            <p:ph type="title"/>
          </p:nvPr>
        </p:nvSpPr>
        <p:spPr>
          <a:xfrm>
            <a:off x="533400" y="0"/>
            <a:ext cx="8229600" cy="1143000"/>
          </a:xfrm>
        </p:spPr>
        <p:txBody>
          <a:bodyPr>
            <a:normAutofit/>
          </a:bodyPr>
          <a:lstStyle/>
          <a:p>
            <a:r>
              <a:rPr lang="en-US" sz="1600" b="1" dirty="0" smtClean="0">
                <a:solidFill>
                  <a:srgbClr val="0070C0"/>
                </a:solidFill>
              </a:rPr>
              <a:t>Guar gum finds use in designing </a:t>
            </a:r>
            <a:r>
              <a:rPr lang="en-US" sz="1600" b="1" dirty="0" err="1" smtClean="0">
                <a:solidFill>
                  <a:srgbClr val="0070C0"/>
                </a:solidFill>
              </a:rPr>
              <a:t>Metformin</a:t>
            </a:r>
            <a:r>
              <a:rPr lang="en-US" sz="1600" b="1" dirty="0" smtClean="0">
                <a:solidFill>
                  <a:srgbClr val="0070C0"/>
                </a:solidFill>
              </a:rPr>
              <a:t> floating tablets:</a:t>
            </a:r>
            <a:r>
              <a:rPr lang="en-US" sz="1600" b="1" dirty="0" smtClean="0"/>
              <a:t> </a:t>
            </a:r>
            <a:br>
              <a:rPr lang="en-US" sz="1600" b="1" dirty="0" smtClean="0"/>
            </a:br>
            <a:r>
              <a:rPr lang="en-US" sz="1600" b="1" dirty="0" smtClean="0"/>
              <a:t>“Formulation and characterization of </a:t>
            </a:r>
            <a:r>
              <a:rPr lang="en-US" sz="1600" b="1" dirty="0" err="1" smtClean="0"/>
              <a:t>metformin</a:t>
            </a:r>
            <a:r>
              <a:rPr lang="en-US" sz="1600" b="1" dirty="0" smtClean="0"/>
              <a:t> hydrochloride floating tablets”. </a:t>
            </a:r>
            <a:endParaRPr lang="en-US" sz="1600" b="1" dirty="0"/>
          </a:p>
        </p:txBody>
      </p:sp>
      <p:sp>
        <p:nvSpPr>
          <p:cNvPr id="7" name="Slide Number Placeholder 6"/>
          <p:cNvSpPr>
            <a:spLocks noGrp="1"/>
          </p:cNvSpPr>
          <p:nvPr>
            <p:ph type="sldNum" sz="quarter" idx="12"/>
          </p:nvPr>
        </p:nvSpPr>
        <p:spPr/>
        <p:txBody>
          <a:bodyPr/>
          <a:lstStyle/>
          <a:p>
            <a:fld id="{EDE4FEEB-E43B-44EF-BEDB-593369A71E77}"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Dubai\GUAR GUM PPT\image7.png"/>
          <p:cNvPicPr>
            <a:picLocks noChangeAspect="1" noChangeArrowheads="1"/>
          </p:cNvPicPr>
          <p:nvPr/>
        </p:nvPicPr>
        <p:blipFill>
          <a:blip r:embed="rId2"/>
          <a:srcRect l="2440" t="1898" r="2418" b="5074"/>
          <a:stretch>
            <a:fillRect/>
          </a:stretch>
        </p:blipFill>
        <p:spPr bwMode="auto">
          <a:xfrm>
            <a:off x="533400" y="1066800"/>
            <a:ext cx="2971800" cy="3733800"/>
          </a:xfrm>
          <a:prstGeom prst="rect">
            <a:avLst/>
          </a:prstGeom>
          <a:noFill/>
        </p:spPr>
      </p:pic>
      <p:pic>
        <p:nvPicPr>
          <p:cNvPr id="5" name="Picture 4" descr="E:\Dubai\GUAR GUM PPT\image8.gif"/>
          <p:cNvPicPr>
            <a:picLocks noChangeAspect="1" noChangeArrowheads="1"/>
          </p:cNvPicPr>
          <p:nvPr/>
        </p:nvPicPr>
        <p:blipFill>
          <a:blip r:embed="rId3"/>
          <a:srcRect/>
          <a:stretch>
            <a:fillRect/>
          </a:stretch>
        </p:blipFill>
        <p:spPr bwMode="auto">
          <a:xfrm>
            <a:off x="4166937" y="838200"/>
            <a:ext cx="4519863" cy="3657600"/>
          </a:xfrm>
          <a:prstGeom prst="rect">
            <a:avLst/>
          </a:prstGeom>
          <a:noFill/>
        </p:spPr>
      </p:pic>
      <p:sp>
        <p:nvSpPr>
          <p:cNvPr id="6" name="TextBox 5"/>
          <p:cNvSpPr txBox="1"/>
          <p:nvPr/>
        </p:nvSpPr>
        <p:spPr>
          <a:xfrm>
            <a:off x="2590800" y="6474768"/>
            <a:ext cx="2971800" cy="230832"/>
          </a:xfrm>
          <a:prstGeom prst="rect">
            <a:avLst/>
          </a:prstGeom>
          <a:noFill/>
        </p:spPr>
        <p:txBody>
          <a:bodyPr wrap="square" rtlCol="0">
            <a:spAutoFit/>
          </a:bodyPr>
          <a:lstStyle/>
          <a:p>
            <a:r>
              <a:rPr lang="en-US" sz="900" dirty="0" smtClean="0"/>
              <a:t>Reference: Pictures adapted from Trends in Biotechnology.</a:t>
            </a:r>
            <a:endParaRPr lang="en-US" sz="900" dirty="0"/>
          </a:p>
        </p:txBody>
      </p:sp>
      <p:sp>
        <p:nvSpPr>
          <p:cNvPr id="7" name="TextBox 6"/>
          <p:cNvSpPr txBox="1"/>
          <p:nvPr/>
        </p:nvSpPr>
        <p:spPr>
          <a:xfrm>
            <a:off x="1600200" y="152400"/>
            <a:ext cx="7010400" cy="369332"/>
          </a:xfrm>
          <a:prstGeom prst="rect">
            <a:avLst/>
          </a:prstGeom>
          <a:noFill/>
        </p:spPr>
        <p:txBody>
          <a:bodyPr wrap="square" rtlCol="0">
            <a:spAutoFit/>
          </a:bodyPr>
          <a:lstStyle/>
          <a:p>
            <a:r>
              <a:rPr lang="en-US" b="1" dirty="0" smtClean="0">
                <a:solidFill>
                  <a:srgbClr val="0070C0"/>
                </a:solidFill>
              </a:rPr>
              <a:t>Anatomical spaces important for a formulation scientist</a:t>
            </a:r>
            <a:endParaRPr lang="en-US" b="1" dirty="0">
              <a:solidFill>
                <a:srgbClr val="0070C0"/>
              </a:solidFill>
            </a:endParaRPr>
          </a:p>
        </p:txBody>
      </p:sp>
      <p:sp>
        <p:nvSpPr>
          <p:cNvPr id="8" name="Slide Number Placeholder 7"/>
          <p:cNvSpPr>
            <a:spLocks noGrp="1"/>
          </p:cNvSpPr>
          <p:nvPr>
            <p:ph type="sldNum" sz="quarter" idx="12"/>
          </p:nvPr>
        </p:nvSpPr>
        <p:spPr/>
        <p:txBody>
          <a:bodyPr/>
          <a:lstStyle/>
          <a:p>
            <a:fld id="{EDE4FEEB-E43B-44EF-BEDB-593369A71E77}"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smtClean="0">
                <a:solidFill>
                  <a:schemeClr val="accent1"/>
                </a:solidFill>
              </a:rPr>
              <a:t>Colonic drug delivery</a:t>
            </a:r>
            <a:endParaRPr lang="en-US" sz="2800" b="1" dirty="0">
              <a:solidFill>
                <a:schemeClr val="accent1"/>
              </a:solidFill>
            </a:endParaRPr>
          </a:p>
        </p:txBody>
      </p:sp>
      <p:sp>
        <p:nvSpPr>
          <p:cNvPr id="3" name="Content Placeholder 2"/>
          <p:cNvSpPr>
            <a:spLocks noGrp="1"/>
          </p:cNvSpPr>
          <p:nvPr>
            <p:ph idx="1"/>
          </p:nvPr>
        </p:nvSpPr>
        <p:spPr>
          <a:xfrm>
            <a:off x="457200" y="990600"/>
            <a:ext cx="8229600" cy="4953000"/>
          </a:xfrm>
        </p:spPr>
        <p:txBody>
          <a:bodyPr>
            <a:normAutofit fontScale="55000" lnSpcReduction="20000"/>
          </a:bodyPr>
          <a:lstStyle/>
          <a:p>
            <a:r>
              <a:rPr lang="en-US" dirty="0" smtClean="0"/>
              <a:t>Site-specific drug delivery to the colon has attracted considerable attention for the past few years in order to develop drug delivery systems that are able to release drugs specifically in the colon in a predictable and reproducible manner. </a:t>
            </a:r>
          </a:p>
          <a:p>
            <a:pPr>
              <a:buNone/>
            </a:pPr>
            <a:endParaRPr lang="en-US" dirty="0" smtClean="0"/>
          </a:p>
          <a:p>
            <a:r>
              <a:rPr lang="en-US" dirty="0" smtClean="0"/>
              <a:t>Colonic </a:t>
            </a:r>
            <a:r>
              <a:rPr lang="en-US" dirty="0"/>
              <a:t>drug delivery has gained </a:t>
            </a:r>
            <a:r>
              <a:rPr lang="en-US" dirty="0" smtClean="0"/>
              <a:t>increased importance </a:t>
            </a:r>
            <a:r>
              <a:rPr lang="en-US" dirty="0"/>
              <a:t>not just for the delivery of the </a:t>
            </a:r>
            <a:r>
              <a:rPr lang="en-US" dirty="0" smtClean="0"/>
              <a:t>drugs for </a:t>
            </a:r>
            <a:r>
              <a:rPr lang="en-US" dirty="0"/>
              <a:t>the treatment of local diseases associated </a:t>
            </a:r>
            <a:r>
              <a:rPr lang="en-US" dirty="0" smtClean="0"/>
              <a:t>with the </a:t>
            </a:r>
            <a:r>
              <a:rPr lang="en-US" dirty="0"/>
              <a:t>colon like </a:t>
            </a:r>
            <a:r>
              <a:rPr lang="en-US" dirty="0" err="1"/>
              <a:t>Crohn’s</a:t>
            </a:r>
            <a:r>
              <a:rPr lang="en-US" dirty="0"/>
              <a:t> </a:t>
            </a:r>
            <a:r>
              <a:rPr lang="en-US" dirty="0" smtClean="0"/>
              <a:t>disease</a:t>
            </a:r>
            <a:r>
              <a:rPr lang="en-US" dirty="0"/>
              <a:t>, ulcerative </a:t>
            </a:r>
            <a:r>
              <a:rPr lang="en-US" dirty="0" smtClean="0"/>
              <a:t>colitis, irritable </a:t>
            </a:r>
            <a:r>
              <a:rPr lang="en-US" dirty="0"/>
              <a:t>bowel syndrome and constipation </a:t>
            </a:r>
            <a:r>
              <a:rPr lang="en-US" dirty="0" smtClean="0"/>
              <a:t>but also </a:t>
            </a:r>
            <a:r>
              <a:rPr lang="en-US" dirty="0"/>
              <a:t>for the systemic delivery of </a:t>
            </a:r>
            <a:r>
              <a:rPr lang="en-US" dirty="0" smtClean="0"/>
              <a:t>proteins, therapeutic </a:t>
            </a:r>
            <a:r>
              <a:rPr lang="en-US" dirty="0"/>
              <a:t>peptides, </a:t>
            </a:r>
            <a:r>
              <a:rPr lang="en-US" dirty="0" err="1"/>
              <a:t>antiasthmatic</a:t>
            </a:r>
            <a:r>
              <a:rPr lang="en-US" dirty="0"/>
              <a:t> </a:t>
            </a:r>
            <a:r>
              <a:rPr lang="en-US" dirty="0" smtClean="0"/>
              <a:t>drugs, antihypertensive </a:t>
            </a:r>
            <a:r>
              <a:rPr lang="en-US" dirty="0"/>
              <a:t>drugs and </a:t>
            </a:r>
            <a:r>
              <a:rPr lang="en-US" dirty="0" err="1"/>
              <a:t>antidiabetic</a:t>
            </a:r>
            <a:r>
              <a:rPr lang="en-US" dirty="0"/>
              <a:t> </a:t>
            </a:r>
            <a:r>
              <a:rPr lang="en-US" dirty="0" smtClean="0"/>
              <a:t>agents.</a:t>
            </a:r>
          </a:p>
          <a:p>
            <a:pPr>
              <a:buNone/>
            </a:pPr>
            <a:endParaRPr lang="en-US" dirty="0" smtClean="0"/>
          </a:p>
          <a:p>
            <a:r>
              <a:rPr lang="en-US" dirty="0"/>
              <a:t>The site </a:t>
            </a:r>
            <a:r>
              <a:rPr lang="en-US" dirty="0" smtClean="0"/>
              <a:t>specific drug </a:t>
            </a:r>
            <a:r>
              <a:rPr lang="en-US" dirty="0"/>
              <a:t>delivery to colon is important for the treatment of diseases</a:t>
            </a:r>
          </a:p>
          <a:p>
            <a:pPr>
              <a:buNone/>
            </a:pPr>
            <a:r>
              <a:rPr lang="en-US" dirty="0" smtClean="0"/>
              <a:t>	associated </a:t>
            </a:r>
            <a:r>
              <a:rPr lang="en-US" dirty="0"/>
              <a:t>with the colon, reducing the side effects of the </a:t>
            </a:r>
            <a:r>
              <a:rPr lang="en-US" dirty="0" smtClean="0"/>
              <a:t>drug and </a:t>
            </a:r>
            <a:r>
              <a:rPr lang="en-US" dirty="0"/>
              <a:t>reducing the administered dose</a:t>
            </a:r>
            <a:r>
              <a:rPr lang="en-US" dirty="0" smtClean="0"/>
              <a:t>.</a:t>
            </a:r>
          </a:p>
          <a:p>
            <a:pPr>
              <a:buNone/>
            </a:pPr>
            <a:endParaRPr lang="en-US" dirty="0" smtClean="0"/>
          </a:p>
          <a:p>
            <a:r>
              <a:rPr lang="en-US" dirty="0"/>
              <a:t>There are </a:t>
            </a:r>
            <a:r>
              <a:rPr lang="en-US" dirty="0" smtClean="0"/>
              <a:t>various </a:t>
            </a:r>
            <a:r>
              <a:rPr lang="en-US" dirty="0"/>
              <a:t>techniques </a:t>
            </a:r>
            <a:r>
              <a:rPr lang="en-US" dirty="0" smtClean="0"/>
              <a:t>through which </a:t>
            </a:r>
            <a:r>
              <a:rPr lang="en-US" dirty="0"/>
              <a:t>colon drug targeting can be achieved, </a:t>
            </a:r>
            <a:r>
              <a:rPr lang="en-US" dirty="0" smtClean="0"/>
              <a:t>for example</a:t>
            </a:r>
            <a:r>
              <a:rPr lang="en-US" dirty="0"/>
              <a:t>, formation of </a:t>
            </a:r>
            <a:r>
              <a:rPr lang="en-US" dirty="0" err="1"/>
              <a:t>prodrug</a:t>
            </a:r>
            <a:r>
              <a:rPr lang="en-US" dirty="0"/>
              <a:t>, coating with </a:t>
            </a:r>
            <a:r>
              <a:rPr lang="en-US" dirty="0" smtClean="0"/>
              <a:t>pH sensitive polymers</a:t>
            </a:r>
            <a:r>
              <a:rPr lang="en-US" dirty="0"/>
              <a:t>, coating with </a:t>
            </a:r>
            <a:r>
              <a:rPr lang="en-US" dirty="0" smtClean="0"/>
              <a:t>biodegradable polymers</a:t>
            </a:r>
            <a:r>
              <a:rPr lang="en-US" dirty="0"/>
              <a:t>, </a:t>
            </a:r>
            <a:r>
              <a:rPr lang="en-US" dirty="0" smtClean="0"/>
              <a:t>designing formulations using polysaccharides</a:t>
            </a:r>
            <a:r>
              <a:rPr lang="en-US" dirty="0"/>
              <a:t>, timed released systems</a:t>
            </a:r>
            <a:r>
              <a:rPr lang="en-US" dirty="0" smtClean="0"/>
              <a:t>,</a:t>
            </a:r>
            <a:r>
              <a:rPr lang="en-US" dirty="0"/>
              <a:t> pressure-controlled drug delivery </a:t>
            </a:r>
            <a:r>
              <a:rPr lang="en-US" dirty="0" smtClean="0"/>
              <a:t>systems, osmotic </a:t>
            </a:r>
            <a:r>
              <a:rPr lang="en-US" dirty="0"/>
              <a:t>pressure controlled </a:t>
            </a:r>
            <a:r>
              <a:rPr lang="en-US" dirty="0" smtClean="0"/>
              <a:t>systems etc. </a:t>
            </a:r>
            <a:endParaRPr lang="en-US" dirty="0"/>
          </a:p>
        </p:txBody>
      </p:sp>
      <p:sp>
        <p:nvSpPr>
          <p:cNvPr id="13314" name="AutoShape 2" descr="data:image/jpeg;base64,/9j/4AAQSkZJRgABAQAAAQABAAD/2wCEAAkGBxMREhUTERIVFRUXGB0aGBgYGBgcFxgdFxcXHBkYFxcYHCggHBolGxgYITEiJSkrLi4uGh8zODMvNygtLisBCgoKDg0OGxAQGzcmICY0MjQwLzQ0LywvLDQsLDQsLCw0Ly03LCwsLTQsLCwvMjAsLCwsLCwvLDQsLzQsLCwsNP/AABEIAQsAvQMBIgACEQEDEQH/xAAcAAEAAQUBAQAAAAAAAAAAAAAABQIDBAYHAQj/xABFEAACAQIEAwUECAIIBQUBAAABAhEAAwQSITEiQVEFEzJhcQZCgZEHI1JicqGxwRSSFjOCssLR4fAkc6LS8UNTY4OzFf/EABoBAQADAQEBAAAAAAAAAAAAAAABBAUDAgb/xAAxEQACAQIEBAMHBAMAAAAAAAAAAQIDEQQSITEFQVFxE2GBIjKRobHR8BTB4fEVI0L/2gAMAwEAAhEDEQA/AO40pSgFKUoBSlKAUpSgFKVRbuBtjMGPL4HnQFdKUoBSlKAUpSaAUpSgFKUoBSlKAUpSgFKUoBSlKAUql3CiSQB1Ogr1WB2M/wCmh/OgPaUpQFjFa5V+0YPpBJ+cR8avARoKsuZuKOiknymAPnxfKr9AKUpQClKUArHxIy/WDl4vNec+mp+Y51kV46ggg6g6H40B7SrODYlFJ3yifWNfzq9QClKUApSlAKUpQClKUApSlAY+NwoupkJIGZToSDwOrbjUeGor+jgC5bd64iceikiM7XDKkGQQHjTko5gETmYdRTMOooCI/wD4pOYm9cBJfLDHhVtABtsJI6T5Vfu2rltV7u7mMBQrgFWIG8iGBMSTLQAdDUhmHUVhY6+bea4ENyE4VWCZ1JEb68O07fMFroQfbPtMMEuW5b+ubWQcyGffZhxBREcQG0DQSNUPtPim+sF8wdioXJ8NI/eto9n+wxdJxWLh7jmQh8KjkSOsbA7COe2wXcDbMsp7tjuyHLPKWHhfT7QNUJUa1f2nJxXJffY1IYjD4b2FFTfN/bfQ0DDe1+LTd1f8aj/DFb/2P2iuIsrdURO46EaEfOtJ9p+wGB7yxkuGJa3bEOR9oIJUnr4AeQneI7C9pXwr5QYBJm04ykmN1VoM6bjQx8q9OtUw9TLVd49dyzWo0MXSzUElLpt6dOx1qlaT2hjrzFWDK2aGHEyrkYEyoAOuwg+etTfYGJxD2yWCEZoUlmkgb+7rrzrrhuJRr13RUWmu3Iy6uGlThmbJuqbjhQWOwEn4VZIu9UHwY/uKx7y3WYJmSNGbgbkeEePmR8lPWtIrFd7MmHbky2yfRgpM/OrWKW/L93sSIJO2kGBO3MHQzyIp2mt3ubssngb3G+yfv1j9pYYtdU97luZIUAEDchySJyiHAGviy+KAKjmdE7RTt1/YyH/iR4Qh4hEnlrOb9o6ivW78hhyDRpozjKZIk6cRA3GiEg6iIqWlQ2NDEXFDRIk52uBOHwqyBRm2hDuGNZnYqi2xL4i3cLIgWGGoRrgzBZgDiC6fYnc0sRn8i8v8VtCe8dTP2ioHlOUHyHyu4IXsx7yIM7RpwoNPKQ8eW+ulZKYpGbKrAmCdNfDlnUaA8S6edXqWDnfkhSlKk8ClKUApSlAQPaNq41y53ZjQe8RDFOFjG4BmV5zzqkW8RmEssDX1PduNQB4c7Lp90Gayb99Uu3SxAHASTsAdJJ6TS5jbS73FiJJnQAGJJ5Dz8qsOaWnkvocHF3MVlxJmCoGm8TscxlQNZgD51cwK3gxFwgqATOkkl2ygQBoEA+J3NZl5wpgkFvsiWb1yqJjz2qkWrzbBbY+9xP8Ayrwj1lvSozoZWQuN7U7slZEAOZkEZmclSTOgAkweo6awN7tPvHy5wzxmhny6GYIEE5TBgqDsansd2EGFt2hsodQWJLEwRZKqBGhAMKBvNYfZuGc3WUgKxOUndzl6SNF56z6Cs7EztJJvfb85s0cLkUdtTAt2ru4Z5+yiugPkXaJ+YB6VA9rAm6fqguWIDEcJC5ZEZtYnWeZrpeH7IKiNTqTxEk6kk6k7a7bDYaVo3teiWsSwDSSFJHMGNgBvoAfjVLGxkqXqavD5wdbTe37ok+xOzMRft2yCqoVjMQSAAzDTiEnyit0w+AyKF718oH3R8ZVQfzqI9jLrtg7YQBQC4ltf/UbZB+5HpU4MID4yXP3tv5Rw/GJ86s4PC06a8SO8t3+3YzMbVlKpKD2Tf1MS61kAnK10fFwZ2ClzlJnTQ1RYwlsDiwoLHU8FuJ6DXYDT4VnvxOByUZj6nRf8XyFX6vFMhO0rFrubkYYDgbXImnCfOvO1BbDWQ9uFAYgKYKGNWhWGUAFjm1A8iRU26gggiQdCDsQeRr2o5nq+ljUV7ggD+GuMAyZRnbhHdyC0twmBHmR5UZ7LPIs34CqSqlhBd1M7z3gY7DlzIMVt1Kk8mpYHGpYbMmHY5g54WZi31qoAkmGkKGgbBdNKkv6QiYFtmBZwkc8gPFO2UkaGeY+E3SgFKUoBSlKAUpSgIHtLS/mKK66AypJEgDVphV1kyDAUmsVsRYYDPgyA+ReJY0ZsiqRyIPu9CfStoql7YMSAYMiRseo6GpbuCM7P7YF14Fp1BTOWIA8ojcnT4adazszN4RlHU+L4Ly9T8qv0qAYfZ1tVAX31ADTq2nSfdMSI0qrtLDl7ZCxn3UnSD1BGoNX7tpW8QBjbqPQ8jWHiYQHIXzAE+JmAgTxBjEH5nWNtPM4qUXF8yU7O5D2sHjO9zXLpS0IJhuQnPJkyCI2Ckbz0g/avsW2AcVh/Cxi6NZDHZjOup3nmR1ree0tbZHWB+Yn8q1f2hwwGFvMZkd3GpG9wAzG+nI1UlgqcMNO7b56u+yLWGxlRYuCikk9H6sy/o+ecMw6XCP8ApQ/vWz1qX0cn6m7/AM3/AAJW211wjvRj2GPVsTPuWBpcP3lEf2SZ/vir9W79vMNDBBkHofPygkfGsYYo3CbacLDxnQ5J+zOjMeXIbn7JsFQp7SxjKrd0MzrlnhZgMzKDIXUnKS0DkJ9cO723cUwcO0ZsubiC6kgMOA6eHTeWAE6xMWbQQZVED8/MknUknUk6mq6AhB2xeAlsK5lkgLmkBhxZpWBlPWNDrFeYft9nWVsM2+q5yul0oYJtjXhJiAf1qcoKAUpSgFKUoBSlKAUpSgFKsG+SYQT1Y+EfHmfIdIJFP4cnxsT5DhH5a/MmgK7l9V8TAHkCdT6DnVH8QT4UY+ZGUfHNr8gauW7Sr4VA9ABVdAWO7dvE2UdF/QsdfkAauJaAEACP1neepqulAWbycIHQj5f+Kg/bKzGDux1SfhcWtiqJ9q0nCXvwz8iD+1c6+tKS8n9DthrKvB+a+pCfRxe4LydGVv5hH+CtxrQPo7uReuL1tz/KwH+Kt0ZzdMISEHiYbn7qH9W5bDXVeGBlehH85lniccuJl6fQ9e4bhKoYAMM/puqefInltvMVnCrAAEZdiNxO+vnznfnNXUQKAAAANABsPSqqtlAx87r4hmHVd/ivP4fKrlq8reEzG/UeRG4PrVyrd2wrbjUbHYj0I1HwoC5SrHduvhbMOjfoGG3xBoMTGjgr6+E+jDT5wfKgL9KUoBSlKAUpSgFW71vMImBzjcjoDy9fX1q5SgPFUAQBAGwr2lKAUpSgFKUoBWD26mbDXx1tP/cNZ1WsXbzI69VI+YIqJK6aPUHaSZzb2EBfFspBVe7YHUcets6QZC8jsdDy36aqgCAIA2Fc39gH/wCKHnbYD5of0BrpNUeHO9H1NLi6tiPRClKVfMsUpSgFKUoBSlKAUpSgFKUoBSlYOOx/dsqxJYaCdSc6CB8GJ8ooDOpUPY7dDuFFm6J5kAQIJzFZzQQDEDeRoalLF9XEowYdRqNgdDz3FAXKUpQClKUApSlAcy9nx3XaCr0uOn5Oo/OK6bXNu2fqu0s2w7223wOQt+9dJqhgfZzw6NmpxR5nTqdYr8+YpSlXzLFKUoBSvCwG532r2gFK8Jjf/c17QClKUArCxnaK22CtoIksTCqCwUfMn0HMiRObVu7YV4zKrRtIBj0mgIhPaW0XK5WgMAWjb6suSRuAACD6V7/SWzlDEmSFYiCcqsUBYkaQpaDzkGpMYO3p9WmhBHCNCNiNNxQYO3/7abz4RuNjtvQGHhe3LbkLDhizLGU6FXZdSBA8JOvL0qu9hctzMhKF+Y2LAE8a7NKiJ0IywDrWUmEtrGW2ggQIUCBqY22kn5msK6ptMgEtbBLRuyQCOHmycW245SICgZH8WU0vDL98f1Z9T7h8m01ABNWe2+27GDTPiLgUHwjdmPRVGp/bnV/G463asteZh3aoXJGoKgTp1kbV899sdoPibrXW0nwp7iLyRB7oHlpMmNa5VamXuaGAwX6iTb91HR8X9KyA/VYVmHV3Cn5KG/WqsJ9K1o/1uGuL+Blf+9lrlS3N5BEbztrOx2O1UHEr51X8WfU2/wDG4S3u/NnesB7c4C9tiFQ9Lkp+bQD8DU7axdtxK3EYdQwI/I182I4O1DbHQfKvSxD5ory4LTfuSa+f2On+3hH8VKkGbanTrLD9hW6YP2jwtzKBirGcgcPepmkjaJmfKuLez8BWA6z8x/pWA2FL3GQdTM7ATufKqdGtkq1H6lirw6NSnCDl7vM+jqVy7sbtbG28PbtJdlUEByBmYSY8U6AaDyAqQw3tXirJHfAXF56AH4FdJ9RVr9fT5pmPLhVZXs0/XX7fM6DWBju0crd1aXvLxE5JgKDoGuvByJIPIkwcoMGsLD9rHGKP4M5bZ8V8gafaW0p0ZxsWMop+0QVqUwWCSyuVBuZJJJZid2djqzaDU9BVxO+qM1pp2ZhYvsp7ttVuXRnhgzqpUw41CANwrsNcx0GsjNVp+w2YktiLnPRWcAS6tPjmYBX8JAjeZqlSQQp7DZpz32cG4HggiMrW2CrDQPBqY94xGsy2GtlEVSxYqoBY7tAiT5mrlKAUpSgFKUoBSlKAVYf+sX8LfqlX6sP/AFi/hb9U/wAqA0r6VnNnBkWzAvXVVk5GJuEr0JKa8jJ5ma5GrTtXWvpiQnC2TyF4fnbuVyN15jQ/kfX/ADqlW98+p4SrYdNdWYl+5J8qtV4rT69KrCH09aiKd9EdalWCV5O1/Q8NVC63U1J+z/s9fx1zJYUaeJmMIo5Fm136CTWzYT2IwikjEdogxoRatMdujmQflXuulGb5L+DjQrrIrtt9m3v0Wxr/ALO4gjvJM6Lv6kfvWz4Ds9rnE65V58i8bT5VkYHsrDW7n/Co+QDVrhlnYTBjYATsB/pJ37hVSVUuQNFEAnyBYgVlzUZTckWZVmo2F66ttczEKo/8AfsBWG1lsQPrAUtH3Nmcdbn2V+4Nftc1qu1hTIuXiCw1AHgt/hncxoXOu8ZQYq42MESgLD7WyfzHcfhBr1tsVd9zY/o6Yi1dTkriOgkQQP5an+08aiq6zL5TwqMzDQwSB4R5mB51A+xPZb/w5e67AXWL5EJURoASw4jsToQCDtU1evWxaZLCAgggZAAgLaeLw7nWJPlWrhU1RimYWOkpYibXUqDXmJIXIBJykqSTCQrchz2J3qoXMRAlV5aDlw6+9rxfLzqjEYS5dVlZgksh4Z2VkLcR3kAjYDUzNY64DFDNGI5tk2PCUAXMSslgQTOupO+1dFHzKaRlm5iPsId9fhoYzczH5+tZqEwJEGNRUPdwOKg5b4BIMT7pLHnl4uDLqea8wxFXMHgr6vLXQy8enPiZip21ABjLIHnoK9JW5k2JalQdvAYoA/XDUqTrrpIYA5NMwjUDhjQGpTA2WRYdixzMZJnRnYqPgCB8K9EmRSlKAjMfg89wsLighI4hJSS3EhzArm1BI1OUQRFYydntlFw4tisBi2ZsmXJGhzxHPNvzk71m43spLrh2LAgRpl6MNyJHiOxE6TWGfZm13TWsz5WgEkqTopXZlKnRjuNNI2EAB2RdETinyjLM5pMKA4nP7zazrl2EVlC6qdzba6GdYVpIzNKETEzq0fOrFz2ettOZ3aZ0OQgTEASnLKPXnNSWLsC4hUgajmJE7gwd4MGgIL6Qez+/wF4DxIO8H/1nMQPMqGHxrg994U19DX8ErWWNtSjFGAVWIAaCIyg5SZ01FfPlvsTFXWK27N1so1zIQFga52MKvxqrXj7SZv8ACa2WjOL5P6/0RpHz5ERp86kuxuzHxDgQcgYBmjQEgmJ6wD8BUj2F7P2zcH8a7Lb/APihifIsxGUegb4VveP7QwZWzZwZ7pLYuaFGSGOQBvrAMx1bXXzrhKovDeVnKM8O8Z4ilmk1ZdI2Wtu9jAwmEs2QywgUERIH2R185qQyKwGgI5aAj4VjdjdqnDuxZbd65ctqynhV0UXL6E5WOoORSYPwqPLFw9wYmzbXPDIHAIltM0gZCQQcoUEToTVKqsjV+dvnt8TosfT8R03fTnyuS9y6qQCQOgG5/Co1PwqjO7eFQo6vqfggP6kHyqNvWGslVBVmcwMhLsSFJ4mBOkA6sa8uuwkvfIggFbYJfXp3mWSBuFDVwVdO1lv/AF9dDtKtTjrKaM3Ed1bhrz5jyzQdeWVBpPmBPnUl2L2VdxhDlQlgH35DP04Brl9SvlO4gLOIRMps2ZuRxPd+seegExAPPWqMRiHuGb7lj9kR+g4V/WkK0nO8o+z31fwvp6mbiOKQistHfqdbGBU+M5/umAg8gg0gcpkjrVzFa5V6uP8Ap4/0WuR9ndtXMO+a05WD4JOUjoV/eus27mdkI2yZvTNGX8s1buHxCqp6WsZUZ5jKpSlWD2KUpQClKUApUd39xjdAmFuhdAMwU2rbaToTmbnyJ8qNfvzpb01008o5/CfOY0ry5WIuSNKsYV3IPeKAZ0jzUHqdiSPhV+vSJFKUoCxZ0d15GGHxkED4rP8AarV/pB7Y7u2MON7gljOygjSPOCPQGtouGLi/gb9U/wBa5B2niTiLzvuLjkjNuFnT5LHyqnjauSFlz/Gc6krIxJ010kfqKv2rsa5irfaABn1U9fWreF7i9eHf3WRNZy6sgCnKAoBMyANuZqvHWFQ/UObqdXHdtOu4MkjzjntzrJyO1yKVCtNZ6cW+1zP7Lxow8hBYbMcxLLDk8+KNvLWrOL7SuXQA7WzBkQElSNQVYCQQRuNahTcYkZuH8Ikz6mZG/KqjlPus/rJHyOg+ArlKjGUs8tX17EuVfNkd79Of3M69jrzcX8QbgHLMZBGmjKNxrvJ86sDFoIDAqeWeAD6EafCZqhFblC+UfnFe/wAKIhiW8jtUpQirJfAt0+F4us7tW76fz8it8Ty1iY0Gn5aUvI4NvQAXNtR9orJjbUHSjWMv9VwdFGtsf2Tt8CCedYuOuOsEqdPeWSOUSNxqPP1r1FpuyO+I4O6FB1JS1XwLuAuDv1NxcyqeJeoBErp5TXbcG6uWddoUD0y5h/friNnI91nmbReWynUiZYAjyrt+EABcDQZh/wDmkflWpgP+vQy6XMyaV4GHWhNaB2PaUpQClKUBCXVulrxssQwvSQMkNGGtwrZwdC2UaQdd6ra/jJaLVuAWgn3oyhTAucOpdteQA0OtU3bt1WvGyuY9+uYaeEWLRYCSOJoyjoWnlVX8fiNIsDxQZzARxcYIBMSFWCJ4sxAGlCEUticbys2xo2pPPKCugfaWKnztnkwIuLfxeZwbSZQrFTMZmDNkEZjAICb9TtGtk43FkoO5jVS0QQQVYsJO2U5B1MkiADVSdp382RrKl8hbKG3gNGpPCJCrJ5t5UJFy/jJ0tiARyXUEHNp3msaGJXXSSNaycFexJDd7bQGAVAaBOZwQW4phQhmB4ojSse5jcRIy2pUES2UjhKmWykyYJnKNeGPerIwWLvkE3bBUwCFVlJklgQSSAYgGfvUBhdvm6Ldwm6tv6m5qoJKngjjPn92a5SuHXUmSQPeJIkkDw+GYJ2Fb79IGMbutnQSgYQdZ7zSVkESqmPIdK0JcUkMusnLoVbbWdCPT51k4+Tc0lyOFV6l1F6aRy5V6Lh6b7a1RbOhjT8qusNv99Ky5bn2XCoKOEhbv8zwjSSB+w9TQDaP9K9LdQf8AfpVDkiCizJ1ggcjr566V5NEuctap2119J3+PKqBcb7B+Yrw3G2yH5r/nU2PNy8Zq1fkoY5A/614LjT4D1Oq7/P8A3FUPdYIYRpkx4ftHzqVe5xxKhKjJTWlmWMBhwb6mJYOsAGC5DCFPUcoMjXauz2jets40vDRuS3NRl/Ax4fuCuQYC6RfGRGz98MuqTOcZY4utdibFMLn9RcOZetr3T/zPv1t4HZ+h8NS2LZxdsgksykaFMrB+J8qnLueJgJGk86rW/aMN3ygEiAxAIO+UgwQQDsdRVrHYpRZPe23C5094AybqwVNti0qdfhUaL2DOrW3EgkKWcEhLahuEtGqwDEhhBMzVmNOLSdiw5u5JjFWGzfXqIYg8QAkhW0JOsBtxzJqtsRYEE4i2NoOdeZOxJ5kEfA1ErfwVtgwttnUnSSWXukVyDLxCqNNY0IHnK4DsuxAdLZHh0LNw920gRmIEMJ03MnWa9eFDoRnkZmHtDRg2YEaayIOsg86yKos2giqqiFUAAdABAHyquvcYqKsiG29yDvYp7T3sqzLlgCDxlbNgBFI5sZ11jKdNDVy124WKg2WXNsWIga+/lnIeUNHEYE6kTFKk8pEInbrFQ38O4BA3OxLRDQDAA1PMbRVA7fZULPZYQGJOqgZSJmQYEHQ8yOVT1U3LYYQwBHQiR+dCSMxHbBViotMYKjzOZVMgRqOKBrqUubZdaMP20zMqmw/3jrA41TpvLZo+xDTyqYpQHPvb+5cYK3c3AouFZm3uUTLs/k/zrTbd1oeLT+7zQbE/e866P7Z4RrmDzAwEuFz5gs4BHmMwNaDZtMcwkSVIGnPQifl+dYuP9mr3Ocqbk2zGR252zr5r/nVXeMNMnzYVlYVijKxhyDMMAVbqCvQjSpLtvG4e9lNiybRGhEKFYdTB0IM9dOlUrRknK+vQ+n4ZUlCCotPnrpt/bIFrjnYL8GP/AGmmd/sqDPJifnwVkvaK6EjUnmDtvsfOrV+5Ek6ecDL8h+1efJo199UyhrjjcW/52/7a9DPJ4VB/Ef8AtqlcQu85vNQSPSRI686qN1uSR+IgD/pzfnUPsRfzKVDkbJueumvp0pdziACupA8J6j71T3Yfs9cvh7l0tbtKuaVXiY7wpeQdAdY6Vr2KQM4YSAJ0zHZQW1iATp0HoK7KjJJSexkcS4jTpQlSWsmreWpT2bL3VAuIrOTGmU5iZDZi2gAk/wDjXs9/HCUKK7kGDCEAgqdnaF1bLzrm30ddm5sQhQBO7l2MQTuAB1mflNdTxvgJ+zDfyEN+1a+CjaLZ8xSWhh37t3uiUtwwIyyQW1eG0GghSeZrEt4q8uaMKJLNtO6qACxyxqAuokctxU6BXtXIqySOzMTs93YN3qBSDAj3hlBnXzLD4Vl0pUkClKUApSlAKju0cZcttwoWUIWAVWJdhPDmGiQIOo1nTYg3O1sW9pA1u2bjZhwgchLN8cqtHmQOdR39IzplsO0hyAsksLZQcIy6mXGkxAOpOlAXG7YuhZ/hXJjwjNvwaE5I2ZjP3YMEwMzC41yG72yUynTKS0jMwkcIPuzEbMKwL/bl0KxGGaYOXdlJFsPrlXYlgo6mRw1mYTtA3FfNbdMqrrlY5s6ycqgEmDoRuCD6kDGvsl7Cm0c4LWgsm1cgEroZy8jXMHvi2xVmCup1UkAg+hrrtrG21UAsVgburINB1cCrGKw2FxWjC1cMRIILD0ZTIqni8J49mnZo60avhu7V0cvwNo4i4qWYYsYEGQOskchrPpVvF2lV3CSQCQCdyASAT67/ABroHsn2Law9y+Ac1xWy67hGCspjz5nqp6GmN9irFxmcPcQsSYBUqCfIrMTyn5VQ/wAfPIsu9zVwnEoKX+xWVrLn3uczuWMxmTEAZZIGk66ag6+fKqksquoTKeoAJ+e9bDjfZHEoY7oXByZSD+RIIqJ7RwD4cqLylCwkDNrHUhSYHr51UdGqtHF/Bmz+pw9s2dfFFgPr5f7/AN/CvbaGeZ1gD1/UzTB4tLboTmIVlJ5mAwJHFvpW6N7R9nqjXbNlVvASim1BzHQaqIG+uvWu1LByqK7du5TxPF6FF2i1Ls0UduYi9gcFYsqYZwwc7lZ1KD+aJ8tK0F2jMecZR5lun9mfmKzMd2ldvnNduM+swToPwrsPhVfYXZJxeIS3rEy0e6o8R9eXqRVurBztGO2x8hVqurUcnz/c3H6NOy2VXxDseKUURAgEEt56iPga3e4kgg7ER868s2lRQqgKoEADYAbAVXWlTgoRUUd4qysWsK+ZFJ3Kg/MVdqxg/AB0JHyJH7Vfr2SKUpQClKUApSlAK8CjpXtKAUpSgFW71lXEOqsOhAI/OrlY/aDOLVw2hNwI2QdWynKPnFAWbPY9hL3fpaVbmXIWUZZWQYIGh1A3FZ1QtnGYqcrWgIIXNq3uk5oAAILcM6R4iADA9tY7EsFHcgHgzEgheInMQCZ0GVonmRMigJmuGe0/aTXsZePii6yEzoq2yVAHU8I08z8eypbuXQpucCkAlFJkkgEhm0gAyIG8bwSK5P8ASLgbeHxhFqAHQOVGyklgY8jlmPOvcI5nYr4j3bnrezd82kvWVN626zKCWU7FWTeQQRpO1Y1nsbEsYGGvfG24HzIiureyGES1g7K22LqVz5iInPxExy32qYrk4IKgnqcpwHsTi7h4kW0OrsJ+CrJ+cV0D2e7At4NCE4mbxOd2jlHIeVS1KhQS1OsaajsKUpXs9lrDoVEHqx+bEj9au0pQClKUApSlAKUpQClKUApSlAKUpQClKUArjX0uYNrWMF0yUvII8jbAVl+WU/2jXZagvajAW7xwveKGy4hGG+hAPTcaDQ6V2oVFTndnKtS8SOUwuwMTcwmFw1q5aZmFks8AyhhmRNok5WXUiDHWpVO3FLKvduCWCmY4SQsE8yJaNByJ0AJErSuTd3c6JWVhSlKgkUpSgFKUoBSlKAUpSg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Slide Number Placeholder 4"/>
          <p:cNvSpPr>
            <a:spLocks noGrp="1"/>
          </p:cNvSpPr>
          <p:nvPr>
            <p:ph type="sldNum" sz="quarter" idx="12"/>
          </p:nvPr>
        </p:nvSpPr>
        <p:spPr/>
        <p:txBody>
          <a:bodyPr/>
          <a:lstStyle/>
          <a:p>
            <a:fld id="{EDE4FEEB-E43B-44EF-BEDB-593369A71E77}"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04800"/>
            <a:ext cx="8229600" cy="1754326"/>
          </a:xfrm>
          <a:prstGeom prst="rect">
            <a:avLst/>
          </a:prstGeom>
        </p:spPr>
        <p:txBody>
          <a:bodyPr wrap="square">
            <a:spAutoFit/>
          </a:bodyPr>
          <a:lstStyle/>
          <a:p>
            <a:r>
              <a:rPr lang="en-US" dirty="0" smtClean="0"/>
              <a:t>The successful targeted delivery of drugs to the colon via the GIT requires the protection of a drug from degradation and release in the stomach and small intestine and then ensures abrupt or controlled release in the proximal colon. This might be achieved by the use of suitably designed drug delivery systems (DDS) that can protect the drug during its transfer to the colon. Targeting relies on exploiting a unique feature of the intended site and protecting the active agent until it reaches that site.</a:t>
            </a:r>
            <a:endParaRPr lang="en-US" dirty="0"/>
          </a:p>
        </p:txBody>
      </p:sp>
      <p:sp>
        <p:nvSpPr>
          <p:cNvPr id="5" name="TextBox 4"/>
          <p:cNvSpPr txBox="1"/>
          <p:nvPr/>
        </p:nvSpPr>
        <p:spPr>
          <a:xfrm>
            <a:off x="1219200" y="6477000"/>
            <a:ext cx="5715000" cy="507831"/>
          </a:xfrm>
          <a:prstGeom prst="rect">
            <a:avLst/>
          </a:prstGeom>
          <a:noFill/>
        </p:spPr>
        <p:txBody>
          <a:bodyPr wrap="square" rtlCol="0">
            <a:spAutoFit/>
          </a:bodyPr>
          <a:lstStyle/>
          <a:p>
            <a:pPr marL="228600" indent="-228600">
              <a:buAutoNum type="arabicPeriod"/>
            </a:pPr>
            <a:r>
              <a:rPr lang="en-US" sz="900" dirty="0" smtClean="0"/>
              <a:t>Fell JT. Targeting of drugs and delivery systems to specific sites in the gastrointestinal tract. J </a:t>
            </a:r>
            <a:r>
              <a:rPr lang="en-US" sz="900" dirty="0" err="1" smtClean="0"/>
              <a:t>Anat</a:t>
            </a:r>
            <a:r>
              <a:rPr lang="en-US" sz="900" dirty="0" smtClean="0"/>
              <a:t> 1996;89:517-9.</a:t>
            </a:r>
          </a:p>
          <a:p>
            <a:pPr marL="228600" indent="-228600">
              <a:buFontTx/>
              <a:buAutoNum type="arabicPeriod"/>
            </a:pPr>
            <a:r>
              <a:rPr lang="en-US" sz="900" dirty="0" smtClean="0"/>
              <a:t>Picture adapted from Trends in Biotechnology.</a:t>
            </a:r>
          </a:p>
          <a:p>
            <a:pPr marL="228600" indent="-228600">
              <a:buAutoNum type="arabicPeriod"/>
            </a:pPr>
            <a:endParaRPr lang="en-US" sz="900" dirty="0"/>
          </a:p>
        </p:txBody>
      </p:sp>
      <p:pic>
        <p:nvPicPr>
          <p:cNvPr id="6" name="Picture 2" descr="E:\Dubai\GUAR GUM PPT\Drug release in Gastrointestinal Tract .jpg"/>
          <p:cNvPicPr>
            <a:picLocks noChangeAspect="1" noChangeArrowheads="1"/>
          </p:cNvPicPr>
          <p:nvPr/>
        </p:nvPicPr>
        <p:blipFill>
          <a:blip r:embed="rId2"/>
          <a:srcRect/>
          <a:stretch>
            <a:fillRect/>
          </a:stretch>
        </p:blipFill>
        <p:spPr bwMode="auto">
          <a:xfrm>
            <a:off x="2057400" y="2362200"/>
            <a:ext cx="4943566" cy="3438525"/>
          </a:xfrm>
          <a:prstGeom prst="rect">
            <a:avLst/>
          </a:prstGeom>
          <a:noFill/>
        </p:spPr>
      </p:pic>
      <p:sp>
        <p:nvSpPr>
          <p:cNvPr id="7" name="Slide Number Placeholder 6"/>
          <p:cNvSpPr>
            <a:spLocks noGrp="1"/>
          </p:cNvSpPr>
          <p:nvPr>
            <p:ph type="sldNum" sz="quarter" idx="12"/>
          </p:nvPr>
        </p:nvSpPr>
        <p:spPr/>
        <p:txBody>
          <a:bodyPr/>
          <a:lstStyle/>
          <a:p>
            <a:fld id="{EDE4FEEB-E43B-44EF-BEDB-593369A71E77}"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ounded Rectangle 4"/>
          <p:cNvSpPr/>
          <p:nvPr/>
        </p:nvSpPr>
        <p:spPr>
          <a:xfrm>
            <a:off x="685800" y="1600200"/>
            <a:ext cx="8001000" cy="3733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8200" y="2057400"/>
            <a:ext cx="7848600" cy="2862322"/>
          </a:xfrm>
          <a:prstGeom prst="rect">
            <a:avLst/>
          </a:prstGeom>
        </p:spPr>
        <p:txBody>
          <a:bodyPr wrap="square">
            <a:spAutoFit/>
          </a:bodyPr>
          <a:lstStyle/>
          <a:p>
            <a:r>
              <a:rPr lang="en-US" dirty="0" smtClean="0"/>
              <a:t>Guar gum has high drug loading capacity, biocompatibility, and biodegradability which are the key points to design a drug delivery system effectively. </a:t>
            </a:r>
          </a:p>
          <a:p>
            <a:endParaRPr lang="en-US" dirty="0" smtClean="0"/>
          </a:p>
          <a:p>
            <a:r>
              <a:rPr lang="en-US" dirty="0" smtClean="0"/>
              <a:t>The pursuit of this review presentation is to concisely describe the recent developments of guar gum based drug delivery systems.</a:t>
            </a:r>
          </a:p>
          <a:p>
            <a:endParaRPr lang="en-US" dirty="0" smtClean="0"/>
          </a:p>
          <a:p>
            <a:r>
              <a:rPr lang="en-US" dirty="0" smtClean="0"/>
              <a:t>Furthermore, biomedical applications and current clinical trial studies of these experimental drug deliveries are summarized briefly. Here, different types of drug deliveries along with the procedure and mechanism of drug release from</a:t>
            </a:r>
          </a:p>
          <a:p>
            <a:r>
              <a:rPr lang="en-US" dirty="0" smtClean="0"/>
              <a:t>carrier are mainly focused. </a:t>
            </a:r>
            <a:endParaRPr lang="en-US" dirty="0"/>
          </a:p>
        </p:txBody>
      </p:sp>
      <p:sp>
        <p:nvSpPr>
          <p:cNvPr id="8" name="Slide Number Placeholder 7"/>
          <p:cNvSpPr>
            <a:spLocks noGrp="1"/>
          </p:cNvSpPr>
          <p:nvPr>
            <p:ph type="sldNum" sz="quarter" idx="12"/>
          </p:nvPr>
        </p:nvSpPr>
        <p:spPr/>
        <p:txBody>
          <a:bodyPr/>
          <a:lstStyle/>
          <a:p>
            <a:fld id="{EDE4FEEB-E43B-44EF-BEDB-593369A71E77}"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1600" b="1" dirty="0" smtClean="0">
                <a:solidFill>
                  <a:srgbClr val="0070C0"/>
                </a:solidFill>
              </a:rPr>
              <a:t>Guar Gum based matrix tablets of </a:t>
            </a:r>
            <a:r>
              <a:rPr lang="en-US" sz="1600" b="1" dirty="0" err="1" smtClean="0">
                <a:solidFill>
                  <a:srgbClr val="0070C0"/>
                </a:solidFill>
              </a:rPr>
              <a:t>Dexamethasone</a:t>
            </a:r>
            <a:r>
              <a:rPr lang="en-US" sz="1600" b="1" dirty="0" smtClean="0">
                <a:solidFill>
                  <a:srgbClr val="0070C0"/>
                </a:solidFill>
              </a:rPr>
              <a:t> for Colonic delivery:</a:t>
            </a:r>
            <a:br>
              <a:rPr lang="en-US" sz="1600" b="1" dirty="0" smtClean="0">
                <a:solidFill>
                  <a:srgbClr val="0070C0"/>
                </a:solidFill>
              </a:rPr>
            </a:br>
            <a:r>
              <a:rPr lang="en-US" sz="1600" b="1" dirty="0"/>
              <a:t> </a:t>
            </a:r>
            <a:r>
              <a:rPr lang="en-US" sz="1600" b="1" dirty="0" smtClean="0"/>
              <a:t>“In </a:t>
            </a:r>
            <a:r>
              <a:rPr lang="en-US" sz="1600" b="1" dirty="0"/>
              <a:t>vitro evaluation of dissolution behavior for a colon-specific drug delivery system (CODES</a:t>
            </a:r>
            <a:r>
              <a:rPr lang="en-US" sz="1600" b="1" baseline="30000" dirty="0"/>
              <a:t>™</a:t>
            </a:r>
            <a:r>
              <a:rPr lang="en-US" sz="1600" b="1" dirty="0"/>
              <a:t>) in multi-pH media using United States Pharmacopeia apparatus II and </a:t>
            </a:r>
            <a:r>
              <a:rPr lang="en-US" sz="1600" b="1" dirty="0" smtClean="0"/>
              <a:t>III”</a:t>
            </a:r>
            <a:r>
              <a:rPr lang="en-US" sz="1600" b="1" dirty="0"/>
              <a:t/>
            </a:r>
            <a:br>
              <a:rPr lang="en-US" sz="1600" b="1" dirty="0"/>
            </a:br>
            <a:endParaRPr lang="en-US" sz="1600" b="1" dirty="0">
              <a:solidFill>
                <a:srgbClr val="0070C0"/>
              </a:solidFill>
            </a:endParaRPr>
          </a:p>
        </p:txBody>
      </p:sp>
      <p:sp>
        <p:nvSpPr>
          <p:cNvPr id="4" name="Rectangle 3"/>
          <p:cNvSpPr/>
          <p:nvPr/>
        </p:nvSpPr>
        <p:spPr>
          <a:xfrm>
            <a:off x="457200" y="1447800"/>
            <a:ext cx="8534400" cy="5078313"/>
          </a:xfrm>
          <a:prstGeom prst="rect">
            <a:avLst/>
          </a:prstGeom>
        </p:spPr>
        <p:txBody>
          <a:bodyPr wrap="square">
            <a:spAutoFit/>
          </a:bodyPr>
          <a:lstStyle/>
          <a:p>
            <a:r>
              <a:rPr lang="en-US" dirty="0" smtClean="0"/>
              <a:t>Guar Gum based </a:t>
            </a:r>
            <a:r>
              <a:rPr lang="en-US" dirty="0"/>
              <a:t>matrix tablets of </a:t>
            </a:r>
            <a:r>
              <a:rPr lang="en-US" dirty="0" err="1" smtClean="0"/>
              <a:t>Dexamethasone</a:t>
            </a:r>
            <a:r>
              <a:rPr lang="en-US" dirty="0" smtClean="0"/>
              <a:t> </a:t>
            </a:r>
            <a:r>
              <a:rPr lang="en-US" dirty="0"/>
              <a:t>and </a:t>
            </a:r>
            <a:r>
              <a:rPr lang="en-US" dirty="0" smtClean="0"/>
              <a:t>other </a:t>
            </a:r>
            <a:r>
              <a:rPr lang="en-US" dirty="0" err="1" smtClean="0"/>
              <a:t>antiinflammatory</a:t>
            </a:r>
            <a:r>
              <a:rPr lang="en-US" dirty="0" smtClean="0"/>
              <a:t> </a:t>
            </a:r>
            <a:r>
              <a:rPr lang="en-US" dirty="0"/>
              <a:t>agents have shown very encouraging results </a:t>
            </a:r>
            <a:r>
              <a:rPr lang="en-US" dirty="0" smtClean="0"/>
              <a:t>as colon-carriers. </a:t>
            </a:r>
          </a:p>
          <a:p>
            <a:endParaRPr lang="en-US" dirty="0" smtClean="0"/>
          </a:p>
          <a:p>
            <a:r>
              <a:rPr lang="en-US" dirty="0" smtClean="0"/>
              <a:t>In this study, matrix </a:t>
            </a:r>
            <a:r>
              <a:rPr lang="en-US" dirty="0"/>
              <a:t>tablets of </a:t>
            </a:r>
            <a:r>
              <a:rPr lang="en-US" dirty="0" err="1" smtClean="0"/>
              <a:t>Dexamethasone</a:t>
            </a:r>
            <a:r>
              <a:rPr lang="en-US" dirty="0" smtClean="0"/>
              <a:t> </a:t>
            </a:r>
            <a:r>
              <a:rPr lang="en-US" dirty="0"/>
              <a:t>and </a:t>
            </a:r>
            <a:r>
              <a:rPr lang="en-US" dirty="0" err="1" smtClean="0"/>
              <a:t>Budesonide</a:t>
            </a:r>
            <a:r>
              <a:rPr lang="en-US" dirty="0" smtClean="0"/>
              <a:t> were </a:t>
            </a:r>
            <a:r>
              <a:rPr lang="en-US" dirty="0"/>
              <a:t>prepared using 60.5% (w/w) of </a:t>
            </a:r>
            <a:r>
              <a:rPr lang="en-US" dirty="0" smtClean="0"/>
              <a:t>Guar Gum </a:t>
            </a:r>
            <a:r>
              <a:rPr lang="en-US" dirty="0"/>
              <a:t>in the </a:t>
            </a:r>
            <a:r>
              <a:rPr lang="en-US" dirty="0" smtClean="0"/>
              <a:t>tablets. </a:t>
            </a:r>
          </a:p>
          <a:p>
            <a:endParaRPr lang="en-US" dirty="0" smtClean="0"/>
          </a:p>
          <a:p>
            <a:r>
              <a:rPr lang="en-US" dirty="0" smtClean="0"/>
              <a:t>The study showed </a:t>
            </a:r>
            <a:r>
              <a:rPr lang="en-US" dirty="0" err="1" smtClean="0"/>
              <a:t>negligibe</a:t>
            </a:r>
            <a:r>
              <a:rPr lang="en-US" dirty="0" smtClean="0"/>
              <a:t> </a:t>
            </a:r>
            <a:r>
              <a:rPr lang="en-US" dirty="0"/>
              <a:t>drug release in simulated gastric and </a:t>
            </a:r>
            <a:r>
              <a:rPr lang="en-US" dirty="0" smtClean="0"/>
              <a:t>intestinal fluid </a:t>
            </a:r>
            <a:r>
              <a:rPr lang="en-US" dirty="0"/>
              <a:t>whereas in simulated colonic fluid significant </a:t>
            </a:r>
            <a:r>
              <a:rPr lang="en-US" dirty="0" smtClean="0"/>
              <a:t>increase in </a:t>
            </a:r>
            <a:r>
              <a:rPr lang="en-US" dirty="0"/>
              <a:t>drug release was observed. </a:t>
            </a:r>
            <a:endParaRPr lang="en-US" dirty="0" smtClean="0"/>
          </a:p>
          <a:p>
            <a:endParaRPr lang="en-US" dirty="0" smtClean="0"/>
          </a:p>
          <a:p>
            <a:r>
              <a:rPr lang="en-US" dirty="0" smtClean="0"/>
              <a:t>The </a:t>
            </a:r>
            <a:r>
              <a:rPr lang="en-US" dirty="0"/>
              <a:t>study demonstrated that </a:t>
            </a:r>
            <a:r>
              <a:rPr lang="en-US" dirty="0" smtClean="0"/>
              <a:t>the </a:t>
            </a:r>
            <a:r>
              <a:rPr lang="en-US" dirty="0" err="1"/>
              <a:t>galactomannanase</a:t>
            </a:r>
            <a:r>
              <a:rPr lang="en-US" dirty="0"/>
              <a:t> (∼0.1%) accelerated dissolution of </a:t>
            </a:r>
            <a:r>
              <a:rPr lang="en-US" dirty="0" err="1" smtClean="0"/>
              <a:t>Dexamethasone</a:t>
            </a:r>
            <a:r>
              <a:rPr lang="en-US" dirty="0" smtClean="0"/>
              <a:t> and </a:t>
            </a:r>
            <a:r>
              <a:rPr lang="en-US" dirty="0" err="1" smtClean="0"/>
              <a:t>Budesonide</a:t>
            </a:r>
            <a:r>
              <a:rPr lang="en-US" dirty="0" smtClean="0"/>
              <a:t> </a:t>
            </a:r>
            <a:r>
              <a:rPr lang="en-US" dirty="0"/>
              <a:t>from GG matrix tablet. The extent of drug</a:t>
            </a:r>
          </a:p>
          <a:p>
            <a:r>
              <a:rPr lang="en-US" dirty="0"/>
              <a:t>dissolution depended on the concentration of </a:t>
            </a:r>
            <a:r>
              <a:rPr lang="en-US" dirty="0" err="1"/>
              <a:t>galactomannanase</a:t>
            </a:r>
            <a:r>
              <a:rPr lang="en-US" dirty="0" smtClean="0"/>
              <a:t>.</a:t>
            </a:r>
          </a:p>
          <a:p>
            <a:endParaRPr lang="en-US" dirty="0" smtClean="0"/>
          </a:p>
          <a:p>
            <a:r>
              <a:rPr lang="en-US" dirty="0" smtClean="0"/>
              <a:t>Guar Gum can potentially be used as a natural polymeric biodegradable material for the preparation of colon specific delivery systems of drugs by either compressing native guar into matrix tablets or chemical modification to reduce its swelling properties.</a:t>
            </a:r>
          </a:p>
          <a:p>
            <a:endParaRPr lang="en-US" dirty="0"/>
          </a:p>
          <a:p>
            <a:endParaRPr lang="en-US" dirty="0"/>
          </a:p>
        </p:txBody>
      </p:sp>
      <p:sp>
        <p:nvSpPr>
          <p:cNvPr id="5" name="TextBox 4"/>
          <p:cNvSpPr txBox="1"/>
          <p:nvPr/>
        </p:nvSpPr>
        <p:spPr>
          <a:xfrm>
            <a:off x="457200" y="6248400"/>
            <a:ext cx="8305800" cy="369332"/>
          </a:xfrm>
          <a:prstGeom prst="rect">
            <a:avLst/>
          </a:prstGeom>
          <a:noFill/>
        </p:spPr>
        <p:txBody>
          <a:bodyPr wrap="square" rtlCol="0">
            <a:spAutoFit/>
          </a:bodyPr>
          <a:lstStyle/>
          <a:p>
            <a:r>
              <a:rPr lang="en-US" sz="900" dirty="0" smtClean="0"/>
              <a:t>1.M</a:t>
            </a:r>
            <a:r>
              <a:rPr lang="en-US" sz="900" dirty="0"/>
              <a:t>. </a:t>
            </a:r>
            <a:r>
              <a:rPr lang="en-US" sz="900" dirty="0" err="1"/>
              <a:t>Prabaharan</a:t>
            </a:r>
            <a:r>
              <a:rPr lang="en-US" sz="900" dirty="0"/>
              <a:t> </a:t>
            </a:r>
            <a:r>
              <a:rPr lang="en-US" sz="900" dirty="0" smtClean="0"/>
              <a:t>, </a:t>
            </a:r>
            <a:r>
              <a:rPr lang="en-US" sz="900" dirty="0"/>
              <a:t>Prospective of guar gum and its derivatives as controlled drug delivery </a:t>
            </a:r>
            <a:r>
              <a:rPr lang="en-US" sz="900" dirty="0" smtClean="0"/>
              <a:t>systems.</a:t>
            </a:r>
            <a:r>
              <a:rPr lang="en-US" sz="900" dirty="0"/>
              <a:t> International Journal of Biological Macromolecules 49 (2011) </a:t>
            </a:r>
            <a:r>
              <a:rPr lang="en-US" sz="900" dirty="0" smtClean="0"/>
              <a:t>117–124.</a:t>
            </a:r>
          </a:p>
          <a:p>
            <a:r>
              <a:rPr lang="en-US" sz="900" dirty="0" smtClean="0"/>
              <a:t>2. D</a:t>
            </a:r>
            <a:r>
              <a:rPr lang="en-US" sz="900" dirty="0"/>
              <a:t>. Wong, S. </a:t>
            </a:r>
            <a:r>
              <a:rPr lang="en-US" sz="900" dirty="0" err="1"/>
              <a:t>Larrabeo</a:t>
            </a:r>
            <a:r>
              <a:rPr lang="en-US" sz="900" dirty="0"/>
              <a:t>, K. Clifford, J. Tremblay, D.R. Friend, J. Control. Release </a:t>
            </a:r>
            <a:r>
              <a:rPr lang="en-US" sz="900" dirty="0" smtClean="0"/>
              <a:t>47 (1997</a:t>
            </a:r>
            <a:r>
              <a:rPr lang="en-US" sz="900" dirty="0"/>
              <a:t>) 173–179</a:t>
            </a:r>
            <a:r>
              <a:rPr lang="en-US" sz="900" dirty="0" smtClean="0"/>
              <a:t>.</a:t>
            </a:r>
            <a:endParaRPr lang="en-US" sz="900" dirty="0"/>
          </a:p>
        </p:txBody>
      </p:sp>
      <p:sp>
        <p:nvSpPr>
          <p:cNvPr id="6" name="Slide Number Placeholder 5"/>
          <p:cNvSpPr>
            <a:spLocks noGrp="1"/>
          </p:cNvSpPr>
          <p:nvPr>
            <p:ph type="sldNum" sz="quarter" idx="12"/>
          </p:nvPr>
        </p:nvSpPr>
        <p:spPr/>
        <p:txBody>
          <a:bodyPr/>
          <a:lstStyle/>
          <a:p>
            <a:fld id="{EDE4FEEB-E43B-44EF-BEDB-593369A71E77}"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1600" b="1" dirty="0" smtClean="0">
                <a:solidFill>
                  <a:srgbClr val="0070C0"/>
                </a:solidFill>
              </a:rPr>
              <a:t>Guar Gum as a Carrier in Colonic Drug Delivery: </a:t>
            </a:r>
            <a:br>
              <a:rPr lang="en-US" sz="1600" b="1" dirty="0" smtClean="0">
                <a:solidFill>
                  <a:srgbClr val="0070C0"/>
                </a:solidFill>
              </a:rPr>
            </a:br>
            <a:r>
              <a:rPr lang="en-US" sz="1600" b="1" dirty="0" smtClean="0"/>
              <a:t> Matrix tablet of Indomethacin with GG </a:t>
            </a:r>
            <a:endParaRPr lang="en-US" sz="1600" b="1" dirty="0"/>
          </a:p>
        </p:txBody>
      </p:sp>
      <p:sp>
        <p:nvSpPr>
          <p:cNvPr id="4" name="Rectangle 3"/>
          <p:cNvSpPr/>
          <p:nvPr/>
        </p:nvSpPr>
        <p:spPr>
          <a:xfrm>
            <a:off x="304800" y="1333500"/>
            <a:ext cx="8534400" cy="3970318"/>
          </a:xfrm>
          <a:prstGeom prst="rect">
            <a:avLst/>
          </a:prstGeom>
        </p:spPr>
        <p:txBody>
          <a:bodyPr wrap="square">
            <a:spAutoFit/>
          </a:bodyPr>
          <a:lstStyle/>
          <a:p>
            <a:r>
              <a:rPr lang="en-US" dirty="0" smtClean="0"/>
              <a:t>Rama Prasad et </a:t>
            </a:r>
            <a:r>
              <a:rPr lang="en-US" dirty="0"/>
              <a:t>al. prepared matrix </a:t>
            </a:r>
            <a:r>
              <a:rPr lang="en-US" dirty="0" smtClean="0"/>
              <a:t>tablets </a:t>
            </a:r>
            <a:r>
              <a:rPr lang="en-US" dirty="0"/>
              <a:t>of </a:t>
            </a:r>
            <a:r>
              <a:rPr lang="en-US" dirty="0" smtClean="0"/>
              <a:t>Indomethacin </a:t>
            </a:r>
            <a:r>
              <a:rPr lang="en-US" dirty="0"/>
              <a:t>with </a:t>
            </a:r>
            <a:r>
              <a:rPr lang="en-US" dirty="0" smtClean="0"/>
              <a:t>GG. These tablets </a:t>
            </a:r>
            <a:r>
              <a:rPr lang="en-US" dirty="0"/>
              <a:t>were found to retain their integrity in 0.1M </a:t>
            </a:r>
            <a:r>
              <a:rPr lang="en-US" dirty="0" err="1"/>
              <a:t>HCl</a:t>
            </a:r>
            <a:r>
              <a:rPr lang="en-US" dirty="0"/>
              <a:t> for 2 h </a:t>
            </a:r>
            <a:r>
              <a:rPr lang="en-US" dirty="0" smtClean="0"/>
              <a:t>and in </a:t>
            </a:r>
            <a:r>
              <a:rPr lang="en-US" dirty="0"/>
              <a:t>Sorensen’s phosphate buffer (pH 7.4) for 3 h releasing only </a:t>
            </a:r>
            <a:r>
              <a:rPr lang="en-US" dirty="0" smtClean="0"/>
              <a:t>21% of </a:t>
            </a:r>
            <a:r>
              <a:rPr lang="en-US" dirty="0"/>
              <a:t>the drug in these 5 h. However, in the presence of 2% rat </a:t>
            </a:r>
            <a:r>
              <a:rPr lang="en-US" dirty="0" err="1" smtClean="0"/>
              <a:t>cecal</a:t>
            </a:r>
            <a:r>
              <a:rPr lang="en-US" dirty="0" smtClean="0"/>
              <a:t> contents </a:t>
            </a:r>
            <a:r>
              <a:rPr lang="en-US" dirty="0"/>
              <a:t>the drug release increased and further increased with </a:t>
            </a:r>
            <a:r>
              <a:rPr lang="en-US" dirty="0" smtClean="0"/>
              <a:t>4% concentration </a:t>
            </a:r>
            <a:r>
              <a:rPr lang="en-US" dirty="0"/>
              <a:t>of </a:t>
            </a:r>
            <a:r>
              <a:rPr lang="en-US" dirty="0" err="1"/>
              <a:t>cecal</a:t>
            </a:r>
            <a:r>
              <a:rPr lang="en-US" dirty="0"/>
              <a:t> contents. The drug release improved to about</a:t>
            </a:r>
          </a:p>
          <a:p>
            <a:r>
              <a:rPr lang="en-US" dirty="0"/>
              <a:t>91% in 4% </a:t>
            </a:r>
            <a:r>
              <a:rPr lang="en-US" dirty="0" err="1"/>
              <a:t>cecal</a:t>
            </a:r>
            <a:r>
              <a:rPr lang="en-US" dirty="0"/>
              <a:t> content medium after the enzyme induction of </a:t>
            </a:r>
            <a:r>
              <a:rPr lang="en-US" dirty="0" smtClean="0"/>
              <a:t>rats.</a:t>
            </a:r>
          </a:p>
          <a:p>
            <a:endParaRPr lang="en-US" dirty="0"/>
          </a:p>
          <a:p>
            <a:r>
              <a:rPr lang="en-US" dirty="0"/>
              <a:t>This study suggests the specificity of these matrices for </a:t>
            </a:r>
            <a:r>
              <a:rPr lang="en-US" dirty="0" smtClean="0"/>
              <a:t>enzyme trigger </a:t>
            </a:r>
            <a:r>
              <a:rPr lang="en-US" dirty="0"/>
              <a:t>in the colon to release the drug. In the absence of </a:t>
            </a:r>
            <a:r>
              <a:rPr lang="en-US" dirty="0" smtClean="0"/>
              <a:t>enzyme system </a:t>
            </a:r>
            <a:r>
              <a:rPr lang="en-US" dirty="0"/>
              <a:t>the GG swells to form a viscous layer that slows down </a:t>
            </a:r>
            <a:r>
              <a:rPr lang="en-US" dirty="0" smtClean="0"/>
              <a:t>the seeping </a:t>
            </a:r>
            <a:r>
              <a:rPr lang="en-US" dirty="0"/>
              <a:t>of the dissolution fluid into the core. The initial 21% release</a:t>
            </a:r>
          </a:p>
          <a:p>
            <a:r>
              <a:rPr lang="en-US" dirty="0"/>
              <a:t>can be attributed to the dissolution of </a:t>
            </a:r>
            <a:r>
              <a:rPr lang="en-US" dirty="0" smtClean="0"/>
              <a:t>Indomethacin </a:t>
            </a:r>
            <a:r>
              <a:rPr lang="en-US" dirty="0"/>
              <a:t>present on </a:t>
            </a:r>
            <a:r>
              <a:rPr lang="en-US" dirty="0" smtClean="0"/>
              <a:t>the surface </a:t>
            </a:r>
            <a:r>
              <a:rPr lang="en-US" dirty="0"/>
              <a:t>of the tablet</a:t>
            </a:r>
            <a:r>
              <a:rPr lang="en-US" dirty="0" smtClean="0"/>
              <a:t>.</a:t>
            </a:r>
          </a:p>
          <a:p>
            <a:endParaRPr lang="en-US" dirty="0" smtClean="0"/>
          </a:p>
          <a:p>
            <a:r>
              <a:rPr lang="en-US" dirty="0" smtClean="0"/>
              <a:t>These investigations re-proved the suitability of GG as a carrier in colonic drug delivery.</a:t>
            </a:r>
            <a:endParaRPr lang="en-US" dirty="0"/>
          </a:p>
          <a:p>
            <a:endParaRPr lang="en-US" dirty="0"/>
          </a:p>
        </p:txBody>
      </p:sp>
      <p:sp>
        <p:nvSpPr>
          <p:cNvPr id="6" name="Rectangle 5"/>
          <p:cNvSpPr/>
          <p:nvPr/>
        </p:nvSpPr>
        <p:spPr>
          <a:xfrm>
            <a:off x="533400" y="6096000"/>
            <a:ext cx="8229600" cy="369332"/>
          </a:xfrm>
          <a:prstGeom prst="rect">
            <a:avLst/>
          </a:prstGeom>
        </p:spPr>
        <p:txBody>
          <a:bodyPr wrap="square">
            <a:spAutoFit/>
          </a:bodyPr>
          <a:lstStyle/>
          <a:p>
            <a:r>
              <a:rPr lang="en-US" sz="900" dirty="0" smtClean="0"/>
              <a:t>1.M. </a:t>
            </a:r>
            <a:r>
              <a:rPr lang="en-US" sz="900" dirty="0" err="1" smtClean="0"/>
              <a:t>Prabaharan</a:t>
            </a:r>
            <a:r>
              <a:rPr lang="en-US" sz="900" dirty="0" smtClean="0"/>
              <a:t> , Prospective of guar gum and its derivatives as controlled drug delivery systems. International Journal of Biological Macromolecules 49 (2011) 117–124.</a:t>
            </a:r>
          </a:p>
          <a:p>
            <a:r>
              <a:rPr lang="en-US" sz="900" dirty="0" smtClean="0"/>
              <a:t>2. </a:t>
            </a:r>
            <a:r>
              <a:rPr lang="en-US" sz="900" dirty="0" err="1"/>
              <a:t>Y.V.RamaPrasad</a:t>
            </a:r>
            <a:r>
              <a:rPr lang="en-US" sz="900" dirty="0"/>
              <a:t>, Y.S. </a:t>
            </a:r>
            <a:r>
              <a:rPr lang="en-US" sz="900" dirty="0" err="1"/>
              <a:t>Krishnaiah</a:t>
            </a:r>
            <a:r>
              <a:rPr lang="en-US" sz="900" dirty="0"/>
              <a:t>, S. </a:t>
            </a:r>
            <a:r>
              <a:rPr lang="en-US" sz="900" dirty="0" err="1"/>
              <a:t>Satyanarayana</a:t>
            </a:r>
            <a:r>
              <a:rPr lang="en-US" sz="900" dirty="0"/>
              <a:t>, J. Control. Release 51 (</a:t>
            </a:r>
            <a:r>
              <a:rPr lang="en-US" sz="900" dirty="0" smtClean="0"/>
              <a:t>1998) 281–287</a:t>
            </a:r>
            <a:r>
              <a:rPr lang="en-US" sz="900" dirty="0"/>
              <a:t>.</a:t>
            </a:r>
            <a:endParaRPr lang="en-US" sz="900" dirty="0" smtClean="0"/>
          </a:p>
        </p:txBody>
      </p:sp>
      <p:sp>
        <p:nvSpPr>
          <p:cNvPr id="5" name="Slide Number Placeholder 4"/>
          <p:cNvSpPr>
            <a:spLocks noGrp="1"/>
          </p:cNvSpPr>
          <p:nvPr>
            <p:ph type="sldNum" sz="quarter" idx="12"/>
          </p:nvPr>
        </p:nvSpPr>
        <p:spPr/>
        <p:txBody>
          <a:bodyPr/>
          <a:lstStyle/>
          <a:p>
            <a:fld id="{EDE4FEEB-E43B-44EF-BEDB-593369A71E77}"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1600" b="1" dirty="0" smtClean="0">
                <a:solidFill>
                  <a:srgbClr val="0070C0"/>
                </a:solidFill>
              </a:rPr>
              <a:t>Guar Gum as a Compression Coating Agent for Colonic Drug Delivery:</a:t>
            </a:r>
            <a:br>
              <a:rPr lang="en-US" sz="1600" b="1" dirty="0" smtClean="0">
                <a:solidFill>
                  <a:srgbClr val="0070C0"/>
                </a:solidFill>
              </a:rPr>
            </a:br>
            <a:r>
              <a:rPr lang="en-US" sz="1600" b="1" dirty="0" smtClean="0"/>
              <a:t> “Compression coated tablets of 5-ASA and matrix tablets of </a:t>
            </a:r>
            <a:r>
              <a:rPr lang="en-US" sz="1600" b="1" dirty="0" err="1" smtClean="0"/>
              <a:t>Mebendazole</a:t>
            </a:r>
            <a:r>
              <a:rPr lang="en-US" sz="1600" b="1" dirty="0" smtClean="0"/>
              <a:t>” </a:t>
            </a:r>
            <a:r>
              <a:rPr lang="en-US" sz="1600" b="1" dirty="0" smtClean="0">
                <a:solidFill>
                  <a:srgbClr val="0070C0"/>
                </a:solidFill>
              </a:rPr>
              <a:t/>
            </a:r>
            <a:br>
              <a:rPr lang="en-US" sz="1600" b="1" dirty="0" smtClean="0">
                <a:solidFill>
                  <a:srgbClr val="0070C0"/>
                </a:solidFill>
              </a:rPr>
            </a:br>
            <a:endParaRPr lang="en-US" sz="1600" b="1" dirty="0"/>
          </a:p>
        </p:txBody>
      </p:sp>
      <p:sp>
        <p:nvSpPr>
          <p:cNvPr id="4" name="Rectangle 3"/>
          <p:cNvSpPr/>
          <p:nvPr/>
        </p:nvSpPr>
        <p:spPr>
          <a:xfrm>
            <a:off x="381000" y="1170087"/>
            <a:ext cx="8763000" cy="5078313"/>
          </a:xfrm>
          <a:prstGeom prst="rect">
            <a:avLst/>
          </a:prstGeom>
        </p:spPr>
        <p:txBody>
          <a:bodyPr wrap="square">
            <a:spAutoFit/>
          </a:bodyPr>
          <a:lstStyle/>
          <a:p>
            <a:r>
              <a:rPr lang="en-US" dirty="0" smtClean="0"/>
              <a:t>In this research work, GG  was evaluated </a:t>
            </a:r>
            <a:r>
              <a:rPr lang="en-US" dirty="0"/>
              <a:t>as a compression </a:t>
            </a:r>
            <a:r>
              <a:rPr lang="en-US" dirty="0" smtClean="0"/>
              <a:t>coating agent  </a:t>
            </a:r>
            <a:r>
              <a:rPr lang="en-US" dirty="0"/>
              <a:t>to </a:t>
            </a:r>
            <a:r>
              <a:rPr lang="en-US" dirty="0" smtClean="0"/>
              <a:t>protect the </a:t>
            </a:r>
            <a:r>
              <a:rPr lang="en-US" dirty="0"/>
              <a:t>drug core of 5-amino salicylic acid (a drug used for the </a:t>
            </a:r>
            <a:r>
              <a:rPr lang="en-US" dirty="0" smtClean="0"/>
              <a:t>treatment of </a:t>
            </a:r>
            <a:r>
              <a:rPr lang="en-US" dirty="0"/>
              <a:t>ulcerative colitis) in </a:t>
            </a:r>
            <a:r>
              <a:rPr lang="en-US" dirty="0" smtClean="0"/>
              <a:t>upper GIT. </a:t>
            </a:r>
          </a:p>
          <a:p>
            <a:endParaRPr lang="en-US" dirty="0" smtClean="0"/>
          </a:p>
          <a:p>
            <a:r>
              <a:rPr lang="en-US" dirty="0" smtClean="0"/>
              <a:t>The </a:t>
            </a:r>
            <a:r>
              <a:rPr lang="en-US" dirty="0"/>
              <a:t>tablets </a:t>
            </a:r>
            <a:r>
              <a:rPr lang="en-US" dirty="0" smtClean="0"/>
              <a:t>coated </a:t>
            </a:r>
            <a:r>
              <a:rPr lang="en-US" dirty="0"/>
              <a:t>with 300, 200 and 150mg of GG showed </a:t>
            </a:r>
            <a:r>
              <a:rPr lang="en-US" dirty="0" smtClean="0"/>
              <a:t>cumulative mean </a:t>
            </a:r>
            <a:r>
              <a:rPr lang="en-US" dirty="0"/>
              <a:t>drug release percentages of 5.98±0.70, </a:t>
            </a:r>
            <a:r>
              <a:rPr lang="en-US" dirty="0" smtClean="0"/>
              <a:t>8.67±0.35 and </a:t>
            </a:r>
            <a:r>
              <a:rPr lang="en-US" dirty="0"/>
              <a:t>12.09±0.29, respectively, after 26 h while tablets coated </a:t>
            </a:r>
            <a:r>
              <a:rPr lang="en-US" dirty="0" smtClean="0"/>
              <a:t>with 125mg </a:t>
            </a:r>
            <a:r>
              <a:rPr lang="en-US" dirty="0"/>
              <a:t>GG disintegrated within 5min in simulated gastric </a:t>
            </a:r>
            <a:r>
              <a:rPr lang="en-US" dirty="0" smtClean="0"/>
              <a:t>fluid. </a:t>
            </a:r>
          </a:p>
          <a:p>
            <a:endParaRPr lang="en-US" dirty="0" smtClean="0"/>
          </a:p>
          <a:p>
            <a:r>
              <a:rPr lang="en-US" dirty="0" smtClean="0"/>
              <a:t>Cores with GG coat </a:t>
            </a:r>
            <a:r>
              <a:rPr lang="en-US" dirty="0"/>
              <a:t>as high as 300 and </a:t>
            </a:r>
            <a:r>
              <a:rPr lang="en-US" dirty="0" smtClean="0"/>
              <a:t>200mg could </a:t>
            </a:r>
            <a:r>
              <a:rPr lang="en-US" dirty="0"/>
              <a:t>not </a:t>
            </a:r>
            <a:r>
              <a:rPr lang="en-US" dirty="0" smtClean="0"/>
              <a:t>successfully release </a:t>
            </a:r>
            <a:r>
              <a:rPr lang="en-US" dirty="0"/>
              <a:t>the drug in the presence of rat </a:t>
            </a:r>
            <a:r>
              <a:rPr lang="en-US" dirty="0" err="1"/>
              <a:t>cecal</a:t>
            </a:r>
            <a:r>
              <a:rPr lang="en-US" dirty="0"/>
              <a:t> contents even in 26 </a:t>
            </a:r>
            <a:r>
              <a:rPr lang="en-US" dirty="0" smtClean="0"/>
              <a:t>h as </a:t>
            </a:r>
            <a:r>
              <a:rPr lang="en-US" dirty="0"/>
              <a:t>drug release was 23.85±3.13 and 63.43±6.30%, </a:t>
            </a:r>
            <a:r>
              <a:rPr lang="en-US" dirty="0" smtClean="0"/>
              <a:t>respectively. </a:t>
            </a:r>
          </a:p>
          <a:p>
            <a:endParaRPr lang="en-US" dirty="0" smtClean="0"/>
          </a:p>
          <a:p>
            <a:r>
              <a:rPr lang="en-US" dirty="0" smtClean="0"/>
              <a:t>However</a:t>
            </a:r>
            <a:r>
              <a:rPr lang="en-US" dirty="0"/>
              <a:t>, the formulation with 150mg of GG as a coating </a:t>
            </a:r>
            <a:r>
              <a:rPr lang="en-US" dirty="0" smtClean="0"/>
              <a:t>showed 95.51±1.50</a:t>
            </a:r>
            <a:r>
              <a:rPr lang="en-US" dirty="0"/>
              <a:t>% of 5-ASA release in the presence of rat </a:t>
            </a:r>
            <a:r>
              <a:rPr lang="en-US" dirty="0" err="1"/>
              <a:t>cecal</a:t>
            </a:r>
            <a:r>
              <a:rPr lang="en-US" dirty="0"/>
              <a:t> </a:t>
            </a:r>
            <a:r>
              <a:rPr lang="en-US" dirty="0" smtClean="0"/>
              <a:t>contents after </a:t>
            </a:r>
            <a:r>
              <a:rPr lang="en-US" dirty="0"/>
              <a:t>26 h. </a:t>
            </a:r>
            <a:endParaRPr lang="en-US" dirty="0" smtClean="0"/>
          </a:p>
          <a:p>
            <a:endParaRPr lang="en-US" dirty="0" smtClean="0"/>
          </a:p>
          <a:p>
            <a:r>
              <a:rPr lang="en-US" dirty="0" smtClean="0"/>
              <a:t>Percent </a:t>
            </a:r>
            <a:r>
              <a:rPr lang="en-US" dirty="0"/>
              <a:t>drug release from tablet increased </a:t>
            </a:r>
            <a:r>
              <a:rPr lang="en-US" dirty="0" smtClean="0"/>
              <a:t>considerably from </a:t>
            </a:r>
            <a:r>
              <a:rPr lang="en-US" dirty="0"/>
              <a:t>11th hour and the tablets were completely disintegrated </a:t>
            </a:r>
            <a:r>
              <a:rPr lang="en-US" dirty="0" smtClean="0"/>
              <a:t>in 26 </a:t>
            </a:r>
            <a:r>
              <a:rPr lang="en-US" dirty="0"/>
              <a:t>h. </a:t>
            </a:r>
            <a:endParaRPr lang="en-US" dirty="0" smtClean="0"/>
          </a:p>
          <a:p>
            <a:endParaRPr lang="en-US" dirty="0" smtClean="0"/>
          </a:p>
        </p:txBody>
      </p:sp>
      <p:sp>
        <p:nvSpPr>
          <p:cNvPr id="5" name="TextBox 4"/>
          <p:cNvSpPr txBox="1"/>
          <p:nvPr/>
        </p:nvSpPr>
        <p:spPr>
          <a:xfrm>
            <a:off x="457200" y="6350169"/>
            <a:ext cx="8686800" cy="507831"/>
          </a:xfrm>
          <a:prstGeom prst="rect">
            <a:avLst/>
          </a:prstGeom>
          <a:noFill/>
        </p:spPr>
        <p:txBody>
          <a:bodyPr wrap="square" rtlCol="0">
            <a:spAutoFit/>
          </a:bodyPr>
          <a:lstStyle/>
          <a:p>
            <a:r>
              <a:rPr lang="en-US" sz="900" dirty="0" smtClean="0"/>
              <a:t>M. </a:t>
            </a:r>
            <a:r>
              <a:rPr lang="en-US" sz="900" dirty="0" err="1" smtClean="0"/>
              <a:t>Prabaharan</a:t>
            </a:r>
            <a:r>
              <a:rPr lang="en-US" sz="900" dirty="0" smtClean="0"/>
              <a:t> , Prospective of guar gum and its derivatives as controlled drug delivery systems. International Journal of Biological Macromolecules 49 (2011) 117–124 </a:t>
            </a:r>
          </a:p>
          <a:p>
            <a:r>
              <a:rPr lang="en-US" sz="900" dirty="0" smtClean="0"/>
              <a:t>Y.S.R</a:t>
            </a:r>
            <a:r>
              <a:rPr lang="en-US" sz="900" dirty="0"/>
              <a:t>. </a:t>
            </a:r>
            <a:r>
              <a:rPr lang="en-US" sz="900" dirty="0" err="1"/>
              <a:t>Krishnaiah</a:t>
            </a:r>
            <a:r>
              <a:rPr lang="en-US" sz="900" dirty="0"/>
              <a:t>, S. </a:t>
            </a:r>
            <a:r>
              <a:rPr lang="en-US" sz="900" dirty="0" err="1"/>
              <a:t>Satyanaryana</a:t>
            </a:r>
            <a:r>
              <a:rPr lang="en-US" sz="900" dirty="0"/>
              <a:t>, Y.V. Rama Prasad, Drug Dev. Ind. Pharm. </a:t>
            </a:r>
            <a:r>
              <a:rPr lang="en-US" sz="900" dirty="0" smtClean="0"/>
              <a:t>25 (1999</a:t>
            </a:r>
            <a:r>
              <a:rPr lang="en-US" sz="900" dirty="0"/>
              <a:t>) 651–657.</a:t>
            </a:r>
          </a:p>
          <a:p>
            <a:r>
              <a:rPr lang="en-US" sz="900" dirty="0" smtClean="0"/>
              <a:t>Y.S.R</a:t>
            </a:r>
            <a:r>
              <a:rPr lang="en-US" sz="900" dirty="0"/>
              <a:t>. </a:t>
            </a:r>
            <a:r>
              <a:rPr lang="en-US" sz="900" dirty="0" err="1"/>
              <a:t>Krishnaiah</a:t>
            </a:r>
            <a:r>
              <a:rPr lang="en-US" sz="900" dirty="0"/>
              <a:t>, P.V. </a:t>
            </a:r>
            <a:r>
              <a:rPr lang="en-US" sz="900" dirty="0" err="1"/>
              <a:t>Raju</a:t>
            </a:r>
            <a:r>
              <a:rPr lang="en-US" sz="900" dirty="0"/>
              <a:t>, B. </a:t>
            </a:r>
            <a:r>
              <a:rPr lang="en-US" sz="900" dirty="0" err="1"/>
              <a:t>Dinesh</a:t>
            </a:r>
            <a:r>
              <a:rPr lang="en-US" sz="900" dirty="0"/>
              <a:t> </a:t>
            </a:r>
            <a:r>
              <a:rPr lang="en-US" sz="900" dirty="0" err="1"/>
              <a:t>kumar</a:t>
            </a:r>
            <a:r>
              <a:rPr lang="en-US" sz="900" dirty="0"/>
              <a:t>, P. </a:t>
            </a:r>
            <a:r>
              <a:rPr lang="en-US" sz="900" dirty="0" err="1"/>
              <a:t>Bhaskar</a:t>
            </a:r>
            <a:r>
              <a:rPr lang="en-US" sz="900" dirty="0"/>
              <a:t>, V. </a:t>
            </a:r>
            <a:r>
              <a:rPr lang="en-US" sz="900" dirty="0" err="1"/>
              <a:t>Satyanarayana</a:t>
            </a:r>
            <a:r>
              <a:rPr lang="en-US" sz="900" dirty="0"/>
              <a:t>, </a:t>
            </a:r>
            <a:r>
              <a:rPr lang="en-US" sz="900" dirty="0" smtClean="0"/>
              <a:t>J. Control</a:t>
            </a:r>
            <a:r>
              <a:rPr lang="en-US" sz="900" dirty="0"/>
              <a:t>. Release 77 (2001) 87–95.</a:t>
            </a:r>
          </a:p>
        </p:txBody>
      </p:sp>
      <p:sp>
        <p:nvSpPr>
          <p:cNvPr id="6" name="Slide Number Placeholder 5"/>
          <p:cNvSpPr>
            <a:spLocks noGrp="1"/>
          </p:cNvSpPr>
          <p:nvPr>
            <p:ph type="sldNum" sz="quarter" idx="12"/>
          </p:nvPr>
        </p:nvSpPr>
        <p:spPr/>
        <p:txBody>
          <a:bodyPr/>
          <a:lstStyle/>
          <a:p>
            <a:fld id="{EDE4FEEB-E43B-44EF-BEDB-593369A71E77}"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889844"/>
            <a:ext cx="8229600" cy="1754326"/>
          </a:xfrm>
          <a:prstGeom prst="rect">
            <a:avLst/>
          </a:prstGeom>
        </p:spPr>
        <p:txBody>
          <a:bodyPr wrap="square">
            <a:spAutoFit/>
          </a:bodyPr>
          <a:lstStyle/>
          <a:p>
            <a:r>
              <a:rPr lang="en-US" dirty="0" smtClean="0"/>
              <a:t>The results of drug release studies on compression coated tablets suggested that the thickness of GG coating in the range of 0.61–0.91mm was sufficient to deliver the drugs selectively to the colon. </a:t>
            </a:r>
          </a:p>
          <a:p>
            <a:endParaRPr lang="en-US" dirty="0" smtClean="0"/>
          </a:p>
          <a:p>
            <a:r>
              <a:rPr lang="en-US" dirty="0" smtClean="0"/>
              <a:t>The results of the studies showed that matrix tablets containing either 20% or 30% of GG is most likely to provide targeting of </a:t>
            </a:r>
            <a:r>
              <a:rPr lang="en-US" dirty="0" err="1" smtClean="0"/>
              <a:t>Mebendazole</a:t>
            </a:r>
            <a:r>
              <a:rPr lang="en-US" dirty="0" smtClean="0"/>
              <a:t> for local action in the colon.</a:t>
            </a:r>
            <a:endParaRPr lang="en-US" dirty="0"/>
          </a:p>
        </p:txBody>
      </p:sp>
      <p:sp>
        <p:nvSpPr>
          <p:cNvPr id="3" name="Slide Number Placeholder 2"/>
          <p:cNvSpPr>
            <a:spLocks noGrp="1"/>
          </p:cNvSpPr>
          <p:nvPr>
            <p:ph type="sldNum" sz="quarter" idx="12"/>
          </p:nvPr>
        </p:nvSpPr>
        <p:spPr/>
        <p:txBody>
          <a:bodyPr/>
          <a:lstStyle/>
          <a:p>
            <a:fld id="{EDE4FEEB-E43B-44EF-BEDB-593369A71E77}"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246287"/>
            <a:ext cx="8610600" cy="4801314"/>
          </a:xfrm>
          <a:prstGeom prst="rect">
            <a:avLst/>
          </a:prstGeom>
        </p:spPr>
        <p:txBody>
          <a:bodyPr wrap="square">
            <a:spAutoFit/>
          </a:bodyPr>
          <a:lstStyle/>
          <a:p>
            <a:pPr>
              <a:buFont typeface="Wingdings" pitchFamily="2" charset="2"/>
              <a:buChar char="v"/>
            </a:pPr>
            <a:r>
              <a:rPr lang="en-US" dirty="0" smtClean="0"/>
              <a:t> Dosage </a:t>
            </a:r>
            <a:r>
              <a:rPr lang="en-US" dirty="0"/>
              <a:t>forms enjoy the shielding effect </a:t>
            </a:r>
            <a:r>
              <a:rPr lang="en-US" dirty="0" smtClean="0"/>
              <a:t>of polysaccharide </a:t>
            </a:r>
            <a:r>
              <a:rPr lang="en-US" dirty="0"/>
              <a:t>in upper part of GIT and drug </a:t>
            </a:r>
            <a:r>
              <a:rPr lang="en-US" dirty="0" smtClean="0"/>
              <a:t>is released </a:t>
            </a:r>
            <a:r>
              <a:rPr lang="en-US" dirty="0"/>
              <a:t>in the colon by swelling </a:t>
            </a:r>
            <a:r>
              <a:rPr lang="en-US" dirty="0" smtClean="0"/>
              <a:t>and biodegradable </a:t>
            </a:r>
            <a:r>
              <a:rPr lang="en-US" dirty="0"/>
              <a:t>action of </a:t>
            </a:r>
            <a:r>
              <a:rPr lang="en-US" dirty="0" err="1"/>
              <a:t>polysaccharidases</a:t>
            </a:r>
            <a:r>
              <a:rPr lang="en-US" dirty="0"/>
              <a:t>.</a:t>
            </a:r>
          </a:p>
          <a:p>
            <a:endParaRPr lang="en-US" dirty="0" smtClean="0"/>
          </a:p>
          <a:p>
            <a:pPr>
              <a:buFont typeface="Wingdings" pitchFamily="2" charset="2"/>
              <a:buChar char="v"/>
            </a:pPr>
            <a:r>
              <a:rPr lang="en-US" dirty="0" smtClean="0"/>
              <a:t> Polysaccharides </a:t>
            </a:r>
            <a:r>
              <a:rPr lang="en-US" dirty="0"/>
              <a:t>naturally occurring in plant (</a:t>
            </a:r>
            <a:r>
              <a:rPr lang="en-US" dirty="0" smtClean="0"/>
              <a:t>e.g. guar gum, pectin, </a:t>
            </a:r>
            <a:r>
              <a:rPr lang="en-US" dirty="0" err="1"/>
              <a:t>inulin</a:t>
            </a:r>
            <a:r>
              <a:rPr lang="en-US" dirty="0"/>
              <a:t>), animal (e.g., </a:t>
            </a:r>
            <a:r>
              <a:rPr lang="en-US" dirty="0" err="1" smtClean="0"/>
              <a:t>chitosan</a:t>
            </a:r>
            <a:r>
              <a:rPr lang="en-US" dirty="0" smtClean="0"/>
              <a:t>, </a:t>
            </a:r>
            <a:r>
              <a:rPr lang="fr-FR" dirty="0" err="1" smtClean="0"/>
              <a:t>chondroitin</a:t>
            </a:r>
            <a:r>
              <a:rPr lang="fr-FR" dirty="0" smtClean="0"/>
              <a:t> </a:t>
            </a:r>
            <a:r>
              <a:rPr lang="fr-FR" dirty="0"/>
              <a:t>sulfate), algal (</a:t>
            </a:r>
            <a:r>
              <a:rPr lang="fr-FR" dirty="0" err="1" smtClean="0"/>
              <a:t>e.g</a:t>
            </a:r>
            <a:r>
              <a:rPr lang="fr-FR" dirty="0" smtClean="0"/>
              <a:t>. alginates</a:t>
            </a:r>
            <a:r>
              <a:rPr lang="fr-FR" dirty="0"/>
              <a:t>), </a:t>
            </a:r>
            <a:r>
              <a:rPr lang="fr-FR" dirty="0" smtClean="0"/>
              <a:t>or </a:t>
            </a:r>
            <a:r>
              <a:rPr lang="en-US" dirty="0" smtClean="0"/>
              <a:t>microbial </a:t>
            </a:r>
            <a:r>
              <a:rPr lang="en-US" dirty="0"/>
              <a:t>(e.g., </a:t>
            </a:r>
            <a:r>
              <a:rPr lang="en-US" dirty="0" err="1"/>
              <a:t>dextran</a:t>
            </a:r>
            <a:r>
              <a:rPr lang="en-US" dirty="0"/>
              <a:t>) origins </a:t>
            </a:r>
            <a:r>
              <a:rPr lang="en-US" dirty="0" smtClean="0"/>
              <a:t>can be tested for colon </a:t>
            </a:r>
            <a:r>
              <a:rPr lang="en-US" dirty="0"/>
              <a:t>targeting. These are broken down by </a:t>
            </a:r>
            <a:r>
              <a:rPr lang="en-US" dirty="0" smtClean="0"/>
              <a:t>the colonic </a:t>
            </a:r>
            <a:r>
              <a:rPr lang="en-US" dirty="0" err="1"/>
              <a:t>microflora</a:t>
            </a:r>
            <a:r>
              <a:rPr lang="en-US" dirty="0"/>
              <a:t> to simple </a:t>
            </a:r>
            <a:r>
              <a:rPr lang="en-US" dirty="0" err="1"/>
              <a:t>saccharides</a:t>
            </a:r>
            <a:r>
              <a:rPr lang="en-US" dirty="0"/>
              <a:t> </a:t>
            </a:r>
            <a:r>
              <a:rPr lang="en-US" dirty="0" smtClean="0"/>
              <a:t>by </a:t>
            </a:r>
            <a:r>
              <a:rPr lang="en-US" dirty="0" err="1" smtClean="0"/>
              <a:t>saccharolytic</a:t>
            </a:r>
            <a:r>
              <a:rPr lang="en-US" dirty="0" smtClean="0"/>
              <a:t> </a:t>
            </a:r>
            <a:r>
              <a:rPr lang="en-US" dirty="0"/>
              <a:t>species like </a:t>
            </a:r>
            <a:r>
              <a:rPr lang="en-US" dirty="0" err="1"/>
              <a:t>bacteroides</a:t>
            </a:r>
            <a:r>
              <a:rPr lang="en-US" dirty="0"/>
              <a:t> </a:t>
            </a:r>
            <a:r>
              <a:rPr lang="en-US" dirty="0" smtClean="0"/>
              <a:t>and </a:t>
            </a:r>
            <a:r>
              <a:rPr lang="en-US" dirty="0" err="1" smtClean="0"/>
              <a:t>bifidobacteria</a:t>
            </a:r>
            <a:r>
              <a:rPr lang="en-US" dirty="0"/>
              <a:t>. Hydrolysis of the </a:t>
            </a:r>
            <a:r>
              <a:rPr lang="en-US" dirty="0" err="1" smtClean="0"/>
              <a:t>glycosidic</a:t>
            </a:r>
            <a:r>
              <a:rPr lang="en-US" dirty="0" smtClean="0"/>
              <a:t> linkages </a:t>
            </a:r>
            <a:r>
              <a:rPr lang="en-US" dirty="0"/>
              <a:t>on arrival in the colon triggers </a:t>
            </a:r>
            <a:r>
              <a:rPr lang="en-US" dirty="0" smtClean="0"/>
              <a:t>the release </a:t>
            </a:r>
            <a:r>
              <a:rPr lang="en-US" dirty="0"/>
              <a:t>of the entrapped bioactive. </a:t>
            </a:r>
            <a:endParaRPr lang="en-US" dirty="0" smtClean="0"/>
          </a:p>
          <a:p>
            <a:endParaRPr lang="en-US" dirty="0"/>
          </a:p>
          <a:p>
            <a:pPr>
              <a:buFont typeface="Wingdings" pitchFamily="2" charset="2"/>
              <a:buChar char="v"/>
            </a:pPr>
            <a:r>
              <a:rPr lang="en-US" dirty="0" smtClean="0"/>
              <a:t> Although, specifically </a:t>
            </a:r>
            <a:r>
              <a:rPr lang="en-US" dirty="0"/>
              <a:t>degraded in the colon, many of </a:t>
            </a:r>
            <a:r>
              <a:rPr lang="en-US" dirty="0" smtClean="0"/>
              <a:t>these polymers </a:t>
            </a:r>
            <a:r>
              <a:rPr lang="en-US" dirty="0"/>
              <a:t>are hydrophilic in nature, and </a:t>
            </a:r>
            <a:r>
              <a:rPr lang="en-US" dirty="0" smtClean="0"/>
              <a:t>swell under </a:t>
            </a:r>
            <a:r>
              <a:rPr lang="en-US" dirty="0"/>
              <a:t>exposure to upper GI conditions, </a:t>
            </a:r>
            <a:r>
              <a:rPr lang="en-US" dirty="0" smtClean="0"/>
              <a:t>which leads </a:t>
            </a:r>
            <a:r>
              <a:rPr lang="en-US" dirty="0"/>
              <a:t>to premature drug release. </a:t>
            </a:r>
            <a:endParaRPr lang="en-US" dirty="0" smtClean="0"/>
          </a:p>
          <a:p>
            <a:pPr>
              <a:buFont typeface="Wingdings" pitchFamily="2" charset="2"/>
              <a:buChar char="v"/>
            </a:pPr>
            <a:endParaRPr lang="en-US" dirty="0" smtClean="0"/>
          </a:p>
          <a:p>
            <a:pPr>
              <a:buFont typeface="Wingdings" pitchFamily="2" charset="2"/>
              <a:buChar char="v"/>
            </a:pPr>
            <a:r>
              <a:rPr lang="en-US" dirty="0" smtClean="0"/>
              <a:t> To </a:t>
            </a:r>
            <a:r>
              <a:rPr lang="en-US" dirty="0"/>
              <a:t>overcome </a:t>
            </a:r>
            <a:r>
              <a:rPr lang="en-US" dirty="0" smtClean="0"/>
              <a:t>this problem</a:t>
            </a:r>
            <a:r>
              <a:rPr lang="en-US" dirty="0"/>
              <a:t>, the natural polysaccharides </a:t>
            </a:r>
            <a:r>
              <a:rPr lang="en-US" dirty="0" smtClean="0"/>
              <a:t>are chemically </a:t>
            </a:r>
            <a:r>
              <a:rPr lang="en-US" dirty="0"/>
              <a:t>modified and mixed with </a:t>
            </a:r>
            <a:r>
              <a:rPr lang="en-US" dirty="0" smtClean="0"/>
              <a:t>hydrophobic water </a:t>
            </a:r>
            <a:r>
              <a:rPr lang="en-US" dirty="0"/>
              <a:t>insoluble polymers, whereas in the case </a:t>
            </a:r>
            <a:r>
              <a:rPr lang="en-US" dirty="0" smtClean="0"/>
              <a:t>of formulations </a:t>
            </a:r>
            <a:r>
              <a:rPr lang="en-US" dirty="0"/>
              <a:t>they are usually coated with </a:t>
            </a:r>
            <a:r>
              <a:rPr lang="en-US" dirty="0" smtClean="0"/>
              <a:t>pH sensitive </a:t>
            </a:r>
            <a:r>
              <a:rPr lang="en-US" dirty="0"/>
              <a:t>polymers</a:t>
            </a:r>
            <a:r>
              <a:rPr lang="en-US" dirty="0" smtClean="0"/>
              <a:t>.</a:t>
            </a:r>
          </a:p>
          <a:p>
            <a:r>
              <a:rPr lang="en-US" dirty="0" smtClean="0"/>
              <a:t> </a:t>
            </a:r>
            <a:endParaRPr lang="en-US" b="1" dirty="0"/>
          </a:p>
        </p:txBody>
      </p:sp>
      <p:sp>
        <p:nvSpPr>
          <p:cNvPr id="5" name="TextBox 4"/>
          <p:cNvSpPr txBox="1"/>
          <p:nvPr/>
        </p:nvSpPr>
        <p:spPr>
          <a:xfrm>
            <a:off x="1066800" y="499646"/>
            <a:ext cx="7010400" cy="338554"/>
          </a:xfrm>
          <a:prstGeom prst="rect">
            <a:avLst/>
          </a:prstGeom>
          <a:noFill/>
        </p:spPr>
        <p:txBody>
          <a:bodyPr wrap="square" rtlCol="0">
            <a:spAutoFit/>
          </a:bodyPr>
          <a:lstStyle/>
          <a:p>
            <a:r>
              <a:rPr lang="en-US" sz="1600" b="1" dirty="0" smtClean="0">
                <a:solidFill>
                  <a:schemeClr val="accent1"/>
                </a:solidFill>
              </a:rPr>
              <a:t>Why is usage of Guar gum so favored in Colonic Drug Delivery?  </a:t>
            </a:r>
            <a:endParaRPr lang="en-US" sz="1600" b="1" dirty="0">
              <a:solidFill>
                <a:schemeClr val="accent1"/>
              </a:solidFill>
            </a:endParaRPr>
          </a:p>
        </p:txBody>
      </p:sp>
      <p:sp>
        <p:nvSpPr>
          <p:cNvPr id="6" name="Slide Number Placeholder 5"/>
          <p:cNvSpPr>
            <a:spLocks noGrp="1"/>
          </p:cNvSpPr>
          <p:nvPr>
            <p:ph type="sldNum" sz="quarter" idx="12"/>
          </p:nvPr>
        </p:nvSpPr>
        <p:spPr/>
        <p:txBody>
          <a:bodyPr/>
          <a:lstStyle/>
          <a:p>
            <a:fld id="{EDE4FEEB-E43B-44EF-BEDB-593369A71E77}"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90600"/>
          </a:xfrm>
        </p:spPr>
        <p:txBody>
          <a:bodyPr>
            <a:normAutofit/>
          </a:bodyPr>
          <a:lstStyle/>
          <a:p>
            <a:r>
              <a:rPr lang="en-US" sz="1600" b="1" dirty="0" smtClean="0">
                <a:solidFill>
                  <a:schemeClr val="accent1"/>
                </a:solidFill>
              </a:rPr>
              <a:t>Guar Gum based tablet formulations of 5-fluorouracil</a:t>
            </a:r>
            <a:endParaRPr lang="en-US" sz="1600" b="1" dirty="0">
              <a:solidFill>
                <a:schemeClr val="accent1"/>
              </a:solidFill>
            </a:endParaRPr>
          </a:p>
        </p:txBody>
      </p:sp>
      <p:sp>
        <p:nvSpPr>
          <p:cNvPr id="4" name="Rectangle 3"/>
          <p:cNvSpPr/>
          <p:nvPr/>
        </p:nvSpPr>
        <p:spPr>
          <a:xfrm>
            <a:off x="533400" y="914400"/>
            <a:ext cx="8382000" cy="5909310"/>
          </a:xfrm>
          <a:prstGeom prst="rect">
            <a:avLst/>
          </a:prstGeom>
        </p:spPr>
        <p:txBody>
          <a:bodyPr wrap="square">
            <a:spAutoFit/>
          </a:bodyPr>
          <a:lstStyle/>
          <a:p>
            <a:r>
              <a:rPr lang="en-US" dirty="0"/>
              <a:t>Intravenous administration of 5-fluorouracil for colon </a:t>
            </a:r>
            <a:r>
              <a:rPr lang="en-US" dirty="0" smtClean="0"/>
              <a:t>cancer therapy </a:t>
            </a:r>
            <a:r>
              <a:rPr lang="en-US" dirty="0"/>
              <a:t>could produce severe systemic side-effects due to its </a:t>
            </a:r>
            <a:r>
              <a:rPr lang="en-US" dirty="0" err="1" smtClean="0"/>
              <a:t>cytotoxic</a:t>
            </a:r>
            <a:r>
              <a:rPr lang="en-US" dirty="0" smtClean="0"/>
              <a:t> effects </a:t>
            </a:r>
            <a:r>
              <a:rPr lang="en-US" dirty="0"/>
              <a:t>on normal cells. </a:t>
            </a:r>
            <a:endParaRPr lang="en-US" dirty="0" smtClean="0"/>
          </a:p>
          <a:p>
            <a:endParaRPr lang="en-US" dirty="0" smtClean="0"/>
          </a:p>
          <a:p>
            <a:r>
              <a:rPr lang="en-US" dirty="0" smtClean="0"/>
              <a:t>To </a:t>
            </a:r>
            <a:r>
              <a:rPr lang="en-US" dirty="0"/>
              <a:t>avoid such problems, recently </a:t>
            </a:r>
            <a:r>
              <a:rPr lang="en-US" dirty="0" smtClean="0"/>
              <a:t>GG  based tablet </a:t>
            </a:r>
            <a:r>
              <a:rPr lang="en-US" dirty="0"/>
              <a:t>formulations were developed for site-specific delivery of </a:t>
            </a:r>
            <a:r>
              <a:rPr lang="en-US" dirty="0" smtClean="0"/>
              <a:t>5- fluorouracil </a:t>
            </a:r>
            <a:r>
              <a:rPr lang="en-US" dirty="0"/>
              <a:t>to the colon without the drug being released in </a:t>
            </a:r>
            <a:r>
              <a:rPr lang="en-US" dirty="0" smtClean="0"/>
              <a:t>the stomach </a:t>
            </a:r>
            <a:r>
              <a:rPr lang="en-US" dirty="0"/>
              <a:t>or small </a:t>
            </a:r>
            <a:r>
              <a:rPr lang="en-US" dirty="0" smtClean="0"/>
              <a:t>intestine. </a:t>
            </a:r>
          </a:p>
          <a:p>
            <a:endParaRPr lang="en-US" dirty="0" smtClean="0"/>
          </a:p>
          <a:p>
            <a:r>
              <a:rPr lang="en-US" dirty="0" smtClean="0"/>
              <a:t>In </a:t>
            </a:r>
            <a:r>
              <a:rPr lang="en-US" dirty="0"/>
              <a:t>this study, fast </a:t>
            </a:r>
            <a:r>
              <a:rPr lang="en-US" dirty="0" smtClean="0"/>
              <a:t>disintegrating 5-fluorouracil </a:t>
            </a:r>
            <a:r>
              <a:rPr lang="en-US" dirty="0"/>
              <a:t>core tablets </a:t>
            </a:r>
            <a:r>
              <a:rPr lang="en-US" dirty="0" smtClean="0"/>
              <a:t>were compression </a:t>
            </a:r>
            <a:r>
              <a:rPr lang="en-US" dirty="0"/>
              <a:t>coated with 60%, </a:t>
            </a:r>
            <a:r>
              <a:rPr lang="en-US" dirty="0" smtClean="0"/>
              <a:t>70% and </a:t>
            </a:r>
            <a:r>
              <a:rPr lang="en-US" dirty="0"/>
              <a:t>80% of GG, and were subjected to in vitro drug release studies.</a:t>
            </a:r>
          </a:p>
          <a:p>
            <a:endParaRPr lang="en-US" dirty="0" smtClean="0"/>
          </a:p>
          <a:p>
            <a:r>
              <a:rPr lang="en-US" dirty="0" smtClean="0"/>
              <a:t>The </a:t>
            </a:r>
            <a:r>
              <a:rPr lang="en-US" dirty="0"/>
              <a:t>amount of 5-fluorouracil released from the </a:t>
            </a:r>
            <a:r>
              <a:rPr lang="en-US" dirty="0" smtClean="0"/>
              <a:t>compression coated tablets </a:t>
            </a:r>
            <a:r>
              <a:rPr lang="en-US" dirty="0"/>
              <a:t>in the dissolution medium at different time </a:t>
            </a:r>
            <a:r>
              <a:rPr lang="en-US" dirty="0" smtClean="0"/>
              <a:t>intervals was </a:t>
            </a:r>
            <a:r>
              <a:rPr lang="en-US" dirty="0"/>
              <a:t>estimated by a HPLC method. GG compression-coated </a:t>
            </a:r>
            <a:r>
              <a:rPr lang="en-US" dirty="0" smtClean="0"/>
              <a:t>tablets released </a:t>
            </a:r>
            <a:r>
              <a:rPr lang="en-US" dirty="0"/>
              <a:t>only 2.5–4% of the 5-fluorouracil in simulated GI fluids</a:t>
            </a:r>
            <a:r>
              <a:rPr lang="en-US" dirty="0" smtClean="0"/>
              <a:t>.</a:t>
            </a:r>
          </a:p>
          <a:p>
            <a:endParaRPr lang="en-US" dirty="0" smtClean="0"/>
          </a:p>
          <a:p>
            <a:r>
              <a:rPr lang="en-US" dirty="0" smtClean="0"/>
              <a:t>The results of the study show that compression-coated tablets containing 80% of GG are most likely to provide targeting of 5-fluorouracil for local action in the colon, since they released only 2.38% of the drug in the physiological environment of the stomach and small intestine.</a:t>
            </a:r>
          </a:p>
          <a:p>
            <a:endParaRPr lang="en-US" dirty="0" smtClean="0"/>
          </a:p>
          <a:p>
            <a:endParaRPr lang="en-US" dirty="0"/>
          </a:p>
        </p:txBody>
      </p:sp>
      <p:sp>
        <p:nvSpPr>
          <p:cNvPr id="5" name="Rectangle 4"/>
          <p:cNvSpPr/>
          <p:nvPr/>
        </p:nvSpPr>
        <p:spPr>
          <a:xfrm>
            <a:off x="609600" y="6398568"/>
            <a:ext cx="8382000" cy="369332"/>
          </a:xfrm>
          <a:prstGeom prst="rect">
            <a:avLst/>
          </a:prstGeom>
        </p:spPr>
        <p:txBody>
          <a:bodyPr wrap="square">
            <a:spAutoFit/>
          </a:bodyPr>
          <a:lstStyle/>
          <a:p>
            <a:r>
              <a:rPr lang="en-US" sz="900" dirty="0" smtClean="0"/>
              <a:t>M. </a:t>
            </a:r>
            <a:r>
              <a:rPr lang="en-US" sz="900" dirty="0" err="1" smtClean="0"/>
              <a:t>Prabaharan</a:t>
            </a:r>
            <a:r>
              <a:rPr lang="en-US" sz="900" dirty="0" smtClean="0"/>
              <a:t> , Prospective of guar gum and its derivatives as controlled drug delivery systems. International Journal of Biological Macromolecules 49 (2011) 117–124 </a:t>
            </a:r>
          </a:p>
          <a:p>
            <a:r>
              <a:rPr lang="en-US" sz="900" dirty="0"/>
              <a:t>Y.S.R. </a:t>
            </a:r>
            <a:r>
              <a:rPr lang="en-US" sz="900" dirty="0" err="1"/>
              <a:t>Krishnaiah</a:t>
            </a:r>
            <a:r>
              <a:rPr lang="en-US" sz="900" dirty="0"/>
              <a:t>, V. </a:t>
            </a:r>
            <a:r>
              <a:rPr lang="en-US" sz="900" dirty="0" err="1"/>
              <a:t>Satyanarayana</a:t>
            </a:r>
            <a:r>
              <a:rPr lang="en-US" sz="900" dirty="0"/>
              <a:t>, B. </a:t>
            </a:r>
            <a:r>
              <a:rPr lang="en-US" sz="900" dirty="0" err="1"/>
              <a:t>Dinesh</a:t>
            </a:r>
            <a:r>
              <a:rPr lang="en-US" sz="900" dirty="0"/>
              <a:t> Kumar, R.S. </a:t>
            </a:r>
            <a:r>
              <a:rPr lang="en-US" sz="900" dirty="0" err="1"/>
              <a:t>Karthikeyan</a:t>
            </a:r>
            <a:r>
              <a:rPr lang="en-US" sz="900" dirty="0"/>
              <a:t>, Eur. </a:t>
            </a:r>
            <a:r>
              <a:rPr lang="en-US" sz="900" dirty="0" smtClean="0"/>
              <a:t>J. Pharm</a:t>
            </a:r>
            <a:r>
              <a:rPr lang="en-US" sz="900" dirty="0"/>
              <a:t>. Sci. 16 (2002) 185–192.</a:t>
            </a:r>
            <a:endParaRPr lang="en-US" sz="900" dirty="0" smtClean="0"/>
          </a:p>
        </p:txBody>
      </p:sp>
      <p:sp>
        <p:nvSpPr>
          <p:cNvPr id="6" name="Slide Number Placeholder 5"/>
          <p:cNvSpPr>
            <a:spLocks noGrp="1"/>
          </p:cNvSpPr>
          <p:nvPr>
            <p:ph type="sldNum" sz="quarter" idx="12"/>
          </p:nvPr>
        </p:nvSpPr>
        <p:spPr/>
        <p:txBody>
          <a:bodyPr/>
          <a:lstStyle/>
          <a:p>
            <a:fld id="{EDE4FEEB-E43B-44EF-BEDB-593369A71E77}"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000" b="1" dirty="0" err="1" smtClean="0">
                <a:solidFill>
                  <a:srgbClr val="0070C0"/>
                </a:solidFill>
              </a:rPr>
              <a:t>Methotrexate</a:t>
            </a:r>
            <a:r>
              <a:rPr lang="en-US" sz="2000" b="1" dirty="0" smtClean="0">
                <a:solidFill>
                  <a:srgbClr val="0070C0"/>
                </a:solidFill>
              </a:rPr>
              <a:t> loaded Guar Gum Microspheres</a:t>
            </a:r>
            <a:endParaRPr lang="en-US" sz="2000" b="1" dirty="0">
              <a:solidFill>
                <a:srgbClr val="0070C0"/>
              </a:solidFill>
            </a:endParaRPr>
          </a:p>
        </p:txBody>
      </p:sp>
      <p:sp>
        <p:nvSpPr>
          <p:cNvPr id="4" name="Rectangle 3"/>
          <p:cNvSpPr/>
          <p:nvPr/>
        </p:nvSpPr>
        <p:spPr>
          <a:xfrm>
            <a:off x="457200" y="990600"/>
            <a:ext cx="8305800" cy="5355312"/>
          </a:xfrm>
          <a:prstGeom prst="rect">
            <a:avLst/>
          </a:prstGeom>
        </p:spPr>
        <p:txBody>
          <a:bodyPr wrap="square">
            <a:spAutoFit/>
          </a:bodyPr>
          <a:lstStyle/>
          <a:p>
            <a:r>
              <a:rPr lang="en-US" dirty="0"/>
              <a:t>In </a:t>
            </a:r>
            <a:r>
              <a:rPr lang="en-US" dirty="0" smtClean="0"/>
              <a:t>this </a:t>
            </a:r>
            <a:r>
              <a:rPr lang="en-US" dirty="0"/>
              <a:t>study, </a:t>
            </a:r>
            <a:r>
              <a:rPr lang="en-US" dirty="0" err="1" smtClean="0"/>
              <a:t>Methotrexate</a:t>
            </a:r>
            <a:r>
              <a:rPr lang="en-US" dirty="0" smtClean="0"/>
              <a:t> loaded GG </a:t>
            </a:r>
            <a:r>
              <a:rPr lang="en-US" dirty="0"/>
              <a:t>microspheres were prepared by the </a:t>
            </a:r>
            <a:r>
              <a:rPr lang="en-US" dirty="0" smtClean="0"/>
              <a:t>emulsification method </a:t>
            </a:r>
            <a:r>
              <a:rPr lang="en-US" dirty="0"/>
              <a:t>using </a:t>
            </a:r>
            <a:r>
              <a:rPr lang="en-US" dirty="0" err="1"/>
              <a:t>glutaraldehyde</a:t>
            </a:r>
            <a:r>
              <a:rPr lang="en-US" dirty="0"/>
              <a:t> as a cross-linking agent for </a:t>
            </a:r>
            <a:r>
              <a:rPr lang="en-US" dirty="0" smtClean="0"/>
              <a:t>colon specific</a:t>
            </a:r>
            <a:endParaRPr lang="en-US" dirty="0"/>
          </a:p>
          <a:p>
            <a:r>
              <a:rPr lang="en-US" dirty="0"/>
              <a:t>drug </a:t>
            </a:r>
            <a:r>
              <a:rPr lang="en-US" dirty="0" smtClean="0"/>
              <a:t>delivery. </a:t>
            </a:r>
            <a:r>
              <a:rPr lang="en-US" dirty="0"/>
              <a:t>It was found that particle size, </a:t>
            </a:r>
            <a:r>
              <a:rPr lang="en-US" dirty="0" smtClean="0"/>
              <a:t>shape, and </a:t>
            </a:r>
            <a:r>
              <a:rPr lang="en-US" dirty="0"/>
              <a:t>surface morphology were significantly affected by GG </a:t>
            </a:r>
            <a:r>
              <a:rPr lang="en-US" dirty="0" smtClean="0"/>
              <a:t>concentration, </a:t>
            </a:r>
            <a:r>
              <a:rPr lang="en-US" dirty="0" err="1" smtClean="0"/>
              <a:t>glutaraldehyde</a:t>
            </a:r>
            <a:r>
              <a:rPr lang="en-US" dirty="0" smtClean="0"/>
              <a:t> </a:t>
            </a:r>
            <a:r>
              <a:rPr lang="en-US" dirty="0"/>
              <a:t>concentration, emulsifier </a:t>
            </a:r>
            <a:r>
              <a:rPr lang="en-US" dirty="0" smtClean="0"/>
              <a:t>concentration (Span </a:t>
            </a:r>
            <a:r>
              <a:rPr lang="en-US" dirty="0"/>
              <a:t>80), stirring rate, stirring time, and operating </a:t>
            </a:r>
            <a:r>
              <a:rPr lang="en-US" dirty="0" smtClean="0"/>
              <a:t>temperature</a:t>
            </a:r>
            <a:r>
              <a:rPr lang="en-US" dirty="0"/>
              <a:t>.</a:t>
            </a:r>
          </a:p>
          <a:p>
            <a:endParaRPr lang="en-US" dirty="0" smtClean="0"/>
          </a:p>
          <a:p>
            <a:r>
              <a:rPr lang="en-US" dirty="0" err="1" smtClean="0"/>
              <a:t>Methotrexate</a:t>
            </a:r>
            <a:r>
              <a:rPr lang="en-US" dirty="0" smtClean="0"/>
              <a:t>-loaded </a:t>
            </a:r>
            <a:r>
              <a:rPr lang="en-US" dirty="0"/>
              <a:t>microspheres demonstrated high </a:t>
            </a:r>
            <a:r>
              <a:rPr lang="en-US" dirty="0" smtClean="0"/>
              <a:t>entrapment efficiency </a:t>
            </a:r>
            <a:r>
              <a:rPr lang="en-US" dirty="0"/>
              <a:t>(75.7%). The in vitro drug release was </a:t>
            </a:r>
            <a:r>
              <a:rPr lang="en-US" dirty="0" smtClean="0"/>
              <a:t>investigated using </a:t>
            </a:r>
            <a:r>
              <a:rPr lang="en-US" dirty="0"/>
              <a:t>a </a:t>
            </a:r>
            <a:r>
              <a:rPr lang="en-US" dirty="0" smtClean="0"/>
              <a:t>USP </a:t>
            </a:r>
            <a:r>
              <a:rPr lang="en-US" dirty="0"/>
              <a:t>paddle type (type II) dissolution rate </a:t>
            </a:r>
            <a:r>
              <a:rPr lang="en-US" dirty="0" smtClean="0"/>
              <a:t>test apparatus </a:t>
            </a:r>
            <a:r>
              <a:rPr lang="en-US" dirty="0"/>
              <a:t>in different media </a:t>
            </a:r>
            <a:r>
              <a:rPr lang="en-US" dirty="0" smtClean="0"/>
              <a:t>PBS, gastrointestinal fluid </a:t>
            </a:r>
            <a:r>
              <a:rPr lang="en-US" dirty="0"/>
              <a:t>of different pH, and rat </a:t>
            </a:r>
            <a:r>
              <a:rPr lang="en-US" dirty="0" err="1"/>
              <a:t>cecal</a:t>
            </a:r>
            <a:r>
              <a:rPr lang="en-US" dirty="0"/>
              <a:t> content </a:t>
            </a:r>
            <a:r>
              <a:rPr lang="en-US" dirty="0" smtClean="0"/>
              <a:t>release medium</a:t>
            </a:r>
            <a:r>
              <a:rPr lang="en-US" dirty="0"/>
              <a:t>), </a:t>
            </a:r>
            <a:r>
              <a:rPr lang="en-US" dirty="0" smtClean="0"/>
              <a:t>which was found </a:t>
            </a:r>
            <a:r>
              <a:rPr lang="en-US" dirty="0"/>
              <a:t>to be affected by a change </a:t>
            </a:r>
            <a:r>
              <a:rPr lang="en-US" dirty="0" smtClean="0"/>
              <a:t>to the GG concentration and </a:t>
            </a:r>
            <a:r>
              <a:rPr lang="en-US" dirty="0" err="1"/>
              <a:t>glutaraldehyde</a:t>
            </a:r>
            <a:r>
              <a:rPr lang="en-US" dirty="0"/>
              <a:t> concentration. </a:t>
            </a:r>
            <a:endParaRPr lang="en-US" dirty="0" smtClean="0"/>
          </a:p>
          <a:p>
            <a:endParaRPr lang="en-US" dirty="0"/>
          </a:p>
          <a:p>
            <a:r>
              <a:rPr lang="en-US" dirty="0" smtClean="0"/>
              <a:t>The </a:t>
            </a:r>
            <a:r>
              <a:rPr lang="en-US" dirty="0"/>
              <a:t>drug release </a:t>
            </a:r>
            <a:r>
              <a:rPr lang="en-US" dirty="0" smtClean="0"/>
              <a:t>in PBS </a:t>
            </a:r>
            <a:r>
              <a:rPr lang="en-US" dirty="0"/>
              <a:t>(pH 7.4) and simulated gastric fluids followed a similar </a:t>
            </a:r>
            <a:r>
              <a:rPr lang="en-US" dirty="0" smtClean="0"/>
              <a:t>pattern and </a:t>
            </a:r>
            <a:r>
              <a:rPr lang="en-US" dirty="0"/>
              <a:t>had a similar release rate, while a significant increase in </a:t>
            </a:r>
            <a:r>
              <a:rPr lang="en-US" dirty="0" smtClean="0"/>
              <a:t>percent cumulative </a:t>
            </a:r>
            <a:r>
              <a:rPr lang="en-US" dirty="0"/>
              <a:t>drug release (91.0%) was observed in the </a:t>
            </a:r>
            <a:r>
              <a:rPr lang="en-US" dirty="0" smtClean="0"/>
              <a:t>medium containing </a:t>
            </a:r>
            <a:r>
              <a:rPr lang="en-US" dirty="0"/>
              <a:t>rat </a:t>
            </a:r>
            <a:r>
              <a:rPr lang="en-US" dirty="0" err="1"/>
              <a:t>cecal</a:t>
            </a:r>
            <a:r>
              <a:rPr lang="en-US" dirty="0"/>
              <a:t> content. </a:t>
            </a:r>
            <a:endParaRPr lang="en-US" dirty="0" smtClean="0"/>
          </a:p>
          <a:p>
            <a:endParaRPr lang="en-US" dirty="0"/>
          </a:p>
          <a:p>
            <a:r>
              <a:rPr lang="en-US" dirty="0" smtClean="0"/>
              <a:t>In </a:t>
            </a:r>
            <a:r>
              <a:rPr lang="en-US" dirty="0"/>
              <a:t>in vivo studies, GG </a:t>
            </a:r>
            <a:r>
              <a:rPr lang="en-US" dirty="0" smtClean="0"/>
              <a:t>microspheres delivered </a:t>
            </a:r>
            <a:r>
              <a:rPr lang="en-US" dirty="0"/>
              <a:t>most of their drug load (79.0%) to the colon, </a:t>
            </a:r>
            <a:r>
              <a:rPr lang="en-US" dirty="0" smtClean="0"/>
              <a:t>whereas plain </a:t>
            </a:r>
            <a:r>
              <a:rPr lang="en-US" dirty="0"/>
              <a:t>drug suspensions could deliver only 23% of their total dose</a:t>
            </a:r>
          </a:p>
          <a:p>
            <a:r>
              <a:rPr lang="en-US" dirty="0"/>
              <a:t>to the target site.</a:t>
            </a:r>
          </a:p>
        </p:txBody>
      </p:sp>
      <p:sp>
        <p:nvSpPr>
          <p:cNvPr id="5" name="Rectangle 4"/>
          <p:cNvSpPr/>
          <p:nvPr/>
        </p:nvSpPr>
        <p:spPr>
          <a:xfrm>
            <a:off x="609600" y="6398568"/>
            <a:ext cx="8382000" cy="369332"/>
          </a:xfrm>
          <a:prstGeom prst="rect">
            <a:avLst/>
          </a:prstGeom>
        </p:spPr>
        <p:txBody>
          <a:bodyPr wrap="square">
            <a:spAutoFit/>
          </a:bodyPr>
          <a:lstStyle/>
          <a:p>
            <a:r>
              <a:rPr lang="en-US" sz="900" dirty="0" smtClean="0"/>
              <a:t>M. </a:t>
            </a:r>
            <a:r>
              <a:rPr lang="en-US" sz="900" dirty="0" err="1" smtClean="0"/>
              <a:t>Prabaharan</a:t>
            </a:r>
            <a:r>
              <a:rPr lang="en-US" sz="900" dirty="0" smtClean="0"/>
              <a:t> , Prospective of guar gum and its derivatives as controlled drug delivery systems. International Journal of Biological Macromolecules 49 (2011) 117–124 </a:t>
            </a:r>
          </a:p>
          <a:p>
            <a:r>
              <a:rPr lang="en-US" sz="900" dirty="0"/>
              <a:t>M. </a:t>
            </a:r>
            <a:r>
              <a:rPr lang="en-US" sz="900" dirty="0" err="1"/>
              <a:t>Chaurasia</a:t>
            </a:r>
            <a:r>
              <a:rPr lang="en-US" sz="900" dirty="0"/>
              <a:t>, M.K. </a:t>
            </a:r>
            <a:r>
              <a:rPr lang="en-US" sz="900" dirty="0" err="1"/>
              <a:t>Chourasia</a:t>
            </a:r>
            <a:r>
              <a:rPr lang="en-US" sz="900" dirty="0"/>
              <a:t>, N.K. Jain, A. Jain, V. </a:t>
            </a:r>
            <a:r>
              <a:rPr lang="en-US" sz="900" dirty="0" err="1"/>
              <a:t>Soni</a:t>
            </a:r>
            <a:r>
              <a:rPr lang="en-US" sz="900" dirty="0"/>
              <a:t>, Y. Gupta, S.K. Jain, </a:t>
            </a:r>
            <a:r>
              <a:rPr lang="en-US" sz="900" dirty="0" smtClean="0"/>
              <a:t>AAPS </a:t>
            </a:r>
            <a:r>
              <a:rPr lang="en-US" sz="900" dirty="0" err="1" smtClean="0"/>
              <a:t>PharmSciTech</a:t>
            </a:r>
            <a:r>
              <a:rPr lang="en-US" sz="900" dirty="0" smtClean="0"/>
              <a:t> </a:t>
            </a:r>
            <a:r>
              <a:rPr lang="en-US" sz="900" dirty="0"/>
              <a:t>7 (2006) E1–E9.</a:t>
            </a:r>
            <a:endParaRPr lang="en-US" sz="900" dirty="0" smtClean="0"/>
          </a:p>
        </p:txBody>
      </p:sp>
      <p:sp>
        <p:nvSpPr>
          <p:cNvPr id="6" name="Slide Number Placeholder 5"/>
          <p:cNvSpPr>
            <a:spLocks noGrp="1"/>
          </p:cNvSpPr>
          <p:nvPr>
            <p:ph type="sldNum" sz="quarter" idx="12"/>
          </p:nvPr>
        </p:nvSpPr>
        <p:spPr/>
        <p:txBody>
          <a:bodyPr/>
          <a:lstStyle/>
          <a:p>
            <a:fld id="{EDE4FEEB-E43B-44EF-BEDB-593369A71E77}"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90600"/>
            <a:ext cx="8534400" cy="4801314"/>
          </a:xfrm>
          <a:prstGeom prst="rect">
            <a:avLst/>
          </a:prstGeom>
        </p:spPr>
        <p:txBody>
          <a:bodyPr wrap="square">
            <a:spAutoFit/>
          </a:bodyPr>
          <a:lstStyle/>
          <a:p>
            <a:r>
              <a:rPr lang="en-US" dirty="0"/>
              <a:t>The most challenging task in the development of protein </a:t>
            </a:r>
            <a:r>
              <a:rPr lang="en-US" dirty="0" smtClean="0"/>
              <a:t>pharmaceuticals is </a:t>
            </a:r>
            <a:r>
              <a:rPr lang="en-US" dirty="0"/>
              <a:t>to deal with physical and chemical instabilities </a:t>
            </a:r>
            <a:r>
              <a:rPr lang="en-US" dirty="0" smtClean="0"/>
              <a:t>of proteins</a:t>
            </a:r>
            <a:r>
              <a:rPr lang="en-US" dirty="0"/>
              <a:t>. </a:t>
            </a:r>
            <a:r>
              <a:rPr lang="en-US" dirty="0" smtClean="0"/>
              <a:t>Protein </a:t>
            </a:r>
            <a:r>
              <a:rPr lang="en-US" dirty="0"/>
              <a:t>instability is one of the major reasons </a:t>
            </a:r>
            <a:r>
              <a:rPr lang="en-US" dirty="0" smtClean="0"/>
              <a:t>due to which protein </a:t>
            </a:r>
            <a:r>
              <a:rPr lang="en-US" dirty="0"/>
              <a:t>pharmaceuticals are administered traditionally </a:t>
            </a:r>
            <a:r>
              <a:rPr lang="en-US" dirty="0" smtClean="0"/>
              <a:t>through injection </a:t>
            </a:r>
            <a:r>
              <a:rPr lang="en-US" dirty="0"/>
              <a:t>rather than taken orally like most small chemical </a:t>
            </a:r>
            <a:r>
              <a:rPr lang="en-US" dirty="0" smtClean="0"/>
              <a:t>drugs. </a:t>
            </a:r>
          </a:p>
          <a:p>
            <a:endParaRPr lang="en-US" dirty="0" smtClean="0"/>
          </a:p>
          <a:p>
            <a:r>
              <a:rPr lang="en-US" dirty="0" smtClean="0"/>
              <a:t>Peptide </a:t>
            </a:r>
            <a:r>
              <a:rPr lang="en-US" dirty="0"/>
              <a:t>and protein drugs are readily degraded by the low </a:t>
            </a:r>
            <a:r>
              <a:rPr lang="en-US" dirty="0" smtClean="0"/>
              <a:t>pH of </a:t>
            </a:r>
            <a:r>
              <a:rPr lang="en-US" dirty="0"/>
              <a:t>the gastric medium in the stomach. In order to achieve the </a:t>
            </a:r>
            <a:r>
              <a:rPr lang="en-US" dirty="0" smtClean="0"/>
              <a:t>successful oral </a:t>
            </a:r>
            <a:r>
              <a:rPr lang="en-US" dirty="0"/>
              <a:t>delivery of protein drugs, they need to be </a:t>
            </a:r>
            <a:r>
              <a:rPr lang="en-US" dirty="0" smtClean="0"/>
              <a:t>protected from </a:t>
            </a:r>
            <a:r>
              <a:rPr lang="en-US" dirty="0"/>
              <a:t>the harsh environment in the stomach. For designing </a:t>
            </a:r>
            <a:r>
              <a:rPr lang="en-US" dirty="0" smtClean="0"/>
              <a:t>oral dosage </a:t>
            </a:r>
            <a:r>
              <a:rPr lang="en-US" dirty="0"/>
              <a:t>forms, the formulator must consider that the natural </a:t>
            </a:r>
            <a:r>
              <a:rPr lang="en-US" dirty="0" smtClean="0"/>
              <a:t>pH environment </a:t>
            </a:r>
            <a:r>
              <a:rPr lang="en-US" dirty="0"/>
              <a:t>of GI tract varies from acidic (pH∼1.2) in the </a:t>
            </a:r>
            <a:r>
              <a:rPr lang="en-US" dirty="0" smtClean="0"/>
              <a:t>stomach to </a:t>
            </a:r>
            <a:r>
              <a:rPr lang="en-US" dirty="0"/>
              <a:t>slightly alkaline in the intestine (pH∼7.4</a:t>
            </a:r>
            <a:r>
              <a:rPr lang="en-US" dirty="0" smtClean="0"/>
              <a:t>).</a:t>
            </a:r>
            <a:endParaRPr lang="en-US" dirty="0"/>
          </a:p>
          <a:p>
            <a:endParaRPr lang="en-US" dirty="0" smtClean="0"/>
          </a:p>
          <a:p>
            <a:r>
              <a:rPr lang="en-US" dirty="0" smtClean="0"/>
              <a:t>In </a:t>
            </a:r>
            <a:r>
              <a:rPr lang="en-US" dirty="0"/>
              <a:t>the design of oral delivery of peptide or protein drugs, </a:t>
            </a:r>
            <a:r>
              <a:rPr lang="en-US" dirty="0" smtClean="0"/>
              <a:t>pH sensitive </a:t>
            </a:r>
            <a:r>
              <a:rPr lang="en-US" dirty="0" err="1"/>
              <a:t>hydrogels</a:t>
            </a:r>
            <a:r>
              <a:rPr lang="en-US" dirty="0"/>
              <a:t> have attracted increasing attention. </a:t>
            </a:r>
            <a:r>
              <a:rPr lang="en-US" dirty="0" smtClean="0"/>
              <a:t>Swelling </a:t>
            </a:r>
            <a:r>
              <a:rPr lang="en-US" dirty="0"/>
              <a:t>of such </a:t>
            </a:r>
            <a:r>
              <a:rPr lang="en-US" dirty="0" err="1"/>
              <a:t>hydrogels</a:t>
            </a:r>
            <a:r>
              <a:rPr lang="en-US" dirty="0"/>
              <a:t> in the stomach is minimal and thus the </a:t>
            </a:r>
            <a:r>
              <a:rPr lang="en-US" dirty="0" smtClean="0"/>
              <a:t>drug release </a:t>
            </a:r>
            <a:r>
              <a:rPr lang="en-US" dirty="0"/>
              <a:t>is also minimal. Due to increase in pH, the extent of swelling</a:t>
            </a:r>
          </a:p>
          <a:p>
            <a:r>
              <a:rPr lang="en-US" dirty="0"/>
              <a:t>increases as the </a:t>
            </a:r>
            <a:r>
              <a:rPr lang="en-US" dirty="0" err="1"/>
              <a:t>hydrogels</a:t>
            </a:r>
            <a:r>
              <a:rPr lang="en-US" dirty="0"/>
              <a:t> pass down the intestinal tract. A </a:t>
            </a:r>
            <a:r>
              <a:rPr lang="en-US" dirty="0" smtClean="0"/>
              <a:t>variety of </a:t>
            </a:r>
            <a:r>
              <a:rPr lang="en-US" dirty="0"/>
              <a:t>synthetic or natural polymers with acidic or basic pendant </a:t>
            </a:r>
            <a:r>
              <a:rPr lang="en-US" dirty="0" smtClean="0"/>
              <a:t>groups have </a:t>
            </a:r>
            <a:r>
              <a:rPr lang="en-US" dirty="0"/>
              <a:t>been employed to fabricate pH sensitive </a:t>
            </a:r>
            <a:r>
              <a:rPr lang="en-US" dirty="0" err="1"/>
              <a:t>hydrogels</a:t>
            </a:r>
            <a:r>
              <a:rPr lang="en-US" dirty="0"/>
              <a:t> for </a:t>
            </a:r>
            <a:r>
              <a:rPr lang="en-US" dirty="0" smtClean="0"/>
              <a:t>getting the </a:t>
            </a:r>
            <a:r>
              <a:rPr lang="en-US" dirty="0"/>
              <a:t>desired controlled release of protein </a:t>
            </a:r>
            <a:r>
              <a:rPr lang="en-US" dirty="0" smtClean="0"/>
              <a:t>drugs.</a:t>
            </a:r>
            <a:endParaRPr lang="en-US" dirty="0"/>
          </a:p>
        </p:txBody>
      </p:sp>
      <p:sp>
        <p:nvSpPr>
          <p:cNvPr id="5" name="Title 4"/>
          <p:cNvSpPr>
            <a:spLocks noGrp="1"/>
          </p:cNvSpPr>
          <p:nvPr>
            <p:ph type="title"/>
          </p:nvPr>
        </p:nvSpPr>
        <p:spPr>
          <a:xfrm>
            <a:off x="457200" y="0"/>
            <a:ext cx="8229600" cy="1143000"/>
          </a:xfrm>
        </p:spPr>
        <p:txBody>
          <a:bodyPr>
            <a:normAutofit/>
          </a:bodyPr>
          <a:lstStyle/>
          <a:p>
            <a:r>
              <a:rPr lang="en-US" sz="2000" b="1" dirty="0" smtClean="0">
                <a:solidFill>
                  <a:schemeClr val="accent1"/>
                </a:solidFill>
              </a:rPr>
              <a:t>Designing GG based oral delivery of Protein pharmaceuticals</a:t>
            </a:r>
            <a:endParaRPr lang="en-US" sz="2000" b="1" dirty="0">
              <a:solidFill>
                <a:schemeClr val="accent1"/>
              </a:solidFill>
            </a:endParaRPr>
          </a:p>
        </p:txBody>
      </p:sp>
      <p:sp>
        <p:nvSpPr>
          <p:cNvPr id="6" name="Rectangle 5"/>
          <p:cNvSpPr/>
          <p:nvPr/>
        </p:nvSpPr>
        <p:spPr>
          <a:xfrm>
            <a:off x="533400" y="6019800"/>
            <a:ext cx="8382000" cy="784830"/>
          </a:xfrm>
          <a:prstGeom prst="rect">
            <a:avLst/>
          </a:prstGeom>
        </p:spPr>
        <p:txBody>
          <a:bodyPr wrap="square">
            <a:spAutoFit/>
          </a:bodyPr>
          <a:lstStyle/>
          <a:p>
            <a:r>
              <a:rPr lang="en-US" sz="900" dirty="0" smtClean="0"/>
              <a:t>M. </a:t>
            </a:r>
            <a:r>
              <a:rPr lang="en-US" sz="900" dirty="0" err="1" smtClean="0"/>
              <a:t>Prabaharan</a:t>
            </a:r>
            <a:r>
              <a:rPr lang="en-US" sz="900" dirty="0" smtClean="0"/>
              <a:t> , Prospective of guar gum and its derivatives as controlled drug delivery systems. International Journal of Biological Macromolecules 49 (2011) 117–124 </a:t>
            </a:r>
          </a:p>
          <a:p>
            <a:r>
              <a:rPr lang="en-US" sz="900" dirty="0"/>
              <a:t>W. Wang, Int. J. Pharm. 185 (1999) 129–188.</a:t>
            </a:r>
          </a:p>
          <a:p>
            <a:r>
              <a:rPr lang="en-US" sz="900" dirty="0" smtClean="0"/>
              <a:t>L</a:t>
            </a:r>
            <a:r>
              <a:rPr lang="en-US" sz="900" dirty="0"/>
              <a:t>. </a:t>
            </a:r>
            <a:r>
              <a:rPr lang="en-US" sz="900" dirty="0" err="1"/>
              <a:t>Shargel</a:t>
            </a:r>
            <a:r>
              <a:rPr lang="en-US" sz="900" dirty="0"/>
              <a:t>, A. Yu, Applied </a:t>
            </a:r>
            <a:r>
              <a:rPr lang="en-US" sz="900" dirty="0" err="1"/>
              <a:t>Biopharmaceutics</a:t>
            </a:r>
            <a:r>
              <a:rPr lang="en-US" sz="900" dirty="0"/>
              <a:t> and Pharmacokinetics, forth ed</a:t>
            </a:r>
            <a:r>
              <a:rPr lang="en-US" sz="900" dirty="0" smtClean="0"/>
              <a:t>., McGraw-Hill</a:t>
            </a:r>
            <a:r>
              <a:rPr lang="en-US" sz="900" dirty="0"/>
              <a:t>, New York, 1999.</a:t>
            </a:r>
          </a:p>
          <a:p>
            <a:r>
              <a:rPr lang="sv-SE" sz="900" dirty="0" smtClean="0"/>
              <a:t>Y</a:t>
            </a:r>
            <a:r>
              <a:rPr lang="sv-SE" sz="900" dirty="0"/>
              <a:t>. Kimura, Biodegradable polymers, in: T. Tsuruta, T. Hayashi, K. Katsoka, </a:t>
            </a:r>
            <a:r>
              <a:rPr lang="sv-SE" sz="900" dirty="0" smtClean="0"/>
              <a:t>K. </a:t>
            </a:r>
            <a:r>
              <a:rPr lang="en-US" sz="900" dirty="0" smtClean="0"/>
              <a:t>Ishihara</a:t>
            </a:r>
            <a:r>
              <a:rPr lang="en-US" sz="900" dirty="0"/>
              <a:t>, Y. Kimura (Eds.), Biomedical Applications of Polymeric Materials, </a:t>
            </a:r>
            <a:r>
              <a:rPr lang="en-US" sz="900" dirty="0" smtClean="0"/>
              <a:t>CRC Press </a:t>
            </a:r>
            <a:r>
              <a:rPr lang="en-US" sz="900" dirty="0"/>
              <a:t>Inc., Boca Raton, 1993, pp. 164–190.</a:t>
            </a:r>
            <a:endParaRPr lang="en-US" sz="900" dirty="0" smtClean="0"/>
          </a:p>
        </p:txBody>
      </p:sp>
      <p:sp>
        <p:nvSpPr>
          <p:cNvPr id="7" name="Slide Number Placeholder 6"/>
          <p:cNvSpPr>
            <a:spLocks noGrp="1"/>
          </p:cNvSpPr>
          <p:nvPr>
            <p:ph type="sldNum" sz="quarter" idx="12"/>
          </p:nvPr>
        </p:nvSpPr>
        <p:spPr/>
        <p:txBody>
          <a:bodyPr/>
          <a:lstStyle/>
          <a:p>
            <a:fld id="{EDE4FEEB-E43B-44EF-BEDB-593369A71E77}"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0"/>
            <a:ext cx="8229600" cy="1143000"/>
          </a:xfrm>
        </p:spPr>
        <p:txBody>
          <a:bodyPr>
            <a:normAutofit/>
          </a:bodyPr>
          <a:lstStyle/>
          <a:p>
            <a:r>
              <a:rPr lang="en-US" sz="1600" b="1" dirty="0" smtClean="0">
                <a:solidFill>
                  <a:schemeClr val="accent1"/>
                </a:solidFill>
              </a:rPr>
              <a:t>Guar gum based technique for Protein delivery……… </a:t>
            </a:r>
            <a:endParaRPr lang="en-US" sz="1600" b="1" dirty="0">
              <a:solidFill>
                <a:schemeClr val="accent1"/>
              </a:solidFill>
            </a:endParaRPr>
          </a:p>
        </p:txBody>
      </p:sp>
      <p:sp>
        <p:nvSpPr>
          <p:cNvPr id="5" name="Rectangle 4"/>
          <p:cNvSpPr/>
          <p:nvPr/>
        </p:nvSpPr>
        <p:spPr>
          <a:xfrm>
            <a:off x="457200" y="990600"/>
            <a:ext cx="8686800" cy="4801314"/>
          </a:xfrm>
          <a:prstGeom prst="rect">
            <a:avLst/>
          </a:prstGeom>
        </p:spPr>
        <p:txBody>
          <a:bodyPr wrap="square">
            <a:spAutoFit/>
          </a:bodyPr>
          <a:lstStyle/>
          <a:p>
            <a:r>
              <a:rPr lang="en-US" dirty="0" smtClean="0"/>
              <a:t>Recently, George </a:t>
            </a:r>
            <a:r>
              <a:rPr lang="en-US" dirty="0"/>
              <a:t>and </a:t>
            </a:r>
            <a:r>
              <a:rPr lang="en-US" dirty="0" smtClean="0"/>
              <a:t>Abraham et.al  </a:t>
            </a:r>
            <a:r>
              <a:rPr lang="en-US" dirty="0"/>
              <a:t>designed a pH sensitive alginate–GG </a:t>
            </a:r>
            <a:r>
              <a:rPr lang="en-US" dirty="0" err="1" smtClean="0"/>
              <a:t>hydrogel</a:t>
            </a:r>
            <a:r>
              <a:rPr lang="en-US" dirty="0" smtClean="0"/>
              <a:t> cross-linked </a:t>
            </a:r>
            <a:r>
              <a:rPr lang="en-US" dirty="0"/>
              <a:t>with </a:t>
            </a:r>
            <a:r>
              <a:rPr lang="en-US" dirty="0" err="1"/>
              <a:t>glutaraldehyde</a:t>
            </a:r>
            <a:r>
              <a:rPr lang="en-US" dirty="0"/>
              <a:t> for the controlled </a:t>
            </a:r>
            <a:r>
              <a:rPr lang="en-US" dirty="0" smtClean="0"/>
              <a:t>delivery of </a:t>
            </a:r>
            <a:r>
              <a:rPr lang="en-US" dirty="0"/>
              <a:t>protein </a:t>
            </a:r>
            <a:r>
              <a:rPr lang="en-US" dirty="0" smtClean="0"/>
              <a:t>drugs. </a:t>
            </a:r>
          </a:p>
          <a:p>
            <a:endParaRPr lang="en-US" dirty="0" smtClean="0"/>
          </a:p>
          <a:p>
            <a:r>
              <a:rPr lang="en-US" dirty="0" smtClean="0"/>
              <a:t>Alginate </a:t>
            </a:r>
            <a:r>
              <a:rPr lang="en-US" dirty="0"/>
              <a:t>is a non-toxic polysaccharide </a:t>
            </a:r>
            <a:r>
              <a:rPr lang="en-US" dirty="0" smtClean="0"/>
              <a:t>with favorable </a:t>
            </a:r>
            <a:r>
              <a:rPr lang="en-US" dirty="0"/>
              <a:t>pH sensitive properties for intestinal delivery of </a:t>
            </a:r>
            <a:r>
              <a:rPr lang="en-US" dirty="0" smtClean="0"/>
              <a:t>protein drugs</a:t>
            </a:r>
            <a:r>
              <a:rPr lang="en-US" dirty="0"/>
              <a:t>. Drug leaching during </a:t>
            </a:r>
            <a:r>
              <a:rPr lang="en-US" dirty="0" err="1"/>
              <a:t>hydrogel</a:t>
            </a:r>
            <a:r>
              <a:rPr lang="en-US" dirty="0"/>
              <a:t> preparation and rapid </a:t>
            </a:r>
            <a:r>
              <a:rPr lang="en-US" dirty="0" smtClean="0"/>
              <a:t>dissolution of </a:t>
            </a:r>
            <a:r>
              <a:rPr lang="en-US" dirty="0"/>
              <a:t>alginate at higher pH are major limitations, as it </a:t>
            </a:r>
            <a:r>
              <a:rPr lang="en-US" dirty="0" smtClean="0"/>
              <a:t>results in </a:t>
            </a:r>
            <a:r>
              <a:rPr lang="en-US" dirty="0"/>
              <a:t>very low entrapment efficiency and burst release of </a:t>
            </a:r>
            <a:r>
              <a:rPr lang="en-US" dirty="0" smtClean="0"/>
              <a:t>entrapped protein </a:t>
            </a:r>
            <a:r>
              <a:rPr lang="en-US" dirty="0"/>
              <a:t>drug, once it enters the intestine. </a:t>
            </a:r>
            <a:endParaRPr lang="en-US" dirty="0" smtClean="0"/>
          </a:p>
          <a:p>
            <a:endParaRPr lang="en-US" dirty="0" smtClean="0"/>
          </a:p>
          <a:p>
            <a:r>
              <a:rPr lang="en-US" dirty="0" smtClean="0"/>
              <a:t>To </a:t>
            </a:r>
            <a:r>
              <a:rPr lang="en-US" dirty="0"/>
              <a:t>overcome these </a:t>
            </a:r>
            <a:r>
              <a:rPr lang="en-US" dirty="0" smtClean="0"/>
              <a:t>limitations, in </a:t>
            </a:r>
            <a:r>
              <a:rPr lang="en-US" dirty="0"/>
              <a:t>this study, GG was included in the alginate </a:t>
            </a:r>
            <a:r>
              <a:rPr lang="en-US" dirty="0" smtClean="0"/>
              <a:t>matrix along </a:t>
            </a:r>
            <a:r>
              <a:rPr lang="en-US" dirty="0"/>
              <a:t>with a cross linking agent to ensure maximum </a:t>
            </a:r>
            <a:r>
              <a:rPr lang="en-US" dirty="0" smtClean="0"/>
              <a:t>encapsulation efficiency </a:t>
            </a:r>
            <a:r>
              <a:rPr lang="en-US" dirty="0"/>
              <a:t>and controlled drug release. </a:t>
            </a:r>
            <a:endParaRPr lang="en-US" dirty="0" smtClean="0"/>
          </a:p>
          <a:p>
            <a:endParaRPr lang="en-US" dirty="0" smtClean="0"/>
          </a:p>
          <a:p>
            <a:r>
              <a:rPr lang="en-US" dirty="0" smtClean="0"/>
              <a:t>The </a:t>
            </a:r>
            <a:r>
              <a:rPr lang="en-US" dirty="0"/>
              <a:t>release profiles of </a:t>
            </a:r>
            <a:r>
              <a:rPr lang="en-US" dirty="0" smtClean="0"/>
              <a:t>a model </a:t>
            </a:r>
            <a:r>
              <a:rPr lang="en-US" dirty="0"/>
              <a:t>protein drug (BSA) from alginate–GG </a:t>
            </a:r>
            <a:r>
              <a:rPr lang="en-US" dirty="0" err="1"/>
              <a:t>hydrogels</a:t>
            </a:r>
            <a:r>
              <a:rPr lang="en-US" dirty="0"/>
              <a:t> were </a:t>
            </a:r>
            <a:r>
              <a:rPr lang="en-US" dirty="0" smtClean="0"/>
              <a:t>studied under </a:t>
            </a:r>
            <a:r>
              <a:rPr lang="en-US" dirty="0"/>
              <a:t>simulated gastric and intestinal media. </a:t>
            </a:r>
            <a:r>
              <a:rPr lang="en-US" dirty="0" smtClean="0"/>
              <a:t>The </a:t>
            </a:r>
            <a:r>
              <a:rPr lang="en-US" dirty="0"/>
              <a:t>results of this study </a:t>
            </a:r>
            <a:r>
              <a:rPr lang="en-US" dirty="0" smtClean="0"/>
              <a:t>showed </a:t>
            </a:r>
            <a:r>
              <a:rPr lang="en-US" dirty="0"/>
              <a:t>that the presence of GG and </a:t>
            </a:r>
            <a:r>
              <a:rPr lang="en-US" dirty="0" err="1"/>
              <a:t>glutaraldehyde</a:t>
            </a:r>
            <a:r>
              <a:rPr lang="en-US" dirty="0"/>
              <a:t> </a:t>
            </a:r>
            <a:r>
              <a:rPr lang="en-US" dirty="0" smtClean="0"/>
              <a:t>cross-linking increases </a:t>
            </a:r>
            <a:r>
              <a:rPr lang="en-US" dirty="0"/>
              <a:t>entrapment efficiency and prevents the rapid </a:t>
            </a:r>
            <a:r>
              <a:rPr lang="en-US" dirty="0" smtClean="0"/>
              <a:t>dissolution of </a:t>
            </a:r>
            <a:r>
              <a:rPr lang="en-US" dirty="0"/>
              <a:t>alginate in higher pH of the intestine, which ensures a </a:t>
            </a:r>
            <a:r>
              <a:rPr lang="en-US" dirty="0" smtClean="0"/>
              <a:t>controlled release </a:t>
            </a:r>
            <a:r>
              <a:rPr lang="en-US" dirty="0"/>
              <a:t>of the entrapped </a:t>
            </a:r>
            <a:r>
              <a:rPr lang="en-US" dirty="0" smtClean="0"/>
              <a:t>drug.</a:t>
            </a:r>
            <a:endParaRPr lang="en-US" dirty="0"/>
          </a:p>
        </p:txBody>
      </p:sp>
      <p:sp>
        <p:nvSpPr>
          <p:cNvPr id="6" name="Rectangle 5"/>
          <p:cNvSpPr/>
          <p:nvPr/>
        </p:nvSpPr>
        <p:spPr>
          <a:xfrm>
            <a:off x="533400" y="6336268"/>
            <a:ext cx="8382000" cy="369332"/>
          </a:xfrm>
          <a:prstGeom prst="rect">
            <a:avLst/>
          </a:prstGeom>
        </p:spPr>
        <p:txBody>
          <a:bodyPr wrap="square">
            <a:spAutoFit/>
          </a:bodyPr>
          <a:lstStyle/>
          <a:p>
            <a:r>
              <a:rPr lang="en-US" sz="900" dirty="0" smtClean="0"/>
              <a:t>M. </a:t>
            </a:r>
            <a:r>
              <a:rPr lang="en-US" sz="900" dirty="0" err="1" smtClean="0"/>
              <a:t>Prabaharan</a:t>
            </a:r>
            <a:r>
              <a:rPr lang="en-US" sz="900" dirty="0" smtClean="0"/>
              <a:t> , Prospective of guar gum and its derivatives as controlled drug delivery systems. International Journal of Biological Macromolecules 49 (2011) 117–124 </a:t>
            </a:r>
          </a:p>
          <a:p>
            <a:r>
              <a:rPr lang="en-US" sz="900" dirty="0"/>
              <a:t>M. George, T.E. Abraham, Int. J. Pharm. 335 (2007) 123–129.</a:t>
            </a:r>
            <a:endParaRPr lang="en-US" sz="900" dirty="0" smtClean="0"/>
          </a:p>
        </p:txBody>
      </p:sp>
      <p:sp>
        <p:nvSpPr>
          <p:cNvPr id="7" name="Slide Number Placeholder 6"/>
          <p:cNvSpPr>
            <a:spLocks noGrp="1"/>
          </p:cNvSpPr>
          <p:nvPr>
            <p:ph type="sldNum" sz="quarter" idx="12"/>
          </p:nvPr>
        </p:nvSpPr>
        <p:spPr/>
        <p:txBody>
          <a:bodyPr/>
          <a:lstStyle/>
          <a:p>
            <a:fld id="{EDE4FEEB-E43B-44EF-BEDB-593369A71E77}"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000" b="1" dirty="0" smtClean="0">
                <a:solidFill>
                  <a:schemeClr val="accent1"/>
                </a:solidFill>
              </a:rPr>
              <a:t>Guar Gum based </a:t>
            </a:r>
            <a:r>
              <a:rPr lang="en-US" sz="2000" b="1" dirty="0" err="1" smtClean="0">
                <a:solidFill>
                  <a:schemeClr val="accent1"/>
                </a:solidFill>
              </a:rPr>
              <a:t>Transdermal</a:t>
            </a:r>
            <a:r>
              <a:rPr lang="en-US" sz="2000" b="1" dirty="0" smtClean="0">
                <a:solidFill>
                  <a:schemeClr val="accent1"/>
                </a:solidFill>
              </a:rPr>
              <a:t> </a:t>
            </a:r>
            <a:r>
              <a:rPr lang="en-US" sz="2000" b="1" dirty="0">
                <a:solidFill>
                  <a:schemeClr val="accent1"/>
                </a:solidFill>
              </a:rPr>
              <a:t>drug delivery systems</a:t>
            </a:r>
          </a:p>
        </p:txBody>
      </p:sp>
      <p:sp>
        <p:nvSpPr>
          <p:cNvPr id="4" name="Rectangle 3"/>
          <p:cNvSpPr/>
          <p:nvPr/>
        </p:nvSpPr>
        <p:spPr>
          <a:xfrm>
            <a:off x="762000" y="838200"/>
            <a:ext cx="8001000" cy="4524315"/>
          </a:xfrm>
          <a:prstGeom prst="rect">
            <a:avLst/>
          </a:prstGeom>
        </p:spPr>
        <p:txBody>
          <a:bodyPr wrap="square">
            <a:spAutoFit/>
          </a:bodyPr>
          <a:lstStyle/>
          <a:p>
            <a:r>
              <a:rPr lang="en-US" dirty="0" err="1" smtClean="0"/>
              <a:t>Transdermal</a:t>
            </a:r>
            <a:r>
              <a:rPr lang="en-US" dirty="0" smtClean="0"/>
              <a:t> </a:t>
            </a:r>
            <a:r>
              <a:rPr lang="en-US" dirty="0"/>
              <a:t>drug delivery device, </a:t>
            </a:r>
            <a:r>
              <a:rPr lang="en-US" dirty="0" smtClean="0"/>
              <a:t>provides </a:t>
            </a:r>
            <a:r>
              <a:rPr lang="en-US" dirty="0"/>
              <a:t>an alternative route </a:t>
            </a:r>
            <a:r>
              <a:rPr lang="en-US" dirty="0" smtClean="0"/>
              <a:t>for administering medication i.e. across </a:t>
            </a:r>
            <a:r>
              <a:rPr lang="en-US" dirty="0"/>
              <a:t>the skin </a:t>
            </a:r>
            <a:r>
              <a:rPr lang="en-US" dirty="0" smtClean="0"/>
              <a:t>barrier. </a:t>
            </a:r>
          </a:p>
          <a:p>
            <a:endParaRPr lang="en-US" dirty="0" smtClean="0"/>
          </a:p>
          <a:p>
            <a:r>
              <a:rPr lang="en-US" dirty="0" smtClean="0"/>
              <a:t>In </a:t>
            </a:r>
            <a:r>
              <a:rPr lang="en-US" dirty="0"/>
              <a:t>theory, </a:t>
            </a:r>
            <a:r>
              <a:rPr lang="en-US" dirty="0" err="1" smtClean="0"/>
              <a:t>transdermal</a:t>
            </a:r>
            <a:r>
              <a:rPr lang="en-US" dirty="0" smtClean="0"/>
              <a:t> patches </a:t>
            </a:r>
            <a:r>
              <a:rPr lang="en-US" dirty="0"/>
              <a:t>work very </a:t>
            </a:r>
            <a:r>
              <a:rPr lang="en-US" dirty="0" smtClean="0"/>
              <a:t>simply. A </a:t>
            </a:r>
            <a:r>
              <a:rPr lang="en-US" dirty="0"/>
              <a:t>drug is applied in a </a:t>
            </a:r>
            <a:r>
              <a:rPr lang="en-US" dirty="0" smtClean="0"/>
              <a:t>relatively high </a:t>
            </a:r>
            <a:r>
              <a:rPr lang="en-US" dirty="0"/>
              <a:t>dosage to the inside of a patch, which is worn on the skin </a:t>
            </a:r>
            <a:r>
              <a:rPr lang="en-US" dirty="0" smtClean="0"/>
              <a:t>for an </a:t>
            </a:r>
            <a:r>
              <a:rPr lang="en-US" dirty="0"/>
              <a:t>extended period of time. Through a diffusion process, the </a:t>
            </a:r>
            <a:r>
              <a:rPr lang="en-US" dirty="0" smtClean="0"/>
              <a:t>drug enters </a:t>
            </a:r>
            <a:r>
              <a:rPr lang="en-US" dirty="0"/>
              <a:t>the bloodstream directly through the skin. Since there is </a:t>
            </a:r>
            <a:r>
              <a:rPr lang="en-US" dirty="0" smtClean="0"/>
              <a:t>high concentration </a:t>
            </a:r>
            <a:r>
              <a:rPr lang="en-US" dirty="0"/>
              <a:t>on the patch and low concentration in the blood, </a:t>
            </a:r>
            <a:r>
              <a:rPr lang="en-US" dirty="0" smtClean="0"/>
              <a:t>the drug </a:t>
            </a:r>
            <a:r>
              <a:rPr lang="en-US" dirty="0"/>
              <a:t>will keep diffusing into the blood for a long period of </a:t>
            </a:r>
            <a:r>
              <a:rPr lang="en-US" dirty="0" smtClean="0"/>
              <a:t>time, maintaining </a:t>
            </a:r>
            <a:r>
              <a:rPr lang="en-US" dirty="0"/>
              <a:t>the constant concentration of drug in the blood flow</a:t>
            </a:r>
            <a:r>
              <a:rPr lang="en-US" dirty="0" smtClean="0"/>
              <a:t>.</a:t>
            </a:r>
          </a:p>
          <a:p>
            <a:endParaRPr lang="en-US" dirty="0" smtClean="0"/>
          </a:p>
          <a:p>
            <a:r>
              <a:rPr lang="en-US" dirty="0" smtClean="0"/>
              <a:t>Recently, Murthy et al. evaluated </a:t>
            </a:r>
            <a:r>
              <a:rPr lang="en-US" dirty="0" err="1" smtClean="0"/>
              <a:t>carboxymethyl</a:t>
            </a:r>
            <a:r>
              <a:rPr lang="en-US" dirty="0" smtClean="0"/>
              <a:t> GG for its suitability of use in </a:t>
            </a:r>
            <a:r>
              <a:rPr lang="en-US" dirty="0" err="1" smtClean="0"/>
              <a:t>transdermal</a:t>
            </a:r>
            <a:r>
              <a:rPr lang="en-US" dirty="0" smtClean="0"/>
              <a:t> drug delivery systems. The polymer exhibited good film forming ability and therefore used to prepare films possessing desired properties by varying the composition of the casting solution. In this study, </a:t>
            </a:r>
            <a:r>
              <a:rPr lang="en-US" dirty="0" err="1" smtClean="0"/>
              <a:t>terbutaline</a:t>
            </a:r>
            <a:r>
              <a:rPr lang="en-US" dirty="0" smtClean="0"/>
              <a:t> sulfate was used as a model drug. </a:t>
            </a:r>
          </a:p>
          <a:p>
            <a:endParaRPr lang="en-US" dirty="0"/>
          </a:p>
        </p:txBody>
      </p:sp>
      <p:sp>
        <p:nvSpPr>
          <p:cNvPr id="5" name="Rectangle 4"/>
          <p:cNvSpPr/>
          <p:nvPr/>
        </p:nvSpPr>
        <p:spPr>
          <a:xfrm>
            <a:off x="762000" y="6260068"/>
            <a:ext cx="8382000" cy="507831"/>
          </a:xfrm>
          <a:prstGeom prst="rect">
            <a:avLst/>
          </a:prstGeom>
        </p:spPr>
        <p:txBody>
          <a:bodyPr wrap="square">
            <a:spAutoFit/>
          </a:bodyPr>
          <a:lstStyle/>
          <a:p>
            <a:r>
              <a:rPr lang="en-US" sz="900" dirty="0" smtClean="0"/>
              <a:t>M. </a:t>
            </a:r>
            <a:r>
              <a:rPr lang="en-US" sz="900" dirty="0" err="1" smtClean="0"/>
              <a:t>Prabaharan</a:t>
            </a:r>
            <a:r>
              <a:rPr lang="en-US" sz="900" dirty="0" smtClean="0"/>
              <a:t> , Prospective of guar gum and its derivatives as controlled drug delivery systems. International Journal of Biological Macromolecules 49 (2011) 117–124 </a:t>
            </a:r>
          </a:p>
          <a:p>
            <a:r>
              <a:rPr lang="en-US" sz="900" dirty="0"/>
              <a:t>H.C. </a:t>
            </a:r>
            <a:r>
              <a:rPr lang="en-US" sz="900" dirty="0" err="1"/>
              <a:t>Ansel</a:t>
            </a:r>
            <a:r>
              <a:rPr lang="en-US" sz="900" dirty="0"/>
              <a:t>, A.V. </a:t>
            </a:r>
            <a:r>
              <a:rPr lang="en-US" sz="900" dirty="0" err="1"/>
              <a:t>Loyd</a:t>
            </a:r>
            <a:r>
              <a:rPr lang="en-US" sz="900" dirty="0"/>
              <a:t>, N.G. </a:t>
            </a:r>
            <a:r>
              <a:rPr lang="en-US" sz="900" dirty="0" err="1"/>
              <a:t>Popovich</a:t>
            </a:r>
            <a:r>
              <a:rPr lang="en-US" sz="900" dirty="0"/>
              <a:t>, Pharmaceutical Dosage Forms and </a:t>
            </a:r>
            <a:r>
              <a:rPr lang="en-US" sz="900" dirty="0" smtClean="0"/>
              <a:t>Drug Delivery </a:t>
            </a:r>
            <a:r>
              <a:rPr lang="en-US" sz="900" dirty="0"/>
              <a:t>Systems, seventh ed., Lippincott, Williams &amp; </a:t>
            </a:r>
            <a:r>
              <a:rPr lang="en-US" sz="900" dirty="0" err="1"/>
              <a:t>Willkins</a:t>
            </a:r>
            <a:r>
              <a:rPr lang="en-US" sz="900" dirty="0"/>
              <a:t>, </a:t>
            </a:r>
            <a:r>
              <a:rPr lang="en-US" sz="900" dirty="0" smtClean="0"/>
              <a:t>Philadelphia, 1999.</a:t>
            </a:r>
          </a:p>
          <a:p>
            <a:r>
              <a:rPr lang="en-US" sz="900" dirty="0" smtClean="0"/>
              <a:t>S.N. Murthy, S.R.R. </a:t>
            </a:r>
            <a:r>
              <a:rPr lang="en-US" sz="900" dirty="0" err="1" smtClean="0"/>
              <a:t>Hiremath</a:t>
            </a:r>
            <a:r>
              <a:rPr lang="en-US" sz="900" dirty="0" smtClean="0"/>
              <a:t>, K.L.K. </a:t>
            </a:r>
            <a:r>
              <a:rPr lang="en-US" sz="900" dirty="0" err="1" smtClean="0"/>
              <a:t>Paranjothy</a:t>
            </a:r>
            <a:r>
              <a:rPr lang="en-US" sz="900" dirty="0" smtClean="0"/>
              <a:t>, Int. J. Pharm. 272 (2004) 11–18.</a:t>
            </a:r>
          </a:p>
        </p:txBody>
      </p:sp>
      <p:sp>
        <p:nvSpPr>
          <p:cNvPr id="6" name="Slide Number Placeholder 5"/>
          <p:cNvSpPr>
            <a:spLocks noGrp="1"/>
          </p:cNvSpPr>
          <p:nvPr>
            <p:ph type="sldNum" sz="quarter" idx="12"/>
          </p:nvPr>
        </p:nvSpPr>
        <p:spPr/>
        <p:txBody>
          <a:bodyPr/>
          <a:lstStyle/>
          <a:p>
            <a:fld id="{EDE4FEEB-E43B-44EF-BEDB-593369A71E77}"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smtClean="0">
                <a:solidFill>
                  <a:schemeClr val="accent1"/>
                </a:solidFill>
              </a:rPr>
              <a:t>Introduction: Guar Gum</a:t>
            </a:r>
            <a:endParaRPr lang="en-US" sz="2800" b="1" dirty="0">
              <a:solidFill>
                <a:schemeClr val="accent1"/>
              </a:solidFill>
            </a:endParaRPr>
          </a:p>
        </p:txBody>
      </p:sp>
      <p:sp>
        <p:nvSpPr>
          <p:cNvPr id="3" name="Content Placeholder 2"/>
          <p:cNvSpPr>
            <a:spLocks noGrp="1"/>
          </p:cNvSpPr>
          <p:nvPr>
            <p:ph idx="1"/>
          </p:nvPr>
        </p:nvSpPr>
        <p:spPr>
          <a:xfrm>
            <a:off x="457200" y="1066800"/>
            <a:ext cx="8229600" cy="4724400"/>
          </a:xfrm>
        </p:spPr>
        <p:txBody>
          <a:bodyPr>
            <a:normAutofit fontScale="40000" lnSpcReduction="20000"/>
          </a:bodyPr>
          <a:lstStyle/>
          <a:p>
            <a:r>
              <a:rPr lang="en-US" b="1" dirty="0"/>
              <a:t>Scientific </a:t>
            </a:r>
            <a:r>
              <a:rPr lang="en-US" b="1" dirty="0" smtClean="0"/>
              <a:t>Name: </a:t>
            </a:r>
            <a:r>
              <a:rPr lang="en-US" b="1" i="1" dirty="0" err="1"/>
              <a:t>Cyamopsis</a:t>
            </a:r>
            <a:r>
              <a:rPr lang="en-US" b="1" i="1" dirty="0"/>
              <a:t> </a:t>
            </a:r>
            <a:r>
              <a:rPr lang="en-US" b="1" i="1" dirty="0" err="1"/>
              <a:t>tetragonolobus</a:t>
            </a:r>
            <a:r>
              <a:rPr lang="en-US" b="1" i="1" dirty="0"/>
              <a:t> (L.) </a:t>
            </a:r>
            <a:endParaRPr lang="en-US" b="1" i="1" dirty="0" smtClean="0"/>
          </a:p>
          <a:p>
            <a:endParaRPr lang="en-US" b="1" i="1" dirty="0" smtClean="0"/>
          </a:p>
          <a:p>
            <a:r>
              <a:rPr lang="en-US" b="1" dirty="0" smtClean="0"/>
              <a:t>Common Name(s): Guar , guar flour , jaguar gum</a:t>
            </a:r>
          </a:p>
          <a:p>
            <a:pPr>
              <a:buNone/>
            </a:pPr>
            <a:endParaRPr lang="en-US" b="1" i="1" dirty="0" smtClean="0"/>
          </a:p>
          <a:p>
            <a:r>
              <a:rPr lang="en-US" b="1" i="1" dirty="0" smtClean="0"/>
              <a:t>Family: </a:t>
            </a:r>
            <a:r>
              <a:rPr lang="en-US" b="1" dirty="0" err="1" smtClean="0"/>
              <a:t>Fabaceae</a:t>
            </a:r>
            <a:r>
              <a:rPr lang="en-US" b="1" dirty="0" smtClean="0"/>
              <a:t> </a:t>
            </a:r>
          </a:p>
          <a:p>
            <a:endParaRPr lang="en-US" b="1" dirty="0"/>
          </a:p>
          <a:p>
            <a:r>
              <a:rPr lang="en-US" b="1" dirty="0" smtClean="0"/>
              <a:t>Botany: The </a:t>
            </a:r>
            <a:r>
              <a:rPr lang="en-US" b="1" dirty="0"/>
              <a:t>guar plant is a small </a:t>
            </a:r>
            <a:r>
              <a:rPr lang="en-US" b="1" dirty="0" smtClean="0"/>
              <a:t>nitrogen fixing annual </a:t>
            </a:r>
            <a:r>
              <a:rPr lang="en-US" b="1" dirty="0"/>
              <a:t>that bears pods, each containing a number of seeds. </a:t>
            </a:r>
            <a:r>
              <a:rPr lang="en-US" b="1" dirty="0" smtClean="0"/>
              <a:t>Native to </a:t>
            </a:r>
            <a:r>
              <a:rPr lang="en-US" b="1" dirty="0"/>
              <a:t>tropical Asia, the plant grows throughout India and Pakistan and has been grown in the southern US </a:t>
            </a:r>
            <a:r>
              <a:rPr lang="en-US" b="1" dirty="0" smtClean="0"/>
              <a:t>since the </a:t>
            </a:r>
            <a:r>
              <a:rPr lang="en-US" b="1" dirty="0"/>
              <a:t>beginning of the 20th century. </a:t>
            </a:r>
            <a:endParaRPr lang="en-US" b="1" dirty="0" smtClean="0"/>
          </a:p>
          <a:p>
            <a:pPr>
              <a:buNone/>
            </a:pPr>
            <a:endParaRPr lang="en-US" b="1" dirty="0"/>
          </a:p>
          <a:p>
            <a:r>
              <a:rPr lang="en-US" b="1" dirty="0" smtClean="0"/>
              <a:t>Agriculture: The world’s production of Guar is concentrated in India, Pakistan and United States with limited amounts grown in South Africa and Brazil. It is suited for </a:t>
            </a:r>
            <a:r>
              <a:rPr lang="en-US" sz="3500" b="1" dirty="0" smtClean="0"/>
              <a:t>sandy</a:t>
            </a:r>
            <a:r>
              <a:rPr lang="en-US" b="1" dirty="0" smtClean="0"/>
              <a:t>, coarse and well drained soils. Most is grown in the areas where rainfall is very less.</a:t>
            </a:r>
          </a:p>
          <a:p>
            <a:pPr>
              <a:buNone/>
            </a:pPr>
            <a:endParaRPr lang="en-US" b="1" dirty="0" smtClean="0"/>
          </a:p>
          <a:p>
            <a:r>
              <a:rPr lang="en-US" b="1" dirty="0" smtClean="0"/>
              <a:t>Guar </a:t>
            </a:r>
            <a:r>
              <a:rPr lang="en-US" b="1" dirty="0"/>
              <a:t>gum is a dietary fiber obtained from the endosperm of the Indian cluster bean. The endosperm </a:t>
            </a:r>
            <a:r>
              <a:rPr lang="en-US" b="1" dirty="0" smtClean="0"/>
              <a:t>can account </a:t>
            </a:r>
            <a:r>
              <a:rPr lang="en-US" b="1" dirty="0"/>
              <a:t>for more than 40% of the seed weight and is separated and ground to form commercial guar gum</a:t>
            </a:r>
            <a:r>
              <a:rPr lang="en-US" b="1" dirty="0" smtClean="0"/>
              <a:t>.</a:t>
            </a:r>
          </a:p>
          <a:p>
            <a:pPr>
              <a:buNone/>
            </a:pPr>
            <a:endParaRPr lang="en-US" b="1" dirty="0" smtClean="0"/>
          </a:p>
          <a:p>
            <a:r>
              <a:rPr lang="en-US" b="1" dirty="0" smtClean="0"/>
              <a:t>It is white to yellowish white, nearly </a:t>
            </a:r>
            <a:r>
              <a:rPr lang="en-US" b="1" dirty="0" err="1" smtClean="0"/>
              <a:t>odourless</a:t>
            </a:r>
            <a:r>
              <a:rPr lang="en-US" b="1" dirty="0" smtClean="0"/>
              <a:t> powder with bland taste. </a:t>
            </a:r>
          </a:p>
          <a:p>
            <a:endParaRPr lang="en-US" b="1" dirty="0" smtClean="0"/>
          </a:p>
          <a:p>
            <a:r>
              <a:rPr lang="en-US" b="1" dirty="0" smtClean="0"/>
              <a:t>It is practically insoluble in organic solvents. In cold or hot water, guar gum disperses </a:t>
            </a:r>
          </a:p>
          <a:p>
            <a:pPr>
              <a:buNone/>
            </a:pPr>
            <a:r>
              <a:rPr lang="en-US" b="1" dirty="0" smtClean="0"/>
              <a:t>	and swells almost immediately to form a highly viscous </a:t>
            </a:r>
            <a:r>
              <a:rPr lang="en-US" b="1" dirty="0" err="1" smtClean="0"/>
              <a:t>thixotropic</a:t>
            </a:r>
            <a:r>
              <a:rPr lang="en-US" b="1" dirty="0" smtClean="0"/>
              <a:t> sol.</a:t>
            </a:r>
            <a:endParaRPr lang="en-US" b="1" dirty="0"/>
          </a:p>
        </p:txBody>
      </p:sp>
      <p:sp>
        <p:nvSpPr>
          <p:cNvPr id="4" name="TextBox 3"/>
          <p:cNvSpPr txBox="1"/>
          <p:nvPr/>
        </p:nvSpPr>
        <p:spPr>
          <a:xfrm>
            <a:off x="533400" y="5638800"/>
            <a:ext cx="8153400" cy="1061829"/>
          </a:xfrm>
          <a:prstGeom prst="rect">
            <a:avLst/>
          </a:prstGeom>
          <a:noFill/>
        </p:spPr>
        <p:txBody>
          <a:bodyPr wrap="square" rtlCol="0">
            <a:spAutoFit/>
          </a:bodyPr>
          <a:lstStyle/>
          <a:p>
            <a:endParaRPr lang="en-US" dirty="0"/>
          </a:p>
          <a:p>
            <a:r>
              <a:rPr lang="en-US" sz="900" dirty="0" smtClean="0"/>
              <a:t>1.Raymond </a:t>
            </a:r>
            <a:r>
              <a:rPr lang="en-US" sz="900" dirty="0"/>
              <a:t>C. </a:t>
            </a:r>
            <a:r>
              <a:rPr lang="en-US" sz="900" dirty="0" err="1"/>
              <a:t>RoweSian</a:t>
            </a:r>
            <a:r>
              <a:rPr lang="en-US" sz="900" dirty="0"/>
              <a:t> C. Owen Paul J. </a:t>
            </a:r>
            <a:r>
              <a:rPr lang="en-US" sz="900" dirty="0" err="1"/>
              <a:t>Sheskey</a:t>
            </a:r>
            <a:r>
              <a:rPr lang="en-US" sz="900" dirty="0"/>
              <a:t>, Handbook of Pharmaceutical </a:t>
            </a:r>
            <a:r>
              <a:rPr lang="en-US" sz="900" dirty="0" err="1"/>
              <a:t>Excipients</a:t>
            </a:r>
            <a:r>
              <a:rPr lang="en-US" sz="900" dirty="0"/>
              <a:t>. , and 6</a:t>
            </a:r>
            <a:r>
              <a:rPr lang="en-US" sz="900" baseline="30000" dirty="0"/>
              <a:t>th </a:t>
            </a:r>
            <a:r>
              <a:rPr lang="en-US" sz="900" dirty="0"/>
              <a:t>Edition, 2009, 369 </a:t>
            </a:r>
            <a:endParaRPr lang="en-US" sz="900" dirty="0" smtClean="0"/>
          </a:p>
          <a:p>
            <a:r>
              <a:rPr lang="en-US" sz="900" dirty="0" smtClean="0"/>
              <a:t>2. </a:t>
            </a:r>
            <a:r>
              <a:rPr lang="en-US" sz="900" dirty="0" err="1" smtClean="0"/>
              <a:t>Tauseef</a:t>
            </a:r>
            <a:r>
              <a:rPr lang="en-US" sz="900" dirty="0" smtClean="0"/>
              <a:t> S., </a:t>
            </a:r>
            <a:r>
              <a:rPr lang="en-US" sz="900" dirty="0" err="1" smtClean="0"/>
              <a:t>S.Sasi</a:t>
            </a:r>
            <a:r>
              <a:rPr lang="en-US" sz="900" dirty="0" smtClean="0"/>
              <a:t> </a:t>
            </a:r>
            <a:r>
              <a:rPr lang="en-US" sz="900" dirty="0" err="1" smtClean="0"/>
              <a:t>K.,Pharmaceutical</a:t>
            </a:r>
            <a:r>
              <a:rPr lang="en-US" sz="900" dirty="0" smtClean="0"/>
              <a:t> and pharmacological profile of guar gum an overview. </a:t>
            </a:r>
            <a:r>
              <a:rPr lang="en-US" sz="900" dirty="0"/>
              <a:t>International Journal of Pharmacy and Pharmaceutical </a:t>
            </a:r>
            <a:r>
              <a:rPr lang="en-US" sz="900" dirty="0" smtClean="0"/>
              <a:t>Sciences, ISSN- </a:t>
            </a:r>
            <a:r>
              <a:rPr lang="en-US" sz="900" dirty="0"/>
              <a:t>0975-1491 </a:t>
            </a:r>
            <a:r>
              <a:rPr lang="en-US" sz="900" dirty="0" err="1"/>
              <a:t>Vol</a:t>
            </a:r>
            <a:r>
              <a:rPr lang="en-US" sz="900" dirty="0"/>
              <a:t> 3, </a:t>
            </a:r>
            <a:r>
              <a:rPr lang="en-US" sz="900" dirty="0" err="1"/>
              <a:t>Suppl</a:t>
            </a:r>
            <a:r>
              <a:rPr lang="en-US" sz="900" dirty="0"/>
              <a:t> 5, </a:t>
            </a:r>
            <a:r>
              <a:rPr lang="en-US" sz="900" dirty="0" smtClean="0"/>
              <a:t>2011.</a:t>
            </a:r>
          </a:p>
          <a:p>
            <a:r>
              <a:rPr lang="en-US" sz="900" dirty="0"/>
              <a:t>3</a:t>
            </a:r>
            <a:r>
              <a:rPr lang="en-US" sz="900" dirty="0" smtClean="0"/>
              <a:t>. Guar gum assessed at Drugs.com on February 28, 2015.</a:t>
            </a:r>
          </a:p>
          <a:p>
            <a:endParaRPr lang="en-US" sz="900" dirty="0"/>
          </a:p>
        </p:txBody>
      </p:sp>
      <p:pic>
        <p:nvPicPr>
          <p:cNvPr id="4098" name="Picture 2" descr="E:\Dubai\GUAR GUM PPT\image2.jpg"/>
          <p:cNvPicPr>
            <a:picLocks noChangeAspect="1" noChangeArrowheads="1"/>
          </p:cNvPicPr>
          <p:nvPr/>
        </p:nvPicPr>
        <p:blipFill>
          <a:blip r:embed="rId2"/>
          <a:srcRect/>
          <a:stretch>
            <a:fillRect/>
          </a:stretch>
        </p:blipFill>
        <p:spPr bwMode="auto">
          <a:xfrm>
            <a:off x="7086600" y="0"/>
            <a:ext cx="2057400" cy="990600"/>
          </a:xfrm>
          <a:prstGeom prst="rect">
            <a:avLst/>
          </a:prstGeom>
          <a:noFill/>
        </p:spPr>
      </p:pic>
      <p:pic>
        <p:nvPicPr>
          <p:cNvPr id="6" name="Picture 3" descr="E:\Dubai\GUAR GUM PPT\image4.jpg"/>
          <p:cNvPicPr>
            <a:picLocks noChangeAspect="1" noChangeArrowheads="1"/>
          </p:cNvPicPr>
          <p:nvPr/>
        </p:nvPicPr>
        <p:blipFill>
          <a:blip r:embed="rId3"/>
          <a:srcRect/>
          <a:stretch>
            <a:fillRect/>
          </a:stretch>
        </p:blipFill>
        <p:spPr bwMode="auto">
          <a:xfrm>
            <a:off x="7315200" y="4114800"/>
            <a:ext cx="1752600" cy="1168400"/>
          </a:xfrm>
          <a:prstGeom prst="rect">
            <a:avLst/>
          </a:prstGeom>
          <a:noFill/>
        </p:spPr>
      </p:pic>
      <p:sp>
        <p:nvSpPr>
          <p:cNvPr id="7" name="Slide Number Placeholder 6"/>
          <p:cNvSpPr>
            <a:spLocks noGrp="1"/>
          </p:cNvSpPr>
          <p:nvPr>
            <p:ph type="sldNum" sz="quarter" idx="12"/>
          </p:nvPr>
        </p:nvSpPr>
        <p:spPr/>
        <p:txBody>
          <a:bodyPr/>
          <a:lstStyle/>
          <a:p>
            <a:fld id="{EDE4FEEB-E43B-44EF-BEDB-593369A71E77}"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1600" b="1" dirty="0" smtClean="0">
                <a:solidFill>
                  <a:schemeClr val="accent1"/>
                </a:solidFill>
              </a:rPr>
              <a:t>Guar gum based Delivery of </a:t>
            </a:r>
            <a:r>
              <a:rPr lang="en-US" sz="1600" b="1" dirty="0" err="1" smtClean="0">
                <a:solidFill>
                  <a:schemeClr val="accent1"/>
                </a:solidFill>
              </a:rPr>
              <a:t>Phytopharmaceuticals</a:t>
            </a:r>
            <a:r>
              <a:rPr lang="en-US" sz="1600" b="1" dirty="0" smtClean="0">
                <a:solidFill>
                  <a:schemeClr val="accent1"/>
                </a:solidFill>
              </a:rPr>
              <a:t>:</a:t>
            </a:r>
            <a:br>
              <a:rPr lang="en-US" sz="1600" b="1" dirty="0" smtClean="0">
                <a:solidFill>
                  <a:schemeClr val="accent1"/>
                </a:solidFill>
              </a:rPr>
            </a:br>
            <a:r>
              <a:rPr lang="en-US" sz="1600" b="1" dirty="0" smtClean="0"/>
              <a:t> “In vitro studies on guar gum based formulation for the colon targeted delivery of </a:t>
            </a:r>
            <a:r>
              <a:rPr lang="en-US" sz="1600" b="1" dirty="0" err="1" smtClean="0"/>
              <a:t>sennosides</a:t>
            </a:r>
            <a:r>
              <a:rPr lang="en-US" sz="1600" b="1" dirty="0" smtClean="0"/>
              <a:t>”</a:t>
            </a:r>
            <a:endParaRPr lang="en-US" sz="1600" b="1" dirty="0">
              <a:solidFill>
                <a:schemeClr val="accent1"/>
              </a:solidFill>
            </a:endParaRPr>
          </a:p>
        </p:txBody>
      </p:sp>
      <p:sp>
        <p:nvSpPr>
          <p:cNvPr id="5" name="Rectangle 4"/>
          <p:cNvSpPr/>
          <p:nvPr/>
        </p:nvSpPr>
        <p:spPr>
          <a:xfrm>
            <a:off x="533400" y="1295400"/>
            <a:ext cx="8305800" cy="4524315"/>
          </a:xfrm>
          <a:prstGeom prst="rect">
            <a:avLst/>
          </a:prstGeom>
        </p:spPr>
        <p:txBody>
          <a:bodyPr wrap="square">
            <a:spAutoFit/>
          </a:bodyPr>
          <a:lstStyle/>
          <a:p>
            <a:r>
              <a:rPr lang="en-US" dirty="0"/>
              <a:t>The action of </a:t>
            </a:r>
            <a:r>
              <a:rPr lang="en-US" dirty="0" err="1"/>
              <a:t>sennosides</a:t>
            </a:r>
            <a:r>
              <a:rPr lang="en-US" dirty="0"/>
              <a:t> is mainly upon the large intestine and is, therefore, especially suitable in habitual constipation. The present study was carried out to develop colon-targeted delivery system for </a:t>
            </a:r>
            <a:r>
              <a:rPr lang="en-US" dirty="0" err="1"/>
              <a:t>sennosides</a:t>
            </a:r>
            <a:r>
              <a:rPr lang="en-US" dirty="0"/>
              <a:t> using guar gum as a carrier. </a:t>
            </a:r>
            <a:endParaRPr lang="en-US" dirty="0" smtClean="0"/>
          </a:p>
          <a:p>
            <a:endParaRPr lang="en-US" dirty="0"/>
          </a:p>
          <a:p>
            <a:r>
              <a:rPr lang="en-US" dirty="0" smtClean="0"/>
              <a:t>Matrix </a:t>
            </a:r>
            <a:r>
              <a:rPr lang="en-US" dirty="0"/>
              <a:t>tablets containing </a:t>
            </a:r>
            <a:r>
              <a:rPr lang="en-US" dirty="0" smtClean="0"/>
              <a:t>various proportions </a:t>
            </a:r>
            <a:r>
              <a:rPr lang="en-US" dirty="0"/>
              <a:t>of guar gum were prepared by wet granulation technique using starch paste as a binder</a:t>
            </a:r>
            <a:r>
              <a:rPr lang="en-US" dirty="0" smtClean="0"/>
              <a:t>.</a:t>
            </a:r>
            <a:r>
              <a:rPr lang="en-US" dirty="0"/>
              <a:t> </a:t>
            </a:r>
            <a:endParaRPr lang="en-US" dirty="0" smtClean="0"/>
          </a:p>
          <a:p>
            <a:endParaRPr lang="en-US" dirty="0" smtClean="0"/>
          </a:p>
          <a:p>
            <a:r>
              <a:rPr lang="en-US" dirty="0" smtClean="0"/>
              <a:t>Guar </a:t>
            </a:r>
            <a:r>
              <a:rPr lang="en-US" dirty="0"/>
              <a:t>gum matrix tablets released 4-18% </a:t>
            </a:r>
            <a:r>
              <a:rPr lang="en-US" dirty="0" err="1"/>
              <a:t>sennosides</a:t>
            </a:r>
            <a:r>
              <a:rPr lang="en-US" dirty="0"/>
              <a:t> in the physiological environment of gastrointestinal tract depending on the proportion of the guar gum used in the formulation. </a:t>
            </a:r>
            <a:endParaRPr lang="en-US" dirty="0" smtClean="0"/>
          </a:p>
          <a:p>
            <a:endParaRPr lang="en-US" dirty="0" smtClean="0"/>
          </a:p>
          <a:p>
            <a:r>
              <a:rPr lang="en-US" dirty="0" smtClean="0"/>
              <a:t>The </a:t>
            </a:r>
            <a:r>
              <a:rPr lang="en-US" dirty="0"/>
              <a:t>matrix tablets containing 50% of guar gum were found to be suitable for targeting of </a:t>
            </a:r>
            <a:r>
              <a:rPr lang="en-US" dirty="0" err="1"/>
              <a:t>sennosides</a:t>
            </a:r>
            <a:r>
              <a:rPr lang="en-US" dirty="0"/>
              <a:t> for local action in the colon. </a:t>
            </a:r>
            <a:r>
              <a:rPr lang="en-US" dirty="0" smtClean="0"/>
              <a:t>The </a:t>
            </a:r>
            <a:r>
              <a:rPr lang="en-US" dirty="0"/>
              <a:t>tablets with 50% guar gum released 43% and 96% </a:t>
            </a:r>
            <a:r>
              <a:rPr lang="en-US" dirty="0" err="1"/>
              <a:t>sennosides</a:t>
            </a:r>
            <a:r>
              <a:rPr lang="en-US" dirty="0"/>
              <a:t> with and without rat </a:t>
            </a:r>
            <a:r>
              <a:rPr lang="en-US" dirty="0" err="1"/>
              <a:t>caecal</a:t>
            </a:r>
            <a:r>
              <a:rPr lang="en-US" dirty="0"/>
              <a:t> fluids. This suggests the susceptibility of matrix to the colonic micro flora. </a:t>
            </a:r>
            <a:endParaRPr lang="en-US" dirty="0" smtClean="0"/>
          </a:p>
          <a:p>
            <a:endParaRPr lang="en-US" dirty="0"/>
          </a:p>
        </p:txBody>
      </p:sp>
      <p:sp>
        <p:nvSpPr>
          <p:cNvPr id="6" name="TextBox 5"/>
          <p:cNvSpPr txBox="1"/>
          <p:nvPr/>
        </p:nvSpPr>
        <p:spPr>
          <a:xfrm>
            <a:off x="685800" y="6197769"/>
            <a:ext cx="8305800" cy="507831"/>
          </a:xfrm>
          <a:prstGeom prst="rect">
            <a:avLst/>
          </a:prstGeom>
          <a:noFill/>
        </p:spPr>
        <p:txBody>
          <a:bodyPr wrap="square" rtlCol="0">
            <a:spAutoFit/>
          </a:bodyPr>
          <a:lstStyle/>
          <a:p>
            <a:r>
              <a:rPr lang="en-US" sz="900" dirty="0" err="1"/>
              <a:t>Munira</a:t>
            </a:r>
            <a:r>
              <a:rPr lang="en-US" sz="900" dirty="0"/>
              <a:t> </a:t>
            </a:r>
            <a:r>
              <a:rPr lang="en-US" sz="900" dirty="0" err="1"/>
              <a:t>Momin</a:t>
            </a:r>
            <a:r>
              <a:rPr lang="en-US" sz="900" dirty="0"/>
              <a:t>, K. </a:t>
            </a:r>
            <a:r>
              <a:rPr lang="en-US" sz="900" dirty="0" err="1" smtClean="0"/>
              <a:t>Pundarikakshudu</a:t>
            </a:r>
            <a:r>
              <a:rPr lang="en-US" sz="900" dirty="0" smtClean="0"/>
              <a:t>. In vitro studies on guar gum based formulation for the colon targeted delivery of </a:t>
            </a:r>
            <a:r>
              <a:rPr lang="en-US" sz="900" dirty="0" err="1" smtClean="0"/>
              <a:t>sennosides</a:t>
            </a:r>
            <a:r>
              <a:rPr lang="en-US" sz="900" cap="small" dirty="0" smtClean="0"/>
              <a:t>. </a:t>
            </a:r>
            <a:r>
              <a:rPr lang="fr-FR" sz="900" dirty="0"/>
              <a:t>J </a:t>
            </a:r>
            <a:r>
              <a:rPr lang="fr-FR" sz="900" dirty="0" err="1"/>
              <a:t>Pharm</a:t>
            </a:r>
            <a:r>
              <a:rPr lang="fr-FR" sz="900" dirty="0"/>
              <a:t> </a:t>
            </a:r>
            <a:r>
              <a:rPr lang="fr-FR" sz="900" dirty="0" err="1"/>
              <a:t>Pharmaceut</a:t>
            </a:r>
            <a:r>
              <a:rPr lang="fr-FR" sz="900" dirty="0"/>
              <a:t> </a:t>
            </a:r>
            <a:r>
              <a:rPr lang="fr-FR" sz="900" dirty="0" err="1"/>
              <a:t>Sci</a:t>
            </a:r>
            <a:r>
              <a:rPr lang="fr-FR" sz="900" dirty="0"/>
              <a:t> (www.ualberta.ca/~csps) 7(3):325-331, </a:t>
            </a:r>
            <a:r>
              <a:rPr lang="fr-FR" sz="900" dirty="0" smtClean="0"/>
              <a:t>2004.</a:t>
            </a:r>
            <a:endParaRPr lang="en-US" sz="900" cap="small" dirty="0"/>
          </a:p>
          <a:p>
            <a:endParaRPr lang="en-US" sz="900" dirty="0"/>
          </a:p>
        </p:txBody>
      </p:sp>
      <p:sp>
        <p:nvSpPr>
          <p:cNvPr id="7" name="Slide Number Placeholder 6"/>
          <p:cNvSpPr>
            <a:spLocks noGrp="1"/>
          </p:cNvSpPr>
          <p:nvPr>
            <p:ph type="sldNum" sz="quarter" idx="12"/>
          </p:nvPr>
        </p:nvSpPr>
        <p:spPr/>
        <p:txBody>
          <a:bodyPr/>
          <a:lstStyle/>
          <a:p>
            <a:fld id="{EDE4FEEB-E43B-44EF-BEDB-593369A71E77}"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solidFill>
                  <a:schemeClr val="accent1"/>
                </a:solidFill>
              </a:rPr>
              <a:t>Challenges in the usage of GG</a:t>
            </a:r>
            <a:endParaRPr lang="en-US" sz="2000" b="1" dirty="0">
              <a:solidFill>
                <a:schemeClr val="accent1"/>
              </a:solidFill>
            </a:endParaRPr>
          </a:p>
        </p:txBody>
      </p:sp>
      <p:sp>
        <p:nvSpPr>
          <p:cNvPr id="5" name="Rectangle 4"/>
          <p:cNvSpPr/>
          <p:nvPr/>
        </p:nvSpPr>
        <p:spPr>
          <a:xfrm>
            <a:off x="533400" y="1295400"/>
            <a:ext cx="8229600" cy="2862322"/>
          </a:xfrm>
          <a:prstGeom prst="rect">
            <a:avLst/>
          </a:prstGeom>
        </p:spPr>
        <p:txBody>
          <a:bodyPr wrap="square">
            <a:spAutoFit/>
          </a:bodyPr>
          <a:lstStyle/>
          <a:p>
            <a:pPr>
              <a:buFont typeface="Wingdings" pitchFamily="2" charset="2"/>
              <a:buChar char="Ø"/>
            </a:pPr>
            <a:r>
              <a:rPr lang="en-US" dirty="0" smtClean="0"/>
              <a:t> A </a:t>
            </a:r>
            <a:r>
              <a:rPr lang="en-US" dirty="0"/>
              <a:t>major </a:t>
            </a:r>
            <a:r>
              <a:rPr lang="en-US" dirty="0" smtClean="0"/>
              <a:t>challenge </a:t>
            </a:r>
            <a:r>
              <a:rPr lang="en-US" dirty="0"/>
              <a:t>in the design of GG matrices </a:t>
            </a:r>
            <a:r>
              <a:rPr lang="en-US" dirty="0" smtClean="0"/>
              <a:t>for drug </a:t>
            </a:r>
            <a:r>
              <a:rPr lang="en-US" dirty="0"/>
              <a:t>delivery is its high swelling characteristics (a property </a:t>
            </a:r>
            <a:r>
              <a:rPr lang="en-US" dirty="0" smtClean="0"/>
              <a:t>which requires </a:t>
            </a:r>
            <a:r>
              <a:rPr lang="en-US" dirty="0"/>
              <a:t>high compression forces at production to avoid </a:t>
            </a:r>
            <a:r>
              <a:rPr lang="en-US" dirty="0" smtClean="0"/>
              <a:t>premature burst </a:t>
            </a:r>
            <a:r>
              <a:rPr lang="en-US" dirty="0"/>
              <a:t>release), a chemical modification of GG to reduce its</a:t>
            </a:r>
          </a:p>
          <a:p>
            <a:r>
              <a:rPr lang="en-US" dirty="0"/>
              <a:t>enormous swelling properties is a practical alternative </a:t>
            </a:r>
            <a:r>
              <a:rPr lang="en-US" dirty="0" smtClean="0"/>
              <a:t>solution, especially </a:t>
            </a:r>
            <a:r>
              <a:rPr lang="en-US" dirty="0"/>
              <a:t>for orally administered colon-specific drug delivery systems</a:t>
            </a:r>
            <a:r>
              <a:rPr lang="en-US" dirty="0" smtClean="0"/>
              <a:t>.</a:t>
            </a:r>
          </a:p>
          <a:p>
            <a:endParaRPr lang="en-US" dirty="0"/>
          </a:p>
          <a:p>
            <a:pPr>
              <a:buFont typeface="Wingdings" pitchFamily="2" charset="2"/>
              <a:buChar char="Ø"/>
            </a:pPr>
            <a:r>
              <a:rPr lang="en-US" dirty="0" smtClean="0"/>
              <a:t> Earlier</a:t>
            </a:r>
            <a:r>
              <a:rPr lang="en-US" dirty="0"/>
              <a:t>, it was shown </a:t>
            </a:r>
            <a:r>
              <a:rPr lang="en-US" dirty="0" smtClean="0"/>
              <a:t>that </a:t>
            </a:r>
            <a:r>
              <a:rPr lang="en-US" dirty="0"/>
              <a:t>when GG is </a:t>
            </a:r>
            <a:r>
              <a:rPr lang="en-US" dirty="0" smtClean="0"/>
              <a:t>cross-linked with </a:t>
            </a:r>
            <a:r>
              <a:rPr lang="en-US" dirty="0"/>
              <a:t>borax, a decrease in viscosity is observed in the </a:t>
            </a:r>
            <a:r>
              <a:rPr lang="en-US" dirty="0" smtClean="0"/>
              <a:t>presence of </a:t>
            </a:r>
            <a:r>
              <a:rPr lang="en-US" dirty="0"/>
              <a:t>enzymes, suggesting that GG retains its </a:t>
            </a:r>
            <a:r>
              <a:rPr lang="en-US" dirty="0" smtClean="0"/>
              <a:t>degradation properties even </a:t>
            </a:r>
            <a:r>
              <a:rPr lang="en-US" dirty="0"/>
              <a:t>after cross-linking. However, the borax cross-linked </a:t>
            </a:r>
            <a:r>
              <a:rPr lang="en-US" dirty="0" smtClean="0"/>
              <a:t>GG was </a:t>
            </a:r>
            <a:r>
              <a:rPr lang="en-US" dirty="0"/>
              <a:t>not very successful due to its high swelling in the </a:t>
            </a:r>
            <a:r>
              <a:rPr lang="en-US" dirty="0" smtClean="0"/>
              <a:t>presence of </a:t>
            </a:r>
            <a:r>
              <a:rPr lang="en-US" dirty="0"/>
              <a:t>gastric and intestinal fluids.</a:t>
            </a:r>
          </a:p>
        </p:txBody>
      </p:sp>
      <p:sp>
        <p:nvSpPr>
          <p:cNvPr id="6" name="TextBox 5"/>
          <p:cNvSpPr txBox="1"/>
          <p:nvPr/>
        </p:nvSpPr>
        <p:spPr>
          <a:xfrm>
            <a:off x="609600" y="6260068"/>
            <a:ext cx="8077200" cy="507831"/>
          </a:xfrm>
          <a:prstGeom prst="rect">
            <a:avLst/>
          </a:prstGeom>
          <a:noFill/>
        </p:spPr>
        <p:txBody>
          <a:bodyPr wrap="square" rtlCol="0">
            <a:spAutoFit/>
          </a:bodyPr>
          <a:lstStyle/>
          <a:p>
            <a:r>
              <a:rPr lang="en-US" sz="900" dirty="0" smtClean="0"/>
              <a:t>M. </a:t>
            </a:r>
            <a:r>
              <a:rPr lang="en-US" sz="900" dirty="0" err="1" smtClean="0"/>
              <a:t>Prabaharan</a:t>
            </a:r>
            <a:r>
              <a:rPr lang="en-US" sz="900" dirty="0" smtClean="0"/>
              <a:t> , Prospective of guar gum and its derivatives as controlled drug delivery systems. International Journal of Biological Macromolecules 49 (2011) 117–124</a:t>
            </a:r>
          </a:p>
          <a:p>
            <a:r>
              <a:rPr lang="en-US" sz="900" dirty="0"/>
              <a:t>A. Rubinstein, I. </a:t>
            </a:r>
            <a:r>
              <a:rPr lang="en-US" sz="900" dirty="0" err="1"/>
              <a:t>Gliko-Kabir</a:t>
            </a:r>
            <a:r>
              <a:rPr lang="en-US" sz="900" dirty="0"/>
              <a:t>, STP </a:t>
            </a:r>
            <a:r>
              <a:rPr lang="en-US" sz="900" dirty="0" err="1"/>
              <a:t>Pharma</a:t>
            </a:r>
            <a:r>
              <a:rPr lang="en-US" sz="900" dirty="0"/>
              <a:t> Sci. 5 (1995) 41–46.</a:t>
            </a:r>
            <a:r>
              <a:rPr lang="en-US" sz="900" dirty="0" smtClean="0"/>
              <a:t> </a:t>
            </a:r>
          </a:p>
          <a:p>
            <a:endParaRPr lang="en-US" sz="900" dirty="0"/>
          </a:p>
        </p:txBody>
      </p:sp>
      <p:sp>
        <p:nvSpPr>
          <p:cNvPr id="7" name="Slide Number Placeholder 6"/>
          <p:cNvSpPr>
            <a:spLocks noGrp="1"/>
          </p:cNvSpPr>
          <p:nvPr>
            <p:ph type="sldNum" sz="quarter" idx="12"/>
          </p:nvPr>
        </p:nvSpPr>
        <p:spPr/>
        <p:txBody>
          <a:bodyPr/>
          <a:lstStyle/>
          <a:p>
            <a:fld id="{EDE4FEEB-E43B-44EF-BEDB-593369A71E77}"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a:bodyPr>
          <a:lstStyle/>
          <a:p>
            <a:r>
              <a:rPr lang="en-US" sz="3200" b="1" dirty="0" smtClean="0">
                <a:solidFill>
                  <a:srgbClr val="0070C0"/>
                </a:solidFill>
              </a:rPr>
              <a:t>Conclusions</a:t>
            </a:r>
            <a:endParaRPr lang="en-US" sz="3200" b="1" dirty="0">
              <a:solidFill>
                <a:srgbClr val="0070C0"/>
              </a:solidFill>
            </a:endParaRPr>
          </a:p>
        </p:txBody>
      </p:sp>
      <p:sp>
        <p:nvSpPr>
          <p:cNvPr id="4" name="Rectangle 3"/>
          <p:cNvSpPr/>
          <p:nvPr/>
        </p:nvSpPr>
        <p:spPr>
          <a:xfrm>
            <a:off x="457200" y="685800"/>
            <a:ext cx="8534400" cy="5078313"/>
          </a:xfrm>
          <a:prstGeom prst="rect">
            <a:avLst/>
          </a:prstGeom>
        </p:spPr>
        <p:txBody>
          <a:bodyPr wrap="square">
            <a:spAutoFit/>
          </a:bodyPr>
          <a:lstStyle/>
          <a:p>
            <a:pPr>
              <a:buFont typeface="Wingdings" pitchFamily="2" charset="2"/>
              <a:buChar char="q"/>
            </a:pPr>
            <a:r>
              <a:rPr lang="en-US" dirty="0" smtClean="0"/>
              <a:t> Pharmaceutical formulation developers keep on trying to </a:t>
            </a:r>
            <a:r>
              <a:rPr lang="en-US" dirty="0"/>
              <a:t>find ways of </a:t>
            </a:r>
            <a:r>
              <a:rPr lang="en-US" dirty="0" smtClean="0"/>
              <a:t>achieving better </a:t>
            </a:r>
            <a:r>
              <a:rPr lang="en-US" dirty="0"/>
              <a:t>therapeutic efficacy of drugs </a:t>
            </a:r>
            <a:r>
              <a:rPr lang="en-US" dirty="0" smtClean="0"/>
              <a:t>by modifying </a:t>
            </a:r>
            <a:r>
              <a:rPr lang="en-US" dirty="0"/>
              <a:t>the formulation technique, polymeric systems, etc. </a:t>
            </a:r>
            <a:r>
              <a:rPr lang="en-US" dirty="0" smtClean="0"/>
              <a:t>The formulators try to overcome the </a:t>
            </a:r>
            <a:r>
              <a:rPr lang="en-US" dirty="0"/>
              <a:t>drawbacks associated </a:t>
            </a:r>
            <a:r>
              <a:rPr lang="en-US" dirty="0" smtClean="0"/>
              <a:t>with conventional </a:t>
            </a:r>
            <a:r>
              <a:rPr lang="en-US" dirty="0"/>
              <a:t>dosage forms </a:t>
            </a:r>
            <a:r>
              <a:rPr lang="en-US" dirty="0" smtClean="0"/>
              <a:t>by </a:t>
            </a:r>
            <a:r>
              <a:rPr lang="en-US" dirty="0"/>
              <a:t>utilizing </a:t>
            </a:r>
            <a:r>
              <a:rPr lang="en-US" dirty="0" smtClean="0"/>
              <a:t>tailor-made polymers </a:t>
            </a:r>
            <a:r>
              <a:rPr lang="en-US" dirty="0"/>
              <a:t>synthesized specifically to </a:t>
            </a:r>
            <a:r>
              <a:rPr lang="en-US" dirty="0" smtClean="0"/>
              <a:t>solve the </a:t>
            </a:r>
            <a:r>
              <a:rPr lang="en-US" dirty="0"/>
              <a:t>problems. </a:t>
            </a:r>
            <a:endParaRPr lang="en-US" dirty="0" smtClean="0"/>
          </a:p>
          <a:p>
            <a:endParaRPr lang="en-US" dirty="0" smtClean="0"/>
          </a:p>
          <a:p>
            <a:pPr>
              <a:buFont typeface="Wingdings" pitchFamily="2" charset="2"/>
              <a:buChar char="q"/>
            </a:pPr>
            <a:r>
              <a:rPr lang="en-US" dirty="0" smtClean="0"/>
              <a:t> The </a:t>
            </a:r>
            <a:r>
              <a:rPr lang="en-US" dirty="0"/>
              <a:t>use of novel polymers </a:t>
            </a:r>
            <a:r>
              <a:rPr lang="en-US" dirty="0" smtClean="0"/>
              <a:t>offers </a:t>
            </a:r>
            <a:r>
              <a:rPr lang="en-US" dirty="0"/>
              <a:t>benefits but </a:t>
            </a:r>
            <a:r>
              <a:rPr lang="en-US" dirty="0" smtClean="0"/>
              <a:t>at the same time might prove to </a:t>
            </a:r>
            <a:r>
              <a:rPr lang="en-US" dirty="0"/>
              <a:t>be </a:t>
            </a:r>
            <a:r>
              <a:rPr lang="en-US" dirty="0" smtClean="0"/>
              <a:t>harmful because </a:t>
            </a:r>
            <a:r>
              <a:rPr lang="en-US" dirty="0"/>
              <a:t>of the toxicity and other incompatibilities associated with them. </a:t>
            </a:r>
            <a:endParaRPr lang="en-US" dirty="0" smtClean="0"/>
          </a:p>
          <a:p>
            <a:endParaRPr lang="en-US" dirty="0" smtClean="0"/>
          </a:p>
          <a:p>
            <a:pPr>
              <a:buFont typeface="Wingdings" pitchFamily="2" charset="2"/>
              <a:buChar char="q"/>
            </a:pPr>
            <a:r>
              <a:rPr lang="en-US" dirty="0" smtClean="0"/>
              <a:t> Care </a:t>
            </a:r>
            <a:r>
              <a:rPr lang="en-US" dirty="0"/>
              <a:t>should be taken to </a:t>
            </a:r>
            <a:r>
              <a:rPr lang="en-US" dirty="0" smtClean="0"/>
              <a:t>properly select </a:t>
            </a:r>
            <a:r>
              <a:rPr lang="en-US" dirty="0"/>
              <a:t>polymers while designing a delivery system. The ultimate goal is to </a:t>
            </a:r>
            <a:r>
              <a:rPr lang="en-US" dirty="0" smtClean="0"/>
              <a:t>design and use a cost effective, biocompatible</a:t>
            </a:r>
            <a:r>
              <a:rPr lang="en-US" dirty="0"/>
              <a:t>, multifunctional, less </a:t>
            </a:r>
            <a:r>
              <a:rPr lang="en-US" dirty="0" smtClean="0"/>
              <a:t>toxic polymer so </a:t>
            </a:r>
            <a:r>
              <a:rPr lang="en-US" dirty="0"/>
              <a:t>that the delivery systems pass through the </a:t>
            </a:r>
            <a:r>
              <a:rPr lang="en-US" dirty="0" smtClean="0"/>
              <a:t>various phases </a:t>
            </a:r>
            <a:r>
              <a:rPr lang="en-US" dirty="0"/>
              <a:t>of clinical trials and benefit the society</a:t>
            </a:r>
            <a:r>
              <a:rPr lang="en-US" dirty="0" smtClean="0"/>
              <a:t>. </a:t>
            </a:r>
          </a:p>
          <a:p>
            <a:endParaRPr lang="en-US" dirty="0" smtClean="0"/>
          </a:p>
          <a:p>
            <a:pPr>
              <a:buFont typeface="Wingdings" pitchFamily="2" charset="2"/>
              <a:buChar char="q"/>
            </a:pPr>
            <a:r>
              <a:rPr lang="en-US" dirty="0" smtClean="0"/>
              <a:t> The polymer of natural origin such as Guar Gum could be one such ideal candidate. However, a lot more scientific studies need to establish its relevance in developing various drug delivery systems. </a:t>
            </a:r>
          </a:p>
          <a:p>
            <a:endParaRPr lang="en-US" b="1" dirty="0" smtClean="0">
              <a:solidFill>
                <a:srgbClr val="00B050"/>
              </a:solidFill>
            </a:endParaRPr>
          </a:p>
          <a:p>
            <a:r>
              <a:rPr lang="en-US" b="1" dirty="0" smtClean="0">
                <a:solidFill>
                  <a:srgbClr val="00B050"/>
                </a:solidFill>
              </a:rPr>
              <a:t>Let’s! Go Green, adapt more and more natural polymers….</a:t>
            </a:r>
            <a:endParaRPr lang="en-US" b="1" dirty="0">
              <a:solidFill>
                <a:srgbClr val="00B050"/>
              </a:solidFill>
            </a:endParaRPr>
          </a:p>
        </p:txBody>
      </p:sp>
      <p:sp>
        <p:nvSpPr>
          <p:cNvPr id="5" name="Slide Number Placeholder 4"/>
          <p:cNvSpPr>
            <a:spLocks noGrp="1"/>
          </p:cNvSpPr>
          <p:nvPr>
            <p:ph type="sldNum" sz="quarter" idx="12"/>
          </p:nvPr>
        </p:nvSpPr>
        <p:spPr/>
        <p:txBody>
          <a:bodyPr/>
          <a:lstStyle/>
          <a:p>
            <a:fld id="{EDE4FEEB-E43B-44EF-BEDB-593369A71E77}"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8382000" cy="5355312"/>
          </a:xfrm>
          <a:prstGeom prst="rect">
            <a:avLst/>
          </a:prstGeom>
        </p:spPr>
        <p:txBody>
          <a:bodyPr wrap="square">
            <a:spAutoFit/>
          </a:bodyPr>
          <a:lstStyle/>
          <a:p>
            <a:pPr>
              <a:buFont typeface="Wingdings" pitchFamily="2" charset="2"/>
              <a:buChar char="q"/>
            </a:pPr>
            <a:r>
              <a:rPr lang="en-US" dirty="0" smtClean="0"/>
              <a:t> GG </a:t>
            </a:r>
            <a:r>
              <a:rPr lang="en-US" dirty="0"/>
              <a:t>and its derivatives are stable, safe and biodegradable. </a:t>
            </a:r>
            <a:endParaRPr lang="en-US" dirty="0" smtClean="0"/>
          </a:p>
          <a:p>
            <a:endParaRPr lang="en-US" dirty="0" smtClean="0"/>
          </a:p>
          <a:p>
            <a:pPr>
              <a:buFont typeface="Wingdings" pitchFamily="2" charset="2"/>
              <a:buChar char="q"/>
            </a:pPr>
            <a:r>
              <a:rPr lang="en-US" dirty="0" smtClean="0"/>
              <a:t> Due to these </a:t>
            </a:r>
            <a:r>
              <a:rPr lang="en-US" dirty="0"/>
              <a:t>favorable properties, they are widely considered as </a:t>
            </a:r>
            <a:r>
              <a:rPr lang="en-US" dirty="0" smtClean="0"/>
              <a:t>potential target-specific </a:t>
            </a:r>
            <a:r>
              <a:rPr lang="en-US" dirty="0"/>
              <a:t>drug delivery carriers. </a:t>
            </a:r>
            <a:endParaRPr lang="en-US" dirty="0" smtClean="0"/>
          </a:p>
          <a:p>
            <a:endParaRPr lang="en-US" dirty="0" smtClean="0"/>
          </a:p>
          <a:p>
            <a:pPr>
              <a:buFont typeface="Wingdings" pitchFamily="2" charset="2"/>
              <a:buChar char="q"/>
            </a:pPr>
            <a:r>
              <a:rPr lang="en-US" dirty="0" smtClean="0"/>
              <a:t> GG </a:t>
            </a:r>
            <a:r>
              <a:rPr lang="en-US" dirty="0"/>
              <a:t>can be used as a </a:t>
            </a:r>
            <a:r>
              <a:rPr lang="en-US" dirty="0" smtClean="0"/>
              <a:t>colon specific drug </a:t>
            </a:r>
            <a:r>
              <a:rPr lang="en-US" dirty="0"/>
              <a:t>carrier in the form of matrix and </a:t>
            </a:r>
            <a:r>
              <a:rPr lang="en-US" dirty="0" smtClean="0"/>
              <a:t>compression-coated tablets </a:t>
            </a:r>
            <a:r>
              <a:rPr lang="en-US" dirty="0"/>
              <a:t>as well as microspheres due to its viscous colloidal </a:t>
            </a:r>
            <a:r>
              <a:rPr lang="en-US" dirty="0" smtClean="0"/>
              <a:t>dispersions in </a:t>
            </a:r>
            <a:r>
              <a:rPr lang="en-US" dirty="0"/>
              <a:t>aqueous solution. </a:t>
            </a:r>
            <a:endParaRPr lang="en-US" dirty="0" smtClean="0"/>
          </a:p>
          <a:p>
            <a:endParaRPr lang="en-US" dirty="0" smtClean="0"/>
          </a:p>
          <a:p>
            <a:pPr>
              <a:buFont typeface="Wingdings" pitchFamily="2" charset="2"/>
              <a:buChar char="q"/>
            </a:pPr>
            <a:r>
              <a:rPr lang="en-US" dirty="0" smtClean="0"/>
              <a:t> To </a:t>
            </a:r>
            <a:r>
              <a:rPr lang="en-US" dirty="0"/>
              <a:t>reduce the enormous </a:t>
            </a:r>
            <a:r>
              <a:rPr lang="en-US" dirty="0" smtClean="0"/>
              <a:t>swelling properties </a:t>
            </a:r>
            <a:r>
              <a:rPr lang="en-US" dirty="0"/>
              <a:t>of GG that limits its application as drug delivery </a:t>
            </a:r>
            <a:r>
              <a:rPr lang="en-US" dirty="0" smtClean="0"/>
              <a:t>carriers; various </a:t>
            </a:r>
            <a:r>
              <a:rPr lang="en-US" dirty="0"/>
              <a:t>approaches of chemical </a:t>
            </a:r>
            <a:r>
              <a:rPr lang="en-US" dirty="0" smtClean="0"/>
              <a:t>modifications </a:t>
            </a:r>
            <a:r>
              <a:rPr lang="en-US" dirty="0"/>
              <a:t>have been </a:t>
            </a:r>
            <a:r>
              <a:rPr lang="en-US" dirty="0" smtClean="0"/>
              <a:t>taken on </a:t>
            </a:r>
            <a:r>
              <a:rPr lang="en-US" dirty="0"/>
              <a:t>GG</a:t>
            </a:r>
            <a:r>
              <a:rPr lang="en-US" dirty="0" smtClean="0"/>
              <a:t>.</a:t>
            </a:r>
          </a:p>
          <a:p>
            <a:endParaRPr lang="en-US" dirty="0" smtClean="0"/>
          </a:p>
          <a:p>
            <a:pPr>
              <a:buFont typeface="Wingdings" pitchFamily="2" charset="2"/>
              <a:buChar char="q"/>
            </a:pPr>
            <a:r>
              <a:rPr lang="en-US" dirty="0" smtClean="0"/>
              <a:t> A number of studies have been conducted on plain GG in the form of coatings and matrix tablets for colon-specific drug delivery. However, a substantial amount of research remains to be conducted on GG </a:t>
            </a:r>
            <a:r>
              <a:rPr lang="en-US" dirty="0" err="1" smtClean="0"/>
              <a:t>hydrogels</a:t>
            </a:r>
            <a:r>
              <a:rPr lang="en-US" dirty="0" smtClean="0"/>
              <a:t>, micro and </a:t>
            </a:r>
            <a:r>
              <a:rPr lang="en-US" dirty="0" err="1" smtClean="0"/>
              <a:t>nanoparticles</a:t>
            </a:r>
            <a:r>
              <a:rPr lang="en-US" dirty="0" smtClean="0"/>
              <a:t> in order to develop a target-specific drug delivery dosage form which is easier and simpler to formulate and is highly site-specific.</a:t>
            </a:r>
          </a:p>
          <a:p>
            <a:r>
              <a:rPr lang="en-US" dirty="0" smtClean="0"/>
              <a:t> </a:t>
            </a:r>
          </a:p>
          <a:p>
            <a:endParaRPr lang="en-US" dirty="0" smtClean="0"/>
          </a:p>
        </p:txBody>
      </p:sp>
      <p:sp>
        <p:nvSpPr>
          <p:cNvPr id="5" name="Slide Number Placeholder 4"/>
          <p:cNvSpPr>
            <a:spLocks noGrp="1"/>
          </p:cNvSpPr>
          <p:nvPr>
            <p:ph type="sldNum" sz="quarter" idx="12"/>
          </p:nvPr>
        </p:nvSpPr>
        <p:spPr/>
        <p:txBody>
          <a:bodyPr/>
          <a:lstStyle/>
          <a:p>
            <a:fld id="{EDE4FEEB-E43B-44EF-BEDB-593369A71E77}"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E4FEEB-E43B-44EF-BEDB-593369A71E77}" type="slidenum">
              <a:rPr lang="en-US" smtClean="0"/>
              <a:pPr/>
              <a:t>34</a:t>
            </a:fld>
            <a:endParaRPr lang="en-US"/>
          </a:p>
        </p:txBody>
      </p:sp>
      <p:pic>
        <p:nvPicPr>
          <p:cNvPr id="5" name="Picture 4" descr="logo 3.jpg"/>
          <p:cNvPicPr>
            <a:picLocks noChangeAspect="1"/>
          </p:cNvPicPr>
          <p:nvPr/>
        </p:nvPicPr>
        <p:blipFill>
          <a:blip r:embed="rId2" cstate="print"/>
          <a:stretch>
            <a:fillRect/>
          </a:stretch>
        </p:blipFill>
        <p:spPr>
          <a:xfrm>
            <a:off x="3276600" y="1066800"/>
            <a:ext cx="2228646" cy="2228646"/>
          </a:xfrm>
          <a:prstGeom prst="ellipse">
            <a:avLst/>
          </a:prstGeom>
          <a:ln>
            <a:noFill/>
          </a:ln>
          <a:effectLst>
            <a:outerShdw blurRad="76200" dir="13500000" sy="23000" kx="1200000" algn="br" rotWithShape="0">
              <a:prstClr val="black">
                <a:alpha val="20000"/>
              </a:prstClr>
            </a:outerShdw>
            <a:softEdge rad="112500"/>
          </a:effectLst>
        </p:spPr>
      </p:pic>
      <p:sp>
        <p:nvSpPr>
          <p:cNvPr id="6" name="TextBox 5"/>
          <p:cNvSpPr txBox="1"/>
          <p:nvPr/>
        </p:nvSpPr>
        <p:spPr>
          <a:xfrm>
            <a:off x="2009740" y="3581400"/>
            <a:ext cx="5000660" cy="923330"/>
          </a:xfrm>
          <a:prstGeom prst="rect">
            <a:avLst/>
          </a:prstGeom>
          <a:noFill/>
        </p:spPr>
        <p:txBody>
          <a:bodyPr wrap="square" rtlCol="0">
            <a:spAutoFit/>
          </a:bodyPr>
          <a:lstStyle/>
          <a:p>
            <a:pPr algn="ctr"/>
            <a:r>
              <a:rPr lang="en-US" sz="5400" b="1" dirty="0" smtClean="0">
                <a:solidFill>
                  <a:srgbClr val="C00000"/>
                </a:solidFill>
                <a:effectLst>
                  <a:outerShdw blurRad="60007" dist="310007" dir="7680000" sy="30000" kx="1300200" algn="ctr" rotWithShape="0">
                    <a:prstClr val="black">
                      <a:alpha val="32000"/>
                    </a:prstClr>
                  </a:outerShdw>
                </a:effectLst>
              </a:rPr>
              <a:t>THANK YOU</a:t>
            </a:r>
            <a:endParaRPr lang="en-US" sz="5400" b="1" dirty="0">
              <a:solidFill>
                <a:srgbClr val="C00000"/>
              </a:solidFill>
              <a:effectLst>
                <a:outerShdw blurRad="60007" dist="310007" dir="7680000" sy="30000" kx="1300200" algn="ctr" rotWithShape="0">
                  <a:prstClr val="black">
                    <a:alpha val="32000"/>
                  </a:prstClr>
                </a:outerShdw>
              </a:effectLst>
            </a:endParaRPr>
          </a:p>
        </p:txBody>
      </p:sp>
      <p:sp>
        <p:nvSpPr>
          <p:cNvPr id="7" name="TextBox 6"/>
          <p:cNvSpPr txBox="1"/>
          <p:nvPr/>
        </p:nvSpPr>
        <p:spPr>
          <a:xfrm>
            <a:off x="1295400" y="4763869"/>
            <a:ext cx="6400800" cy="646331"/>
          </a:xfrm>
          <a:prstGeom prst="rect">
            <a:avLst/>
          </a:prstGeom>
          <a:noFill/>
        </p:spPr>
        <p:txBody>
          <a:bodyPr wrap="square" rtlCol="0">
            <a:spAutoFit/>
          </a:bodyPr>
          <a:lstStyle/>
          <a:p>
            <a:pPr algn="ctr"/>
            <a:r>
              <a:rPr lang="en-US" b="1" dirty="0" smtClean="0"/>
              <a:t>Dr. </a:t>
            </a:r>
            <a:r>
              <a:rPr lang="en-US" b="1" dirty="0" err="1" smtClean="0"/>
              <a:t>Saurabh</a:t>
            </a:r>
            <a:r>
              <a:rPr lang="en-US" b="1" dirty="0" smtClean="0"/>
              <a:t> </a:t>
            </a:r>
            <a:r>
              <a:rPr lang="en-US" b="1" dirty="0" err="1" smtClean="0"/>
              <a:t>Dahiya</a:t>
            </a:r>
            <a:endParaRPr lang="en-US" b="1" dirty="0" smtClean="0"/>
          </a:p>
          <a:p>
            <a:pPr algn="ctr"/>
            <a:r>
              <a:rPr lang="en-US" b="1" dirty="0" smtClean="0"/>
              <a:t>saurabhdahiya@gmail.com</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229600" cy="1143000"/>
          </a:xfrm>
        </p:spPr>
        <p:txBody>
          <a:bodyPr>
            <a:normAutofit/>
          </a:bodyPr>
          <a:lstStyle/>
          <a:p>
            <a:r>
              <a:rPr lang="en-US" sz="2800" b="1" dirty="0" smtClean="0">
                <a:solidFill>
                  <a:srgbClr val="0070C0"/>
                </a:solidFill>
              </a:rPr>
              <a:t>Morphology: Guar Bean </a:t>
            </a:r>
            <a:endParaRPr lang="en-US" sz="2800" b="1" dirty="0">
              <a:solidFill>
                <a:srgbClr val="0070C0"/>
              </a:solidFill>
            </a:endParaRPr>
          </a:p>
        </p:txBody>
      </p:sp>
      <p:sp>
        <p:nvSpPr>
          <p:cNvPr id="4" name="TextBox 3"/>
          <p:cNvSpPr txBox="1"/>
          <p:nvPr/>
        </p:nvSpPr>
        <p:spPr>
          <a:xfrm>
            <a:off x="609600" y="1447800"/>
            <a:ext cx="7772400" cy="4801314"/>
          </a:xfrm>
          <a:prstGeom prst="rect">
            <a:avLst/>
          </a:prstGeom>
          <a:noFill/>
        </p:spPr>
        <p:txBody>
          <a:bodyPr wrap="square" rtlCol="0">
            <a:spAutoFit/>
          </a:bodyPr>
          <a:lstStyle/>
          <a:p>
            <a:r>
              <a:rPr lang="en-US" dirty="0" smtClean="0"/>
              <a:t>Guar Bean Morphology: Guar beans grow in pods which </a:t>
            </a:r>
          </a:p>
          <a:p>
            <a:r>
              <a:rPr lang="en-US" dirty="0" smtClean="0"/>
              <a:t>are one to two inches long. Typically, there are 6 to 9 </a:t>
            </a:r>
          </a:p>
          <a:p>
            <a:r>
              <a:rPr lang="en-US" dirty="0" smtClean="0"/>
              <a:t>Beans per pod. </a:t>
            </a:r>
          </a:p>
          <a:p>
            <a:endParaRPr lang="en-US" dirty="0" smtClean="0"/>
          </a:p>
          <a:p>
            <a:r>
              <a:rPr lang="en-US" dirty="0" smtClean="0"/>
              <a:t>The seeds are </a:t>
            </a:r>
            <a:r>
              <a:rPr lang="en-US" dirty="0" err="1" smtClean="0"/>
              <a:t>dicotyledons</a:t>
            </a:r>
            <a:r>
              <a:rPr lang="en-US" dirty="0" smtClean="0"/>
              <a:t> which indicates that there are two endosperm halves per seed. </a:t>
            </a:r>
          </a:p>
          <a:p>
            <a:endParaRPr lang="en-US" dirty="0" smtClean="0"/>
          </a:p>
          <a:p>
            <a:r>
              <a:rPr lang="en-US" dirty="0" smtClean="0"/>
              <a:t>The endosperm accounts for about one third of the bean weight and contains the majority of the </a:t>
            </a:r>
            <a:r>
              <a:rPr lang="en-US" dirty="0" err="1" smtClean="0"/>
              <a:t>galactomannan</a:t>
            </a:r>
            <a:r>
              <a:rPr lang="en-US" dirty="0" smtClean="0"/>
              <a:t>. The remaining two thirds are hull and germ which are very high in protein and fiber. </a:t>
            </a:r>
          </a:p>
          <a:p>
            <a:endParaRPr lang="en-US" dirty="0" smtClean="0"/>
          </a:p>
          <a:p>
            <a:r>
              <a:rPr lang="en-US" dirty="0" smtClean="0"/>
              <a:t>Purity of the polymer depends on effective separation of the hull and germ from the endosperm. </a:t>
            </a:r>
          </a:p>
          <a:p>
            <a:endParaRPr lang="en-US" dirty="0" smtClean="0"/>
          </a:p>
          <a:p>
            <a:r>
              <a:rPr lang="en-US" dirty="0" smtClean="0"/>
              <a:t>Endosperm halves (splits) may be processed or modified and compounded into guar products with specialized properties. The germ portion of the seed is predominantly protein and the endosperm predominantly </a:t>
            </a:r>
            <a:r>
              <a:rPr lang="en-US" dirty="0" err="1" smtClean="0"/>
              <a:t>guaran</a:t>
            </a:r>
            <a:r>
              <a:rPr lang="en-US" dirty="0" smtClean="0"/>
              <a:t>.</a:t>
            </a:r>
            <a:endParaRPr lang="en-US" dirty="0"/>
          </a:p>
        </p:txBody>
      </p:sp>
      <p:sp>
        <p:nvSpPr>
          <p:cNvPr id="36866" name="AutoShape 2" descr="http://www.biokimkimya.com/images/prodimages/3-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67" name="Picture 3" descr="E:\Dubai\GUAR GUM PPT\Guar morphology.jpg"/>
          <p:cNvPicPr>
            <a:picLocks noChangeAspect="1" noChangeArrowheads="1"/>
          </p:cNvPicPr>
          <p:nvPr/>
        </p:nvPicPr>
        <p:blipFill>
          <a:blip r:embed="rId2"/>
          <a:srcRect/>
          <a:stretch>
            <a:fillRect/>
          </a:stretch>
        </p:blipFill>
        <p:spPr bwMode="auto">
          <a:xfrm>
            <a:off x="6172200" y="-8626"/>
            <a:ext cx="2971800" cy="2390775"/>
          </a:xfrm>
          <a:prstGeom prst="rect">
            <a:avLst/>
          </a:prstGeom>
          <a:noFill/>
        </p:spPr>
      </p:pic>
      <p:sp>
        <p:nvSpPr>
          <p:cNvPr id="6" name="Slide Number Placeholder 5"/>
          <p:cNvSpPr>
            <a:spLocks noGrp="1"/>
          </p:cNvSpPr>
          <p:nvPr>
            <p:ph type="sldNum" sz="quarter" idx="12"/>
          </p:nvPr>
        </p:nvSpPr>
        <p:spPr/>
        <p:txBody>
          <a:bodyPr/>
          <a:lstStyle/>
          <a:p>
            <a:fld id="{EDE4FEEB-E43B-44EF-BEDB-593369A71E77}"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r>
              <a:rPr lang="en-US" sz="2800" b="1" dirty="0" smtClean="0">
                <a:solidFill>
                  <a:schemeClr val="accent1"/>
                </a:solidFill>
              </a:rPr>
              <a:t>Industrial Applications</a:t>
            </a:r>
            <a:endParaRPr lang="en-US" sz="2800" b="1" dirty="0">
              <a:solidFill>
                <a:schemeClr val="accent1"/>
              </a:solidFill>
            </a:endParaRPr>
          </a:p>
        </p:txBody>
      </p:sp>
      <p:sp>
        <p:nvSpPr>
          <p:cNvPr id="3" name="Content Placeholder 2"/>
          <p:cNvSpPr>
            <a:spLocks noGrp="1"/>
          </p:cNvSpPr>
          <p:nvPr>
            <p:ph idx="1"/>
          </p:nvPr>
        </p:nvSpPr>
        <p:spPr>
          <a:xfrm>
            <a:off x="457200" y="990600"/>
            <a:ext cx="8229600" cy="5867400"/>
          </a:xfrm>
        </p:spPr>
        <p:txBody>
          <a:bodyPr>
            <a:normAutofit fontScale="47500" lnSpcReduction="20000"/>
          </a:bodyPr>
          <a:lstStyle/>
          <a:p>
            <a:r>
              <a:rPr lang="en-US" dirty="0" smtClean="0"/>
              <a:t>Guar </a:t>
            </a:r>
            <a:r>
              <a:rPr lang="en-US" dirty="0"/>
              <a:t>gum has been used for centuries as a thickening agent for foods </a:t>
            </a:r>
            <a:r>
              <a:rPr lang="en-US" dirty="0" smtClean="0"/>
              <a:t>and pharmaceuticals</a:t>
            </a:r>
            <a:r>
              <a:rPr lang="en-US" dirty="0"/>
              <a:t>. It continues </a:t>
            </a:r>
            <a:r>
              <a:rPr lang="en-US" dirty="0" smtClean="0"/>
              <a:t>to find </a:t>
            </a:r>
            <a:r>
              <a:rPr lang="en-US" dirty="0"/>
              <a:t>extensive use for these applications as well as the paper, textile, and oil drilling industries</a:t>
            </a:r>
            <a:r>
              <a:rPr lang="en-US" dirty="0" smtClean="0"/>
              <a:t>.</a:t>
            </a:r>
          </a:p>
          <a:p>
            <a:pPr>
              <a:buNone/>
            </a:pPr>
            <a:endParaRPr lang="en-US" dirty="0" smtClean="0"/>
          </a:p>
          <a:p>
            <a:r>
              <a:rPr lang="en-US" dirty="0" smtClean="0"/>
              <a:t>The white free flowing powder derived from guar splits, is widely used by the global oil and gas industry for “</a:t>
            </a:r>
            <a:r>
              <a:rPr lang="en-US" dirty="0" err="1" smtClean="0"/>
              <a:t>fracking</a:t>
            </a:r>
            <a:r>
              <a:rPr lang="en-US" dirty="0" smtClean="0"/>
              <a:t>” a hydraulic fracturing technique.</a:t>
            </a:r>
          </a:p>
          <a:p>
            <a:pPr>
              <a:buNone/>
            </a:pPr>
            <a:endParaRPr lang="en-US" dirty="0" smtClean="0"/>
          </a:p>
          <a:p>
            <a:r>
              <a:rPr lang="en-US" dirty="0" smtClean="0"/>
              <a:t>Due its unique binding properties — the ability to suspend solids, bind water by hydrogen bonding, control the</a:t>
            </a:r>
          </a:p>
          <a:p>
            <a:pPr>
              <a:buNone/>
            </a:pPr>
            <a:r>
              <a:rPr lang="en-US" dirty="0" smtClean="0"/>
              <a:t>	viscosity of aqueous solutions and form strong tough films — guar gum is mixed with water and sand to “</a:t>
            </a:r>
            <a:r>
              <a:rPr lang="en-US" dirty="0" err="1" smtClean="0"/>
              <a:t>frack</a:t>
            </a:r>
            <a:r>
              <a:rPr lang="en-US" dirty="0" smtClean="0"/>
              <a:t>” shale gas out of sedimentary shale rock formations.</a:t>
            </a:r>
          </a:p>
          <a:p>
            <a:endParaRPr lang="en-US" dirty="0" smtClean="0"/>
          </a:p>
          <a:p>
            <a:r>
              <a:rPr lang="en-US" dirty="0" smtClean="0"/>
              <a:t>Owing to unprecedented demand from the United States, China, Germany, Russia and Australia (top five importers), everyone in western Rajasthan with a few </a:t>
            </a:r>
            <a:r>
              <a:rPr lang="en-US" dirty="0" err="1" smtClean="0"/>
              <a:t>bighas</a:t>
            </a:r>
            <a:r>
              <a:rPr lang="en-US" dirty="0" smtClean="0"/>
              <a:t> to spare decided to jump on the guar bandwagon, forgoing even cash crops like cotton to grow more guar.</a:t>
            </a:r>
          </a:p>
          <a:p>
            <a:pPr>
              <a:buNone/>
            </a:pPr>
            <a:endParaRPr lang="en-US" dirty="0" smtClean="0"/>
          </a:p>
          <a:p>
            <a:r>
              <a:rPr lang="en-US" dirty="0" smtClean="0"/>
              <a:t>India’s production contributes to 80% of the world’s total production figuring up to 6 </a:t>
            </a:r>
            <a:r>
              <a:rPr lang="en-US" dirty="0" err="1" smtClean="0"/>
              <a:t>lakh</a:t>
            </a:r>
            <a:r>
              <a:rPr lang="en-US" dirty="0" smtClean="0"/>
              <a:t> tons. Synthetic derivatives of guar gum such as guar acetate, guar phthalate, guar acetate phthalate, oxidized guar gum and sodium </a:t>
            </a:r>
            <a:r>
              <a:rPr lang="en-US" dirty="0" err="1" smtClean="0"/>
              <a:t>carboxymethyl</a:t>
            </a:r>
            <a:r>
              <a:rPr lang="en-US" dirty="0" smtClean="0"/>
              <a:t> guar have also been investigated for their pharmaceutical applications. </a:t>
            </a:r>
          </a:p>
          <a:p>
            <a:endParaRPr lang="en-US" dirty="0" smtClean="0"/>
          </a:p>
          <a:p>
            <a:r>
              <a:rPr lang="en-US" dirty="0" smtClean="0"/>
              <a:t>The continuous study and research are going on and still more focus is needed to invent its novel application for various sectors. </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EDE4FEEB-E43B-44EF-BEDB-593369A71E77}"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3200" b="1" dirty="0" smtClean="0">
                <a:solidFill>
                  <a:srgbClr val="0070C0"/>
                </a:solidFill>
              </a:rPr>
              <a:t>Guar Gum Business</a:t>
            </a:r>
            <a:endParaRPr lang="en-US" sz="3200" b="1" dirty="0">
              <a:solidFill>
                <a:srgbClr val="0070C0"/>
              </a:solidFill>
            </a:endParaRPr>
          </a:p>
        </p:txBody>
      </p:sp>
      <p:sp>
        <p:nvSpPr>
          <p:cNvPr id="4" name="Rectangle 3"/>
          <p:cNvSpPr/>
          <p:nvPr/>
        </p:nvSpPr>
        <p:spPr>
          <a:xfrm>
            <a:off x="389626" y="990600"/>
            <a:ext cx="8305800" cy="2677656"/>
          </a:xfrm>
          <a:prstGeom prst="rect">
            <a:avLst/>
          </a:prstGeom>
        </p:spPr>
        <p:txBody>
          <a:bodyPr wrap="square">
            <a:spAutoFit/>
          </a:bodyPr>
          <a:lstStyle/>
          <a:p>
            <a:pPr>
              <a:buFont typeface="Wingdings" pitchFamily="2" charset="2"/>
              <a:buChar char="q"/>
            </a:pPr>
            <a:r>
              <a:rPr lang="en-US" dirty="0" smtClean="0"/>
              <a:t> Exports of guar gum from India: 2,18,479.71 MTs in 2009-10,</a:t>
            </a:r>
          </a:p>
          <a:p>
            <a:r>
              <a:rPr lang="en-US" dirty="0" smtClean="0"/>
              <a:t>			          7,07,326.43 MTs in 2011-12. (223 % rise) </a:t>
            </a:r>
          </a:p>
          <a:p>
            <a:endParaRPr lang="en-US" dirty="0" smtClean="0"/>
          </a:p>
          <a:p>
            <a:pPr>
              <a:buFont typeface="Wingdings" pitchFamily="2" charset="2"/>
              <a:buChar char="q"/>
            </a:pPr>
            <a:r>
              <a:rPr lang="en-US" dirty="0" smtClean="0"/>
              <a:t> The rise in the value of exports over these three years period was more outlandish, from $239.08 million to $3446.36 million (over 1,300 % rise). </a:t>
            </a:r>
          </a:p>
          <a:p>
            <a:r>
              <a:rPr lang="en-US" sz="1200" i="1" dirty="0" smtClean="0"/>
              <a:t>(Source: Agricultural Products Export Development Authority)</a:t>
            </a:r>
          </a:p>
          <a:p>
            <a:endParaRPr lang="en-US" dirty="0" smtClean="0"/>
          </a:p>
          <a:p>
            <a:pPr>
              <a:buFont typeface="Wingdings" pitchFamily="2" charset="2"/>
              <a:buChar char="q"/>
            </a:pPr>
            <a:r>
              <a:rPr lang="en-US" dirty="0" smtClean="0"/>
              <a:t> On March 21, 2012 the price of guar gum created history by peaking to Rs.1,00,195/100 kg in the Jodhpur spot market.</a:t>
            </a:r>
          </a:p>
          <a:p>
            <a:r>
              <a:rPr lang="en-US" sz="1200" i="1" dirty="0" smtClean="0"/>
              <a:t>(Source: NCDEX and FMC bulletin)</a:t>
            </a:r>
          </a:p>
        </p:txBody>
      </p:sp>
      <p:sp>
        <p:nvSpPr>
          <p:cNvPr id="5" name="Rectangle 4"/>
          <p:cNvSpPr/>
          <p:nvPr/>
        </p:nvSpPr>
        <p:spPr>
          <a:xfrm>
            <a:off x="457200" y="6322368"/>
            <a:ext cx="8305800" cy="230832"/>
          </a:xfrm>
          <a:prstGeom prst="rect">
            <a:avLst/>
          </a:prstGeom>
        </p:spPr>
        <p:txBody>
          <a:bodyPr wrap="square">
            <a:spAutoFit/>
          </a:bodyPr>
          <a:lstStyle/>
          <a:p>
            <a:r>
              <a:rPr lang="pt-BR" sz="900" dirty="0" smtClean="0"/>
              <a:t>Mar 1, 2015 12:35:17 PM | http://www.thehindu.com/opinion/oped/</a:t>
            </a:r>
            <a:r>
              <a:rPr lang="en-US" sz="900" dirty="0" err="1" smtClean="0"/>
              <a:t>likevegetableforoil</a:t>
            </a:r>
            <a:r>
              <a:rPr lang="en-US" sz="900" dirty="0" smtClean="0"/>
              <a:t>/article4611047.ece</a:t>
            </a:r>
            <a:endParaRPr lang="en-US" sz="900" dirty="0"/>
          </a:p>
        </p:txBody>
      </p:sp>
      <p:sp>
        <p:nvSpPr>
          <p:cNvPr id="6" name="Slide Number Placeholder 5"/>
          <p:cNvSpPr>
            <a:spLocks noGrp="1"/>
          </p:cNvSpPr>
          <p:nvPr>
            <p:ph type="sldNum" sz="quarter" idx="12"/>
          </p:nvPr>
        </p:nvSpPr>
        <p:spPr/>
        <p:txBody>
          <a:bodyPr/>
          <a:lstStyle/>
          <a:p>
            <a:fld id="{EDE4FEEB-E43B-44EF-BEDB-593369A71E77}"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a:bodyPr>
          <a:lstStyle/>
          <a:p>
            <a:r>
              <a:rPr lang="en-US" sz="2800" b="1" dirty="0" smtClean="0">
                <a:solidFill>
                  <a:schemeClr val="accent1"/>
                </a:solidFill>
              </a:rPr>
              <a:t>Guar Gum Chemistry</a:t>
            </a:r>
            <a:endParaRPr lang="en-US" sz="2800" b="1" dirty="0">
              <a:solidFill>
                <a:schemeClr val="accent1"/>
              </a:solidFill>
            </a:endParaRPr>
          </a:p>
        </p:txBody>
      </p:sp>
      <p:sp>
        <p:nvSpPr>
          <p:cNvPr id="3" name="Content Placeholder 2"/>
          <p:cNvSpPr>
            <a:spLocks noGrp="1"/>
          </p:cNvSpPr>
          <p:nvPr>
            <p:ph idx="1"/>
          </p:nvPr>
        </p:nvSpPr>
        <p:spPr>
          <a:xfrm>
            <a:off x="457200" y="1752600"/>
            <a:ext cx="8229600" cy="4525963"/>
          </a:xfrm>
        </p:spPr>
        <p:txBody>
          <a:bodyPr>
            <a:normAutofit fontScale="62500" lnSpcReduction="20000"/>
          </a:bodyPr>
          <a:lstStyle/>
          <a:p>
            <a:endParaRPr lang="en-US" dirty="0" smtClean="0"/>
          </a:p>
          <a:p>
            <a:r>
              <a:rPr lang="en-US" dirty="0" smtClean="0"/>
              <a:t>Guar </a:t>
            </a:r>
            <a:r>
              <a:rPr lang="en-US" dirty="0"/>
              <a:t>is a </a:t>
            </a:r>
            <a:r>
              <a:rPr lang="en-US" dirty="0" err="1"/>
              <a:t>galactomannan</a:t>
            </a:r>
            <a:r>
              <a:rPr lang="en-US" dirty="0"/>
              <a:t> polysaccharide that forms a viscous gel when placed in contact with water. It </a:t>
            </a:r>
            <a:r>
              <a:rPr lang="en-US" dirty="0" smtClean="0"/>
              <a:t>forms solutions </a:t>
            </a:r>
            <a:r>
              <a:rPr lang="en-US" dirty="0"/>
              <a:t>that range from slightly acidic to neutral </a:t>
            </a:r>
            <a:r>
              <a:rPr lang="en-US" dirty="0" err="1"/>
              <a:t>pH.</a:t>
            </a:r>
            <a:r>
              <a:rPr lang="en-US" dirty="0"/>
              <a:t> Even at low concentrations (1% to 2%) guar gum </a:t>
            </a:r>
            <a:r>
              <a:rPr lang="en-US" dirty="0" smtClean="0"/>
              <a:t>forms gels </a:t>
            </a:r>
            <a:r>
              <a:rPr lang="en-US" dirty="0"/>
              <a:t>in water. The viscosity of these gels is generally unaffected by the pH of the solution.</a:t>
            </a:r>
          </a:p>
          <a:p>
            <a:r>
              <a:rPr lang="en-US" dirty="0"/>
              <a:t>Food grade guar gum contains ≈ 80% </a:t>
            </a:r>
            <a:r>
              <a:rPr lang="en-US" dirty="0" err="1"/>
              <a:t>guaran</a:t>
            </a:r>
            <a:r>
              <a:rPr lang="en-US" dirty="0"/>
              <a:t> (a </a:t>
            </a:r>
            <a:r>
              <a:rPr lang="en-US" dirty="0" err="1"/>
              <a:t>galactomannan</a:t>
            </a:r>
            <a:r>
              <a:rPr lang="en-US" dirty="0"/>
              <a:t> composed of </a:t>
            </a:r>
            <a:r>
              <a:rPr lang="en-US" dirty="0" smtClean="0"/>
              <a:t>D mannose and D </a:t>
            </a:r>
            <a:r>
              <a:rPr lang="en-US" dirty="0" err="1" smtClean="0"/>
              <a:t>galactose</a:t>
            </a:r>
            <a:r>
              <a:rPr lang="en-US" dirty="0" smtClean="0"/>
              <a:t> units</a:t>
            </a:r>
            <a:r>
              <a:rPr lang="en-US" dirty="0"/>
              <a:t>) with an average molecular weight of 220 </a:t>
            </a:r>
            <a:r>
              <a:rPr lang="en-US" dirty="0" err="1"/>
              <a:t>kDa</a:t>
            </a:r>
            <a:r>
              <a:rPr lang="en-US" dirty="0"/>
              <a:t>. </a:t>
            </a:r>
            <a:endParaRPr lang="en-US" dirty="0" smtClean="0"/>
          </a:p>
          <a:p>
            <a:r>
              <a:rPr lang="en-US" dirty="0" smtClean="0"/>
              <a:t>However</a:t>
            </a:r>
            <a:r>
              <a:rPr lang="en-US" dirty="0"/>
              <a:t>, guar gum is not a uniform product and </a:t>
            </a:r>
            <a:r>
              <a:rPr lang="en-US" dirty="0" smtClean="0"/>
              <a:t>its viscosity </a:t>
            </a:r>
            <a:r>
              <a:rPr lang="en-US" dirty="0"/>
              <a:t>may vary in proportion to the degree of </a:t>
            </a:r>
            <a:r>
              <a:rPr lang="en-US" dirty="0" err="1"/>
              <a:t>galactomannan</a:t>
            </a:r>
            <a:r>
              <a:rPr lang="en-US" dirty="0"/>
              <a:t> </a:t>
            </a:r>
            <a:r>
              <a:rPr lang="en-US" dirty="0" err="1" smtClean="0"/>
              <a:t>crosslinking</a:t>
            </a:r>
            <a:r>
              <a:rPr lang="en-US" dirty="0" smtClean="0"/>
              <a:t>. Because </a:t>
            </a:r>
            <a:r>
              <a:rPr lang="en-US" dirty="0"/>
              <a:t>of this physical composition, guar </a:t>
            </a:r>
            <a:r>
              <a:rPr lang="en-US" dirty="0" smtClean="0"/>
              <a:t>gum based matrix </a:t>
            </a:r>
            <a:r>
              <a:rPr lang="en-US" dirty="0"/>
              <a:t>tablets are currently being evaluated as </a:t>
            </a:r>
            <a:r>
              <a:rPr lang="en-US" dirty="0" smtClean="0"/>
              <a:t>a method </a:t>
            </a:r>
            <a:r>
              <a:rPr lang="en-US" dirty="0"/>
              <a:t>of administering </a:t>
            </a:r>
            <a:r>
              <a:rPr lang="en-US" dirty="0" smtClean="0"/>
              <a:t>sustained release drugs </a:t>
            </a:r>
            <a:r>
              <a:rPr lang="en-US" dirty="0"/>
              <a:t>including </a:t>
            </a:r>
            <a:r>
              <a:rPr lang="en-US" dirty="0" err="1" smtClean="0"/>
              <a:t>Diltiazem</a:t>
            </a:r>
            <a:r>
              <a:rPr lang="en-US" dirty="0"/>
              <a:t>, </a:t>
            </a:r>
            <a:r>
              <a:rPr lang="en-US" dirty="0" smtClean="0"/>
              <a:t>and </a:t>
            </a:r>
            <a:r>
              <a:rPr lang="en-US" dirty="0"/>
              <a:t>for colonic drug delivery </a:t>
            </a:r>
            <a:r>
              <a:rPr lang="en-US" dirty="0" smtClean="0"/>
              <a:t>of corticosteroids </a:t>
            </a:r>
            <a:r>
              <a:rPr lang="en-US" dirty="0"/>
              <a:t>to patients with inflammatory bowel disease</a:t>
            </a:r>
            <a:r>
              <a:rPr lang="en-US" dirty="0" smtClean="0"/>
              <a:t>.</a:t>
            </a:r>
          </a:p>
          <a:p>
            <a:pPr>
              <a:buNone/>
            </a:pPr>
            <a:r>
              <a:rPr lang="en-US" dirty="0" smtClean="0"/>
              <a:t> </a:t>
            </a:r>
            <a:endParaRPr lang="en-US" dirty="0"/>
          </a:p>
        </p:txBody>
      </p:sp>
      <p:sp>
        <p:nvSpPr>
          <p:cNvPr id="4" name="TextBox 3"/>
          <p:cNvSpPr txBox="1"/>
          <p:nvPr/>
        </p:nvSpPr>
        <p:spPr>
          <a:xfrm>
            <a:off x="304800" y="5906869"/>
            <a:ext cx="9067800" cy="784830"/>
          </a:xfrm>
          <a:prstGeom prst="rect">
            <a:avLst/>
          </a:prstGeom>
          <a:noFill/>
        </p:spPr>
        <p:txBody>
          <a:bodyPr wrap="square" rtlCol="0">
            <a:spAutoFit/>
          </a:bodyPr>
          <a:lstStyle/>
          <a:p>
            <a:r>
              <a:rPr lang="en-US" sz="900" dirty="0"/>
              <a:t>1. Leung AY. Encyclopedia of Common Natural Ingredients Used in Food, Drugs, and Cosmetics . New </a:t>
            </a:r>
            <a:r>
              <a:rPr lang="en-US" sz="900" dirty="0" smtClean="0"/>
              <a:t>York, NY</a:t>
            </a:r>
            <a:r>
              <a:rPr lang="en-US" sz="900" dirty="0"/>
              <a:t>: John Wiley and Sons; 1980.</a:t>
            </a:r>
          </a:p>
          <a:p>
            <a:r>
              <a:rPr lang="en-US" sz="900" dirty="0"/>
              <a:t>2. </a:t>
            </a:r>
            <a:r>
              <a:rPr lang="en-US" sz="900" dirty="0" err="1"/>
              <a:t>Altaf</a:t>
            </a:r>
            <a:r>
              <a:rPr lang="en-US" sz="900" dirty="0"/>
              <a:t> SA, Yu K, </a:t>
            </a:r>
            <a:r>
              <a:rPr lang="en-US" sz="900" dirty="0" err="1"/>
              <a:t>Parasrampuria</a:t>
            </a:r>
            <a:r>
              <a:rPr lang="en-US" sz="900" dirty="0"/>
              <a:t> J, Friend DR. Guar </a:t>
            </a:r>
            <a:r>
              <a:rPr lang="en-US" sz="900" dirty="0" err="1" smtClean="0"/>
              <a:t>gumbased</a:t>
            </a:r>
            <a:r>
              <a:rPr lang="en-US" sz="900" dirty="0" smtClean="0"/>
              <a:t> </a:t>
            </a:r>
            <a:r>
              <a:rPr lang="en-US" sz="900" dirty="0" err="1" smtClean="0"/>
              <a:t>sustainedrelease</a:t>
            </a:r>
            <a:r>
              <a:rPr lang="en-US" sz="900" dirty="0" smtClean="0"/>
              <a:t> </a:t>
            </a:r>
            <a:r>
              <a:rPr lang="en-US" sz="900" dirty="0" err="1" smtClean="0"/>
              <a:t>diltiazem</a:t>
            </a:r>
            <a:r>
              <a:rPr lang="en-US" sz="900" dirty="0"/>
              <a:t>. </a:t>
            </a:r>
            <a:r>
              <a:rPr lang="en-US" sz="900" dirty="0" err="1"/>
              <a:t>Pharm</a:t>
            </a:r>
            <a:r>
              <a:rPr lang="en-US" sz="900" dirty="0"/>
              <a:t> Res </a:t>
            </a:r>
            <a:r>
              <a:rPr lang="en-US" sz="900" dirty="0" smtClean="0"/>
              <a:t>. 1998;15:11961201</a:t>
            </a:r>
            <a:r>
              <a:rPr lang="en-US" sz="900" dirty="0"/>
              <a:t>.</a:t>
            </a:r>
          </a:p>
          <a:p>
            <a:r>
              <a:rPr lang="en-US" sz="900" dirty="0"/>
              <a:t>3. </a:t>
            </a:r>
            <a:r>
              <a:rPr lang="en-US" sz="900" dirty="0" err="1"/>
              <a:t>Khullar</a:t>
            </a:r>
            <a:r>
              <a:rPr lang="en-US" sz="900" dirty="0"/>
              <a:t> P, </a:t>
            </a:r>
            <a:r>
              <a:rPr lang="en-US" sz="900" dirty="0" err="1"/>
              <a:t>Khar</a:t>
            </a:r>
            <a:r>
              <a:rPr lang="en-US" sz="900" dirty="0"/>
              <a:t> RK, </a:t>
            </a:r>
            <a:r>
              <a:rPr lang="en-US" sz="900" dirty="0" err="1"/>
              <a:t>Agarwal</a:t>
            </a:r>
            <a:r>
              <a:rPr lang="en-US" sz="900" dirty="0"/>
              <a:t> SP. Evaluation of guar gum in the preparation of </a:t>
            </a:r>
            <a:r>
              <a:rPr lang="en-US" sz="900" dirty="0" smtClean="0"/>
              <a:t>sustained release matrix </a:t>
            </a:r>
            <a:r>
              <a:rPr lang="da-DK" sz="900" dirty="0" smtClean="0"/>
              <a:t>tablets</a:t>
            </a:r>
            <a:r>
              <a:rPr lang="da-DK" sz="900" dirty="0"/>
              <a:t>. Drug Dev Ind Pharm . </a:t>
            </a:r>
            <a:r>
              <a:rPr lang="da-DK" sz="900" dirty="0" smtClean="0"/>
              <a:t>1998;24:10951099</a:t>
            </a:r>
            <a:r>
              <a:rPr lang="da-DK" sz="900" dirty="0"/>
              <a:t>.</a:t>
            </a:r>
          </a:p>
          <a:p>
            <a:r>
              <a:rPr lang="en-US" sz="900" dirty="0"/>
              <a:t>4. Kenyon CJ, </a:t>
            </a:r>
            <a:r>
              <a:rPr lang="en-US" sz="900" dirty="0" err="1"/>
              <a:t>Nardi</a:t>
            </a:r>
            <a:r>
              <a:rPr lang="en-US" sz="900" dirty="0"/>
              <a:t> RV, Wong D, Hooper G,. Wilding IR, Friend DR. Colonic delivery of </a:t>
            </a:r>
            <a:r>
              <a:rPr lang="en-US" sz="900" dirty="0" err="1"/>
              <a:t>dexamethsone</a:t>
            </a:r>
            <a:r>
              <a:rPr lang="en-US" sz="900" dirty="0"/>
              <a:t>: </a:t>
            </a:r>
            <a:r>
              <a:rPr lang="en-US" sz="900" dirty="0" smtClean="0"/>
              <a:t>a </a:t>
            </a:r>
            <a:r>
              <a:rPr lang="en-US" sz="900" dirty="0" err="1" smtClean="0"/>
              <a:t>pharmacoscintigraphic</a:t>
            </a:r>
            <a:r>
              <a:rPr lang="en-US" sz="900" dirty="0" smtClean="0"/>
              <a:t> </a:t>
            </a:r>
            <a:r>
              <a:rPr lang="en-US" sz="900" dirty="0"/>
              <a:t>evaluation. Aliment </a:t>
            </a:r>
            <a:r>
              <a:rPr lang="en-US" sz="900" dirty="0" err="1"/>
              <a:t>Pharmacol</a:t>
            </a:r>
            <a:r>
              <a:rPr lang="en-US" sz="900" dirty="0"/>
              <a:t> </a:t>
            </a:r>
            <a:r>
              <a:rPr lang="en-US" sz="900" dirty="0" err="1"/>
              <a:t>Ther</a:t>
            </a:r>
            <a:r>
              <a:rPr lang="en-US" sz="900" dirty="0"/>
              <a:t> . 1997;11:205213</a:t>
            </a:r>
            <a:r>
              <a:rPr lang="en-US" sz="900" dirty="0" smtClean="0"/>
              <a:t>.</a:t>
            </a:r>
          </a:p>
          <a:p>
            <a:r>
              <a:rPr lang="en-US" sz="900" dirty="0" smtClean="0"/>
              <a:t>5. Guar gum assessed at Drugs.com on February28, 2015.</a:t>
            </a:r>
            <a:endParaRPr lang="en-US" sz="900" dirty="0"/>
          </a:p>
        </p:txBody>
      </p:sp>
      <p:pic>
        <p:nvPicPr>
          <p:cNvPr id="6146" name="Picture 2" descr="E:\Dubai\GUAR GUM PPT\image5.jpg"/>
          <p:cNvPicPr>
            <a:picLocks noChangeAspect="1" noChangeArrowheads="1"/>
          </p:cNvPicPr>
          <p:nvPr/>
        </p:nvPicPr>
        <p:blipFill>
          <a:blip r:embed="rId2"/>
          <a:srcRect/>
          <a:stretch>
            <a:fillRect/>
          </a:stretch>
        </p:blipFill>
        <p:spPr bwMode="auto">
          <a:xfrm>
            <a:off x="6657975" y="152400"/>
            <a:ext cx="2486025" cy="1828799"/>
          </a:xfrm>
          <a:prstGeom prst="rect">
            <a:avLst/>
          </a:prstGeom>
          <a:noFill/>
        </p:spPr>
      </p:pic>
      <p:sp>
        <p:nvSpPr>
          <p:cNvPr id="6" name="Slide Number Placeholder 5"/>
          <p:cNvSpPr>
            <a:spLocks noGrp="1"/>
          </p:cNvSpPr>
          <p:nvPr>
            <p:ph type="sldNum" sz="quarter" idx="12"/>
          </p:nvPr>
        </p:nvSpPr>
        <p:spPr/>
        <p:txBody>
          <a:bodyPr/>
          <a:lstStyle/>
          <a:p>
            <a:fld id="{EDE4FEEB-E43B-44EF-BEDB-593369A71E77}"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normAutofit/>
          </a:bodyPr>
          <a:lstStyle/>
          <a:p>
            <a:r>
              <a:rPr lang="en-US" sz="2800" b="1" dirty="0" smtClean="0">
                <a:solidFill>
                  <a:schemeClr val="accent1"/>
                </a:solidFill>
              </a:rPr>
              <a:t>Pharmaceutically important</a:t>
            </a:r>
            <a:br>
              <a:rPr lang="en-US" sz="2800" b="1" dirty="0" smtClean="0">
                <a:solidFill>
                  <a:schemeClr val="accent1"/>
                </a:solidFill>
              </a:rPr>
            </a:br>
            <a:r>
              <a:rPr lang="en-US" sz="2800" b="1" dirty="0" smtClean="0">
                <a:solidFill>
                  <a:schemeClr val="accent1"/>
                </a:solidFill>
              </a:rPr>
              <a:t> properties of Guar Gum</a:t>
            </a:r>
            <a:endParaRPr lang="en-US" sz="2800" b="1" dirty="0">
              <a:solidFill>
                <a:schemeClr val="accent1"/>
              </a:solidFill>
            </a:endParaRPr>
          </a:p>
        </p:txBody>
      </p:sp>
      <p:sp>
        <p:nvSpPr>
          <p:cNvPr id="4" name="Rectangle 3"/>
          <p:cNvSpPr/>
          <p:nvPr/>
        </p:nvSpPr>
        <p:spPr>
          <a:xfrm>
            <a:off x="609600" y="1371600"/>
            <a:ext cx="8305800" cy="2585323"/>
          </a:xfrm>
          <a:prstGeom prst="rect">
            <a:avLst/>
          </a:prstGeom>
        </p:spPr>
        <p:txBody>
          <a:bodyPr wrap="square">
            <a:spAutoFit/>
          </a:bodyPr>
          <a:lstStyle/>
          <a:p>
            <a:pPr>
              <a:buFont typeface="Arial" pitchFamily="34" charset="0"/>
              <a:buChar char="•"/>
            </a:pPr>
            <a:r>
              <a:rPr lang="en-US" dirty="0" smtClean="0"/>
              <a:t> It </a:t>
            </a:r>
            <a:r>
              <a:rPr lang="en-US" dirty="0"/>
              <a:t>consists chiefly </a:t>
            </a:r>
            <a:r>
              <a:rPr lang="en-US" dirty="0" smtClean="0"/>
              <a:t>of high </a:t>
            </a:r>
            <a:r>
              <a:rPr lang="en-US" dirty="0"/>
              <a:t>molecular weight </a:t>
            </a:r>
            <a:r>
              <a:rPr lang="en-US" dirty="0" err="1"/>
              <a:t>hydrocolloidal</a:t>
            </a:r>
            <a:r>
              <a:rPr lang="en-US" dirty="0"/>
              <a:t> polysaccharide, composed of </a:t>
            </a:r>
            <a:r>
              <a:rPr lang="en-US" dirty="0" err="1"/>
              <a:t>galactan</a:t>
            </a:r>
            <a:r>
              <a:rPr lang="en-US" dirty="0"/>
              <a:t> and </a:t>
            </a:r>
            <a:r>
              <a:rPr lang="en-US" dirty="0" err="1"/>
              <a:t>mannan</a:t>
            </a:r>
            <a:r>
              <a:rPr lang="en-US" dirty="0"/>
              <a:t> </a:t>
            </a:r>
            <a:r>
              <a:rPr lang="en-US" dirty="0" smtClean="0"/>
              <a:t>units combined </a:t>
            </a:r>
            <a:r>
              <a:rPr lang="en-US" dirty="0"/>
              <a:t>through </a:t>
            </a:r>
            <a:r>
              <a:rPr lang="en-US" dirty="0" err="1"/>
              <a:t>glycosidic</a:t>
            </a:r>
            <a:r>
              <a:rPr lang="en-US" dirty="0"/>
              <a:t> linkages and shows degradation in the large intestine due the presence </a:t>
            </a:r>
            <a:r>
              <a:rPr lang="en-US" dirty="0" smtClean="0"/>
              <a:t>of microbial enzymes.</a:t>
            </a:r>
          </a:p>
          <a:p>
            <a:endParaRPr lang="en-US" dirty="0"/>
          </a:p>
          <a:p>
            <a:pPr>
              <a:buFont typeface="Arial" pitchFamily="34" charset="0"/>
              <a:buChar char="•"/>
            </a:pPr>
            <a:r>
              <a:rPr lang="en-US" dirty="0" smtClean="0"/>
              <a:t> Guar </a:t>
            </a:r>
            <a:r>
              <a:rPr lang="en-US" dirty="0"/>
              <a:t>gum is used as a binder, disintegrant in tablet formulations. It also acts as a </a:t>
            </a:r>
            <a:r>
              <a:rPr lang="en-US" dirty="0" smtClean="0"/>
              <a:t>stabilizer, emulsifier</a:t>
            </a:r>
            <a:r>
              <a:rPr lang="en-US" dirty="0"/>
              <a:t>, thickening, and suspending agent in liquid formulations. It has been widely used for </a:t>
            </a:r>
            <a:r>
              <a:rPr lang="en-US" dirty="0" smtClean="0"/>
              <a:t>colonic drug </a:t>
            </a:r>
            <a:r>
              <a:rPr lang="en-US" dirty="0"/>
              <a:t>delivery applications. The swelling ability of guar gum is used in the retardation of drug </a:t>
            </a:r>
            <a:r>
              <a:rPr lang="en-US" dirty="0" smtClean="0"/>
              <a:t>release from </a:t>
            </a:r>
            <a:r>
              <a:rPr lang="en-US" dirty="0"/>
              <a:t>the dosage forms. Its utility as a carrier for colon specific drug delivery is based on </a:t>
            </a:r>
            <a:r>
              <a:rPr lang="en-US" dirty="0" smtClean="0"/>
              <a:t>its degradation </a:t>
            </a:r>
            <a:r>
              <a:rPr lang="en-US" dirty="0"/>
              <a:t>by colonic </a:t>
            </a:r>
            <a:r>
              <a:rPr lang="en-US" dirty="0" smtClean="0"/>
              <a:t>bacteria.</a:t>
            </a:r>
            <a:endParaRPr lang="en-US" dirty="0"/>
          </a:p>
        </p:txBody>
      </p:sp>
      <p:pic>
        <p:nvPicPr>
          <p:cNvPr id="5" name="Picture 2" descr="E:\Dubai\GUAR GUM PPT\image3.jpg"/>
          <p:cNvPicPr>
            <a:picLocks noChangeAspect="1" noChangeArrowheads="1"/>
          </p:cNvPicPr>
          <p:nvPr/>
        </p:nvPicPr>
        <p:blipFill>
          <a:blip r:embed="rId2"/>
          <a:srcRect/>
          <a:stretch>
            <a:fillRect/>
          </a:stretch>
        </p:blipFill>
        <p:spPr bwMode="auto">
          <a:xfrm>
            <a:off x="7010400" y="0"/>
            <a:ext cx="2295525" cy="1143000"/>
          </a:xfrm>
          <a:prstGeom prst="rect">
            <a:avLst/>
          </a:prstGeom>
          <a:noFill/>
        </p:spPr>
      </p:pic>
      <p:sp>
        <p:nvSpPr>
          <p:cNvPr id="6" name="TextBox 5"/>
          <p:cNvSpPr txBox="1"/>
          <p:nvPr/>
        </p:nvSpPr>
        <p:spPr>
          <a:xfrm>
            <a:off x="685800" y="4419600"/>
            <a:ext cx="8229600" cy="923330"/>
          </a:xfrm>
          <a:prstGeom prst="rect">
            <a:avLst/>
          </a:prstGeom>
          <a:noFill/>
        </p:spPr>
        <p:txBody>
          <a:bodyPr wrap="square" rtlCol="0">
            <a:spAutoFit/>
          </a:bodyPr>
          <a:lstStyle/>
          <a:p>
            <a:r>
              <a:rPr lang="en-US" sz="900" dirty="0" smtClean="0"/>
              <a:t>1. Rama </a:t>
            </a:r>
            <a:r>
              <a:rPr lang="en-US" sz="900" dirty="0"/>
              <a:t>Prasad, Y.V.; </a:t>
            </a:r>
            <a:r>
              <a:rPr lang="en-US" sz="900" dirty="0" err="1"/>
              <a:t>Krishnaiah</a:t>
            </a:r>
            <a:r>
              <a:rPr lang="en-US" sz="900" dirty="0"/>
              <a:t>, Y.S.R.; </a:t>
            </a:r>
            <a:r>
              <a:rPr lang="en-US" sz="900" dirty="0" err="1"/>
              <a:t>Satyanarayana</a:t>
            </a:r>
            <a:r>
              <a:rPr lang="en-US" sz="900" dirty="0"/>
              <a:t>, S. </a:t>
            </a:r>
            <a:r>
              <a:rPr lang="en-US" sz="900" i="1" dirty="0"/>
              <a:t>In vitro Evaluation of Guar Gum as </a:t>
            </a:r>
            <a:r>
              <a:rPr lang="en-US" sz="900" i="1" dirty="0" smtClean="0"/>
              <a:t>a </a:t>
            </a:r>
            <a:r>
              <a:rPr lang="en-US" sz="900" dirty="0" smtClean="0"/>
              <a:t>Carrier </a:t>
            </a:r>
            <a:r>
              <a:rPr lang="en-US" sz="900" dirty="0"/>
              <a:t>for Colon-Specific Drug Delivery. </a:t>
            </a:r>
            <a:r>
              <a:rPr lang="en-US" sz="900" i="1" dirty="0"/>
              <a:t>J. Control. Release 1998, 51, 281-287.</a:t>
            </a:r>
          </a:p>
          <a:p>
            <a:r>
              <a:rPr lang="en-US" sz="900" dirty="0" smtClean="0"/>
              <a:t>2. </a:t>
            </a:r>
            <a:r>
              <a:rPr lang="en-US" sz="900" dirty="0" err="1" smtClean="0"/>
              <a:t>Krishnaiah</a:t>
            </a:r>
            <a:r>
              <a:rPr lang="en-US" sz="900" dirty="0"/>
              <a:t>, Y.S.R.; </a:t>
            </a:r>
            <a:r>
              <a:rPr lang="en-US" sz="900" dirty="0" err="1"/>
              <a:t>Satyanarayana</a:t>
            </a:r>
            <a:r>
              <a:rPr lang="en-US" sz="900" dirty="0"/>
              <a:t>, S.; Rama Prasad, Y.V.; </a:t>
            </a:r>
            <a:r>
              <a:rPr lang="en-US" sz="900" dirty="0" err="1"/>
              <a:t>Narasimha</a:t>
            </a:r>
            <a:r>
              <a:rPr lang="en-US" sz="900" dirty="0"/>
              <a:t> </a:t>
            </a:r>
            <a:r>
              <a:rPr lang="en-US" sz="900" dirty="0" err="1"/>
              <a:t>Rao</a:t>
            </a:r>
            <a:r>
              <a:rPr lang="en-US" sz="900" dirty="0"/>
              <a:t>, S. </a:t>
            </a:r>
            <a:r>
              <a:rPr lang="en-US" sz="900" dirty="0" smtClean="0"/>
              <a:t>Gamma </a:t>
            </a:r>
            <a:r>
              <a:rPr lang="en-US" sz="900" dirty="0" err="1" smtClean="0"/>
              <a:t>Scintigraphic</a:t>
            </a:r>
            <a:r>
              <a:rPr lang="en-US" sz="900" dirty="0" smtClean="0"/>
              <a:t> </a:t>
            </a:r>
            <a:r>
              <a:rPr lang="en-US" sz="900" dirty="0"/>
              <a:t>Studies on Guar Gum Matrix Tablets for Colonic Drug Delivery in Healthy</a:t>
            </a:r>
          </a:p>
          <a:p>
            <a:r>
              <a:rPr lang="en-US" sz="900" dirty="0"/>
              <a:t>Subjects. </a:t>
            </a:r>
            <a:r>
              <a:rPr lang="en-US" sz="900" i="1" dirty="0"/>
              <a:t>J. Control. Release 1998, 55, 245-252.</a:t>
            </a:r>
          </a:p>
          <a:p>
            <a:r>
              <a:rPr lang="en-US" sz="900" dirty="0" smtClean="0"/>
              <a:t>3. </a:t>
            </a:r>
            <a:r>
              <a:rPr lang="en-US" sz="900" dirty="0" err="1" smtClean="0"/>
              <a:t>Krishnaiah</a:t>
            </a:r>
            <a:r>
              <a:rPr lang="en-US" sz="900" dirty="0"/>
              <a:t>, Y.S.R.; </a:t>
            </a:r>
            <a:r>
              <a:rPr lang="en-US" sz="900" dirty="0" err="1"/>
              <a:t>Satyanarayana</a:t>
            </a:r>
            <a:r>
              <a:rPr lang="en-US" sz="900" dirty="0"/>
              <a:t>, S.; Rama Prasad, Y.V.; </a:t>
            </a:r>
            <a:r>
              <a:rPr lang="en-US" sz="900" dirty="0" err="1"/>
              <a:t>Arasimha</a:t>
            </a:r>
            <a:r>
              <a:rPr lang="en-US" sz="900" dirty="0"/>
              <a:t> </a:t>
            </a:r>
            <a:r>
              <a:rPr lang="en-US" sz="900" dirty="0" err="1"/>
              <a:t>Rao</a:t>
            </a:r>
            <a:r>
              <a:rPr lang="en-US" sz="900" dirty="0"/>
              <a:t>, S. Evaluation of </a:t>
            </a:r>
            <a:r>
              <a:rPr lang="en-US" sz="900" dirty="0" smtClean="0"/>
              <a:t>Guar Gum </a:t>
            </a:r>
            <a:r>
              <a:rPr lang="en-US" sz="900" dirty="0"/>
              <a:t>as a Compression Coat for Drug Targeting to Colon. </a:t>
            </a:r>
            <a:r>
              <a:rPr lang="en-US" sz="900" i="1" dirty="0"/>
              <a:t>Int. J. Pharm. 1998, 171, 137-146</a:t>
            </a:r>
            <a:r>
              <a:rPr lang="en-US" sz="900" i="1" dirty="0" smtClean="0"/>
              <a:t>.</a:t>
            </a:r>
          </a:p>
          <a:p>
            <a:r>
              <a:rPr lang="en-US" sz="900" i="1" dirty="0" smtClean="0"/>
              <a:t>4. </a:t>
            </a:r>
            <a:r>
              <a:rPr lang="en-US" sz="900" dirty="0" err="1"/>
              <a:t>Veeran</a:t>
            </a:r>
            <a:r>
              <a:rPr lang="en-US" sz="900" dirty="0"/>
              <a:t> </a:t>
            </a:r>
            <a:r>
              <a:rPr lang="en-US" sz="900" dirty="0" err="1"/>
              <a:t>Gowda</a:t>
            </a:r>
            <a:r>
              <a:rPr lang="en-US" sz="900" dirty="0"/>
              <a:t> </a:t>
            </a:r>
            <a:r>
              <a:rPr lang="en-US" sz="900" dirty="0" smtClean="0"/>
              <a:t>K. and </a:t>
            </a:r>
            <a:r>
              <a:rPr lang="en-US" sz="900" dirty="0"/>
              <a:t>Guru V. </a:t>
            </a:r>
            <a:r>
              <a:rPr lang="en-US" sz="900" dirty="0" smtClean="0"/>
              <a:t>B., </a:t>
            </a:r>
            <a:r>
              <a:rPr lang="en-US" sz="900" dirty="0"/>
              <a:t>Water Soluble Polymers for Pharmaceutical </a:t>
            </a:r>
            <a:r>
              <a:rPr lang="en-US" sz="900" dirty="0" smtClean="0"/>
              <a:t>Applications, </a:t>
            </a:r>
            <a:r>
              <a:rPr lang="fr-FR" sz="900" i="1" dirty="0" err="1"/>
              <a:t>Polymers</a:t>
            </a:r>
            <a:r>
              <a:rPr lang="fr-FR" sz="900" i="1" dirty="0"/>
              <a:t> 2011, 3, 1972-2009; </a:t>
            </a:r>
            <a:r>
              <a:rPr lang="fr-FR" sz="900" i="1" dirty="0" err="1" smtClean="0"/>
              <a:t>doi</a:t>
            </a:r>
            <a:r>
              <a:rPr lang="fr-FR" sz="900" i="1" dirty="0" smtClean="0"/>
              <a:t>:10.3390/polym3041972.</a:t>
            </a:r>
            <a:endParaRPr lang="en-US" sz="900" dirty="0"/>
          </a:p>
        </p:txBody>
      </p:sp>
      <p:sp>
        <p:nvSpPr>
          <p:cNvPr id="7" name="Slide Number Placeholder 6"/>
          <p:cNvSpPr>
            <a:spLocks noGrp="1"/>
          </p:cNvSpPr>
          <p:nvPr>
            <p:ph type="sldNum" sz="quarter" idx="12"/>
          </p:nvPr>
        </p:nvSpPr>
        <p:spPr/>
        <p:txBody>
          <a:bodyPr/>
          <a:lstStyle/>
          <a:p>
            <a:fld id="{EDE4FEEB-E43B-44EF-BEDB-593369A71E77}"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33400"/>
            <a:ext cx="8382000" cy="4801314"/>
          </a:xfrm>
          <a:prstGeom prst="rect">
            <a:avLst/>
          </a:prstGeom>
        </p:spPr>
        <p:txBody>
          <a:bodyPr wrap="square">
            <a:spAutoFit/>
          </a:bodyPr>
          <a:lstStyle/>
          <a:p>
            <a:pPr>
              <a:buFont typeface="Wingdings" pitchFamily="2" charset="2"/>
              <a:buChar char="ü"/>
            </a:pPr>
            <a:r>
              <a:rPr lang="en-US" dirty="0"/>
              <a:t>In pharmaceuticals, guar gum is used in solid dosage forms as </a:t>
            </a:r>
            <a:r>
              <a:rPr lang="en-US" dirty="0" smtClean="0"/>
              <a:t>a binder</a:t>
            </a:r>
            <a:r>
              <a:rPr lang="en-US" dirty="0"/>
              <a:t>, disintegrant, and as a polymer in the floating drug </a:t>
            </a:r>
            <a:r>
              <a:rPr lang="en-US" dirty="0" smtClean="0"/>
              <a:t>delivery system.</a:t>
            </a:r>
          </a:p>
          <a:p>
            <a:endParaRPr lang="en-US" dirty="0" smtClean="0"/>
          </a:p>
          <a:p>
            <a:pPr>
              <a:buFont typeface="Wingdings" pitchFamily="2" charset="2"/>
              <a:buChar char="ü"/>
            </a:pPr>
            <a:r>
              <a:rPr lang="en-US" dirty="0" smtClean="0"/>
              <a:t>Guar </a:t>
            </a:r>
            <a:r>
              <a:rPr lang="en-US" dirty="0"/>
              <a:t>gum mainly consisting of </a:t>
            </a:r>
            <a:r>
              <a:rPr lang="en-US" dirty="0" smtClean="0"/>
              <a:t>polysaccharides of </a:t>
            </a:r>
            <a:r>
              <a:rPr lang="en-US" dirty="0"/>
              <a:t>high molecular weight (50,000-8,000,000) composed </a:t>
            </a:r>
            <a:r>
              <a:rPr lang="en-US" dirty="0" smtClean="0"/>
              <a:t>of </a:t>
            </a:r>
            <a:r>
              <a:rPr lang="en-US" dirty="0" err="1" smtClean="0"/>
              <a:t>galactomannans</a:t>
            </a:r>
            <a:r>
              <a:rPr lang="en-US" dirty="0"/>
              <a:t>, mannose: </a:t>
            </a:r>
            <a:r>
              <a:rPr lang="en-US" dirty="0" err="1" smtClean="0"/>
              <a:t>galactose</a:t>
            </a:r>
            <a:r>
              <a:rPr lang="en-US" dirty="0" smtClean="0"/>
              <a:t> </a:t>
            </a:r>
            <a:r>
              <a:rPr lang="en-US" dirty="0"/>
              <a:t>ratio is about 2:1. </a:t>
            </a:r>
            <a:endParaRPr lang="en-US" dirty="0" smtClean="0"/>
          </a:p>
          <a:p>
            <a:endParaRPr lang="en-US" dirty="0" smtClean="0"/>
          </a:p>
          <a:p>
            <a:pPr>
              <a:buFont typeface="Wingdings" pitchFamily="2" charset="2"/>
              <a:buChar char="ü"/>
            </a:pPr>
            <a:r>
              <a:rPr lang="en-US" dirty="0" smtClean="0"/>
              <a:t>It consists </a:t>
            </a:r>
            <a:r>
              <a:rPr lang="en-US" dirty="0"/>
              <a:t>of linear chains of (1-4)-b-D-</a:t>
            </a:r>
            <a:r>
              <a:rPr lang="en-US" dirty="0" err="1"/>
              <a:t>mannopyranosyl</a:t>
            </a:r>
            <a:r>
              <a:rPr lang="en-US" dirty="0"/>
              <a:t> </a:t>
            </a:r>
            <a:r>
              <a:rPr lang="en-US" dirty="0" smtClean="0"/>
              <a:t>units with </a:t>
            </a:r>
            <a:r>
              <a:rPr lang="en-US" dirty="0"/>
              <a:t>a-D-</a:t>
            </a:r>
            <a:r>
              <a:rPr lang="en-US" dirty="0" err="1"/>
              <a:t>galactopyranosyl</a:t>
            </a:r>
            <a:r>
              <a:rPr lang="en-US" dirty="0"/>
              <a:t> units attached by (1-6) </a:t>
            </a:r>
            <a:r>
              <a:rPr lang="en-US" dirty="0" smtClean="0"/>
              <a:t>linkages.</a:t>
            </a:r>
          </a:p>
          <a:p>
            <a:endParaRPr lang="en-US" dirty="0" smtClean="0"/>
          </a:p>
          <a:p>
            <a:pPr>
              <a:buFont typeface="Wingdings" pitchFamily="2" charset="2"/>
              <a:buChar char="ü"/>
            </a:pPr>
            <a:r>
              <a:rPr lang="en-US" dirty="0" smtClean="0"/>
              <a:t>It </a:t>
            </a:r>
            <a:r>
              <a:rPr lang="en-US" dirty="0"/>
              <a:t>is soluble in hot and cold water but insoluble in most </a:t>
            </a:r>
            <a:r>
              <a:rPr lang="en-US" dirty="0" smtClean="0"/>
              <a:t>organic solvents</a:t>
            </a:r>
            <a:r>
              <a:rPr lang="en-US" dirty="0"/>
              <a:t>. It has excellent thickening, emulsion, stabilizing, </a:t>
            </a:r>
            <a:r>
              <a:rPr lang="en-US" dirty="0" smtClean="0"/>
              <a:t>and film </a:t>
            </a:r>
            <a:r>
              <a:rPr lang="en-US" dirty="0"/>
              <a:t>forming properties. It has an excellent ability to </a:t>
            </a:r>
            <a:r>
              <a:rPr lang="en-US" dirty="0" smtClean="0"/>
              <a:t>control </a:t>
            </a:r>
            <a:r>
              <a:rPr lang="en-US" dirty="0" err="1"/>
              <a:t>rheology</a:t>
            </a:r>
            <a:r>
              <a:rPr lang="en-US" dirty="0"/>
              <a:t> by water phase management. The viscosity of guar</a:t>
            </a:r>
          </a:p>
          <a:p>
            <a:r>
              <a:rPr lang="en-US" dirty="0"/>
              <a:t>gum is influenced by temperature, pH, presence of salts, </a:t>
            </a:r>
            <a:r>
              <a:rPr lang="en-US" dirty="0" smtClean="0"/>
              <a:t>and other solids.</a:t>
            </a:r>
          </a:p>
          <a:p>
            <a:endParaRPr lang="en-US" dirty="0"/>
          </a:p>
          <a:p>
            <a:pPr>
              <a:buFont typeface="Wingdings" pitchFamily="2" charset="2"/>
              <a:buChar char="ü"/>
            </a:pPr>
            <a:r>
              <a:rPr lang="en-US" dirty="0" smtClean="0"/>
              <a:t>In the subsequent slides, I have concluded findings </a:t>
            </a:r>
            <a:r>
              <a:rPr lang="en-US" dirty="0"/>
              <a:t>from </a:t>
            </a:r>
            <a:r>
              <a:rPr lang="en-US" dirty="0" smtClean="0"/>
              <a:t>various researches involving the usage of guar gum in various scenarios for development of Targeted Drug Delivery Systems. </a:t>
            </a:r>
            <a:endParaRPr lang="en-US" dirty="0"/>
          </a:p>
        </p:txBody>
      </p:sp>
      <p:sp>
        <p:nvSpPr>
          <p:cNvPr id="5" name="TextBox 4"/>
          <p:cNvSpPr txBox="1"/>
          <p:nvPr/>
        </p:nvSpPr>
        <p:spPr>
          <a:xfrm>
            <a:off x="381000" y="5410200"/>
            <a:ext cx="8763000" cy="1477328"/>
          </a:xfrm>
          <a:prstGeom prst="rect">
            <a:avLst/>
          </a:prstGeom>
          <a:noFill/>
        </p:spPr>
        <p:txBody>
          <a:bodyPr wrap="square" rtlCol="0">
            <a:spAutoFit/>
          </a:bodyPr>
          <a:lstStyle/>
          <a:p>
            <a:r>
              <a:rPr lang="en-US" sz="900" dirty="0" smtClean="0"/>
              <a:t>1. </a:t>
            </a:r>
            <a:r>
              <a:rPr lang="en-US" sz="900" dirty="0" err="1" smtClean="0"/>
              <a:t>Kaushik</a:t>
            </a:r>
            <a:r>
              <a:rPr lang="en-US" sz="900" dirty="0" smtClean="0"/>
              <a:t> A.Y., </a:t>
            </a:r>
            <a:r>
              <a:rPr lang="en-US" sz="900" dirty="0" err="1" smtClean="0"/>
              <a:t>Tiwari</a:t>
            </a:r>
            <a:r>
              <a:rPr lang="en-US" sz="900" dirty="0" smtClean="0"/>
              <a:t> A.K., Gaur A., Role of </a:t>
            </a:r>
            <a:r>
              <a:rPr lang="en-US" sz="900" dirty="0" err="1" smtClean="0"/>
              <a:t>excipients</a:t>
            </a:r>
            <a:r>
              <a:rPr lang="en-US" sz="900" dirty="0" smtClean="0"/>
              <a:t> and polymeric advancements in preparation of floating drug delivery systems. International Journal of Pharmaceutical Investigation | January 2015 | </a:t>
            </a:r>
            <a:r>
              <a:rPr lang="en-US" sz="900" dirty="0" err="1" smtClean="0"/>
              <a:t>Vol</a:t>
            </a:r>
            <a:r>
              <a:rPr lang="en-US" sz="900" dirty="0" smtClean="0"/>
              <a:t> 5 | Issue 1 .</a:t>
            </a:r>
          </a:p>
          <a:p>
            <a:r>
              <a:rPr lang="fi-FI" sz="900" dirty="0"/>
              <a:t>2</a:t>
            </a:r>
            <a:r>
              <a:rPr lang="fi-FI" sz="900" dirty="0" smtClean="0"/>
              <a:t>. </a:t>
            </a:r>
            <a:r>
              <a:rPr lang="fi-FI" sz="900" dirty="0"/>
              <a:t>Krishnaiah YS, Karthikeyan RS, Gouri Sankar </a:t>
            </a:r>
            <a:r>
              <a:rPr lang="fi-FI" sz="900" dirty="0" smtClean="0"/>
              <a:t>V, </a:t>
            </a:r>
            <a:r>
              <a:rPr lang="en-US" sz="900" dirty="0" err="1" smtClean="0"/>
              <a:t>Satyanarayana</a:t>
            </a:r>
            <a:r>
              <a:rPr lang="en-US" sz="900" dirty="0" smtClean="0"/>
              <a:t> </a:t>
            </a:r>
            <a:r>
              <a:rPr lang="en-US" sz="900" dirty="0"/>
              <a:t>V. Three-layer guar gum matrix </a:t>
            </a:r>
            <a:r>
              <a:rPr lang="en-US" sz="900" dirty="0" smtClean="0"/>
              <a:t>tablet formulations </a:t>
            </a:r>
            <a:r>
              <a:rPr lang="en-US" sz="900" dirty="0"/>
              <a:t>for oral controlled delivery of highly </a:t>
            </a:r>
            <a:r>
              <a:rPr lang="en-US" sz="900" dirty="0" smtClean="0"/>
              <a:t>soluble </a:t>
            </a:r>
            <a:r>
              <a:rPr lang="en-US" sz="900" dirty="0" err="1" smtClean="0"/>
              <a:t>trimetazidine</a:t>
            </a:r>
            <a:r>
              <a:rPr lang="en-US" sz="900" dirty="0" smtClean="0"/>
              <a:t> </a:t>
            </a:r>
            <a:r>
              <a:rPr lang="en-US" sz="900" dirty="0" err="1"/>
              <a:t>dihydrochloride</a:t>
            </a:r>
            <a:r>
              <a:rPr lang="en-US" sz="900" dirty="0"/>
              <a:t>. J Control Release </a:t>
            </a:r>
            <a:r>
              <a:rPr lang="en-US" sz="900" dirty="0" smtClean="0"/>
              <a:t>2002;81:45-56.</a:t>
            </a:r>
          </a:p>
          <a:p>
            <a:r>
              <a:rPr lang="en-US" sz="900" dirty="0"/>
              <a:t>3</a:t>
            </a:r>
            <a:r>
              <a:rPr lang="en-US" sz="900" dirty="0" smtClean="0"/>
              <a:t>. </a:t>
            </a:r>
            <a:r>
              <a:rPr lang="en-US" sz="900" dirty="0"/>
              <a:t>Al-</a:t>
            </a:r>
            <a:r>
              <a:rPr lang="en-US" sz="900" dirty="0" err="1"/>
              <a:t>Saidan</a:t>
            </a:r>
            <a:r>
              <a:rPr lang="en-US" sz="900" dirty="0"/>
              <a:t> SM, </a:t>
            </a:r>
            <a:r>
              <a:rPr lang="en-US" sz="900" dirty="0" err="1"/>
              <a:t>Krishnaiah</a:t>
            </a:r>
            <a:r>
              <a:rPr lang="en-US" sz="900" dirty="0"/>
              <a:t> YS, </a:t>
            </a:r>
            <a:r>
              <a:rPr lang="en-US" sz="900" dirty="0" err="1"/>
              <a:t>Patro</a:t>
            </a:r>
            <a:r>
              <a:rPr lang="en-US" sz="900" dirty="0"/>
              <a:t> SS, </a:t>
            </a:r>
            <a:r>
              <a:rPr lang="en-US" sz="900" dirty="0" err="1"/>
              <a:t>Satyanaryana</a:t>
            </a:r>
            <a:r>
              <a:rPr lang="en-US" sz="900" dirty="0"/>
              <a:t> </a:t>
            </a:r>
            <a:r>
              <a:rPr lang="en-US" sz="900" dirty="0" smtClean="0"/>
              <a:t>V. </a:t>
            </a:r>
            <a:r>
              <a:rPr lang="en-US" sz="900" i="1" dirty="0" smtClean="0"/>
              <a:t>In </a:t>
            </a:r>
            <a:r>
              <a:rPr lang="en-US" sz="900" i="1" dirty="0"/>
              <a:t>vitro and in vivo evaluation of guar gum matrix tablets </a:t>
            </a:r>
            <a:r>
              <a:rPr lang="en-US" sz="900" i="1" dirty="0" smtClean="0"/>
              <a:t>for </a:t>
            </a:r>
            <a:r>
              <a:rPr lang="en-US" sz="900" dirty="0" smtClean="0"/>
              <a:t>oral </a:t>
            </a:r>
            <a:r>
              <a:rPr lang="en-US" sz="900" dirty="0"/>
              <a:t>controlled release of water-soluble </a:t>
            </a:r>
            <a:r>
              <a:rPr lang="en-US" sz="900" dirty="0" err="1" smtClean="0"/>
              <a:t>diltiazem</a:t>
            </a:r>
            <a:r>
              <a:rPr lang="en-US" sz="900" dirty="0" smtClean="0"/>
              <a:t> hydrochloride</a:t>
            </a:r>
            <a:r>
              <a:rPr lang="en-US" sz="900" dirty="0"/>
              <a:t>.</a:t>
            </a:r>
          </a:p>
          <a:p>
            <a:r>
              <a:rPr lang="en-US" sz="900" dirty="0"/>
              <a:t>AAPS </a:t>
            </a:r>
            <a:r>
              <a:rPr lang="en-US" sz="900" dirty="0" err="1"/>
              <a:t>PharmSciTech</a:t>
            </a:r>
            <a:r>
              <a:rPr lang="en-US" sz="900" dirty="0"/>
              <a:t> 2005;6:E14-21.</a:t>
            </a:r>
          </a:p>
          <a:p>
            <a:r>
              <a:rPr lang="en-US" sz="900" dirty="0"/>
              <a:t>4</a:t>
            </a:r>
            <a:r>
              <a:rPr lang="en-US" sz="900" dirty="0" smtClean="0"/>
              <a:t>. </a:t>
            </a:r>
            <a:r>
              <a:rPr lang="en-US" sz="900" dirty="0"/>
              <a:t>Das S, </a:t>
            </a:r>
            <a:r>
              <a:rPr lang="en-US" sz="900" dirty="0" err="1"/>
              <a:t>Deshmukh</a:t>
            </a:r>
            <a:r>
              <a:rPr lang="en-US" sz="900" dirty="0"/>
              <a:t> R, </a:t>
            </a:r>
            <a:r>
              <a:rPr lang="en-US" sz="900" dirty="0" err="1"/>
              <a:t>Jha</a:t>
            </a:r>
            <a:r>
              <a:rPr lang="en-US" sz="900" dirty="0"/>
              <a:t> AK. Role of natural polymers in </a:t>
            </a:r>
            <a:r>
              <a:rPr lang="en-US" sz="900" dirty="0" smtClean="0"/>
              <a:t>the development </a:t>
            </a:r>
            <a:r>
              <a:rPr lang="en-US" sz="900" dirty="0"/>
              <a:t>of </a:t>
            </a:r>
            <a:r>
              <a:rPr lang="en-US" sz="900" dirty="0" err="1"/>
              <a:t>multiparticulate</a:t>
            </a:r>
            <a:r>
              <a:rPr lang="en-US" sz="900" dirty="0"/>
              <a:t> systems for colon </a:t>
            </a:r>
            <a:r>
              <a:rPr lang="en-US" sz="900" dirty="0" smtClean="0"/>
              <a:t>targeting. </a:t>
            </a:r>
            <a:r>
              <a:rPr lang="en-US" sz="900" dirty="0" err="1" smtClean="0"/>
              <a:t>Syst</a:t>
            </a:r>
            <a:r>
              <a:rPr lang="en-US" sz="900" dirty="0" smtClean="0"/>
              <a:t> </a:t>
            </a:r>
            <a:r>
              <a:rPr lang="en-US" sz="900" dirty="0"/>
              <a:t>Rev </a:t>
            </a:r>
            <a:r>
              <a:rPr lang="en-US" sz="900" dirty="0" err="1"/>
              <a:t>Pharm</a:t>
            </a:r>
            <a:r>
              <a:rPr lang="en-US" sz="900" dirty="0"/>
              <a:t> 2010;1:79.</a:t>
            </a:r>
          </a:p>
          <a:p>
            <a:r>
              <a:rPr lang="en-US" sz="900" dirty="0"/>
              <a:t>5</a:t>
            </a:r>
            <a:r>
              <a:rPr lang="en-US" sz="900" dirty="0" smtClean="0"/>
              <a:t>. </a:t>
            </a:r>
            <a:r>
              <a:rPr lang="en-US" sz="900" dirty="0" err="1"/>
              <a:t>Sinha</a:t>
            </a:r>
            <a:r>
              <a:rPr lang="en-US" sz="900" dirty="0"/>
              <a:t> VR, </a:t>
            </a:r>
            <a:r>
              <a:rPr lang="en-US" sz="900" dirty="0" err="1"/>
              <a:t>Kumria</a:t>
            </a:r>
            <a:r>
              <a:rPr lang="en-US" sz="900" dirty="0"/>
              <a:t> R. Polysaccharides in colon-specific </a:t>
            </a:r>
            <a:r>
              <a:rPr lang="en-US" sz="900" dirty="0" smtClean="0"/>
              <a:t>drug delivery</a:t>
            </a:r>
            <a:r>
              <a:rPr lang="en-US" sz="900" dirty="0"/>
              <a:t>. </a:t>
            </a:r>
            <a:r>
              <a:rPr lang="en-US" sz="900" dirty="0" err="1"/>
              <a:t>Int</a:t>
            </a:r>
            <a:r>
              <a:rPr lang="en-US" sz="900" dirty="0"/>
              <a:t> J </a:t>
            </a:r>
            <a:r>
              <a:rPr lang="en-US" sz="900" dirty="0" err="1"/>
              <a:t>Pharm</a:t>
            </a:r>
            <a:r>
              <a:rPr lang="en-US" sz="900" dirty="0"/>
              <a:t> 2001;224:19-38.</a:t>
            </a:r>
          </a:p>
          <a:p>
            <a:r>
              <a:rPr lang="en-US" sz="900" dirty="0"/>
              <a:t>6</a:t>
            </a:r>
            <a:r>
              <a:rPr lang="en-US" sz="900" dirty="0" smtClean="0"/>
              <a:t>. </a:t>
            </a:r>
            <a:r>
              <a:rPr lang="en-US" sz="900" dirty="0"/>
              <a:t>Evans WC. </a:t>
            </a:r>
            <a:r>
              <a:rPr lang="en-US" sz="900" dirty="0" err="1"/>
              <a:t>Pharmacognosy</a:t>
            </a:r>
            <a:r>
              <a:rPr lang="en-US" sz="900" dirty="0"/>
              <a:t>. 16th ed. New York: </a:t>
            </a:r>
            <a:r>
              <a:rPr lang="en-US" sz="900" dirty="0" smtClean="0"/>
              <a:t>Saunders Elsevier</a:t>
            </a:r>
            <a:r>
              <a:rPr lang="en-US" sz="900" dirty="0"/>
              <a:t>; 2009. p. 194-218.</a:t>
            </a:r>
          </a:p>
          <a:p>
            <a:r>
              <a:rPr lang="en-US" sz="900" dirty="0"/>
              <a:t>7</a:t>
            </a:r>
            <a:r>
              <a:rPr lang="en-US" sz="900" dirty="0" smtClean="0"/>
              <a:t>. </a:t>
            </a:r>
            <a:r>
              <a:rPr lang="en-US" sz="900" dirty="0" err="1"/>
              <a:t>Wassel</a:t>
            </a:r>
            <a:r>
              <a:rPr lang="en-US" sz="900" dirty="0"/>
              <a:t> GM, Omar SM, </a:t>
            </a:r>
            <a:r>
              <a:rPr lang="en-US" sz="900" dirty="0" err="1"/>
              <a:t>Ammar</a:t>
            </a:r>
            <a:r>
              <a:rPr lang="en-US" sz="900" dirty="0"/>
              <a:t> NM. Application of guar flour </a:t>
            </a:r>
            <a:r>
              <a:rPr lang="en-US" sz="900" dirty="0" smtClean="0"/>
              <a:t>and prepared </a:t>
            </a:r>
            <a:r>
              <a:rPr lang="en-US" sz="900" dirty="0" err="1"/>
              <a:t>guaran</a:t>
            </a:r>
            <a:r>
              <a:rPr lang="en-US" sz="900" dirty="0"/>
              <a:t> in tablet manufacture. J Drug Res 1989;18:1-8.</a:t>
            </a:r>
          </a:p>
        </p:txBody>
      </p:sp>
      <p:sp>
        <p:nvSpPr>
          <p:cNvPr id="6" name="Slide Number Placeholder 5"/>
          <p:cNvSpPr>
            <a:spLocks noGrp="1"/>
          </p:cNvSpPr>
          <p:nvPr>
            <p:ph type="sldNum" sz="quarter" idx="12"/>
          </p:nvPr>
        </p:nvSpPr>
        <p:spPr/>
        <p:txBody>
          <a:bodyPr/>
          <a:lstStyle/>
          <a:p>
            <a:fld id="{EDE4FEEB-E43B-44EF-BEDB-593369A71E77}"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1796</TotalTime>
  <Words>6452</Words>
  <Application>Microsoft Office PowerPoint</Application>
  <PresentationFormat>On-screen Show (4:3)</PresentationFormat>
  <Paragraphs>356</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   Guar Gum Revisited: Potential Carrier for Targeted Drug Delivery Systems    </vt:lpstr>
      <vt:lpstr>Slide 2</vt:lpstr>
      <vt:lpstr>Introduction: Guar Gum</vt:lpstr>
      <vt:lpstr>Morphology: Guar Bean </vt:lpstr>
      <vt:lpstr>Industrial Applications</vt:lpstr>
      <vt:lpstr>Guar Gum Business</vt:lpstr>
      <vt:lpstr>Guar Gum Chemistry</vt:lpstr>
      <vt:lpstr>Pharmaceutically important  properties of Guar Gum</vt:lpstr>
      <vt:lpstr>Slide 9</vt:lpstr>
      <vt:lpstr>Guar gum used as an excepient for sustained release : “Formulation and Evaluation of Fixed-Dose Combination of Bilayer Gastroretentive Matrix Tablet Containing Atorvastatin as Fast-Release and Atenolol as Sustained-Release”</vt:lpstr>
      <vt:lpstr>Guar gum used for Chronotherapeutic DDS:  “Utilizing Guar Gum for Development of “Tabs In Cap’ System  of Losartan Potassium for Chronotherapeutics”</vt:lpstr>
      <vt:lpstr>Slide 12</vt:lpstr>
      <vt:lpstr>Guar gum used to prepare temperature sensitive magnetic nanoparticles:        “Thermo responsive magnetic nanoparticle – Aminated guar gum hydrogel system for sustained release of doxorubicin hydrochloride” </vt:lpstr>
      <vt:lpstr>Slide 14</vt:lpstr>
      <vt:lpstr>Guar gum used in development of floating DDS:  “Formulation and evaluation of norfloxacin gastro retentive  drug delivery systems using natural polymers”. </vt:lpstr>
      <vt:lpstr>Guar gum finds use in designing Metformin floating tablets:  “Formulation and characterization of metformin hydrochloride floating tablets”. </vt:lpstr>
      <vt:lpstr>Slide 17</vt:lpstr>
      <vt:lpstr>Colonic drug delivery</vt:lpstr>
      <vt:lpstr>Slide 19</vt:lpstr>
      <vt:lpstr>Guar Gum based matrix tablets of Dexamethasone for Colonic delivery:  “In vitro evaluation of dissolution behavior for a colon-specific drug delivery system (CODES™) in multi-pH media using United States Pharmacopeia apparatus II and III” </vt:lpstr>
      <vt:lpstr>Guar Gum as a Carrier in Colonic Drug Delivery:   Matrix tablet of Indomethacin with GG </vt:lpstr>
      <vt:lpstr>Guar Gum as a Compression Coating Agent for Colonic Drug Delivery:  “Compression coated tablets of 5-ASA and matrix tablets of Mebendazole”  </vt:lpstr>
      <vt:lpstr>Slide 23</vt:lpstr>
      <vt:lpstr>Slide 24</vt:lpstr>
      <vt:lpstr>Guar Gum based tablet formulations of 5-fluorouracil</vt:lpstr>
      <vt:lpstr>Methotrexate loaded Guar Gum Microspheres</vt:lpstr>
      <vt:lpstr>Designing GG based oral delivery of Protein pharmaceuticals</vt:lpstr>
      <vt:lpstr>Guar gum based technique for Protein delivery……… </vt:lpstr>
      <vt:lpstr>Guar Gum based Transdermal drug delivery systems</vt:lpstr>
      <vt:lpstr>Guar gum based Delivery of Phytopharmaceuticals:  “In vitro studies on guar gum based formulation for the colon targeted delivery of sennosides”</vt:lpstr>
      <vt:lpstr>Challenges in the usage of GG</vt:lpstr>
      <vt:lpstr>Conclusions</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saurabhdahiya</dc:creator>
  <cp:lastModifiedBy>saurabhdahiya</cp:lastModifiedBy>
  <cp:revision>114</cp:revision>
  <dcterms:created xsi:type="dcterms:W3CDTF">2015-03-02T02:35:50Z</dcterms:created>
  <dcterms:modified xsi:type="dcterms:W3CDTF">2015-03-12T04:46:04Z</dcterms:modified>
</cp:coreProperties>
</file>