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3"/>
  </p:notesMasterIdLst>
  <p:sldIdLst>
    <p:sldId id="258" r:id="rId2"/>
    <p:sldId id="285" r:id="rId3"/>
    <p:sldId id="259" r:id="rId4"/>
    <p:sldId id="379" r:id="rId5"/>
    <p:sldId id="380" r:id="rId6"/>
    <p:sldId id="286" r:id="rId7"/>
    <p:sldId id="287" r:id="rId8"/>
    <p:sldId id="288" r:id="rId9"/>
    <p:sldId id="289" r:id="rId10"/>
    <p:sldId id="290" r:id="rId11"/>
    <p:sldId id="291" r:id="rId12"/>
    <p:sldId id="292" r:id="rId13"/>
    <p:sldId id="424" r:id="rId14"/>
    <p:sldId id="293" r:id="rId15"/>
    <p:sldId id="294" r:id="rId16"/>
    <p:sldId id="295" r:id="rId17"/>
    <p:sldId id="296" r:id="rId18"/>
    <p:sldId id="261" r:id="rId19"/>
    <p:sldId id="297" r:id="rId20"/>
    <p:sldId id="298" r:id="rId21"/>
    <p:sldId id="299" r:id="rId22"/>
    <p:sldId id="306" r:id="rId23"/>
    <p:sldId id="307" r:id="rId24"/>
    <p:sldId id="308" r:id="rId25"/>
    <p:sldId id="309" r:id="rId26"/>
    <p:sldId id="310" r:id="rId27"/>
    <p:sldId id="311" r:id="rId28"/>
    <p:sldId id="271" r:id="rId29"/>
    <p:sldId id="272" r:id="rId30"/>
    <p:sldId id="427" r:id="rId31"/>
    <p:sldId id="275" r:id="rId32"/>
    <p:sldId id="322" r:id="rId33"/>
    <p:sldId id="398" r:id="rId34"/>
    <p:sldId id="400" r:id="rId35"/>
    <p:sldId id="399" r:id="rId36"/>
    <p:sldId id="323" r:id="rId37"/>
    <p:sldId id="401" r:id="rId38"/>
    <p:sldId id="326" r:id="rId39"/>
    <p:sldId id="276" r:id="rId40"/>
    <p:sldId id="324" r:id="rId41"/>
    <p:sldId id="278" r:id="rId42"/>
    <p:sldId id="373" r:id="rId43"/>
    <p:sldId id="375" r:id="rId44"/>
    <p:sldId id="377" r:id="rId45"/>
    <p:sldId id="376" r:id="rId46"/>
    <p:sldId id="413" r:id="rId47"/>
    <p:sldId id="418" r:id="rId48"/>
    <p:sldId id="414" r:id="rId49"/>
    <p:sldId id="425" r:id="rId50"/>
    <p:sldId id="419" r:id="rId51"/>
    <p:sldId id="415" r:id="rId52"/>
    <p:sldId id="426" r:id="rId53"/>
    <p:sldId id="312" r:id="rId54"/>
    <p:sldId id="313" r:id="rId55"/>
    <p:sldId id="411" r:id="rId56"/>
    <p:sldId id="412" r:id="rId57"/>
    <p:sldId id="406" r:id="rId58"/>
    <p:sldId id="408" r:id="rId59"/>
    <p:sldId id="409" r:id="rId60"/>
    <p:sldId id="428" r:id="rId61"/>
    <p:sldId id="314" r:id="rId62"/>
    <p:sldId id="315" r:id="rId63"/>
    <p:sldId id="316" r:id="rId64"/>
    <p:sldId id="317" r:id="rId65"/>
    <p:sldId id="318" r:id="rId66"/>
    <p:sldId id="319" r:id="rId67"/>
    <p:sldId id="320" r:id="rId68"/>
    <p:sldId id="321" r:id="rId69"/>
    <p:sldId id="383" r:id="rId70"/>
    <p:sldId id="384" r:id="rId71"/>
    <p:sldId id="385" r:id="rId72"/>
    <p:sldId id="386" r:id="rId73"/>
    <p:sldId id="387" r:id="rId74"/>
    <p:sldId id="388" r:id="rId75"/>
    <p:sldId id="390" r:id="rId76"/>
    <p:sldId id="391" r:id="rId77"/>
    <p:sldId id="429" r:id="rId78"/>
    <p:sldId id="392" r:id="rId79"/>
    <p:sldId id="393" r:id="rId80"/>
    <p:sldId id="430" r:id="rId81"/>
    <p:sldId id="394" r:id="rId82"/>
    <p:sldId id="395" r:id="rId83"/>
    <p:sldId id="396" r:id="rId84"/>
    <p:sldId id="431" r:id="rId85"/>
    <p:sldId id="332" r:id="rId86"/>
    <p:sldId id="366" r:id="rId87"/>
    <p:sldId id="367" r:id="rId88"/>
    <p:sldId id="368" r:id="rId89"/>
    <p:sldId id="417" r:id="rId90"/>
    <p:sldId id="369" r:id="rId91"/>
    <p:sldId id="279" r:id="rId92"/>
    <p:sldId id="280" r:id="rId93"/>
    <p:sldId id="420" r:id="rId94"/>
    <p:sldId id="432" r:id="rId95"/>
    <p:sldId id="433" r:id="rId96"/>
    <p:sldId id="434" r:id="rId97"/>
    <p:sldId id="329" r:id="rId98"/>
    <p:sldId id="347" r:id="rId99"/>
    <p:sldId id="348" r:id="rId100"/>
    <p:sldId id="349" r:id="rId101"/>
    <p:sldId id="435" r:id="rId102"/>
    <p:sldId id="350" r:id="rId103"/>
    <p:sldId id="351" r:id="rId104"/>
    <p:sldId id="422" r:id="rId105"/>
    <p:sldId id="352" r:id="rId106"/>
    <p:sldId id="353" r:id="rId107"/>
    <p:sldId id="354" r:id="rId108"/>
    <p:sldId id="355" r:id="rId109"/>
    <p:sldId id="356" r:id="rId110"/>
    <p:sldId id="357" r:id="rId111"/>
    <p:sldId id="358" r:id="rId112"/>
    <p:sldId id="359" r:id="rId113"/>
    <p:sldId id="360" r:id="rId114"/>
    <p:sldId id="361" r:id="rId115"/>
    <p:sldId id="362" r:id="rId116"/>
    <p:sldId id="363" r:id="rId117"/>
    <p:sldId id="283" r:id="rId118"/>
    <p:sldId id="336" r:id="rId119"/>
    <p:sldId id="339" r:id="rId120"/>
    <p:sldId id="340" r:id="rId121"/>
    <p:sldId id="341" r:id="rId122"/>
    <p:sldId id="267" r:id="rId123"/>
    <p:sldId id="268" r:id="rId124"/>
    <p:sldId id="269" r:id="rId125"/>
    <p:sldId id="270" r:id="rId126"/>
    <p:sldId id="436" r:id="rId127"/>
    <p:sldId id="437" r:id="rId128"/>
    <p:sldId id="438" r:id="rId129"/>
    <p:sldId id="333" r:id="rId130"/>
    <p:sldId id="334" r:id="rId131"/>
    <p:sldId id="335" r:id="rId1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3" autoAdjust="0"/>
    <p:restoredTop sz="94660"/>
  </p:normalViewPr>
  <p:slideViewPr>
    <p:cSldViewPr snapToGrid="0">
      <p:cViewPr varScale="1">
        <p:scale>
          <a:sx n="66" d="100"/>
          <a:sy n="66" d="100"/>
        </p:scale>
        <p:origin x="85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D333D3-A47A-45FB-A657-9C1AD631FB66}" type="datetimeFigureOut">
              <a:rPr lang="en-US" smtClean="0"/>
              <a:t>9/27/2015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F4F65-EC0F-4E99-B229-1CAE86368DB3}" type="slidenum">
              <a:rPr lang="en-US" smtClean="0"/>
              <a:t>‹#›</a:t>
            </a:fld>
            <a:endParaRPr lang="en-US"/>
          </a:p>
        </p:txBody>
      </p:sp>
    </p:spTree>
    <p:extLst>
      <p:ext uri="{BB962C8B-B14F-4D97-AF65-F5344CB8AC3E}">
        <p14:creationId xmlns:p14="http://schemas.microsoft.com/office/powerpoint/2010/main" val="4091276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AE64861-A29B-4A64-8319-B99310BB7CE2}" type="slidenum">
              <a:rPr lang="en-US" altLang="en-US" sz="1200"/>
              <a:pPr/>
              <a:t>9</a:t>
            </a:fld>
            <a:endParaRPr lang="en-US" altLang="en-US" sz="120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latin typeface="Times" panose="02020603050405020304" pitchFamily="18" charset="0"/>
            </a:endParaRPr>
          </a:p>
        </p:txBody>
      </p:sp>
    </p:spTree>
    <p:extLst>
      <p:ext uri="{BB962C8B-B14F-4D97-AF65-F5344CB8AC3E}">
        <p14:creationId xmlns:p14="http://schemas.microsoft.com/office/powerpoint/2010/main" val="2304306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433D6D2-375E-44E4-9691-943613E21D47}" type="slidenum">
              <a:rPr lang="en-US" altLang="en-US" sz="1200"/>
              <a:pPr/>
              <a:t>131</a:t>
            </a:fld>
            <a:endParaRPr lang="en-US" altLang="en-US" sz="120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latin typeface="Times" panose="02020603050405020304" pitchFamily="18" charset="0"/>
            </a:endParaRPr>
          </a:p>
        </p:txBody>
      </p:sp>
    </p:spTree>
    <p:extLst>
      <p:ext uri="{BB962C8B-B14F-4D97-AF65-F5344CB8AC3E}">
        <p14:creationId xmlns:p14="http://schemas.microsoft.com/office/powerpoint/2010/main" val="269936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95CF45F-61D8-463D-A3A5-0B4C435A0501}" type="slidenum">
              <a:rPr lang="en-US" altLang="en-US" sz="1200"/>
              <a:pPr/>
              <a:t>10</a:t>
            </a:fld>
            <a:endParaRPr lang="en-US" altLang="en-US" sz="120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latin typeface="Times" panose="02020603050405020304" pitchFamily="18" charset="0"/>
            </a:endParaRPr>
          </a:p>
        </p:txBody>
      </p:sp>
    </p:spTree>
    <p:extLst>
      <p:ext uri="{BB962C8B-B14F-4D97-AF65-F5344CB8AC3E}">
        <p14:creationId xmlns:p14="http://schemas.microsoft.com/office/powerpoint/2010/main" val="395085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694DAB7-D364-4DC7-9D47-874D0BAEB662}" type="slidenum">
              <a:rPr lang="en-US" altLang="en-US" sz="1200"/>
              <a:pPr/>
              <a:t>16</a:t>
            </a:fld>
            <a:endParaRPr lang="en-US" altLang="en-US" sz="120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altLang="en-US" smtClean="0">
              <a:latin typeface="Times" panose="02020603050405020304" pitchFamily="18" charset="0"/>
            </a:endParaRPr>
          </a:p>
        </p:txBody>
      </p:sp>
    </p:spTree>
    <p:extLst>
      <p:ext uri="{BB962C8B-B14F-4D97-AF65-F5344CB8AC3E}">
        <p14:creationId xmlns:p14="http://schemas.microsoft.com/office/powerpoint/2010/main" val="347824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562C013-AECD-488B-8955-CA99498C93B0}" type="slidenum">
              <a:rPr lang="en-US" altLang="en-US" sz="1200"/>
              <a:pPr/>
              <a:t>19</a:t>
            </a:fld>
            <a:endParaRPr lang="en-US" altLang="en-US" sz="1200"/>
          </a:p>
        </p:txBody>
      </p:sp>
    </p:spTree>
    <p:extLst>
      <p:ext uri="{BB962C8B-B14F-4D97-AF65-F5344CB8AC3E}">
        <p14:creationId xmlns:p14="http://schemas.microsoft.com/office/powerpoint/2010/main" val="154888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871A23D-01A0-416C-B894-60B86705AD08}" type="slidenum">
              <a:rPr lang="en-US" altLang="en-US" sz="1200"/>
              <a:pPr/>
              <a:t>21</a:t>
            </a:fld>
            <a:endParaRPr lang="en-US" altLang="en-US" sz="12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latin typeface="Times" panose="02020603050405020304" pitchFamily="18" charset="0"/>
            </a:endParaRPr>
          </a:p>
        </p:txBody>
      </p:sp>
    </p:spTree>
    <p:extLst>
      <p:ext uri="{BB962C8B-B14F-4D97-AF65-F5344CB8AC3E}">
        <p14:creationId xmlns:p14="http://schemas.microsoft.com/office/powerpoint/2010/main" val="2003596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1BBD22D-07F4-4F59-AD6B-9AB79BF7566E}" type="slidenum">
              <a:rPr lang="en-IN"/>
              <a:pPr/>
              <a:t>86</a:t>
            </a:fld>
            <a:endParaRPr lang="en-IN"/>
          </a:p>
        </p:txBody>
      </p:sp>
      <p:sp>
        <p:nvSpPr>
          <p:cNvPr id="9217" name="Rectangle 1"/>
          <p:cNvSpPr txBox="1">
            <a:spLocks noGrp="1" noRot="1" noChangeAspect="1" noChangeArrowheads="1"/>
          </p:cNvSpPr>
          <p:nvPr>
            <p:ph type="sldImg"/>
          </p:nvPr>
        </p:nvSpPr>
        <p:spPr bwMode="auto">
          <a:xfrm>
            <a:off x="722313" y="900113"/>
            <a:ext cx="6116637" cy="3441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Text Box 2"/>
          <p:cNvSpPr txBox="1">
            <a:spLocks noChangeArrowheads="1"/>
          </p:cNvSpPr>
          <p:nvPr/>
        </p:nvSpPr>
        <p:spPr bwMode="auto">
          <a:xfrm>
            <a:off x="720725" y="4679950"/>
            <a:ext cx="6119813" cy="504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702575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2C992AB-732F-48DD-BCA8-B45AA7972419}" type="slidenum">
              <a:rPr lang="en-IN"/>
              <a:pPr/>
              <a:t>87</a:t>
            </a:fld>
            <a:endParaRPr lang="en-IN"/>
          </a:p>
        </p:txBody>
      </p:sp>
      <p:sp>
        <p:nvSpPr>
          <p:cNvPr id="10241" name="Rectangle 1"/>
          <p:cNvSpPr txBox="1">
            <a:spLocks noGrp="1" noRot="1" noChangeAspect="1" noChangeArrowheads="1"/>
          </p:cNvSpPr>
          <p:nvPr>
            <p:ph type="sldImg"/>
          </p:nvPr>
        </p:nvSpPr>
        <p:spPr bwMode="auto">
          <a:xfrm>
            <a:off x="722313" y="900113"/>
            <a:ext cx="6116637" cy="3441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Text Box 2"/>
          <p:cNvSpPr txBox="1">
            <a:spLocks noChangeArrowheads="1"/>
          </p:cNvSpPr>
          <p:nvPr/>
        </p:nvSpPr>
        <p:spPr bwMode="auto">
          <a:xfrm>
            <a:off x="720725" y="4679950"/>
            <a:ext cx="6119813" cy="504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561111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9F3D49D-25B0-4DD2-8905-07172751E5F2}" type="slidenum">
              <a:rPr lang="en-IN"/>
              <a:pPr/>
              <a:t>88</a:t>
            </a:fld>
            <a:endParaRPr lang="en-IN"/>
          </a:p>
        </p:txBody>
      </p:sp>
      <p:sp>
        <p:nvSpPr>
          <p:cNvPr id="11265" name="Rectangle 1"/>
          <p:cNvSpPr txBox="1">
            <a:spLocks noGrp="1" noRot="1" noChangeAspect="1" noChangeArrowheads="1"/>
          </p:cNvSpPr>
          <p:nvPr>
            <p:ph type="sldImg"/>
          </p:nvPr>
        </p:nvSpPr>
        <p:spPr bwMode="auto">
          <a:xfrm>
            <a:off x="722313" y="900113"/>
            <a:ext cx="6116637" cy="3441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6" name="Text Box 2"/>
          <p:cNvSpPr txBox="1">
            <a:spLocks noChangeArrowheads="1"/>
          </p:cNvSpPr>
          <p:nvPr/>
        </p:nvSpPr>
        <p:spPr bwMode="auto">
          <a:xfrm>
            <a:off x="720725" y="4679950"/>
            <a:ext cx="6119813" cy="504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96944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6CE9B6E-991C-4A28-8283-55AA935F569C}" type="slidenum">
              <a:rPr lang="en-IN"/>
              <a:pPr/>
              <a:t>90</a:t>
            </a:fld>
            <a:endParaRPr lang="en-IN"/>
          </a:p>
        </p:txBody>
      </p:sp>
      <p:sp>
        <p:nvSpPr>
          <p:cNvPr id="12289" name="Rectangle 1"/>
          <p:cNvSpPr txBox="1">
            <a:spLocks noGrp="1" noRot="1" noChangeAspect="1" noChangeArrowheads="1"/>
          </p:cNvSpPr>
          <p:nvPr>
            <p:ph type="sldImg"/>
          </p:nvPr>
        </p:nvSpPr>
        <p:spPr bwMode="auto">
          <a:xfrm>
            <a:off x="722313" y="900113"/>
            <a:ext cx="6116637" cy="3441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Text Box 2"/>
          <p:cNvSpPr txBox="1">
            <a:spLocks noChangeArrowheads="1"/>
          </p:cNvSpPr>
          <p:nvPr/>
        </p:nvSpPr>
        <p:spPr bwMode="auto">
          <a:xfrm>
            <a:off x="720725" y="4679950"/>
            <a:ext cx="6119813" cy="504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402128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9/27/2015</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711200" y="1828800"/>
            <a:ext cx="5334000" cy="4038600"/>
          </a:xfrm>
        </p:spPr>
        <p:txBody>
          <a:bodyPr/>
          <a:lstStyle/>
          <a:p>
            <a:pPr lvl="0"/>
            <a:endParaRPr lang="en-US" noProof="0"/>
          </a:p>
        </p:txBody>
      </p:sp>
      <p:sp>
        <p:nvSpPr>
          <p:cNvPr id="4" name="Text Placeholder 3"/>
          <p:cNvSpPr>
            <a:spLocks noGrp="1"/>
          </p:cNvSpPr>
          <p:nvPr>
            <p:ph type="body" sz="half" idx="2"/>
          </p:nvPr>
        </p:nvSpPr>
        <p:spPr>
          <a:xfrm>
            <a:off x="6248400" y="1828800"/>
            <a:ext cx="5334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11200" y="6248400"/>
            <a:ext cx="27432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318000" y="6248400"/>
            <a:ext cx="38608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8851538A-5F39-4297-A544-9971230E54B2}" type="slidenum">
              <a:rPr lang="en-US" altLang="en-US"/>
              <a:pPr>
                <a:defRPr/>
              </a:pPr>
              <a:t>‹#›</a:t>
            </a:fld>
            <a:endParaRPr lang="en-US" altLang="en-US"/>
          </a:p>
        </p:txBody>
      </p:sp>
    </p:spTree>
    <p:extLst>
      <p:ext uri="{BB962C8B-B14F-4D97-AF65-F5344CB8AC3E}">
        <p14:creationId xmlns:p14="http://schemas.microsoft.com/office/powerpoint/2010/main" val="2831943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01625"/>
            <a:ext cx="10363200" cy="1462088"/>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fld id="{5B966A3A-45F8-4446-B9F0-BFFF7A67F30A}" type="slidenum">
              <a:rPr lang="en-US" altLang="en-US"/>
              <a:pPr/>
              <a:t>‹#›</a:t>
            </a:fld>
            <a:endParaRPr lang="en-US" altLang="en-US"/>
          </a:p>
        </p:txBody>
      </p:sp>
    </p:spTree>
    <p:extLst>
      <p:ext uri="{BB962C8B-B14F-4D97-AF65-F5344CB8AC3E}">
        <p14:creationId xmlns:p14="http://schemas.microsoft.com/office/powerpoint/2010/main" val="1126793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609600" y="1981200"/>
            <a:ext cx="10972800" cy="3886200"/>
          </a:xfrm>
        </p:spPr>
        <p:txBody>
          <a:bodyPr/>
          <a:lstStyle/>
          <a:p>
            <a:pPr lvl="0"/>
            <a:endParaRPr lang="en-AU" noProof="0" smtClean="0"/>
          </a:p>
        </p:txBody>
      </p:sp>
      <p:sp>
        <p:nvSpPr>
          <p:cNvPr id="4" name="Rectangle 2"/>
          <p:cNvSpPr>
            <a:spLocks noGrp="1" noChangeArrowheads="1"/>
          </p:cNvSpPr>
          <p:nvPr>
            <p:ph type="ftr" sz="quarter" idx="10"/>
          </p:nvPr>
        </p:nvSpPr>
        <p:spPr/>
        <p:txBody>
          <a:bodyPr/>
          <a:lstStyle>
            <a:lvl1pPr>
              <a:defRPr/>
            </a:lvl1pPr>
          </a:lstStyle>
          <a:p>
            <a:pPr>
              <a:defRPr/>
            </a:pPr>
            <a:endParaRPr lang="en-AU"/>
          </a:p>
        </p:txBody>
      </p:sp>
      <p:sp>
        <p:nvSpPr>
          <p:cNvPr id="5" name="Rectangle 3"/>
          <p:cNvSpPr>
            <a:spLocks noGrp="1" noChangeArrowheads="1"/>
          </p:cNvSpPr>
          <p:nvPr>
            <p:ph type="sldNum" sz="quarter" idx="11"/>
          </p:nvPr>
        </p:nvSpPr>
        <p:spPr/>
        <p:txBody>
          <a:bodyPr/>
          <a:lstStyle>
            <a:lvl1pPr>
              <a:defRPr/>
            </a:lvl1pPr>
          </a:lstStyle>
          <a:p>
            <a:fld id="{30F8B32D-9A75-4DC1-B71F-6EF0EC31DCC2}" type="slidenum">
              <a:rPr lang="en-AU" altLang="en-US"/>
              <a:pPr/>
              <a:t>‹#›</a:t>
            </a:fld>
            <a:endParaRPr lang="en-AU" altLang="en-US"/>
          </a:p>
        </p:txBody>
      </p:sp>
      <p:sp>
        <p:nvSpPr>
          <p:cNvPr id="6" name="Rectangle 16"/>
          <p:cNvSpPr>
            <a:spLocks noGrp="1" noChangeArrowheads="1"/>
          </p:cNvSpPr>
          <p:nvPr>
            <p:ph type="dt" sz="half" idx="12"/>
          </p:nvPr>
        </p:nvSpPr>
        <p:spPr/>
        <p:txBody>
          <a:bodyPr/>
          <a:lstStyle>
            <a:lvl1pPr>
              <a:defRPr/>
            </a:lvl1pPr>
          </a:lstStyle>
          <a:p>
            <a:pPr>
              <a:defRPr/>
            </a:pPr>
            <a:endParaRPr lang="en-AU"/>
          </a:p>
        </p:txBody>
      </p:sp>
    </p:spTree>
    <p:extLst>
      <p:ext uri="{BB962C8B-B14F-4D97-AF65-F5344CB8AC3E}">
        <p14:creationId xmlns:p14="http://schemas.microsoft.com/office/powerpoint/2010/main" val="2263919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1"/>
            <a:ext cx="508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1"/>
            <a:ext cx="508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fld id="{A3F301F1-00C9-4165-9744-FA187587AAE5}" type="slidenum">
              <a:rPr lang="en-US" altLang="en-US"/>
              <a:pPr/>
              <a:t>‹#›</a:t>
            </a:fld>
            <a:endParaRPr lang="en-US" altLang="en-US"/>
          </a:p>
        </p:txBody>
      </p:sp>
    </p:spTree>
    <p:extLst>
      <p:ext uri="{BB962C8B-B14F-4D97-AF65-F5344CB8AC3E}">
        <p14:creationId xmlns:p14="http://schemas.microsoft.com/office/powerpoint/2010/main" val="4282651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1"/>
            <a:ext cx="5384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41763"/>
            <a:ext cx="53848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8737600" y="6248400"/>
            <a:ext cx="2844800" cy="457200"/>
          </a:xfrm>
        </p:spPr>
        <p:txBody>
          <a:bodyPr/>
          <a:lstStyle>
            <a:lvl1pPr>
              <a:defRPr/>
            </a:lvl1pPr>
          </a:lstStyle>
          <a:p>
            <a:fld id="{8CE5A71C-ED69-4BCB-A438-ADAF77BF55D2}" type="slidenum">
              <a:rPr lang="en-US" altLang="en-US"/>
              <a:pPr/>
              <a:t>‹#›</a:t>
            </a:fld>
            <a:endParaRPr lang="en-US" altLang="en-US"/>
          </a:p>
        </p:txBody>
      </p:sp>
    </p:spTree>
    <p:extLst>
      <p:ext uri="{BB962C8B-B14F-4D97-AF65-F5344CB8AC3E}">
        <p14:creationId xmlns:p14="http://schemas.microsoft.com/office/powerpoint/2010/main" val="3821023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60668"/>
            <a:ext cx="10968959" cy="1129079"/>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608641" y="6247376"/>
            <a:ext cx="2835839" cy="469489"/>
          </a:xfrm>
        </p:spPr>
        <p:txBody>
          <a:bodyPr/>
          <a:lstStyle>
            <a:lvl1pPr>
              <a:defRPr/>
            </a:lvl1pPr>
          </a:lstStyle>
          <a:p>
            <a:endParaRPr lang="en-IN"/>
          </a:p>
        </p:txBody>
      </p:sp>
      <p:sp>
        <p:nvSpPr>
          <p:cNvPr id="4" name="Footer Placeholder 3"/>
          <p:cNvSpPr>
            <a:spLocks noGrp="1"/>
          </p:cNvSpPr>
          <p:nvPr>
            <p:ph type="ftr" idx="11"/>
          </p:nvPr>
        </p:nvSpPr>
        <p:spPr>
          <a:xfrm>
            <a:off x="4168321" y="6247376"/>
            <a:ext cx="3861119" cy="469489"/>
          </a:xfrm>
        </p:spPr>
        <p:txBody>
          <a:bodyPr/>
          <a:lstStyle>
            <a:lvl1pPr>
              <a:defRPr/>
            </a:lvl1pPr>
          </a:lstStyle>
          <a:p>
            <a:endParaRPr lang="en-IN"/>
          </a:p>
        </p:txBody>
      </p:sp>
      <p:sp>
        <p:nvSpPr>
          <p:cNvPr id="5" name="Slide Number Placeholder 4"/>
          <p:cNvSpPr>
            <a:spLocks noGrp="1"/>
          </p:cNvSpPr>
          <p:nvPr>
            <p:ph type="sldNum" idx="12"/>
          </p:nvPr>
        </p:nvSpPr>
        <p:spPr>
          <a:xfrm>
            <a:off x="8739840" y="6247376"/>
            <a:ext cx="2835841" cy="469489"/>
          </a:xfrm>
        </p:spPr>
        <p:txBody>
          <a:bodyPr/>
          <a:lstStyle>
            <a:lvl1pPr>
              <a:defRPr/>
            </a:lvl1pPr>
          </a:lstStyle>
          <a:p>
            <a:fld id="{FFBCB9E5-5C87-44EA-85C0-899C474075F6}" type="slidenum">
              <a:rPr lang="en-IN"/>
              <a:pPr/>
              <a:t>‹#›</a:t>
            </a:fld>
            <a:endParaRPr lang="en-IN"/>
          </a:p>
        </p:txBody>
      </p:sp>
    </p:spTree>
    <p:extLst>
      <p:ext uri="{BB962C8B-B14F-4D97-AF65-F5344CB8AC3E}">
        <p14:creationId xmlns:p14="http://schemas.microsoft.com/office/powerpoint/2010/main" val="248531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9/27/2015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9/27/2015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9/27/2015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9/27/2015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9/27/2015</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00.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1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8" Type="http://schemas.openxmlformats.org/officeDocument/2006/relationships/image" Target="http://www.omicsgroup.com/conferences/ACS/conference/photos/Immunology-Summit-2015-Eman-Abd-el-Rahman-24314.jpg" TargetMode="External"/><Relationship Id="rId3" Type="http://schemas.openxmlformats.org/officeDocument/2006/relationships/image" Target="../media/image4.jpeg"/><Relationship Id="rId7" Type="http://schemas.openxmlformats.org/officeDocument/2006/relationships/image" Target="../media/image90.jpeg"/><Relationship Id="rId2" Type="http://schemas.openxmlformats.org/officeDocument/2006/relationships/image" Target="../media/image86.jpe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3.jpeg"/><Relationship Id="rId5" Type="http://schemas.openxmlformats.org/officeDocument/2006/relationships/image" Target="../media/image88.png"/><Relationship Id="rId10" Type="http://schemas.openxmlformats.org/officeDocument/2006/relationships/image" Target="../media/image92.jpeg"/><Relationship Id="rId4" Type="http://schemas.openxmlformats.org/officeDocument/2006/relationships/image" Target="../media/image87.jpeg"/><Relationship Id="rId9" Type="http://schemas.openxmlformats.org/officeDocument/2006/relationships/image" Target="../media/image91.jpeg"/></Relationships>
</file>

<file path=ppt/slides/_rels/slide1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4.png"/><Relationship Id="rId1" Type="http://schemas.openxmlformats.org/officeDocument/2006/relationships/slideLayout" Target="../slideLayouts/slideLayout7.xml"/><Relationship Id="rId4" Type="http://schemas.openxmlformats.org/officeDocument/2006/relationships/image" Target="../media/image95.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95.gi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gif"/><Relationship Id="rId5" Type="http://schemas.openxmlformats.org/officeDocument/2006/relationships/image" Target="../media/image58.png"/><Relationship Id="rId4" Type="http://schemas.openxmlformats.org/officeDocument/2006/relationships/image" Target="../media/image96.wmf"/></Relationships>
</file>

<file path=ppt/slides/_rels/slide13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mailto:ahmedhegazi128@gmail.com" TargetMode="External"/><Relationship Id="rId4" Type="http://schemas.openxmlformats.org/officeDocument/2006/relationships/hyperlink" Target="mailto:ahme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www.sciencedirect.com/science/article/pii/S0378874106005903"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61.png"/></Relationships>
</file>

<file path=ppt/slides/_rels/slide8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8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9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Sphenk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4270375"/>
            <a:ext cx="290195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2" descr="3dflagsdotcom_egypt_2faw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20524">
            <a:off x="9949378" y="532509"/>
            <a:ext cx="18256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3"/>
          <p:cNvSpPr txBox="1">
            <a:spLocks noChangeArrowheads="1"/>
          </p:cNvSpPr>
          <p:nvPr/>
        </p:nvSpPr>
        <p:spPr bwMode="auto">
          <a:xfrm>
            <a:off x="1961862" y="4637087"/>
            <a:ext cx="6177586" cy="1768281"/>
          </a:xfrm>
          <a:prstGeom prst="rect">
            <a:avLst/>
          </a:prstGeom>
          <a:noFill/>
          <a:ln w="9525">
            <a:noFill/>
            <a:miter lim="800000"/>
            <a:headEnd/>
            <a:tailEnd/>
          </a:ln>
        </p:spPr>
        <p:txBody>
          <a:bodyPr/>
          <a:lstStyle/>
          <a:p>
            <a:pPr algn="ctr">
              <a:lnSpc>
                <a:spcPct val="90000"/>
              </a:lnSpc>
              <a:buClr>
                <a:schemeClr val="folHlink"/>
              </a:buClr>
              <a:buSzPct val="120000"/>
              <a:defRPr/>
            </a:pPr>
            <a:r>
              <a:rPr lang="en-US" altLang="en-US" sz="2800" b="1" dirty="0">
                <a:latin typeface="Times New Roman" panose="02020603050405020304" pitchFamily="18" charset="0"/>
                <a:ea typeface="Times New Roman" panose="02020603050405020304" pitchFamily="18" charset="0"/>
                <a:cs typeface="Arial" panose="020B0604020202020204" pitchFamily="34" charset="0"/>
              </a:rPr>
              <a:t>Ahmed Hegazi</a:t>
            </a:r>
          </a:p>
          <a:p>
            <a:pPr algn="ctr" eaLnBrk="1" hangingPunct="1">
              <a:lnSpc>
                <a:spcPct val="90000"/>
              </a:lnSpc>
              <a:buClr>
                <a:schemeClr val="folHlink"/>
              </a:buClr>
              <a:buSzPct val="120000"/>
              <a:buFont typeface="Arial" pitchFamily="34" charset="0"/>
              <a:buNone/>
              <a:defRPr/>
            </a:pPr>
            <a:r>
              <a:rPr lang="en-US" sz="2800" b="1" kern="0" dirty="0" smtClean="0"/>
              <a:t>National </a:t>
            </a:r>
            <a:r>
              <a:rPr lang="en-US" sz="2800" b="1" kern="0" dirty="0"/>
              <a:t>Research Centre, </a:t>
            </a:r>
          </a:p>
          <a:p>
            <a:pPr algn="ctr" eaLnBrk="1" hangingPunct="1">
              <a:lnSpc>
                <a:spcPct val="90000"/>
              </a:lnSpc>
              <a:buClr>
                <a:schemeClr val="folHlink"/>
              </a:buClr>
              <a:buSzPct val="120000"/>
              <a:buFont typeface="Arial" pitchFamily="34" charset="0"/>
              <a:buNone/>
              <a:defRPr/>
            </a:pPr>
            <a:r>
              <a:rPr lang="en-US" sz="2800" b="1" kern="0" dirty="0" smtClean="0"/>
              <a:t>Egypt </a:t>
            </a:r>
            <a:endParaRPr lang="en-US" sz="2800" b="1" kern="0" dirty="0"/>
          </a:p>
        </p:txBody>
      </p:sp>
      <p:sp>
        <p:nvSpPr>
          <p:cNvPr id="9" name="Rectangle 8"/>
          <p:cNvSpPr/>
          <p:nvPr/>
        </p:nvSpPr>
        <p:spPr>
          <a:xfrm>
            <a:off x="2910625" y="-42891"/>
            <a:ext cx="5835909" cy="707886"/>
          </a:xfrm>
          <a:prstGeom prst="rect">
            <a:avLst/>
          </a:prstGeom>
        </p:spPr>
        <p:txBody>
          <a:bodyPr wrap="square">
            <a:spAutoFit/>
          </a:bodyPr>
          <a:lstStyle>
            <a:defPPr>
              <a:defRPr lang="ar-SA"/>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rtl="1">
              <a:defRPr/>
            </a:pPr>
            <a:r>
              <a:rPr lang="ar-SA" sz="4000" b="1" kern="10" dirty="0">
                <a:ln w="9525">
                  <a:solidFill>
                    <a:srgbClr val="0033CC"/>
                  </a:solidFill>
                  <a:round/>
                  <a:headEnd/>
                  <a:tailEnd/>
                </a:ln>
                <a:latin typeface="Arial"/>
              </a:rPr>
              <a:t>بسم الله الرحمن الرحيم</a:t>
            </a:r>
            <a:endParaRPr lang="en-US" sz="4000" b="1" kern="10" dirty="0">
              <a:ln w="9525">
                <a:solidFill>
                  <a:srgbClr val="0033CC"/>
                </a:solidFill>
                <a:round/>
                <a:headEnd/>
                <a:tailEnd/>
              </a:ln>
              <a:latin typeface="Arial"/>
              <a:cs typeface="Arial"/>
            </a:endParaRPr>
          </a:p>
        </p:txBody>
      </p:sp>
      <p:sp>
        <p:nvSpPr>
          <p:cNvPr id="7176" name="Text Box 5"/>
          <p:cNvSpPr txBox="1">
            <a:spLocks noChangeArrowheads="1"/>
          </p:cNvSpPr>
          <p:nvPr/>
        </p:nvSpPr>
        <p:spPr bwMode="auto">
          <a:xfrm>
            <a:off x="3416301" y="665163"/>
            <a:ext cx="4824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b="1" dirty="0">
                <a:latin typeface="Arial Black" panose="020B0A04020102020204" pitchFamily="34" charset="0"/>
                <a:cs typeface="Arabic Transparent" panose="020B0604020202020204" pitchFamily="34" charset="0"/>
              </a:rPr>
              <a:t>     IN THE NAME OF GOD</a:t>
            </a:r>
          </a:p>
        </p:txBody>
      </p:sp>
      <p:pic>
        <p:nvPicPr>
          <p:cNvPr id="14" name="Picture 2" descr="Spea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196" y="4331444"/>
            <a:ext cx="1773396" cy="1910127"/>
          </a:xfrm>
          <a:prstGeom prst="rect">
            <a:avLst/>
          </a:prstGeom>
          <a:solidFill>
            <a:srgbClr val="66FFFF"/>
          </a:solidFill>
          <a:scene3d>
            <a:camera prst="perspectiveHeroicExtremeRightFacing"/>
            <a:lightRig rig="threePt" dir="t"/>
          </a:scene3d>
        </p:spPr>
      </p:pic>
      <p:pic>
        <p:nvPicPr>
          <p:cNvPr id="717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598" y="311052"/>
            <a:ext cx="1170296" cy="14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6196" y="2464226"/>
            <a:ext cx="10102016" cy="830997"/>
          </a:xfrm>
          <a:prstGeom prst="rect">
            <a:avLst/>
          </a:prstGeom>
        </p:spPr>
        <p:txBody>
          <a:bodyPr wrap="square">
            <a:spAutoFit/>
          </a:bodyPr>
          <a:lstStyle/>
          <a:p>
            <a:pPr algn="ctr"/>
            <a:r>
              <a:rPr lang="en-US" sz="4800" b="1" dirty="0" smtClean="0">
                <a:solidFill>
                  <a:schemeClr val="bg2"/>
                </a:solidFill>
              </a:rPr>
              <a:t>Bee products as immunopotentiation</a:t>
            </a:r>
            <a:endParaRPr lang="en-US" sz="4800" dirty="0">
              <a:solidFill>
                <a:schemeClr val="bg2"/>
              </a:solidFill>
            </a:endParaRPr>
          </a:p>
        </p:txBody>
      </p:sp>
    </p:spTree>
    <p:extLst>
      <p:ext uri="{BB962C8B-B14F-4D97-AF65-F5344CB8AC3E}">
        <p14:creationId xmlns:p14="http://schemas.microsoft.com/office/powerpoint/2010/main" val="612350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linds(horizontal)">
                                      <p:cBhvr>
                                        <p:cTn id="7" dur="500"/>
                                        <p:tgtEl>
                                          <p:spTgt spid="2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blinds(horizontal)">
                                      <p:cBhvr>
                                        <p:cTn id="11" dur="500"/>
                                        <p:tgtEl>
                                          <p:spTgt spid="24">
                                            <p:txEl>
                                              <p:pRg st="1" end="1"/>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animEffect transition="in" filter="blinds(horizontal)">
                                      <p:cBhvr>
                                        <p:cTn id="15"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rtichokes"/>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08" y="231552"/>
            <a:ext cx="2103220" cy="209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asparagus"/>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8633" y="1022212"/>
            <a:ext cx="2112962"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broccoli"/>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445" y="1276697"/>
            <a:ext cx="2147888"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carrots"/>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482" y="2475707"/>
            <a:ext cx="2112963"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onion"/>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l="6606" t="7620" r="7639" b="11742"/>
          <a:stretch>
            <a:fillRect/>
          </a:stretch>
        </p:blipFill>
        <p:spPr bwMode="auto">
          <a:xfrm>
            <a:off x="5984877" y="4977899"/>
            <a:ext cx="2370137"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Celery"/>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79461" y="2521767"/>
            <a:ext cx="24384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cauliflowe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8481" y="3121452"/>
            <a:ext cx="2075499" cy="175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9"/>
          <p:cNvSpPr txBox="1">
            <a:spLocks noChangeArrowheads="1"/>
          </p:cNvSpPr>
          <p:nvPr/>
        </p:nvSpPr>
        <p:spPr bwMode="auto">
          <a:xfrm>
            <a:off x="3103564" y="157163"/>
            <a:ext cx="56721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n-US" altLang="en-US" sz="4000" dirty="0">
                <a:latin typeface="Times New Roman" panose="02020603050405020304" pitchFamily="18" charset="0"/>
              </a:rPr>
              <a:t>Vegetables and Melons</a:t>
            </a:r>
          </a:p>
        </p:txBody>
      </p:sp>
      <p:pic>
        <p:nvPicPr>
          <p:cNvPr id="13322" name="Picture 10" descr="muskmelon"/>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61341" y="639258"/>
            <a:ext cx="21129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1" descr="squash"/>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l="16313" b="10098"/>
          <a:stretch>
            <a:fillRect/>
          </a:stretch>
        </p:blipFill>
        <p:spPr bwMode="auto">
          <a:xfrm>
            <a:off x="9161341" y="4608582"/>
            <a:ext cx="2312987"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2" descr="watermelon"/>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1723" y="4602164"/>
            <a:ext cx="265588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zucchini"/>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9006" y="3367088"/>
            <a:ext cx="147478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636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4457" y="369479"/>
            <a:ext cx="10363200" cy="1143000"/>
          </a:xfrm>
        </p:spPr>
        <p:txBody>
          <a:bodyPr>
            <a:normAutofit/>
          </a:bodyPr>
          <a:lstStyle/>
          <a:p>
            <a:pPr algn="ctr"/>
            <a:r>
              <a:rPr lang="en-US" altLang="en-US" sz="4800" b="1">
                <a:solidFill>
                  <a:srgbClr val="0000FF"/>
                </a:solidFill>
              </a:rPr>
              <a:t>Major Components</a:t>
            </a:r>
          </a:p>
        </p:txBody>
      </p:sp>
      <p:sp>
        <p:nvSpPr>
          <p:cNvPr id="22531" name="Rectangle 3"/>
          <p:cNvSpPr>
            <a:spLocks noGrp="1" noChangeArrowheads="1"/>
          </p:cNvSpPr>
          <p:nvPr>
            <p:ph type="body" sz="half" idx="1"/>
          </p:nvPr>
        </p:nvSpPr>
        <p:spPr>
          <a:xfrm>
            <a:off x="1088570" y="2002971"/>
            <a:ext cx="7779659" cy="4619989"/>
          </a:xfrm>
        </p:spPr>
        <p:txBody>
          <a:bodyPr>
            <a:normAutofit/>
          </a:bodyPr>
          <a:lstStyle/>
          <a:p>
            <a:r>
              <a:rPr lang="en-US" altLang="en-US" sz="3600" dirty="0"/>
              <a:t>Caffeic acid </a:t>
            </a:r>
            <a:r>
              <a:rPr lang="en-US" altLang="en-US" sz="3600" dirty="0" err="1"/>
              <a:t>phenethyl</a:t>
            </a:r>
            <a:r>
              <a:rPr lang="en-US" altLang="en-US" sz="3600" dirty="0"/>
              <a:t> ether or CAPE.</a:t>
            </a:r>
          </a:p>
          <a:p>
            <a:r>
              <a:rPr lang="en-US" altLang="en-US" sz="3600" dirty="0" err="1"/>
              <a:t>Phenolics</a:t>
            </a:r>
            <a:endParaRPr lang="en-US" altLang="en-US" sz="3600" dirty="0"/>
          </a:p>
          <a:p>
            <a:r>
              <a:rPr lang="en-US" altLang="en-US" sz="3600" dirty="0"/>
              <a:t>Terpenes</a:t>
            </a:r>
          </a:p>
          <a:p>
            <a:r>
              <a:rPr lang="en-US" altLang="en-US" sz="3600" dirty="0"/>
              <a:t>Hydrocarbons</a:t>
            </a:r>
          </a:p>
          <a:p>
            <a:r>
              <a:rPr lang="en-US" altLang="en-US" sz="3600" dirty="0"/>
              <a:t>Acids</a:t>
            </a:r>
          </a:p>
          <a:p>
            <a:r>
              <a:rPr lang="en-US" altLang="en-US" sz="3600" dirty="0"/>
              <a:t>Flavonoids</a:t>
            </a:r>
          </a:p>
        </p:txBody>
      </p:sp>
      <p:pic>
        <p:nvPicPr>
          <p:cNvPr id="22545" name="Picture 17" descr="MCj0237411000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698347" y="3120980"/>
            <a:ext cx="3352800" cy="3011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156872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01191" y="219781"/>
            <a:ext cx="9784080" cy="1508760"/>
          </a:xfrm>
        </p:spPr>
        <p:txBody>
          <a:bodyPr/>
          <a:lstStyle/>
          <a:p>
            <a:r>
              <a:rPr lang="en-US" dirty="0" smtClean="0"/>
              <a:t>Uses of Propolis</a:t>
            </a:r>
            <a:endParaRPr lang="en-US" dirty="0"/>
          </a:p>
        </p:txBody>
      </p:sp>
      <p:sp>
        <p:nvSpPr>
          <p:cNvPr id="5" name="Content Placeholder 4"/>
          <p:cNvSpPr>
            <a:spLocks noGrp="1"/>
          </p:cNvSpPr>
          <p:nvPr>
            <p:ph sz="half" idx="1"/>
          </p:nvPr>
        </p:nvSpPr>
        <p:spPr>
          <a:xfrm>
            <a:off x="1205344" y="1841679"/>
            <a:ext cx="4754880" cy="5016321"/>
          </a:xfrm>
        </p:spPr>
        <p:txBody>
          <a:bodyPr>
            <a:noAutofit/>
          </a:bodyPr>
          <a:lstStyle/>
          <a:p>
            <a:r>
              <a:rPr lang="en-US" sz="2400" dirty="0"/>
              <a:t>Dentistry procedures </a:t>
            </a:r>
          </a:p>
          <a:p>
            <a:r>
              <a:rPr lang="en-US" sz="2400" dirty="0"/>
              <a:t>Treating Herpes simplex virus type 1 and 2</a:t>
            </a:r>
          </a:p>
          <a:p>
            <a:r>
              <a:rPr lang="en-US" sz="2400" dirty="0"/>
              <a:t>Parasitic infections</a:t>
            </a:r>
          </a:p>
          <a:p>
            <a:r>
              <a:rPr lang="en-US" sz="2400" dirty="0"/>
              <a:t>Burns</a:t>
            </a:r>
          </a:p>
          <a:p>
            <a:r>
              <a:rPr lang="en-US" sz="2400" dirty="0"/>
              <a:t>Canker sores</a:t>
            </a:r>
          </a:p>
          <a:p>
            <a:r>
              <a:rPr lang="en-US" sz="2400" dirty="0"/>
              <a:t>Colds (Prevention and treatment)</a:t>
            </a:r>
          </a:p>
          <a:p>
            <a:r>
              <a:rPr lang="en-US" sz="2400" dirty="0"/>
              <a:t>Dental pain and plaque</a:t>
            </a:r>
          </a:p>
          <a:p>
            <a:r>
              <a:rPr lang="en-US" sz="2400" dirty="0"/>
              <a:t>Gingivitis</a:t>
            </a:r>
          </a:p>
          <a:p>
            <a:endParaRPr lang="en-US" sz="1400" dirty="0"/>
          </a:p>
        </p:txBody>
      </p:sp>
      <p:sp>
        <p:nvSpPr>
          <p:cNvPr id="6" name="Content Placeholder 5"/>
          <p:cNvSpPr>
            <a:spLocks noGrp="1"/>
          </p:cNvSpPr>
          <p:nvPr>
            <p:ph sz="half" idx="2"/>
          </p:nvPr>
        </p:nvSpPr>
        <p:spPr>
          <a:xfrm>
            <a:off x="6384937" y="1998800"/>
            <a:ext cx="5489383" cy="4698213"/>
          </a:xfrm>
        </p:spPr>
        <p:txBody>
          <a:bodyPr>
            <a:noAutofit/>
          </a:bodyPr>
          <a:lstStyle/>
          <a:p>
            <a:r>
              <a:rPr lang="en-US" sz="2800" dirty="0"/>
              <a:t>Fungal infections</a:t>
            </a:r>
          </a:p>
          <a:p>
            <a:r>
              <a:rPr lang="en-US" sz="2800" dirty="0" smtClean="0"/>
              <a:t>Legg- </a:t>
            </a:r>
            <a:r>
              <a:rPr lang="en-US" sz="2800" dirty="0"/>
              <a:t>calve-</a:t>
            </a:r>
            <a:r>
              <a:rPr lang="en-US" sz="2800" dirty="0" err="1"/>
              <a:t>Perthes</a:t>
            </a:r>
            <a:r>
              <a:rPr lang="en-US" sz="2800" dirty="0"/>
              <a:t> disease</a:t>
            </a:r>
          </a:p>
          <a:p>
            <a:r>
              <a:rPr lang="en-US" sz="2800" dirty="0"/>
              <a:t>Rheumatic diseases</a:t>
            </a:r>
          </a:p>
          <a:p>
            <a:r>
              <a:rPr lang="en-US" sz="2800" dirty="0"/>
              <a:t>Stomach ulcers</a:t>
            </a:r>
          </a:p>
          <a:p>
            <a:r>
              <a:rPr lang="en-US" sz="2800" dirty="0"/>
              <a:t>Vaginitis</a:t>
            </a:r>
          </a:p>
          <a:p>
            <a:pPr>
              <a:buNone/>
            </a:pPr>
            <a:r>
              <a:rPr lang="en-US" sz="2400" dirty="0" smtClean="0"/>
              <a:t>Propolis is used by many. </a:t>
            </a:r>
          </a:p>
          <a:p>
            <a:pPr>
              <a:buNone/>
            </a:pPr>
            <a:endParaRPr lang="en-US" sz="2400" dirty="0" smtClean="0"/>
          </a:p>
          <a:p>
            <a:pPr>
              <a:buNone/>
            </a:pPr>
            <a:r>
              <a:rPr lang="en-US" sz="2400" dirty="0" smtClean="0"/>
              <a:t>Some pharmaceutical giant companies have special R&amp;D for Propolis.  </a:t>
            </a:r>
            <a:endParaRPr lang="en-US" sz="2400" dirty="0"/>
          </a:p>
        </p:txBody>
      </p:sp>
    </p:spTree>
    <p:extLst>
      <p:ext uri="{BB962C8B-B14F-4D97-AF65-F5344CB8AC3E}">
        <p14:creationId xmlns:p14="http://schemas.microsoft.com/office/powerpoint/2010/main" val="238175921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Properties of Propolis in General</a:t>
            </a:r>
          </a:p>
        </p:txBody>
      </p:sp>
      <p:sp>
        <p:nvSpPr>
          <p:cNvPr id="24579" name="Rectangle 3"/>
          <p:cNvSpPr>
            <a:spLocks noGrp="1" noChangeArrowheads="1"/>
          </p:cNvSpPr>
          <p:nvPr>
            <p:ph type="body" idx="1"/>
          </p:nvPr>
        </p:nvSpPr>
        <p:spPr>
          <a:xfrm>
            <a:off x="754743" y="2011680"/>
            <a:ext cx="11059886" cy="4846320"/>
          </a:xfrm>
        </p:spPr>
        <p:txBody>
          <a:bodyPr>
            <a:noAutofit/>
          </a:bodyPr>
          <a:lstStyle/>
          <a:p>
            <a:pPr>
              <a:lnSpc>
                <a:spcPct val="80000"/>
              </a:lnSpc>
            </a:pPr>
            <a:r>
              <a:rPr lang="en-US" altLang="en-US" sz="3200" dirty="0"/>
              <a:t>Stimulates antibody production.</a:t>
            </a:r>
          </a:p>
          <a:p>
            <a:pPr>
              <a:lnSpc>
                <a:spcPct val="80000"/>
              </a:lnSpc>
            </a:pPr>
            <a:r>
              <a:rPr lang="en-US" altLang="en-US" sz="3200" dirty="0"/>
              <a:t>Inhibits viral entry into CD4 lymphocytes, especially against HIV-1.</a:t>
            </a:r>
          </a:p>
          <a:p>
            <a:pPr>
              <a:lnSpc>
                <a:spcPct val="80000"/>
              </a:lnSpc>
            </a:pPr>
            <a:r>
              <a:rPr lang="en-US" altLang="en-US" sz="3200" dirty="0"/>
              <a:t>Increases effectiveness of antiviral drugs such as the reverse transcriptase inhibitor, zidovudine.</a:t>
            </a:r>
          </a:p>
          <a:p>
            <a:pPr>
              <a:lnSpc>
                <a:spcPct val="80000"/>
              </a:lnSpc>
            </a:pPr>
            <a:r>
              <a:rPr lang="en-US" altLang="en-US" sz="3200" dirty="0"/>
              <a:t>Treats opportunistic infections that plague AIDS patients.</a:t>
            </a:r>
          </a:p>
          <a:p>
            <a:pPr>
              <a:lnSpc>
                <a:spcPct val="80000"/>
              </a:lnSpc>
            </a:pPr>
            <a:r>
              <a:rPr lang="en-US" altLang="en-US" sz="3200" dirty="0"/>
              <a:t>Decreases lymphocyte proliferation when exposed to mitogens such as </a:t>
            </a:r>
            <a:r>
              <a:rPr lang="en-US" altLang="en-US" sz="3200" dirty="0" err="1"/>
              <a:t>ConA</a:t>
            </a:r>
            <a:r>
              <a:rPr lang="en-US" altLang="en-US" sz="3200" dirty="0"/>
              <a:t>.</a:t>
            </a:r>
          </a:p>
          <a:p>
            <a:pPr>
              <a:lnSpc>
                <a:spcPct val="80000"/>
              </a:lnSpc>
            </a:pPr>
            <a:r>
              <a:rPr lang="en-US" altLang="en-US" sz="3200" dirty="0"/>
              <a:t>Increases production of IFN-</a:t>
            </a:r>
            <a:r>
              <a:rPr lang="el-GR" altLang="en-US" sz="3200" dirty="0">
                <a:cs typeface="Times New Roman" panose="02020603050405020304" pitchFamily="18" charset="0"/>
              </a:rPr>
              <a:t>γ</a:t>
            </a:r>
            <a:r>
              <a:rPr lang="en-US" altLang="en-US" sz="3200" dirty="0">
                <a:cs typeface="Times New Roman" panose="02020603050405020304" pitchFamily="18" charset="0"/>
              </a:rPr>
              <a:t> and activates macrophages.</a:t>
            </a:r>
            <a:endParaRPr lang="el-GR" altLang="en-US" sz="3200" dirty="0">
              <a:cs typeface="Times New Roman" panose="02020603050405020304" pitchFamily="18" charset="0"/>
            </a:endParaRPr>
          </a:p>
        </p:txBody>
      </p:sp>
    </p:spTree>
    <p:extLst>
      <p:ext uri="{BB962C8B-B14F-4D97-AF65-F5344CB8AC3E}">
        <p14:creationId xmlns:p14="http://schemas.microsoft.com/office/powerpoint/2010/main" val="42887014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Interesting Properties of CAPE</a:t>
            </a:r>
          </a:p>
        </p:txBody>
      </p:sp>
      <p:sp>
        <p:nvSpPr>
          <p:cNvPr id="23555" name="Rectangle 3"/>
          <p:cNvSpPr>
            <a:spLocks noGrp="1" noChangeArrowheads="1"/>
          </p:cNvSpPr>
          <p:nvPr>
            <p:ph type="body" idx="1"/>
          </p:nvPr>
        </p:nvSpPr>
        <p:spPr>
          <a:xfrm>
            <a:off x="1016000" y="2133600"/>
            <a:ext cx="10885714" cy="4572000"/>
          </a:xfrm>
        </p:spPr>
        <p:txBody>
          <a:bodyPr>
            <a:noAutofit/>
          </a:bodyPr>
          <a:lstStyle/>
          <a:p>
            <a:pPr>
              <a:lnSpc>
                <a:spcPct val="80000"/>
              </a:lnSpc>
            </a:pPr>
            <a:r>
              <a:rPr lang="en-US" altLang="en-US" sz="4000" dirty="0"/>
              <a:t>Inhibits Nuclear Transcription Factor </a:t>
            </a:r>
            <a:r>
              <a:rPr lang="en-US" altLang="en-US" sz="4000" dirty="0" smtClean="0"/>
              <a:t>Kappa B </a:t>
            </a:r>
            <a:r>
              <a:rPr lang="en-US" altLang="en-US" sz="4000" dirty="0"/>
              <a:t>or NF-</a:t>
            </a:r>
            <a:r>
              <a:rPr lang="el-GR" altLang="en-US" sz="4000" dirty="0">
                <a:cs typeface="Times New Roman" panose="02020603050405020304" pitchFamily="18" charset="0"/>
              </a:rPr>
              <a:t>κ</a:t>
            </a:r>
            <a:r>
              <a:rPr lang="en-US" altLang="en-US" sz="4000" dirty="0">
                <a:cs typeface="Times New Roman" panose="02020603050405020304" pitchFamily="18" charset="0"/>
              </a:rPr>
              <a:t>B, which drives T-cell proliferation and effector functions.</a:t>
            </a:r>
          </a:p>
          <a:p>
            <a:pPr>
              <a:lnSpc>
                <a:spcPct val="80000"/>
              </a:lnSpc>
            </a:pPr>
            <a:r>
              <a:rPr lang="en-US" altLang="en-US" sz="4000" dirty="0">
                <a:cs typeface="Times New Roman" panose="02020603050405020304" pitchFamily="18" charset="0"/>
              </a:rPr>
              <a:t>Anti-inflammatory activity.</a:t>
            </a:r>
          </a:p>
          <a:p>
            <a:pPr>
              <a:lnSpc>
                <a:spcPct val="80000"/>
              </a:lnSpc>
            </a:pPr>
            <a:r>
              <a:rPr lang="en-US" altLang="en-US" sz="4000" dirty="0">
                <a:cs typeface="Times New Roman" panose="02020603050405020304" pitchFamily="18" charset="0"/>
              </a:rPr>
              <a:t>Treats arthritis and inflammatory bowel </a:t>
            </a:r>
            <a:r>
              <a:rPr lang="en-US" altLang="en-US" sz="4000" dirty="0" smtClean="0">
                <a:cs typeface="Times New Roman" panose="02020603050405020304" pitchFamily="18" charset="0"/>
              </a:rPr>
              <a:t>disease.</a:t>
            </a:r>
            <a:endParaRPr lang="en-US" altLang="en-US" sz="4000" dirty="0">
              <a:cs typeface="Times New Roman" panose="02020603050405020304" pitchFamily="18" charset="0"/>
            </a:endParaRPr>
          </a:p>
          <a:p>
            <a:pPr>
              <a:lnSpc>
                <a:spcPct val="80000"/>
              </a:lnSpc>
            </a:pPr>
            <a:r>
              <a:rPr lang="en-US" altLang="en-US" sz="4000" dirty="0">
                <a:cs typeface="Times New Roman" panose="02020603050405020304" pitchFamily="18" charset="0"/>
              </a:rPr>
              <a:t>Inhibits IL-2 which also drives T-cell proliferation.</a:t>
            </a:r>
          </a:p>
          <a:p>
            <a:pPr>
              <a:lnSpc>
                <a:spcPct val="80000"/>
              </a:lnSpc>
              <a:buFont typeface="Wingdings" panose="05000000000000000000" pitchFamily="2" charset="2"/>
              <a:buNone/>
            </a:pPr>
            <a:endParaRPr lang="el-GR" altLang="en-US" sz="4000" dirty="0">
              <a:cs typeface="Times New Roman" panose="02020603050405020304" pitchFamily="18" charset="0"/>
            </a:endParaRPr>
          </a:p>
        </p:txBody>
      </p:sp>
    </p:spTree>
    <p:extLst>
      <p:ext uri="{BB962C8B-B14F-4D97-AF65-F5344CB8AC3E}">
        <p14:creationId xmlns:p14="http://schemas.microsoft.com/office/powerpoint/2010/main" val="25902076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ChangeArrowheads="1"/>
          </p:cNvSpPr>
          <p:nvPr/>
        </p:nvSpPr>
        <p:spPr bwMode="auto">
          <a:xfrm>
            <a:off x="2095500" y="2011251"/>
            <a:ext cx="800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20000"/>
              </a:spcBef>
              <a:buSzPct val="85000"/>
              <a:buFontTx/>
              <a:buBlip>
                <a:blip r:embed="rId2"/>
              </a:buBlip>
            </a:pPr>
            <a:r>
              <a:rPr lang="en-US" altLang="en-US" sz="3600" b="1" dirty="0">
                <a:cs typeface="Traditional Arabic" panose="02020603050405020304" pitchFamily="18" charset="-78"/>
              </a:rPr>
              <a:t>PROPOLIS : Acts as </a:t>
            </a:r>
          </a:p>
          <a:p>
            <a:pPr>
              <a:spcBef>
                <a:spcPct val="20000"/>
              </a:spcBef>
              <a:buSzPct val="85000"/>
              <a:buFontTx/>
              <a:buBlip>
                <a:blip r:embed="rId2"/>
              </a:buBlip>
            </a:pPr>
            <a:r>
              <a:rPr lang="en-US" altLang="en-US" sz="2600" b="1" dirty="0">
                <a:cs typeface="Traditional Arabic" panose="02020603050405020304" pitchFamily="18" charset="-78"/>
              </a:rPr>
              <a:t>Very good immune-modulator.</a:t>
            </a:r>
          </a:p>
          <a:p>
            <a:pPr>
              <a:spcBef>
                <a:spcPct val="20000"/>
              </a:spcBef>
              <a:buSzPct val="85000"/>
              <a:buFontTx/>
              <a:buBlip>
                <a:blip r:embed="rId2"/>
              </a:buBlip>
            </a:pPr>
            <a:r>
              <a:rPr lang="en-US" altLang="en-US" sz="2600" b="1" dirty="0">
                <a:cs typeface="Traditional Arabic" panose="02020603050405020304" pitchFamily="18" charset="-78"/>
              </a:rPr>
              <a:t> It stimulates the activity of the thymus</a:t>
            </a:r>
          </a:p>
          <a:p>
            <a:pPr>
              <a:spcBef>
                <a:spcPct val="20000"/>
              </a:spcBef>
              <a:buSzPct val="85000"/>
              <a:buFontTx/>
              <a:buBlip>
                <a:blip r:embed="rId2"/>
              </a:buBlip>
            </a:pPr>
            <a:r>
              <a:rPr lang="en-US" altLang="en-US" sz="2600" b="1" dirty="0">
                <a:cs typeface="Traditional Arabic" panose="02020603050405020304" pitchFamily="18" charset="-78"/>
              </a:rPr>
              <a:t>It has anti-viral</a:t>
            </a:r>
          </a:p>
          <a:p>
            <a:pPr>
              <a:spcBef>
                <a:spcPct val="20000"/>
              </a:spcBef>
              <a:buSzPct val="85000"/>
              <a:buFontTx/>
              <a:buBlip>
                <a:blip r:embed="rId2"/>
              </a:buBlip>
            </a:pPr>
            <a:r>
              <a:rPr lang="en-US" altLang="en-US" sz="2600" b="1" dirty="0">
                <a:cs typeface="Traditional Arabic" panose="02020603050405020304" pitchFamily="18" charset="-78"/>
              </a:rPr>
              <a:t>anti-inflammatory</a:t>
            </a:r>
          </a:p>
          <a:p>
            <a:pPr>
              <a:spcBef>
                <a:spcPct val="20000"/>
              </a:spcBef>
              <a:buSzPct val="85000"/>
              <a:buFontTx/>
              <a:buBlip>
                <a:blip r:embed="rId2"/>
              </a:buBlip>
            </a:pPr>
            <a:r>
              <a:rPr lang="en-US" altLang="en-US" sz="2600" b="1" dirty="0">
                <a:cs typeface="Traditional Arabic" panose="02020603050405020304" pitchFamily="18" charset="-78"/>
              </a:rPr>
              <a:t> Regenerative</a:t>
            </a:r>
          </a:p>
          <a:p>
            <a:pPr>
              <a:spcBef>
                <a:spcPct val="20000"/>
              </a:spcBef>
              <a:buSzPct val="85000"/>
              <a:buFontTx/>
              <a:buBlip>
                <a:blip r:embed="rId2"/>
              </a:buBlip>
            </a:pPr>
            <a:r>
              <a:rPr lang="en-US" altLang="en-US" sz="2600" b="1" dirty="0">
                <a:cs typeface="Traditional Arabic" panose="02020603050405020304" pitchFamily="18" charset="-78"/>
              </a:rPr>
              <a:t> Anti-toxic properties</a:t>
            </a:r>
          </a:p>
          <a:p>
            <a:pPr>
              <a:spcBef>
                <a:spcPct val="20000"/>
              </a:spcBef>
              <a:buSzPct val="85000"/>
              <a:buFontTx/>
              <a:buBlip>
                <a:blip r:embed="rId2"/>
              </a:buBlip>
            </a:pPr>
            <a:r>
              <a:rPr lang="en-US" altLang="en-US" sz="2600" b="1" dirty="0">
                <a:cs typeface="Traditional Arabic" panose="02020603050405020304" pitchFamily="18" charset="-78"/>
              </a:rPr>
              <a:t>It strengthens the cellular membranes of the body</a:t>
            </a:r>
          </a:p>
          <a:p>
            <a:pPr>
              <a:spcBef>
                <a:spcPct val="20000"/>
              </a:spcBef>
              <a:buSzPct val="85000"/>
              <a:buFontTx/>
              <a:buBlip>
                <a:blip r:embed="rId2"/>
              </a:buBlip>
            </a:pPr>
            <a:r>
              <a:rPr lang="en-US" altLang="en-US" sz="2600" b="1" dirty="0">
                <a:cs typeface="Traditional Arabic" panose="02020603050405020304" pitchFamily="18" charset="-78"/>
              </a:rPr>
              <a:t> Antioxidant </a:t>
            </a:r>
          </a:p>
          <a:p>
            <a:pPr>
              <a:spcBef>
                <a:spcPct val="20000"/>
              </a:spcBef>
              <a:buSzPct val="85000"/>
              <a:buFontTx/>
              <a:buBlip>
                <a:blip r:embed="rId2"/>
              </a:buBlip>
            </a:pPr>
            <a:endParaRPr lang="en-US" altLang="en-US" sz="2600" dirty="0">
              <a:solidFill>
                <a:schemeClr val="bg1"/>
              </a:solidFill>
              <a:cs typeface="Traditional Arabic" panose="02020603050405020304" pitchFamily="18" charset="-78"/>
            </a:endParaRPr>
          </a:p>
        </p:txBody>
      </p:sp>
      <p:sp>
        <p:nvSpPr>
          <p:cNvPr id="912388" name="Rectangle 4"/>
          <p:cNvSpPr>
            <a:spLocks noChangeArrowheads="1"/>
          </p:cNvSpPr>
          <p:nvPr/>
        </p:nvSpPr>
        <p:spPr bwMode="auto">
          <a:xfrm>
            <a:off x="1981200" y="427217"/>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3600" b="1" dirty="0"/>
              <a:t>Bee products as immunopotentiation</a:t>
            </a:r>
            <a:r>
              <a:rPr lang="en-US" altLang="en-US" sz="3600" b="1" dirty="0" smtClean="0">
                <a:solidFill>
                  <a:schemeClr val="bg1"/>
                </a:solidFill>
                <a:cs typeface="Traditional Arabic" panose="02020603050405020304" pitchFamily="18" charset="-78"/>
              </a:rPr>
              <a:t>  </a:t>
            </a:r>
            <a:r>
              <a:rPr lang="en-US" altLang="en-US" sz="3600" b="1" dirty="0" smtClean="0">
                <a:cs typeface="Traditional Arabic" panose="02020603050405020304" pitchFamily="18" charset="-78"/>
              </a:rPr>
              <a:t>PROPOLIS</a:t>
            </a:r>
            <a:endParaRPr lang="en-US" altLang="en-US" sz="3600" b="1" dirty="0">
              <a:cs typeface="Traditional Arabic" panose="02020603050405020304" pitchFamily="18" charset="-78"/>
            </a:endParaRPr>
          </a:p>
        </p:txBody>
      </p:sp>
    </p:spTree>
    <p:extLst>
      <p:ext uri="{BB962C8B-B14F-4D97-AF65-F5344CB8AC3E}">
        <p14:creationId xmlns:p14="http://schemas.microsoft.com/office/powerpoint/2010/main" val="2937040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12388"/>
                                        </p:tgtEl>
                                        <p:attrNameLst>
                                          <p:attrName>style.visibility</p:attrName>
                                        </p:attrNameLst>
                                      </p:cBhvr>
                                      <p:to>
                                        <p:strVal val="visible"/>
                                      </p:to>
                                    </p:set>
                                    <p:anim calcmode="lin" valueType="num">
                                      <p:cBhvr additive="base">
                                        <p:cTn id="7" dur="500" fill="hold"/>
                                        <p:tgtEl>
                                          <p:spTgt spid="912388"/>
                                        </p:tgtEl>
                                        <p:attrNameLst>
                                          <p:attrName>ppt_x</p:attrName>
                                        </p:attrNameLst>
                                      </p:cBhvr>
                                      <p:tavLst>
                                        <p:tav tm="0">
                                          <p:val>
                                            <p:strVal val="0-#ppt_w/2"/>
                                          </p:val>
                                        </p:tav>
                                        <p:tav tm="100000">
                                          <p:val>
                                            <p:strVal val="#ppt_x"/>
                                          </p:val>
                                        </p:tav>
                                      </p:tavLst>
                                    </p:anim>
                                    <p:anim calcmode="lin" valueType="num">
                                      <p:cBhvr additive="base">
                                        <p:cTn id="8" dur="500" fill="hold"/>
                                        <p:tgtEl>
                                          <p:spTgt spid="9123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6" presetClass="entr" presetSubtype="26" fill="hold" grpId="0" nodeType="afterEffect">
                                  <p:stCondLst>
                                    <p:cond delay="0"/>
                                  </p:stCondLst>
                                  <p:childTnLst>
                                    <p:set>
                                      <p:cBhvr>
                                        <p:cTn id="11" dur="1" fill="hold">
                                          <p:stCondLst>
                                            <p:cond delay="0"/>
                                          </p:stCondLst>
                                        </p:cTn>
                                        <p:tgtEl>
                                          <p:spTgt spid="912386"/>
                                        </p:tgtEl>
                                        <p:attrNameLst>
                                          <p:attrName>style.visibility</p:attrName>
                                        </p:attrNameLst>
                                      </p:cBhvr>
                                      <p:to>
                                        <p:strVal val="visible"/>
                                      </p:to>
                                    </p:set>
                                    <p:animEffect transition="in" filter="barn(inHorizontal)">
                                      <p:cBhvr>
                                        <p:cTn id="12" dur="500"/>
                                        <p:tgtEl>
                                          <p:spTgt spid="912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86" grpId="0" autoUpdateAnimBg="0"/>
      <p:bldP spid="912388"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Increased Antibody Production</a:t>
            </a:r>
          </a:p>
        </p:txBody>
      </p:sp>
      <p:sp>
        <p:nvSpPr>
          <p:cNvPr id="26627" name="Rectangle 3"/>
          <p:cNvSpPr>
            <a:spLocks noGrp="1" noChangeArrowheads="1"/>
          </p:cNvSpPr>
          <p:nvPr>
            <p:ph type="body" idx="1"/>
          </p:nvPr>
        </p:nvSpPr>
        <p:spPr>
          <a:xfrm>
            <a:off x="1202918" y="1981200"/>
            <a:ext cx="10040337" cy="3299138"/>
          </a:xfrm>
        </p:spPr>
        <p:txBody>
          <a:bodyPr>
            <a:noAutofit/>
          </a:bodyPr>
          <a:lstStyle/>
          <a:p>
            <a:r>
              <a:rPr lang="en-US" altLang="en-US" sz="4000" dirty="0"/>
              <a:t>Propolis was shown to increase antibody production in rats immunized with bovine serum </a:t>
            </a:r>
            <a:r>
              <a:rPr lang="en-US" altLang="en-US" sz="4000" dirty="0" smtClean="0"/>
              <a:t>albumin.</a:t>
            </a:r>
            <a:endParaRPr lang="en-US" altLang="en-US" sz="4000" dirty="0"/>
          </a:p>
          <a:p>
            <a:r>
              <a:rPr lang="en-US" altLang="en-US" sz="4000" dirty="0"/>
              <a:t>Acted as adjuvant.</a:t>
            </a:r>
          </a:p>
          <a:p>
            <a:r>
              <a:rPr lang="en-US" altLang="en-US" sz="4000" dirty="0"/>
              <a:t>Enhanced the activity of macrophages.</a:t>
            </a:r>
          </a:p>
        </p:txBody>
      </p:sp>
      <p:pic>
        <p:nvPicPr>
          <p:cNvPr id="26628" name="Picture 4" descr="MCBD05607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8805" y="4104067"/>
            <a:ext cx="1576388" cy="147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7771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Increased Antibody Production</a:t>
            </a:r>
          </a:p>
        </p:txBody>
      </p:sp>
      <p:pic>
        <p:nvPicPr>
          <p:cNvPr id="36868" name="Picture 4" descr="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792936"/>
            <a:ext cx="12054625" cy="46699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0" name="Text Box 6"/>
          <p:cNvSpPr txBox="1">
            <a:spLocks noChangeArrowheads="1"/>
          </p:cNvSpPr>
          <p:nvPr/>
        </p:nvSpPr>
        <p:spPr bwMode="auto">
          <a:xfrm>
            <a:off x="4495800" y="6491288"/>
            <a:ext cx="3352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(Sforcin, Orsi, &amp; Bankova, 2005)</a:t>
            </a:r>
          </a:p>
        </p:txBody>
      </p:sp>
    </p:spTree>
    <p:extLst>
      <p:ext uri="{BB962C8B-B14F-4D97-AF65-F5344CB8AC3E}">
        <p14:creationId xmlns:p14="http://schemas.microsoft.com/office/powerpoint/2010/main" val="31581645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Inhibition of NF-</a:t>
            </a:r>
            <a:r>
              <a:rPr lang="el-GR" altLang="en-US">
                <a:cs typeface="Times New Roman" panose="02020603050405020304" pitchFamily="18" charset="0"/>
              </a:rPr>
              <a:t>κ</a:t>
            </a:r>
            <a:r>
              <a:rPr lang="en-US" altLang="en-US">
                <a:cs typeface="Times New Roman" panose="02020603050405020304" pitchFamily="18" charset="0"/>
              </a:rPr>
              <a:t>B</a:t>
            </a:r>
            <a:endParaRPr lang="el-GR" altLang="en-US">
              <a:cs typeface="Times New Roman" panose="02020603050405020304" pitchFamily="18" charset="0"/>
            </a:endParaRPr>
          </a:p>
        </p:txBody>
      </p:sp>
      <p:sp>
        <p:nvSpPr>
          <p:cNvPr id="27651" name="Rectangle 3"/>
          <p:cNvSpPr>
            <a:spLocks noGrp="1" noChangeArrowheads="1"/>
          </p:cNvSpPr>
          <p:nvPr>
            <p:ph type="body" idx="1"/>
          </p:nvPr>
        </p:nvSpPr>
        <p:spPr>
          <a:xfrm>
            <a:off x="711198" y="1944915"/>
            <a:ext cx="11092185" cy="4629443"/>
          </a:xfrm>
        </p:spPr>
        <p:txBody>
          <a:bodyPr>
            <a:noAutofit/>
          </a:bodyPr>
          <a:lstStyle/>
          <a:p>
            <a:r>
              <a:rPr lang="en-US" altLang="en-US" sz="3600" dirty="0"/>
              <a:t>CAPE inhibited NF-</a:t>
            </a:r>
            <a:r>
              <a:rPr lang="el-GR" altLang="en-US" sz="3600" dirty="0">
                <a:cs typeface="Times New Roman" panose="02020603050405020304" pitchFamily="18" charset="0"/>
              </a:rPr>
              <a:t>κ</a:t>
            </a:r>
            <a:r>
              <a:rPr lang="en-US" altLang="en-US" sz="3600" dirty="0">
                <a:cs typeface="Times New Roman" panose="02020603050405020304" pitchFamily="18" charset="0"/>
              </a:rPr>
              <a:t>B binding to macrophages and decreased cytokine production.</a:t>
            </a:r>
          </a:p>
          <a:p>
            <a:r>
              <a:rPr lang="en-US" altLang="en-US" sz="3600" dirty="0">
                <a:cs typeface="Times New Roman" panose="02020603050405020304" pitchFamily="18" charset="0"/>
              </a:rPr>
              <a:t>Tumor necrosis factor alpha, TNF-</a:t>
            </a:r>
            <a:r>
              <a:rPr lang="el-GR" altLang="en-US" sz="3600" dirty="0">
                <a:cs typeface="Times New Roman" panose="02020603050405020304" pitchFamily="18" charset="0"/>
              </a:rPr>
              <a:t>α</a:t>
            </a:r>
            <a:r>
              <a:rPr lang="en-US" altLang="en-US" sz="3600" dirty="0">
                <a:cs typeface="Times New Roman" panose="02020603050405020304" pitchFamily="18" charset="0"/>
              </a:rPr>
              <a:t>, which stimulates macrophages to kill tumor cells was used to see if NF- </a:t>
            </a:r>
            <a:r>
              <a:rPr lang="el-GR" altLang="en-US" sz="3600" dirty="0">
                <a:cs typeface="Times New Roman" panose="02020603050405020304" pitchFamily="18" charset="0"/>
              </a:rPr>
              <a:t>κ</a:t>
            </a:r>
            <a:r>
              <a:rPr lang="en-US" altLang="en-US" sz="3600" dirty="0">
                <a:cs typeface="Times New Roman" panose="02020603050405020304" pitchFamily="18" charset="0"/>
              </a:rPr>
              <a:t>B would bind.</a:t>
            </a:r>
            <a:endParaRPr lang="el-GR" altLang="en-US" sz="3600" dirty="0">
              <a:cs typeface="Times New Roman" panose="02020603050405020304" pitchFamily="18" charset="0"/>
            </a:endParaRPr>
          </a:p>
          <a:p>
            <a:r>
              <a:rPr lang="en-US" altLang="en-US" sz="3600" dirty="0">
                <a:cs typeface="Times New Roman" panose="02020603050405020304" pitchFamily="18" charset="0"/>
              </a:rPr>
              <a:t>Anti-inflammatory activity.</a:t>
            </a:r>
          </a:p>
          <a:p>
            <a:r>
              <a:rPr lang="en-US" altLang="en-US" sz="3600" dirty="0">
                <a:cs typeface="Times New Roman" panose="02020603050405020304" pitchFamily="18" charset="0"/>
              </a:rPr>
              <a:t>Macrophages underwent apoptosis in patients with IBD leading to healing of the injuries to the colon.</a:t>
            </a:r>
          </a:p>
          <a:p>
            <a:pPr>
              <a:buFont typeface="Wingdings" panose="05000000000000000000" pitchFamily="2" charset="2"/>
              <a:buNone/>
            </a:pPr>
            <a:endParaRPr lang="el-GR" altLang="en-US" sz="3600" dirty="0">
              <a:cs typeface="Times New Roman" panose="02020603050405020304" pitchFamily="18" charset="0"/>
            </a:endParaRPr>
          </a:p>
        </p:txBody>
      </p:sp>
    </p:spTree>
    <p:extLst>
      <p:ext uri="{BB962C8B-B14F-4D97-AF65-F5344CB8AC3E}">
        <p14:creationId xmlns:p14="http://schemas.microsoft.com/office/powerpoint/2010/main" val="17710627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Inhibition of NF-</a:t>
            </a:r>
            <a:r>
              <a:rPr lang="el-GR" altLang="en-US">
                <a:cs typeface="Times New Roman" panose="02020603050405020304" pitchFamily="18" charset="0"/>
              </a:rPr>
              <a:t>κ</a:t>
            </a:r>
            <a:r>
              <a:rPr lang="en-US" altLang="en-US">
                <a:cs typeface="Times New Roman" panose="02020603050405020304" pitchFamily="18" charset="0"/>
              </a:rPr>
              <a:t>B</a:t>
            </a:r>
          </a:p>
        </p:txBody>
      </p:sp>
      <p:pic>
        <p:nvPicPr>
          <p:cNvPr id="38916" name="Picture 4" descr="pt12119350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57589" y="1841761"/>
            <a:ext cx="9285667" cy="44828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8" name="Text Box 6"/>
          <p:cNvSpPr txBox="1">
            <a:spLocks noChangeArrowheads="1"/>
          </p:cNvSpPr>
          <p:nvPr/>
        </p:nvSpPr>
        <p:spPr bwMode="auto">
          <a:xfrm>
            <a:off x="4419600" y="6324601"/>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(Fitzpatrick, Wang, &amp; Le, 2001)</a:t>
            </a:r>
          </a:p>
        </p:txBody>
      </p:sp>
    </p:spTree>
    <p:extLst>
      <p:ext uri="{BB962C8B-B14F-4D97-AF65-F5344CB8AC3E}">
        <p14:creationId xmlns:p14="http://schemas.microsoft.com/office/powerpoint/2010/main" val="32382239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CAPE Induces Apoptosis in Macrophages in Patients with IBD</a:t>
            </a:r>
          </a:p>
        </p:txBody>
      </p:sp>
      <p:pic>
        <p:nvPicPr>
          <p:cNvPr id="40964" name="Picture 4" descr="pt12119350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2587" y="1944710"/>
            <a:ext cx="9454412" cy="44386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6" name="Text Box 6"/>
          <p:cNvSpPr txBox="1">
            <a:spLocks noChangeArrowheads="1"/>
          </p:cNvSpPr>
          <p:nvPr/>
        </p:nvSpPr>
        <p:spPr bwMode="auto">
          <a:xfrm>
            <a:off x="4495800" y="6491288"/>
            <a:ext cx="3352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(Fitzpatrick, Wang, &amp; Le, 2001)</a:t>
            </a:r>
          </a:p>
        </p:txBody>
      </p:sp>
    </p:spTree>
    <p:extLst>
      <p:ext uri="{BB962C8B-B14F-4D97-AF65-F5344CB8AC3E}">
        <p14:creationId xmlns:p14="http://schemas.microsoft.com/office/powerpoint/2010/main" val="3918013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6" descr="cotton"/>
          <p:cNvPicPr>
            <a:picLocks noChangeArrowheads="1"/>
          </p:cNvPicPr>
          <p:nvPr/>
        </p:nvPicPr>
        <p:blipFill>
          <a:blip r:embed="rId2">
            <a:extLst>
              <a:ext uri="{28A0092B-C50C-407E-A947-70E740481C1C}">
                <a14:useLocalDpi xmlns:a14="http://schemas.microsoft.com/office/drawing/2010/main" val="0"/>
              </a:ext>
            </a:extLst>
          </a:blip>
          <a:srcRect b="9576"/>
          <a:stretch>
            <a:fillRect/>
          </a:stretch>
        </p:blipFill>
        <p:spPr bwMode="auto">
          <a:xfrm>
            <a:off x="7979626" y="729467"/>
            <a:ext cx="3656013"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027" descr="sunflowers"/>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3863" y="3742901"/>
            <a:ext cx="3656013"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028" descr="Flaxseed-whole"/>
          <p:cNvPicPr>
            <a:picLocks noChangeArrowheads="1"/>
          </p:cNvPicPr>
          <p:nvPr/>
        </p:nvPicPr>
        <p:blipFill>
          <a:blip r:embed="rId4">
            <a:extLst>
              <a:ext uri="{28A0092B-C50C-407E-A947-70E740481C1C}">
                <a14:useLocalDpi xmlns:a14="http://schemas.microsoft.com/office/drawing/2010/main" val="0"/>
              </a:ext>
            </a:extLst>
          </a:blip>
          <a:srcRect t="33211"/>
          <a:stretch>
            <a:fillRect/>
          </a:stretch>
        </p:blipFill>
        <p:spPr bwMode="auto">
          <a:xfrm>
            <a:off x="2152786" y="3742901"/>
            <a:ext cx="3656013"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029" descr="canola"/>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898" y="882650"/>
            <a:ext cx="3656013"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1030"/>
          <p:cNvSpPr txBox="1">
            <a:spLocks noChangeArrowheads="1"/>
          </p:cNvSpPr>
          <p:nvPr/>
        </p:nvSpPr>
        <p:spPr bwMode="auto">
          <a:xfrm>
            <a:off x="4078289" y="241300"/>
            <a:ext cx="4198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n-US" altLang="en-US" sz="3600">
                <a:solidFill>
                  <a:srgbClr val="FFFFFF"/>
                </a:solidFill>
                <a:latin typeface="Times New Roman" panose="02020603050405020304" pitchFamily="18" charset="0"/>
              </a:rPr>
              <a:t>Field Crops</a:t>
            </a:r>
          </a:p>
        </p:txBody>
      </p:sp>
    </p:spTree>
    <p:extLst>
      <p:ext uri="{BB962C8B-B14F-4D97-AF65-F5344CB8AC3E}">
        <p14:creationId xmlns:p14="http://schemas.microsoft.com/office/powerpoint/2010/main" val="3273891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CAPE Reduces Injury to the Colon</a:t>
            </a:r>
          </a:p>
        </p:txBody>
      </p:sp>
      <p:pic>
        <p:nvPicPr>
          <p:cNvPr id="43012" name="Picture 4" descr="pt12119350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02920" y="1963381"/>
            <a:ext cx="9499424" cy="4190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4" name="Text Box 6"/>
          <p:cNvSpPr txBox="1">
            <a:spLocks noChangeArrowheads="1"/>
          </p:cNvSpPr>
          <p:nvPr/>
        </p:nvSpPr>
        <p:spPr bwMode="auto">
          <a:xfrm>
            <a:off x="4419600" y="6324601"/>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(Fitzpatrick, Wang, &amp; Le, 2001)</a:t>
            </a:r>
          </a:p>
        </p:txBody>
      </p:sp>
    </p:spTree>
    <p:extLst>
      <p:ext uri="{BB962C8B-B14F-4D97-AF65-F5344CB8AC3E}">
        <p14:creationId xmlns:p14="http://schemas.microsoft.com/office/powerpoint/2010/main" val="21222249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Inhibition of IL-2</a:t>
            </a:r>
          </a:p>
        </p:txBody>
      </p:sp>
      <p:sp>
        <p:nvSpPr>
          <p:cNvPr id="28675" name="Rectangle 3"/>
          <p:cNvSpPr>
            <a:spLocks noGrp="1" noChangeArrowheads="1"/>
          </p:cNvSpPr>
          <p:nvPr>
            <p:ph type="body" idx="1"/>
          </p:nvPr>
        </p:nvSpPr>
        <p:spPr>
          <a:xfrm>
            <a:off x="391886" y="1954083"/>
            <a:ext cx="11509828" cy="2937231"/>
          </a:xfrm>
        </p:spPr>
        <p:txBody>
          <a:bodyPr>
            <a:noAutofit/>
          </a:bodyPr>
          <a:lstStyle/>
          <a:p>
            <a:r>
              <a:rPr lang="en-US" altLang="en-US" sz="4400" dirty="0"/>
              <a:t>CAPE inhibited IL-2 leading to anti-inflammatory activity.</a:t>
            </a:r>
          </a:p>
          <a:p>
            <a:r>
              <a:rPr lang="en-US" altLang="en-US" sz="4400" dirty="0"/>
              <a:t>T-cell proliferation was inhibited in samples with Con-A, a mitogen, added.</a:t>
            </a:r>
          </a:p>
        </p:txBody>
      </p:sp>
      <p:pic>
        <p:nvPicPr>
          <p:cNvPr id="28678" name="Picture 6" descr="MCj035403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3492" y="4263344"/>
            <a:ext cx="2514600"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3601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Anti-viral Activity</a:t>
            </a:r>
          </a:p>
        </p:txBody>
      </p:sp>
      <p:sp>
        <p:nvSpPr>
          <p:cNvPr id="29699" name="Rectangle 3"/>
          <p:cNvSpPr>
            <a:spLocks noGrp="1" noChangeArrowheads="1"/>
          </p:cNvSpPr>
          <p:nvPr>
            <p:ph type="body" idx="1"/>
          </p:nvPr>
        </p:nvSpPr>
        <p:spPr>
          <a:xfrm>
            <a:off x="769258" y="2119086"/>
            <a:ext cx="11001828" cy="4470400"/>
          </a:xfrm>
        </p:spPr>
        <p:txBody>
          <a:bodyPr>
            <a:noAutofit/>
          </a:bodyPr>
          <a:lstStyle/>
          <a:p>
            <a:r>
              <a:rPr lang="en-US" altLang="en-US" sz="4000" dirty="0"/>
              <a:t>Viral entry of HIV-1 was inhibited in CD4 lymphocytes.</a:t>
            </a:r>
          </a:p>
          <a:p>
            <a:r>
              <a:rPr lang="en-US" altLang="en-US" sz="4000" dirty="0"/>
              <a:t>Effectiveness of the reverse transcriptase inhibitor, zidovudine, was increased.</a:t>
            </a:r>
          </a:p>
          <a:p>
            <a:r>
              <a:rPr lang="en-US" altLang="en-US" sz="4000" dirty="0"/>
              <a:t>Virus was kept from proliferating</a:t>
            </a:r>
            <a:r>
              <a:rPr lang="en-US" altLang="en-US" sz="4000" dirty="0" smtClean="0"/>
              <a:t>.</a:t>
            </a:r>
            <a:endParaRPr lang="en-US" altLang="en-US" sz="4000" dirty="0"/>
          </a:p>
        </p:txBody>
      </p:sp>
      <p:pic>
        <p:nvPicPr>
          <p:cNvPr id="29700" name="Picture 4" descr="MCj036114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7257" y="4397828"/>
            <a:ext cx="1752600" cy="147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8658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Propolis Decreased Viral Expression in CD4 Cells</a:t>
            </a:r>
          </a:p>
        </p:txBody>
      </p:sp>
      <p:pic>
        <p:nvPicPr>
          <p:cNvPr id="45060" name="Picture 4" descr="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22738" y="2047740"/>
            <a:ext cx="9364261" cy="44292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2" name="Text Box 6"/>
          <p:cNvSpPr txBox="1">
            <a:spLocks noChangeArrowheads="1"/>
          </p:cNvSpPr>
          <p:nvPr/>
        </p:nvSpPr>
        <p:spPr bwMode="auto">
          <a:xfrm>
            <a:off x="3733800" y="6491288"/>
            <a:ext cx="533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(Gekker, Hu, Spivak, Lokensgard, &amp; Peterson, 2005)</a:t>
            </a:r>
          </a:p>
        </p:txBody>
      </p:sp>
    </p:spTree>
    <p:extLst>
      <p:ext uri="{BB962C8B-B14F-4D97-AF65-F5344CB8AC3E}">
        <p14:creationId xmlns:p14="http://schemas.microsoft.com/office/powerpoint/2010/main" val="39849791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Propolis Increases Effectiveness of Anti-viral Drugs</a:t>
            </a:r>
          </a:p>
        </p:txBody>
      </p:sp>
      <p:pic>
        <p:nvPicPr>
          <p:cNvPr id="47108" name="Picture 4" descr="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2580" y="2286001"/>
            <a:ext cx="9604420" cy="35179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10" name="Text Box 6"/>
          <p:cNvSpPr txBox="1">
            <a:spLocks noChangeArrowheads="1"/>
          </p:cNvSpPr>
          <p:nvPr/>
        </p:nvSpPr>
        <p:spPr bwMode="auto">
          <a:xfrm>
            <a:off x="5029200" y="5943601"/>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(Gekker et. al, 2005)</a:t>
            </a:r>
          </a:p>
        </p:txBody>
      </p:sp>
    </p:spTree>
    <p:extLst>
      <p:ext uri="{BB962C8B-B14F-4D97-AF65-F5344CB8AC3E}">
        <p14:creationId xmlns:p14="http://schemas.microsoft.com/office/powerpoint/2010/main" val="36467195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Treatment for AIDS Patients</a:t>
            </a:r>
          </a:p>
        </p:txBody>
      </p:sp>
      <p:sp>
        <p:nvSpPr>
          <p:cNvPr id="30723" name="Rectangle 3"/>
          <p:cNvSpPr>
            <a:spLocks noGrp="1" noChangeArrowheads="1"/>
          </p:cNvSpPr>
          <p:nvPr>
            <p:ph type="body" idx="1"/>
          </p:nvPr>
        </p:nvSpPr>
        <p:spPr>
          <a:xfrm>
            <a:off x="991673" y="2059547"/>
            <a:ext cx="10431887" cy="2971800"/>
          </a:xfrm>
        </p:spPr>
        <p:txBody>
          <a:bodyPr>
            <a:noAutofit/>
          </a:bodyPr>
          <a:lstStyle/>
          <a:p>
            <a:r>
              <a:rPr lang="en-US" altLang="en-US" sz="3600" dirty="0"/>
              <a:t>Propolis treats opportunistic fungal infections such as thrush and leukoplakia.</a:t>
            </a:r>
          </a:p>
          <a:p>
            <a:r>
              <a:rPr lang="en-US" altLang="en-US" sz="3600" dirty="0"/>
              <a:t>Kept infections from coming back and alleviated symptoms.</a:t>
            </a:r>
          </a:p>
          <a:p>
            <a:r>
              <a:rPr lang="en-US" altLang="en-US" sz="3600" dirty="0"/>
              <a:t>Increased the immune response.</a:t>
            </a:r>
          </a:p>
        </p:txBody>
      </p:sp>
      <p:pic>
        <p:nvPicPr>
          <p:cNvPr id="30724" name="Picture 4" descr="MCj033409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4076" y="4390623"/>
            <a:ext cx="2057400" cy="203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0887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1746" name="Rectangle 2"/>
              <p:cNvSpPr>
                <a:spLocks noGrp="1" noChangeArrowheads="1"/>
              </p:cNvSpPr>
              <p:nvPr>
                <p:ph type="title"/>
              </p:nvPr>
            </p:nvSpPr>
            <p:spPr/>
            <p:txBody>
              <a:bodyPr/>
              <a:lstStyle/>
              <a:p>
                <a:r>
                  <a:rPr lang="en-US" altLang="en-US" dirty="0"/>
                  <a:t>Increased Production of </a:t>
                </a:r>
                <a:r>
                  <a:rPr lang="en-US" altLang="en-US" dirty="0"/>
                  <a:t>IFN-</a:t>
                </a:r>
                <a14:m>
                  <m:oMath xmlns:m="http://schemas.openxmlformats.org/officeDocument/2006/math">
                    <m:r>
                      <a:rPr lang="el-GR" altLang="en-US" i="1" dirty="0" smtClean="0">
                        <a:latin typeface="Cambria Math" panose="02040503050406030204" pitchFamily="18" charset="0"/>
                        <a:cs typeface="Times New Roman" panose="02020603050405020304" pitchFamily="18" charset="0"/>
                      </a:rPr>
                      <m:t>𝛾</m:t>
                    </m:r>
                  </m:oMath>
                </a14:m>
                <a:r>
                  <a:rPr lang="en-US" altLang="en-US" dirty="0">
                    <a:cs typeface="Times New Roman" panose="02020603050405020304" pitchFamily="18" charset="0"/>
                  </a:rPr>
                  <a:t> </a:t>
                </a:r>
                <a:endParaRPr lang="el-GR" altLang="en-US" dirty="0">
                  <a:cs typeface="Times New Roman" panose="02020603050405020304" pitchFamily="18" charset="0"/>
                </a:endParaRPr>
              </a:p>
            </p:txBody>
          </p:sp>
        </mc:Choice>
        <mc:Fallback>
          <p:sp>
            <p:nvSpPr>
              <p:cNvPr id="31746" name="Rectangle 2"/>
              <p:cNvSpPr>
                <a:spLocks noGrp="1" noRot="1" noChangeAspect="1" noMove="1" noResize="1" noEditPoints="1" noAdjustHandles="1" noChangeArrowheads="1" noChangeShapeType="1" noTextEdit="1"/>
              </p:cNvSpPr>
              <p:nvPr>
                <p:ph type="title"/>
              </p:nvPr>
            </p:nvSpPr>
            <p:spPr>
              <a:blipFill rotWithShape="0">
                <a:blip r:embed="rId2"/>
                <a:stretch>
                  <a:fillRect l="-2181"/>
                </a:stretch>
              </a:blipFill>
            </p:spPr>
            <p:txBody>
              <a:bodyPr/>
              <a:lstStyle/>
              <a:p>
                <a:r>
                  <a:rPr lang="en-US">
                    <a:noFill/>
                  </a:rPr>
                  <a:t> </a:t>
                </a:r>
              </a:p>
            </p:txBody>
          </p:sp>
        </mc:Fallback>
      </mc:AlternateContent>
      <p:sp>
        <p:nvSpPr>
          <p:cNvPr id="31747" name="Rectangle 3"/>
          <p:cNvSpPr>
            <a:spLocks noGrp="1" noChangeArrowheads="1"/>
          </p:cNvSpPr>
          <p:nvPr>
            <p:ph type="body" idx="1"/>
          </p:nvPr>
        </p:nvSpPr>
        <p:spPr>
          <a:xfrm>
            <a:off x="682580" y="2205507"/>
            <a:ext cx="10972800" cy="3048000"/>
          </a:xfrm>
        </p:spPr>
        <p:txBody>
          <a:bodyPr>
            <a:noAutofit/>
          </a:bodyPr>
          <a:lstStyle/>
          <a:p>
            <a:pPr>
              <a:lnSpc>
                <a:spcPct val="90000"/>
              </a:lnSpc>
            </a:pPr>
            <a:r>
              <a:rPr lang="en-US" altLang="en-US" sz="3600" dirty="0"/>
              <a:t>Propolis increased IFN-</a:t>
            </a:r>
            <a:r>
              <a:rPr lang="el-GR" altLang="en-US" sz="3600" dirty="0">
                <a:cs typeface="Times New Roman" panose="02020603050405020304" pitchFamily="18" charset="0"/>
              </a:rPr>
              <a:t>γ</a:t>
            </a:r>
            <a:r>
              <a:rPr lang="en-US" altLang="en-US" sz="3600" dirty="0">
                <a:cs typeface="Times New Roman" panose="02020603050405020304" pitchFamily="18" charset="0"/>
              </a:rPr>
              <a:t> production leading to the antigen being presented on cells and the immune response starting to clear it faster.</a:t>
            </a:r>
          </a:p>
          <a:p>
            <a:pPr>
              <a:lnSpc>
                <a:spcPct val="90000"/>
              </a:lnSpc>
            </a:pPr>
            <a:r>
              <a:rPr lang="en-US" altLang="en-US" sz="3600" dirty="0">
                <a:cs typeface="Times New Roman" panose="02020603050405020304" pitchFamily="18" charset="0"/>
              </a:rPr>
              <a:t>Mitogen infected cells did not show proliferation that would normally happen.</a:t>
            </a:r>
          </a:p>
          <a:p>
            <a:pPr>
              <a:lnSpc>
                <a:spcPct val="90000"/>
              </a:lnSpc>
            </a:pPr>
            <a:r>
              <a:rPr lang="en-US" altLang="en-US" sz="3600" dirty="0">
                <a:cs typeface="Times New Roman" panose="02020603050405020304" pitchFamily="18" charset="0"/>
              </a:rPr>
              <a:t>Kept mitogen from working.</a:t>
            </a:r>
            <a:endParaRPr lang="el-GR" altLang="en-US" sz="3600" dirty="0">
              <a:cs typeface="Times New Roman" panose="02020603050405020304" pitchFamily="18" charset="0"/>
            </a:endParaRPr>
          </a:p>
        </p:txBody>
      </p:sp>
      <p:pic>
        <p:nvPicPr>
          <p:cNvPr id="31748" name="Picture 4" descr="MCBD20088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020" y="4495800"/>
            <a:ext cx="1917700" cy="204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6809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1143" y="1988457"/>
            <a:ext cx="9825856" cy="4229463"/>
          </a:xfrm>
        </p:spPr>
        <p:txBody>
          <a:bodyPr>
            <a:normAutofit lnSpcReduction="10000"/>
          </a:bodyPr>
          <a:lstStyle/>
          <a:p>
            <a:r>
              <a:rPr lang="en-US" sz="4000" dirty="0"/>
              <a:t>It was also clear that propolis extract caused an increase in the weight of lymphoid organs of chicks</a:t>
            </a:r>
            <a:r>
              <a:rPr lang="en-US" sz="4000" dirty="0" smtClean="0"/>
              <a:t>.</a:t>
            </a:r>
          </a:p>
          <a:p>
            <a:r>
              <a:rPr lang="en-US" sz="4000" dirty="0" smtClean="0"/>
              <a:t> </a:t>
            </a:r>
            <a:r>
              <a:rPr lang="en-US" sz="4000" dirty="0"/>
              <a:t>Furthermore, propolis extract treated group was the highest in the (NDV) antibodies titer (4.9, 6.4 and 7.7) when compared with control group (2.7, 2.2 and 1.9) on 14, 21 and 28 days respectively.</a:t>
            </a:r>
          </a:p>
        </p:txBody>
      </p:sp>
      <p:sp>
        <p:nvSpPr>
          <p:cNvPr id="4" name="Rectangle 4"/>
          <p:cNvSpPr>
            <a:spLocks noChangeArrowheads="1"/>
          </p:cNvSpPr>
          <p:nvPr/>
        </p:nvSpPr>
        <p:spPr bwMode="auto">
          <a:xfrm>
            <a:off x="2021982" y="438900"/>
            <a:ext cx="81888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3600" b="1" dirty="0">
                <a:solidFill>
                  <a:schemeClr val="bg2"/>
                </a:solidFill>
              </a:rPr>
              <a:t>Bee products as immunopotentiation</a:t>
            </a:r>
            <a:r>
              <a:rPr lang="en-US" altLang="en-US" sz="3600" b="1" dirty="0" smtClean="0">
                <a:solidFill>
                  <a:schemeClr val="bg2"/>
                </a:solidFill>
                <a:cs typeface="Traditional Arabic" panose="02020603050405020304" pitchFamily="18" charset="-78"/>
              </a:rPr>
              <a:t>  PROPOLIS</a:t>
            </a:r>
            <a:endParaRPr lang="en-US" altLang="en-US" sz="3600" b="1" dirty="0">
              <a:solidFill>
                <a:schemeClr val="bg2"/>
              </a:solidFill>
              <a:cs typeface="Traditional Arabic" panose="02020603050405020304" pitchFamily="18" charset="-78"/>
            </a:endParaRPr>
          </a:p>
        </p:txBody>
      </p:sp>
    </p:spTree>
    <p:extLst>
      <p:ext uri="{BB962C8B-B14F-4D97-AF65-F5344CB8AC3E}">
        <p14:creationId xmlns:p14="http://schemas.microsoft.com/office/powerpoint/2010/main" val="87483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02919" y="2011680"/>
            <a:ext cx="9784080" cy="4206240"/>
          </a:xfrm>
        </p:spPr>
        <p:txBody>
          <a:bodyPr>
            <a:noAutofit/>
          </a:bodyPr>
          <a:lstStyle/>
          <a:p>
            <a:r>
              <a:rPr lang="en-US" sz="4400" dirty="0"/>
              <a:t>Dietary flavonoids are known to affect the proliferation, differentiation, and apoptosis of cancer cells and may play an important role in cancer </a:t>
            </a:r>
            <a:endParaRPr lang="en-US" sz="4400" dirty="0" smtClean="0"/>
          </a:p>
          <a:p>
            <a:r>
              <a:rPr lang="en-US" sz="4400" dirty="0" smtClean="0"/>
              <a:t>chemoprevention</a:t>
            </a:r>
            <a:r>
              <a:rPr lang="en-US" sz="4400" dirty="0"/>
              <a:t>, especially for cancers of the gastrointestinal tract, because of their direct contact with food</a:t>
            </a:r>
            <a:r>
              <a:rPr lang="en-US" sz="4400" dirty="0" smtClean="0"/>
              <a:t>. </a:t>
            </a:r>
            <a:endParaRPr lang="en-US" sz="4400" dirty="0"/>
          </a:p>
        </p:txBody>
      </p:sp>
    </p:spTree>
    <p:extLst>
      <p:ext uri="{BB962C8B-B14F-4D97-AF65-F5344CB8AC3E}">
        <p14:creationId xmlns:p14="http://schemas.microsoft.com/office/powerpoint/2010/main" val="13353954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75657" y="2046514"/>
            <a:ext cx="9811342" cy="4171406"/>
          </a:xfrm>
        </p:spPr>
        <p:txBody>
          <a:bodyPr>
            <a:normAutofit/>
          </a:bodyPr>
          <a:lstStyle/>
          <a:p>
            <a:pPr lvl="1"/>
            <a:r>
              <a:rPr lang="en-US" sz="4800" dirty="0"/>
              <a:t>CAPE </a:t>
            </a:r>
            <a:r>
              <a:rPr lang="en-US" sz="4800" dirty="0" smtClean="0"/>
              <a:t>inhibition </a:t>
            </a:r>
            <a:r>
              <a:rPr lang="en-US" sz="4800" dirty="0"/>
              <a:t>of cell proliferation and apoptosis are alternative responses to oxidative </a:t>
            </a:r>
            <a:r>
              <a:rPr lang="en-US" sz="4800" dirty="0" smtClean="0"/>
              <a:t>stress</a:t>
            </a:r>
          </a:p>
          <a:p>
            <a:pPr lvl="1"/>
            <a:r>
              <a:rPr lang="en-US" sz="4800" dirty="0" smtClean="0"/>
              <a:t> </a:t>
            </a:r>
            <a:r>
              <a:rPr lang="en-US" sz="4800" dirty="0"/>
              <a:t>the particular response may depend on cellular redox status at a given time</a:t>
            </a:r>
          </a:p>
        </p:txBody>
      </p:sp>
    </p:spTree>
    <p:extLst>
      <p:ext uri="{BB962C8B-B14F-4D97-AF65-F5344CB8AC3E}">
        <p14:creationId xmlns:p14="http://schemas.microsoft.com/office/powerpoint/2010/main" val="2241803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sz="half" idx="1"/>
          </p:nvPr>
        </p:nvSpPr>
        <p:spPr>
          <a:xfrm>
            <a:off x="2057400" y="3541064"/>
            <a:ext cx="3429000" cy="2667000"/>
          </a:xfrm>
        </p:spPr>
        <p:txBody>
          <a:bodyPr>
            <a:normAutofit fontScale="92500" lnSpcReduction="10000"/>
          </a:bodyPr>
          <a:lstStyle/>
          <a:p>
            <a:pPr eaLnBrk="1" hangingPunct="1">
              <a:lnSpc>
                <a:spcPct val="80000"/>
              </a:lnSpc>
            </a:pPr>
            <a:r>
              <a:rPr lang="es-ES" altLang="en-US" sz="3600" b="1" dirty="0" err="1" smtClean="0">
                <a:solidFill>
                  <a:srgbClr val="FFFF00"/>
                </a:solidFill>
              </a:rPr>
              <a:t>Honey</a:t>
            </a:r>
            <a:r>
              <a:rPr lang="es-ES" altLang="en-US" sz="3600" b="1" dirty="0" smtClean="0">
                <a:solidFill>
                  <a:srgbClr val="FFFF00"/>
                </a:solidFill>
              </a:rPr>
              <a:t> </a:t>
            </a:r>
            <a:endParaRPr lang="es-ES" altLang="en-US" sz="3600" b="1" dirty="0">
              <a:solidFill>
                <a:srgbClr val="FFFF00"/>
              </a:solidFill>
            </a:endParaRPr>
          </a:p>
          <a:p>
            <a:pPr eaLnBrk="1" hangingPunct="1">
              <a:lnSpc>
                <a:spcPct val="80000"/>
              </a:lnSpc>
            </a:pPr>
            <a:r>
              <a:rPr lang="es-ES" altLang="en-US" sz="3600" b="1" dirty="0" err="1" smtClean="0">
                <a:solidFill>
                  <a:srgbClr val="FFFF00"/>
                </a:solidFill>
              </a:rPr>
              <a:t>Bee</a:t>
            </a:r>
            <a:r>
              <a:rPr lang="es-ES" altLang="en-US" sz="3600" b="1" dirty="0" smtClean="0">
                <a:solidFill>
                  <a:srgbClr val="FFFF00"/>
                </a:solidFill>
              </a:rPr>
              <a:t> bread   </a:t>
            </a:r>
            <a:endParaRPr lang="es-ES" altLang="en-US" sz="3600" b="1" dirty="0">
              <a:solidFill>
                <a:srgbClr val="FFFF00"/>
              </a:solidFill>
            </a:endParaRPr>
          </a:p>
          <a:p>
            <a:pPr eaLnBrk="1" hangingPunct="1">
              <a:lnSpc>
                <a:spcPct val="80000"/>
              </a:lnSpc>
            </a:pPr>
            <a:r>
              <a:rPr lang="es-ES" altLang="en-US" sz="3600" b="1" dirty="0" err="1" smtClean="0">
                <a:solidFill>
                  <a:srgbClr val="FFFF00"/>
                </a:solidFill>
              </a:rPr>
              <a:t>Pollen</a:t>
            </a:r>
            <a:r>
              <a:rPr lang="es-ES" altLang="en-US" sz="3600" b="1" dirty="0" smtClean="0">
                <a:solidFill>
                  <a:srgbClr val="FFFF00"/>
                </a:solidFill>
              </a:rPr>
              <a:t> </a:t>
            </a:r>
          </a:p>
          <a:p>
            <a:pPr eaLnBrk="1" hangingPunct="1">
              <a:lnSpc>
                <a:spcPct val="80000"/>
              </a:lnSpc>
            </a:pPr>
            <a:r>
              <a:rPr lang="es-ES" altLang="en-US" sz="3600" b="1" dirty="0" smtClean="0">
                <a:solidFill>
                  <a:srgbClr val="FFFF00"/>
                </a:solidFill>
              </a:rPr>
              <a:t>Royal </a:t>
            </a:r>
            <a:r>
              <a:rPr lang="es-ES" altLang="en-US" sz="3600" b="1" dirty="0" err="1" smtClean="0">
                <a:solidFill>
                  <a:srgbClr val="FFFF00"/>
                </a:solidFill>
              </a:rPr>
              <a:t>jelly</a:t>
            </a:r>
            <a:r>
              <a:rPr lang="es-ES" altLang="en-US" sz="3600" b="1" dirty="0" smtClean="0">
                <a:solidFill>
                  <a:srgbClr val="FFFF00"/>
                </a:solidFill>
              </a:rPr>
              <a:t> </a:t>
            </a:r>
            <a:endParaRPr lang="es-ES" altLang="en-US" sz="3600" b="1" dirty="0">
              <a:solidFill>
                <a:srgbClr val="FFFF00"/>
              </a:solidFill>
            </a:endParaRPr>
          </a:p>
          <a:p>
            <a:pPr eaLnBrk="1" hangingPunct="1">
              <a:lnSpc>
                <a:spcPct val="80000"/>
              </a:lnSpc>
            </a:pPr>
            <a:r>
              <a:rPr lang="es-ES" altLang="en-US" sz="3600" b="1" dirty="0" smtClean="0">
                <a:solidFill>
                  <a:srgbClr val="FFFF00"/>
                </a:solidFill>
              </a:rPr>
              <a:t>Propolis </a:t>
            </a:r>
            <a:endParaRPr lang="es-ES" altLang="en-US" sz="3600" b="1" dirty="0">
              <a:solidFill>
                <a:srgbClr val="FFFF00"/>
              </a:solidFill>
            </a:endParaRPr>
          </a:p>
          <a:p>
            <a:endParaRPr lang="ar-SA" altLang="en-US" sz="3600" dirty="0"/>
          </a:p>
        </p:txBody>
      </p:sp>
      <p:sp>
        <p:nvSpPr>
          <p:cNvPr id="8195" name="Content Placeholder 3"/>
          <p:cNvSpPr>
            <a:spLocks noGrp="1"/>
          </p:cNvSpPr>
          <p:nvPr>
            <p:ph sz="half" idx="2"/>
          </p:nvPr>
        </p:nvSpPr>
        <p:spPr>
          <a:xfrm>
            <a:off x="6442656" y="3378200"/>
            <a:ext cx="5105400" cy="3276600"/>
          </a:xfrm>
        </p:spPr>
        <p:txBody>
          <a:bodyPr>
            <a:normAutofit fontScale="92500" lnSpcReduction="10000"/>
          </a:bodyPr>
          <a:lstStyle/>
          <a:p>
            <a:pPr eaLnBrk="1" hangingPunct="1">
              <a:lnSpc>
                <a:spcPct val="80000"/>
              </a:lnSpc>
            </a:pPr>
            <a:r>
              <a:rPr lang="es-ES" altLang="en-US" sz="3600" b="1" dirty="0" err="1" smtClean="0">
                <a:solidFill>
                  <a:srgbClr val="FFFF00"/>
                </a:solidFill>
              </a:rPr>
              <a:t>Apitoxin</a:t>
            </a:r>
            <a:r>
              <a:rPr lang="es-ES" altLang="en-US" sz="3600" b="1" dirty="0" smtClean="0">
                <a:solidFill>
                  <a:srgbClr val="FFFF00"/>
                </a:solidFill>
              </a:rPr>
              <a:t> </a:t>
            </a:r>
            <a:r>
              <a:rPr lang="es-ES" altLang="en-US" sz="3600" b="1" dirty="0" err="1">
                <a:solidFill>
                  <a:srgbClr val="FFFF00"/>
                </a:solidFill>
              </a:rPr>
              <a:t>or</a:t>
            </a:r>
            <a:r>
              <a:rPr lang="es-ES" altLang="en-US" sz="3600" b="1" dirty="0">
                <a:solidFill>
                  <a:srgbClr val="FFFF00"/>
                </a:solidFill>
              </a:rPr>
              <a:t> </a:t>
            </a:r>
            <a:r>
              <a:rPr lang="es-ES" altLang="en-US" sz="3600" b="1" dirty="0" err="1">
                <a:solidFill>
                  <a:srgbClr val="FFFF00"/>
                </a:solidFill>
              </a:rPr>
              <a:t>bee</a:t>
            </a:r>
            <a:r>
              <a:rPr lang="es-ES" altLang="en-US" sz="3600" b="1" dirty="0">
                <a:solidFill>
                  <a:srgbClr val="FFFF00"/>
                </a:solidFill>
              </a:rPr>
              <a:t> </a:t>
            </a:r>
            <a:r>
              <a:rPr lang="es-ES" altLang="en-US" sz="3600" b="1" dirty="0" err="1" smtClean="0">
                <a:solidFill>
                  <a:srgbClr val="FFFF00"/>
                </a:solidFill>
              </a:rPr>
              <a:t>venom</a:t>
            </a:r>
            <a:r>
              <a:rPr lang="es-ES" altLang="en-US" sz="3600" b="1" dirty="0" smtClean="0">
                <a:solidFill>
                  <a:srgbClr val="FFFF00"/>
                </a:solidFill>
              </a:rPr>
              <a:t> </a:t>
            </a:r>
            <a:endParaRPr lang="es-ES" altLang="en-US" sz="3600" b="1" dirty="0">
              <a:solidFill>
                <a:srgbClr val="FFFF00"/>
              </a:solidFill>
            </a:endParaRPr>
          </a:p>
          <a:p>
            <a:pPr eaLnBrk="1" hangingPunct="1">
              <a:lnSpc>
                <a:spcPct val="80000"/>
              </a:lnSpc>
            </a:pPr>
            <a:r>
              <a:rPr lang="es-ES" altLang="en-US" sz="3600" b="1" dirty="0" err="1" smtClean="0">
                <a:solidFill>
                  <a:srgbClr val="FFFF00"/>
                </a:solidFill>
              </a:rPr>
              <a:t>Hive</a:t>
            </a:r>
            <a:r>
              <a:rPr lang="es-ES" altLang="en-US" sz="3600" b="1" dirty="0" smtClean="0">
                <a:solidFill>
                  <a:srgbClr val="FFFF00"/>
                </a:solidFill>
              </a:rPr>
              <a:t> air   </a:t>
            </a:r>
            <a:endParaRPr lang="es-ES" altLang="en-US" sz="3600" b="1" dirty="0">
              <a:solidFill>
                <a:srgbClr val="FFFF00"/>
              </a:solidFill>
            </a:endParaRPr>
          </a:p>
          <a:p>
            <a:pPr eaLnBrk="1" hangingPunct="1">
              <a:lnSpc>
                <a:spcPct val="80000"/>
              </a:lnSpc>
            </a:pPr>
            <a:r>
              <a:rPr lang="es-ES" altLang="en-US" sz="3600" b="1" dirty="0" err="1" smtClean="0">
                <a:solidFill>
                  <a:srgbClr val="FFFF00"/>
                </a:solidFill>
              </a:rPr>
              <a:t>Comb</a:t>
            </a:r>
            <a:r>
              <a:rPr lang="es-ES" altLang="en-US" sz="3600" b="1" dirty="0" smtClean="0">
                <a:solidFill>
                  <a:srgbClr val="FFFF00"/>
                </a:solidFill>
              </a:rPr>
              <a:t> </a:t>
            </a:r>
            <a:r>
              <a:rPr lang="es-ES" altLang="en-US" sz="3600" b="1" dirty="0" err="1" smtClean="0">
                <a:solidFill>
                  <a:srgbClr val="FFFF00"/>
                </a:solidFill>
              </a:rPr>
              <a:t>beeswax</a:t>
            </a:r>
            <a:r>
              <a:rPr lang="es-ES" altLang="en-US" sz="3600" b="1" dirty="0" smtClean="0">
                <a:solidFill>
                  <a:srgbClr val="FFFF00"/>
                </a:solidFill>
              </a:rPr>
              <a:t> </a:t>
            </a:r>
            <a:endParaRPr lang="es-ES" altLang="en-US" sz="3600" b="1" dirty="0">
              <a:solidFill>
                <a:srgbClr val="FFFF00"/>
              </a:solidFill>
            </a:endParaRPr>
          </a:p>
          <a:p>
            <a:pPr eaLnBrk="1" hangingPunct="1">
              <a:lnSpc>
                <a:spcPct val="80000"/>
              </a:lnSpc>
            </a:pPr>
            <a:r>
              <a:rPr lang="es-ES" altLang="en-US" sz="3600" b="1" dirty="0" err="1" smtClean="0">
                <a:solidFill>
                  <a:srgbClr val="FFFF00"/>
                </a:solidFill>
              </a:rPr>
              <a:t>Drone</a:t>
            </a:r>
            <a:r>
              <a:rPr lang="es-ES" altLang="en-US" sz="3600" b="1" dirty="0" smtClean="0">
                <a:solidFill>
                  <a:srgbClr val="FFFF00"/>
                </a:solidFill>
              </a:rPr>
              <a:t> </a:t>
            </a:r>
            <a:r>
              <a:rPr lang="es-ES" altLang="en-US" sz="3600" b="1" dirty="0" err="1" smtClean="0">
                <a:solidFill>
                  <a:srgbClr val="FFFF00"/>
                </a:solidFill>
              </a:rPr>
              <a:t>larvae</a:t>
            </a:r>
            <a:r>
              <a:rPr lang="es-ES" altLang="en-US" sz="3600" b="1" dirty="0" smtClean="0">
                <a:solidFill>
                  <a:srgbClr val="FFFF00"/>
                </a:solidFill>
              </a:rPr>
              <a:t> </a:t>
            </a:r>
            <a:endParaRPr lang="es-ES" altLang="en-US" sz="3600" b="1" dirty="0">
              <a:solidFill>
                <a:srgbClr val="FFFF00"/>
              </a:solidFill>
            </a:endParaRPr>
          </a:p>
          <a:p>
            <a:pPr eaLnBrk="1" hangingPunct="1">
              <a:lnSpc>
                <a:spcPct val="80000"/>
              </a:lnSpc>
            </a:pPr>
            <a:r>
              <a:rPr lang="es-ES" altLang="en-US" sz="3600" b="1" dirty="0" smtClean="0">
                <a:solidFill>
                  <a:srgbClr val="FFFF00"/>
                </a:solidFill>
              </a:rPr>
              <a:t> </a:t>
            </a:r>
            <a:r>
              <a:rPr lang="es-ES" altLang="en-US" sz="3600" b="1" dirty="0" err="1" smtClean="0">
                <a:solidFill>
                  <a:srgbClr val="FFFF00"/>
                </a:solidFill>
              </a:rPr>
              <a:t>Whole</a:t>
            </a:r>
            <a:r>
              <a:rPr lang="es-ES" altLang="en-US" sz="3600" b="1" dirty="0" smtClean="0">
                <a:solidFill>
                  <a:srgbClr val="FFFF00"/>
                </a:solidFill>
              </a:rPr>
              <a:t> </a:t>
            </a:r>
            <a:r>
              <a:rPr lang="es-ES" altLang="en-US" sz="3600" b="1" dirty="0" err="1">
                <a:solidFill>
                  <a:srgbClr val="FFFF00"/>
                </a:solidFill>
              </a:rPr>
              <a:t>bees</a:t>
            </a:r>
            <a:r>
              <a:rPr lang="es-ES" altLang="en-US" sz="3600" b="1" dirty="0">
                <a:solidFill>
                  <a:srgbClr val="FFFF00"/>
                </a:solidFill>
              </a:rPr>
              <a:t> </a:t>
            </a:r>
            <a:r>
              <a:rPr lang="es-ES" altLang="en-US" sz="3600" b="1" dirty="0" smtClean="0">
                <a:solidFill>
                  <a:srgbClr val="FFFF00"/>
                </a:solidFill>
              </a:rPr>
              <a:t>enteras </a:t>
            </a:r>
            <a:endParaRPr lang="ar-SA" altLang="en-US" sz="3600" dirty="0"/>
          </a:p>
        </p:txBody>
      </p:sp>
      <p:sp>
        <p:nvSpPr>
          <p:cNvPr id="8196" name="Rectangle 2"/>
          <p:cNvSpPr>
            <a:spLocks noGrp="1" noChangeArrowheads="1"/>
          </p:cNvSpPr>
          <p:nvPr>
            <p:ph type="title"/>
          </p:nvPr>
        </p:nvSpPr>
        <p:spPr>
          <a:xfrm>
            <a:off x="1184856" y="296214"/>
            <a:ext cx="9802143" cy="1496722"/>
          </a:xfrm>
        </p:spPr>
        <p:txBody>
          <a:bodyPr>
            <a:normAutofit/>
          </a:bodyPr>
          <a:lstStyle/>
          <a:p>
            <a:pPr eaLnBrk="1" hangingPunct="1"/>
            <a:r>
              <a:rPr lang="en-US" altLang="en-US" sz="4800" b="1" dirty="0" smtClean="0"/>
              <a:t>APITHERAPY</a:t>
            </a:r>
          </a:p>
        </p:txBody>
      </p:sp>
      <p:sp>
        <p:nvSpPr>
          <p:cNvPr id="8197" name="Rectangle 5"/>
          <p:cNvSpPr>
            <a:spLocks noChangeArrowheads="1"/>
          </p:cNvSpPr>
          <p:nvPr/>
        </p:nvSpPr>
        <p:spPr bwMode="auto">
          <a:xfrm>
            <a:off x="1078605" y="2046959"/>
            <a:ext cx="93919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ct val="80000"/>
              </a:lnSpc>
            </a:pPr>
            <a:r>
              <a:rPr lang="es-ES" altLang="en-US" sz="4000" dirty="0" err="1"/>
              <a:t>is</a:t>
            </a:r>
            <a:r>
              <a:rPr lang="es-ES" altLang="en-US" sz="4000" dirty="0"/>
              <a:t> </a:t>
            </a:r>
            <a:r>
              <a:rPr lang="es-ES" altLang="en-US" sz="4000" dirty="0" err="1"/>
              <a:t>the</a:t>
            </a:r>
            <a:r>
              <a:rPr lang="es-ES" altLang="en-US" sz="4000" dirty="0"/>
              <a:t> </a:t>
            </a:r>
            <a:r>
              <a:rPr lang="es-ES" altLang="en-US" sz="4000" dirty="0" err="1"/>
              <a:t>Complementary</a:t>
            </a:r>
            <a:r>
              <a:rPr lang="es-ES" altLang="en-US" sz="4000" dirty="0"/>
              <a:t> and </a:t>
            </a:r>
            <a:r>
              <a:rPr lang="es-ES" altLang="en-US" sz="4000" dirty="0" err="1"/>
              <a:t>Alternative</a:t>
            </a:r>
            <a:r>
              <a:rPr lang="es-ES" altLang="en-US" sz="4000" dirty="0"/>
              <a:t> Medicine </a:t>
            </a:r>
            <a:r>
              <a:rPr lang="es-ES" altLang="en-US" sz="4000" dirty="0" err="1"/>
              <a:t>promoting</a:t>
            </a:r>
            <a:r>
              <a:rPr lang="es-ES" altLang="en-US" sz="4000" dirty="0"/>
              <a:t> </a:t>
            </a:r>
            <a:r>
              <a:rPr lang="es-ES" altLang="en-US" sz="4000" dirty="0" err="1"/>
              <a:t>the</a:t>
            </a:r>
            <a:r>
              <a:rPr lang="es-ES" altLang="en-US" sz="4000" dirty="0"/>
              <a:t> use of </a:t>
            </a:r>
            <a:r>
              <a:rPr lang="es-ES" altLang="en-US" sz="4000" dirty="0" err="1"/>
              <a:t>bee</a:t>
            </a:r>
            <a:r>
              <a:rPr lang="es-ES" altLang="en-US" sz="4000" dirty="0"/>
              <a:t> </a:t>
            </a:r>
            <a:r>
              <a:rPr lang="es-ES" altLang="en-US" sz="4000" dirty="0" err="1"/>
              <a:t>products</a:t>
            </a:r>
            <a:r>
              <a:rPr lang="es-ES" altLang="en-US" sz="4000" dirty="0"/>
              <a:t> </a:t>
            </a:r>
            <a:endParaRPr lang="es-ES" altLang="en-US" sz="4000" b="1" dirty="0"/>
          </a:p>
        </p:txBody>
      </p:sp>
    </p:spTree>
    <p:extLst>
      <p:ext uri="{BB962C8B-B14F-4D97-AF65-F5344CB8AC3E}">
        <p14:creationId xmlns:p14="http://schemas.microsoft.com/office/powerpoint/2010/main" val="3779636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ox(in)">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additive="base">
                                        <p:cTn id="12" dur="500" fill="hold"/>
                                        <p:tgtEl>
                                          <p:spTgt spid="8197"/>
                                        </p:tgtEl>
                                        <p:attrNameLst>
                                          <p:attrName>ppt_x</p:attrName>
                                        </p:attrNameLst>
                                      </p:cBhvr>
                                      <p:tavLst>
                                        <p:tav tm="0">
                                          <p:val>
                                            <p:strVal val="#ppt_x"/>
                                          </p:val>
                                        </p:tav>
                                        <p:tav tm="100000">
                                          <p:val>
                                            <p:strVal val="#ppt_x"/>
                                          </p:val>
                                        </p:tav>
                                      </p:tavLst>
                                    </p:anim>
                                    <p:anim calcmode="lin" valueType="num">
                                      <p:cBhvr additive="base">
                                        <p:cTn id="13"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194">
                                            <p:txEl>
                                              <p:pRg st="0" end="0"/>
                                            </p:txEl>
                                          </p:spTgt>
                                        </p:tgtEl>
                                        <p:attrNameLst>
                                          <p:attrName>style.visibility</p:attrName>
                                        </p:attrNameLst>
                                      </p:cBhvr>
                                      <p:to>
                                        <p:strVal val="visible"/>
                                      </p:to>
                                    </p:set>
                                    <p:anim calcmode="lin" valueType="num">
                                      <p:cBhvr additive="base">
                                        <p:cTn id="18" dur="2000" fill="hold"/>
                                        <p:tgtEl>
                                          <p:spTgt spid="8194">
                                            <p:txEl>
                                              <p:pRg st="0" end="0"/>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81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194">
                                            <p:txEl>
                                              <p:pRg st="1" end="1"/>
                                            </p:txEl>
                                          </p:spTgt>
                                        </p:tgtEl>
                                        <p:attrNameLst>
                                          <p:attrName>style.visibility</p:attrName>
                                        </p:attrNameLst>
                                      </p:cBhvr>
                                      <p:to>
                                        <p:strVal val="visible"/>
                                      </p:to>
                                    </p:set>
                                    <p:anim calcmode="lin" valueType="num">
                                      <p:cBhvr additive="base">
                                        <p:cTn id="24" dur="2000" fill="hold"/>
                                        <p:tgtEl>
                                          <p:spTgt spid="8194">
                                            <p:txEl>
                                              <p:pRg st="1" end="1"/>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8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194">
                                            <p:txEl>
                                              <p:pRg st="2" end="2"/>
                                            </p:txEl>
                                          </p:spTgt>
                                        </p:tgtEl>
                                        <p:attrNameLst>
                                          <p:attrName>style.visibility</p:attrName>
                                        </p:attrNameLst>
                                      </p:cBhvr>
                                      <p:to>
                                        <p:strVal val="visible"/>
                                      </p:to>
                                    </p:set>
                                    <p:anim calcmode="lin" valueType="num">
                                      <p:cBhvr additive="base">
                                        <p:cTn id="30" dur="2000" fill="hold"/>
                                        <p:tgtEl>
                                          <p:spTgt spid="8194">
                                            <p:txEl>
                                              <p:pRg st="2" end="2"/>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81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194">
                                            <p:txEl>
                                              <p:pRg st="3" end="3"/>
                                            </p:txEl>
                                          </p:spTgt>
                                        </p:tgtEl>
                                        <p:attrNameLst>
                                          <p:attrName>style.visibility</p:attrName>
                                        </p:attrNameLst>
                                      </p:cBhvr>
                                      <p:to>
                                        <p:strVal val="visible"/>
                                      </p:to>
                                    </p:set>
                                    <p:anim calcmode="lin" valueType="num">
                                      <p:cBhvr additive="base">
                                        <p:cTn id="36" dur="2000" fill="hold"/>
                                        <p:tgtEl>
                                          <p:spTgt spid="8194">
                                            <p:txEl>
                                              <p:pRg st="3" end="3"/>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81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194">
                                            <p:txEl>
                                              <p:pRg st="4" end="4"/>
                                            </p:txEl>
                                          </p:spTgt>
                                        </p:tgtEl>
                                        <p:attrNameLst>
                                          <p:attrName>style.visibility</p:attrName>
                                        </p:attrNameLst>
                                      </p:cBhvr>
                                      <p:to>
                                        <p:strVal val="visible"/>
                                      </p:to>
                                    </p:set>
                                    <p:anim calcmode="lin" valueType="num">
                                      <p:cBhvr additive="base">
                                        <p:cTn id="42" dur="2000" fill="hold"/>
                                        <p:tgtEl>
                                          <p:spTgt spid="8194">
                                            <p:txEl>
                                              <p:pRg st="4" end="4"/>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819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195">
                                            <p:txEl>
                                              <p:pRg st="0" end="0"/>
                                            </p:txEl>
                                          </p:spTgt>
                                        </p:tgtEl>
                                        <p:attrNameLst>
                                          <p:attrName>style.visibility</p:attrName>
                                        </p:attrNameLst>
                                      </p:cBhvr>
                                      <p:to>
                                        <p:strVal val="visible"/>
                                      </p:to>
                                    </p:set>
                                    <p:anim calcmode="lin" valueType="num">
                                      <p:cBhvr additive="base">
                                        <p:cTn id="48" dur="2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195">
                                            <p:txEl>
                                              <p:pRg st="1" end="1"/>
                                            </p:txEl>
                                          </p:spTgt>
                                        </p:tgtEl>
                                        <p:attrNameLst>
                                          <p:attrName>style.visibility</p:attrName>
                                        </p:attrNameLst>
                                      </p:cBhvr>
                                      <p:to>
                                        <p:strVal val="visible"/>
                                      </p:to>
                                    </p:set>
                                    <p:anim calcmode="lin" valueType="num">
                                      <p:cBhvr additive="base">
                                        <p:cTn id="54" dur="2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55" dur="20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195">
                                            <p:txEl>
                                              <p:pRg st="2" end="2"/>
                                            </p:txEl>
                                          </p:spTgt>
                                        </p:tgtEl>
                                        <p:attrNameLst>
                                          <p:attrName>style.visibility</p:attrName>
                                        </p:attrNameLst>
                                      </p:cBhvr>
                                      <p:to>
                                        <p:strVal val="visible"/>
                                      </p:to>
                                    </p:set>
                                    <p:anim calcmode="lin" valueType="num">
                                      <p:cBhvr additive="base">
                                        <p:cTn id="60" dur="2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61" dur="20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195">
                                            <p:txEl>
                                              <p:pRg st="3" end="3"/>
                                            </p:txEl>
                                          </p:spTgt>
                                        </p:tgtEl>
                                        <p:attrNameLst>
                                          <p:attrName>style.visibility</p:attrName>
                                        </p:attrNameLst>
                                      </p:cBhvr>
                                      <p:to>
                                        <p:strVal val="visible"/>
                                      </p:to>
                                    </p:set>
                                    <p:anim calcmode="lin" valueType="num">
                                      <p:cBhvr additive="base">
                                        <p:cTn id="66" dur="2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67" dur="20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8195">
                                            <p:txEl>
                                              <p:pRg st="4" end="4"/>
                                            </p:txEl>
                                          </p:spTgt>
                                        </p:tgtEl>
                                        <p:attrNameLst>
                                          <p:attrName>style.visibility</p:attrName>
                                        </p:attrNameLst>
                                      </p:cBhvr>
                                      <p:to>
                                        <p:strVal val="visible"/>
                                      </p:to>
                                    </p:set>
                                    <p:anim calcmode="lin" valueType="num">
                                      <p:cBhvr additive="base">
                                        <p:cTn id="72" dur="2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73" dur="20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P spid="8195" grpId="0" build="p"/>
      <p:bldP spid="8196" grpId="0"/>
      <p:bldP spid="8197"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98490" y="1792936"/>
            <a:ext cx="12144778" cy="4916957"/>
          </a:xfrm>
        </p:spPr>
        <p:txBody>
          <a:bodyPr>
            <a:noAutofit/>
          </a:bodyPr>
          <a:lstStyle/>
          <a:p>
            <a:pPr lvl="8"/>
            <a:r>
              <a:rPr lang="en-US" sz="4000" dirty="0"/>
              <a:t>Kimoto et al. </a:t>
            </a:r>
            <a:r>
              <a:rPr lang="en-US" sz="4000" dirty="0" smtClean="0"/>
              <a:t>1998 reported </a:t>
            </a:r>
            <a:r>
              <a:rPr lang="en-US" sz="4000" dirty="0"/>
              <a:t>that </a:t>
            </a:r>
            <a:r>
              <a:rPr lang="en-US" sz="4000" dirty="0" err="1"/>
              <a:t>artepilin</a:t>
            </a:r>
            <a:r>
              <a:rPr lang="en-US" sz="4000" dirty="0"/>
              <a:t> C </a:t>
            </a:r>
            <a:endParaRPr lang="en-US" sz="4000" dirty="0" smtClean="0"/>
          </a:p>
          <a:p>
            <a:pPr marL="1577600" lvl="8" indent="0">
              <a:buNone/>
            </a:pPr>
            <a:r>
              <a:rPr lang="en-US" sz="4000" dirty="0" smtClean="0"/>
              <a:t> (</a:t>
            </a:r>
            <a:r>
              <a:rPr lang="en-US" sz="4000" dirty="0"/>
              <a:t>a component of propolis) has cytostatic and cytotoxic effects on various malignant tumor cells in vitro and in vivo </a:t>
            </a:r>
            <a:endParaRPr lang="en-US" sz="4000" dirty="0" smtClean="0"/>
          </a:p>
          <a:p>
            <a:pPr lvl="8"/>
            <a:r>
              <a:rPr lang="en-US" sz="4000" dirty="0" smtClean="0"/>
              <a:t>It </a:t>
            </a:r>
            <a:r>
              <a:rPr lang="en-US" sz="4800" dirty="0"/>
              <a:t>activates</a:t>
            </a:r>
            <a:r>
              <a:rPr lang="en-US" sz="4000" dirty="0"/>
              <a:t> the immune system, especially by increasing the number of macrophages and their phagocytic activity as well as the number of lymphocytes, and has direct antitumor activity</a:t>
            </a:r>
          </a:p>
        </p:txBody>
      </p:sp>
    </p:spTree>
    <p:extLst>
      <p:ext uri="{BB962C8B-B14F-4D97-AF65-F5344CB8AC3E}">
        <p14:creationId xmlns:p14="http://schemas.microsoft.com/office/powerpoint/2010/main" val="1688506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20467557">
            <a:off x="1086805" y="1576249"/>
            <a:ext cx="9784080" cy="4206240"/>
          </a:xfrm>
          <a:solidFill>
            <a:srgbClr val="0000FF"/>
          </a:solidFill>
        </p:spPr>
        <p:txBody>
          <a:bodyPr>
            <a:normAutofit/>
          </a:bodyPr>
          <a:lstStyle/>
          <a:p>
            <a:r>
              <a:rPr lang="en-US" altLang="en-US" sz="6600" b="1" dirty="0"/>
              <a:t>Bee products act upon both innate and adaptive immune response</a:t>
            </a:r>
          </a:p>
          <a:p>
            <a:endParaRPr lang="en-US" sz="6000" dirty="0"/>
          </a:p>
        </p:txBody>
      </p:sp>
    </p:spTree>
    <p:extLst>
      <p:ext uri="{BB962C8B-B14F-4D97-AF65-F5344CB8AC3E}">
        <p14:creationId xmlns:p14="http://schemas.microsoft.com/office/powerpoint/2010/main" val="180936239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899886" y="1988456"/>
            <a:ext cx="10652463" cy="4869543"/>
          </a:xfrm>
        </p:spPr>
        <p:txBody>
          <a:bodyPr>
            <a:normAutofit/>
          </a:bodyPr>
          <a:lstStyle/>
          <a:p>
            <a:r>
              <a:rPr lang="en-US" altLang="en-US" sz="2800" b="1" dirty="0" smtClean="0"/>
              <a:t>At different levels, in the human innate response, these compounds suppress </a:t>
            </a:r>
          </a:p>
          <a:p>
            <a:pPr lvl="2"/>
            <a:r>
              <a:rPr lang="en-US" altLang="en-US" sz="3600" b="1" dirty="0"/>
              <a:t>DNA synthesis, </a:t>
            </a:r>
          </a:p>
          <a:p>
            <a:pPr lvl="2"/>
            <a:r>
              <a:rPr lang="en-US" altLang="en-US" sz="3600" b="1" dirty="0"/>
              <a:t>decrease proinflammatory cytokine synthesis (IL-2, IL-12 and IL-4),</a:t>
            </a:r>
          </a:p>
          <a:p>
            <a:pPr lvl="2"/>
            <a:r>
              <a:rPr lang="en-US" altLang="en-US" sz="3600" b="1" dirty="0"/>
              <a:t> inactivate both the classical and alternative complement pathway,</a:t>
            </a:r>
          </a:p>
          <a:p>
            <a:pPr lvl="2"/>
            <a:r>
              <a:rPr lang="en-US" altLang="en-US" sz="3600" b="1" dirty="0"/>
              <a:t>decrease superoxide anion production in </a:t>
            </a:r>
            <a:r>
              <a:rPr lang="en-US" altLang="en-US" sz="3600" b="1" dirty="0" smtClean="0"/>
              <a:t>neutrophils</a:t>
            </a:r>
            <a:r>
              <a:rPr lang="en-US" altLang="en-US" sz="3600" b="1" dirty="0"/>
              <a:t>. </a:t>
            </a:r>
          </a:p>
        </p:txBody>
      </p:sp>
      <p:sp>
        <p:nvSpPr>
          <p:cNvPr id="27651" name="Rectangle 3"/>
          <p:cNvSpPr>
            <a:spLocks noChangeArrowheads="1"/>
          </p:cNvSpPr>
          <p:nvPr/>
        </p:nvSpPr>
        <p:spPr bwMode="auto">
          <a:xfrm>
            <a:off x="2209800" y="2286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3600" b="1" dirty="0">
                <a:solidFill>
                  <a:srgbClr val="FF0000"/>
                </a:solidFill>
              </a:rPr>
              <a:t>Bee products act upon both innate and adaptive immune response</a:t>
            </a:r>
          </a:p>
        </p:txBody>
      </p:sp>
    </p:spTree>
    <p:extLst>
      <p:ext uri="{BB962C8B-B14F-4D97-AF65-F5344CB8AC3E}">
        <p14:creationId xmlns:p14="http://schemas.microsoft.com/office/powerpoint/2010/main" val="348050760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438400" y="277813"/>
            <a:ext cx="8229600" cy="1143000"/>
          </a:xfrm>
        </p:spPr>
        <p:txBody>
          <a:bodyPr>
            <a:normAutofit fontScale="90000"/>
          </a:bodyPr>
          <a:lstStyle/>
          <a:p>
            <a:r>
              <a:rPr lang="en-US" altLang="en-US" sz="4800" b="1">
                <a:solidFill>
                  <a:srgbClr val="FF0000"/>
                </a:solidFill>
              </a:rPr>
              <a:t>In adaptive immune response </a:t>
            </a:r>
          </a:p>
        </p:txBody>
      </p:sp>
      <p:sp>
        <p:nvSpPr>
          <p:cNvPr id="28675" name="Content Placeholder 2"/>
          <p:cNvSpPr>
            <a:spLocks noGrp="1"/>
          </p:cNvSpPr>
          <p:nvPr>
            <p:ph idx="1"/>
          </p:nvPr>
        </p:nvSpPr>
        <p:spPr>
          <a:xfrm>
            <a:off x="740229" y="2138589"/>
            <a:ext cx="10653485" cy="4530725"/>
          </a:xfrm>
        </p:spPr>
        <p:txBody>
          <a:bodyPr>
            <a:noAutofit/>
          </a:bodyPr>
          <a:lstStyle/>
          <a:p>
            <a:r>
              <a:rPr lang="en-US" altLang="en-US" sz="4400" b="1" dirty="0"/>
              <a:t>propolis and honey induce the increase of antibody production by plasma cells, </a:t>
            </a:r>
          </a:p>
          <a:p>
            <a:r>
              <a:rPr lang="en-US" altLang="en-US" sz="4400" b="1" dirty="0"/>
              <a:t>enhance the secretion </a:t>
            </a:r>
            <a:r>
              <a:rPr lang="en-US" altLang="en-US" sz="4400" b="1" dirty="0" smtClean="0"/>
              <a:t>of TGF-</a:t>
            </a:r>
            <a:r>
              <a:rPr lang="el-GR" altLang="en-US" sz="4400" b="1" dirty="0" smtClean="0"/>
              <a:t>β</a:t>
            </a:r>
            <a:r>
              <a:rPr lang="en-US" altLang="en-US" sz="4400" b="1" dirty="0" smtClean="0"/>
              <a:t> </a:t>
            </a:r>
            <a:r>
              <a:rPr lang="en-US" altLang="en-US" sz="4400" b="1" dirty="0"/>
              <a:t> after the activation of T regulatory cells, </a:t>
            </a:r>
          </a:p>
          <a:p>
            <a:r>
              <a:rPr lang="en-US" altLang="en-US" sz="4400" b="1" dirty="0"/>
              <a:t>inhibit Con A-stimulated cell proliferation in mice </a:t>
            </a:r>
            <a:r>
              <a:rPr lang="en-US" altLang="en-US" sz="4400" b="1" dirty="0" smtClean="0"/>
              <a:t>(Cova, </a:t>
            </a:r>
            <a:r>
              <a:rPr lang="en-US" altLang="en-US" sz="4400" b="1" dirty="0"/>
              <a:t>2013). </a:t>
            </a:r>
          </a:p>
          <a:p>
            <a:endParaRPr lang="en-US" altLang="en-US" sz="4400" b="1" dirty="0"/>
          </a:p>
          <a:p>
            <a:endParaRPr lang="en-US" altLang="en-US" sz="4400" b="1" dirty="0"/>
          </a:p>
        </p:txBody>
      </p:sp>
    </p:spTree>
    <p:extLst>
      <p:ext uri="{BB962C8B-B14F-4D97-AF65-F5344CB8AC3E}">
        <p14:creationId xmlns:p14="http://schemas.microsoft.com/office/powerpoint/2010/main" val="42400022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4400" b="1">
                <a:solidFill>
                  <a:srgbClr val="FF0000"/>
                </a:solidFill>
              </a:rPr>
              <a:t>In adaptive immune response</a:t>
            </a:r>
            <a:endParaRPr lang="en-US" altLang="en-US" smtClean="0"/>
          </a:p>
        </p:txBody>
      </p:sp>
      <p:sp>
        <p:nvSpPr>
          <p:cNvPr id="29699" name="Content Placeholder 2"/>
          <p:cNvSpPr>
            <a:spLocks noGrp="1"/>
          </p:cNvSpPr>
          <p:nvPr>
            <p:ph idx="1"/>
          </p:nvPr>
        </p:nvSpPr>
        <p:spPr>
          <a:xfrm>
            <a:off x="696686" y="2036989"/>
            <a:ext cx="11088914" cy="4530725"/>
          </a:xfrm>
        </p:spPr>
        <p:txBody>
          <a:bodyPr>
            <a:noAutofit/>
          </a:bodyPr>
          <a:lstStyle/>
          <a:p>
            <a:r>
              <a:rPr lang="en-US" altLang="en-US" sz="4800" b="1" dirty="0"/>
              <a:t>The effect of IL-10+ NK cells on Ag-specific T cell proliferation has been examined in bee venom major allergen, phospholipase A2- and purified protein derivative of </a:t>
            </a:r>
            <a:r>
              <a:rPr lang="en-US" altLang="en-US" sz="4800" b="1" i="1" dirty="0" err="1"/>
              <a:t>Mycobecterium</a:t>
            </a:r>
            <a:r>
              <a:rPr lang="en-US" altLang="en-US" sz="4800" b="1" i="1" dirty="0"/>
              <a:t> bovis</a:t>
            </a:r>
            <a:r>
              <a:rPr lang="en-US" altLang="en-US" sz="4800" b="1" dirty="0"/>
              <a:t>-induced T cell proliferation. </a:t>
            </a:r>
          </a:p>
          <a:p>
            <a:endParaRPr lang="en-US" altLang="en-US" sz="4800" b="1" dirty="0"/>
          </a:p>
        </p:txBody>
      </p:sp>
    </p:spTree>
    <p:extLst>
      <p:ext uri="{BB962C8B-B14F-4D97-AF65-F5344CB8AC3E}">
        <p14:creationId xmlns:p14="http://schemas.microsoft.com/office/powerpoint/2010/main" val="42124493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202919" y="284176"/>
            <a:ext cx="9784080" cy="1508760"/>
          </a:xfrm>
        </p:spPr>
        <p:txBody>
          <a:bodyPr/>
          <a:lstStyle/>
          <a:p>
            <a:r>
              <a:rPr lang="en-US" altLang="en-US" b="1" dirty="0">
                <a:solidFill>
                  <a:srgbClr val="FF0000"/>
                </a:solidFill>
              </a:rPr>
              <a:t>In adaptive immune response</a:t>
            </a:r>
            <a:endParaRPr lang="en-US" altLang="en-US" dirty="0" smtClean="0"/>
          </a:p>
        </p:txBody>
      </p:sp>
      <p:sp>
        <p:nvSpPr>
          <p:cNvPr id="30723" name="Content Placeholder 2"/>
          <p:cNvSpPr>
            <a:spLocks noGrp="1"/>
          </p:cNvSpPr>
          <p:nvPr>
            <p:ph idx="1"/>
          </p:nvPr>
        </p:nvSpPr>
        <p:spPr>
          <a:xfrm>
            <a:off x="1043189" y="2133600"/>
            <a:ext cx="9943810" cy="4724400"/>
          </a:xfrm>
        </p:spPr>
        <p:txBody>
          <a:bodyPr>
            <a:normAutofit/>
          </a:bodyPr>
          <a:lstStyle/>
          <a:p>
            <a:r>
              <a:rPr lang="en-US" altLang="en-US" sz="4800" dirty="0"/>
              <a:t>IL-10+ NK cells significantly suppressed both allergen/Ag-induced T cell proliferation and secretion of IL-13 and IFN-gamma, particularly due to secreted IL-10 as demonstrated by blocking of the IL-10 receptor. </a:t>
            </a:r>
          </a:p>
          <a:p>
            <a:endParaRPr lang="en-US" altLang="en-US" sz="4800" dirty="0"/>
          </a:p>
        </p:txBody>
      </p:sp>
    </p:spTree>
    <p:extLst>
      <p:ext uri="{BB962C8B-B14F-4D97-AF65-F5344CB8AC3E}">
        <p14:creationId xmlns:p14="http://schemas.microsoft.com/office/powerpoint/2010/main" val="44186118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altLang="en-US" sz="4800" dirty="0"/>
              <a:t>These results demonstrate that a distinct small fraction of NK cells display regulatory functions in humans.</a:t>
            </a:r>
          </a:p>
          <a:p>
            <a:endParaRPr lang="en-US" sz="4400" dirty="0"/>
          </a:p>
        </p:txBody>
      </p:sp>
      <p:sp>
        <p:nvSpPr>
          <p:cNvPr id="4" name="Title 1"/>
          <p:cNvSpPr>
            <a:spLocks noGrp="1"/>
          </p:cNvSpPr>
          <p:nvPr>
            <p:ph type="title"/>
          </p:nvPr>
        </p:nvSpPr>
        <p:spPr/>
        <p:txBody>
          <a:bodyPr/>
          <a:lstStyle/>
          <a:p>
            <a:r>
              <a:rPr lang="en-US" altLang="en-US" b="1" dirty="0">
                <a:solidFill>
                  <a:srgbClr val="FF0000"/>
                </a:solidFill>
              </a:rPr>
              <a:t>In adaptive immune response</a:t>
            </a:r>
            <a:endParaRPr lang="en-US" altLang="en-US" dirty="0" smtClean="0"/>
          </a:p>
        </p:txBody>
      </p:sp>
    </p:spTree>
    <p:extLst>
      <p:ext uri="{BB962C8B-B14F-4D97-AF65-F5344CB8AC3E}">
        <p14:creationId xmlns:p14="http://schemas.microsoft.com/office/powerpoint/2010/main" val="352780093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rgbClr val="0000FF"/>
                </a:solidFill>
              </a:rPr>
              <a:t>Conclusion</a:t>
            </a:r>
            <a:endParaRPr lang="en-US" sz="4800" b="1" dirty="0">
              <a:solidFill>
                <a:srgbClr val="0000FF"/>
              </a:solidFill>
            </a:endParaRPr>
          </a:p>
        </p:txBody>
      </p:sp>
      <p:sp>
        <p:nvSpPr>
          <p:cNvPr id="3" name="Content Placeholder 2"/>
          <p:cNvSpPr>
            <a:spLocks noGrp="1"/>
          </p:cNvSpPr>
          <p:nvPr>
            <p:ph idx="1"/>
          </p:nvPr>
        </p:nvSpPr>
        <p:spPr>
          <a:xfrm>
            <a:off x="1204685" y="2017486"/>
            <a:ext cx="9782313" cy="4200434"/>
          </a:xfrm>
        </p:spPr>
        <p:txBody>
          <a:bodyPr>
            <a:normAutofit/>
          </a:bodyPr>
          <a:lstStyle/>
          <a:p>
            <a:r>
              <a:rPr lang="en-US" sz="4000" dirty="0" smtClean="0"/>
              <a:t>From the over mentioned date it could concluded that:</a:t>
            </a:r>
          </a:p>
          <a:p>
            <a:r>
              <a:rPr lang="en-US" sz="4000" dirty="0" smtClean="0"/>
              <a:t>Bee products is safe </a:t>
            </a:r>
          </a:p>
          <a:p>
            <a:r>
              <a:rPr lang="en-US" sz="4000" dirty="0" smtClean="0"/>
              <a:t>non toxic</a:t>
            </a:r>
          </a:p>
          <a:p>
            <a:r>
              <a:rPr lang="en-US" sz="4000" dirty="0" smtClean="0"/>
              <a:t> no cumulative activity</a:t>
            </a:r>
          </a:p>
          <a:p>
            <a:r>
              <a:rPr lang="en-US" sz="4000" dirty="0" smtClean="0"/>
              <a:t>Immunopotentiation</a:t>
            </a:r>
          </a:p>
          <a:p>
            <a:endParaRPr lang="en-US" sz="4000" dirty="0"/>
          </a:p>
        </p:txBody>
      </p:sp>
    </p:spTree>
    <p:extLst>
      <p:ext uri="{BB962C8B-B14F-4D97-AF65-F5344CB8AC3E}">
        <p14:creationId xmlns:p14="http://schemas.microsoft.com/office/powerpoint/2010/main" val="34424646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7" descr="DSC_2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12192000" cy="69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Spea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511467" y="55717"/>
            <a:ext cx="2137229" cy="2302012"/>
          </a:xfrm>
          <a:prstGeom prst="rect">
            <a:avLst/>
          </a:prstGeom>
          <a:solidFill>
            <a:srgbClr val="66FFFF"/>
          </a:solidFill>
          <a:scene3d>
            <a:camera prst="perspectiveHeroicExtremeRightFacing"/>
            <a:lightRig rig="threePt" dir="t"/>
          </a:scene3d>
        </p:spPr>
      </p:pic>
      <p:pic>
        <p:nvPicPr>
          <p:cNvPr id="129028" name="Picture 3" descr="scan0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158510" y="3385812"/>
            <a:ext cx="1920496" cy="2546113"/>
          </a:xfrm>
          <a:prstGeom prst="rect">
            <a:avLst/>
          </a:prstGeom>
          <a:noFill/>
          <a:ln>
            <a:noFill/>
          </a:ln>
          <a:scene3d>
            <a:camera prst="isometricOffAxis2Righ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1763" y="-11113"/>
            <a:ext cx="876300"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6" descr="New Pic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002" y="3049525"/>
            <a:ext cx="2099303" cy="2992623"/>
          </a:xfrm>
          <a:prstGeom prst="rect">
            <a:avLst/>
          </a:prstGeom>
          <a:noFill/>
          <a:ln>
            <a:noFill/>
          </a:ln>
          <a:scene3d>
            <a:camera prst="isometricOffAxis2Righ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1" name="Picture 7" descr="Omics Group World Immunology Summit-2015 International Conference Track Speaker Eman Abd el-Rahman photo"/>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flipH="1">
            <a:off x="-3311" y="96763"/>
            <a:ext cx="1791670" cy="2508337"/>
          </a:xfrm>
          <a:prstGeom prst="rect">
            <a:avLst/>
          </a:prstGeom>
          <a:noFill/>
          <a:ln>
            <a:noFill/>
          </a:ln>
          <a:scene3d>
            <a:camera prst="perspectiveHeroicExtremeLeftFacing"/>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2" name="Picture 8" descr="20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368014" y="2383796"/>
            <a:ext cx="1854815" cy="2334884"/>
          </a:xfrm>
          <a:prstGeom prst="rect">
            <a:avLst/>
          </a:prstGeom>
          <a:noFill/>
          <a:ln>
            <a:noFill/>
          </a:ln>
          <a:scene3d>
            <a:camera prst="perspectiveContrastingRightFacing"/>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3" name="Picture 1" descr="F:\Alyaa\صورة علياء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97262" y="2421230"/>
            <a:ext cx="1768750" cy="2392532"/>
          </a:xfrm>
          <a:prstGeom prst="rect">
            <a:avLst/>
          </a:prstGeom>
          <a:noFill/>
          <a:ln>
            <a:noFill/>
          </a:ln>
          <a:scene3d>
            <a:camera prst="isometricOffAxis2Righ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6" name="Picture 3" descr="C:\Users\ACER\AppData\Local\Microsoft\Windows\Temporary Internet Files\Content.Word\IMG_3892308470306.jpe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63142" y="2421230"/>
            <a:ext cx="1744370" cy="1744370"/>
          </a:xfrm>
          <a:prstGeom prst="rect">
            <a:avLst/>
          </a:prstGeom>
          <a:noFill/>
          <a:ln>
            <a:noFill/>
          </a:ln>
          <a:scene3d>
            <a:camera prst="perspectiveContrastingLeftFacing"/>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0779332"/>
      </p:ext>
    </p:extLst>
  </p:cSld>
  <p:clrMapOvr>
    <a:masterClrMapping/>
  </p:clrMapOvr>
  <p:transition spd="slow"/>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617663"/>
            <a:ext cx="8643938"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6131" name="Picture 22" descr="3dflagsdotcom_egypt_2faw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20524">
            <a:off x="1978026" y="3040063"/>
            <a:ext cx="2068513"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3" name="Rectangle 1"/>
          <p:cNvSpPr>
            <a:spLocks noChangeArrowheads="1"/>
          </p:cNvSpPr>
          <p:nvPr/>
        </p:nvSpPr>
        <p:spPr bwMode="auto">
          <a:xfrm>
            <a:off x="2068643" y="389744"/>
            <a:ext cx="82072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sz="3600" b="1" dirty="0"/>
              <a:t>Bee products as immunopotentiation</a:t>
            </a:r>
            <a:endParaRPr lang="en-US" sz="3600" dirty="0"/>
          </a:p>
          <a:p>
            <a:pPr algn="ctr"/>
            <a:endParaRPr lang="ar-SA" altLang="en-US" sz="3600" dirty="0"/>
          </a:p>
        </p:txBody>
      </p:sp>
      <p:pic>
        <p:nvPicPr>
          <p:cNvPr id="6160" name="Picture 16" descr="https://upload.wikimedia.org/wikipedia/commons/4/42/Animated-Flag-USA.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9951754">
            <a:off x="7808821" y="2802010"/>
            <a:ext cx="2252097" cy="148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173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92313" y="404814"/>
            <a:ext cx="8229600" cy="1152525"/>
          </a:xfrm>
        </p:spPr>
        <p:txBody>
          <a:bodyPr/>
          <a:lstStyle/>
          <a:p>
            <a:r>
              <a:rPr lang="en-GB" altLang="en-US" b="1" i="1">
                <a:solidFill>
                  <a:srgbClr val="0000FF"/>
                </a:solidFill>
              </a:rPr>
              <a:t>WHAT IS APITHERAPY</a:t>
            </a:r>
            <a:endParaRPr lang="en-US" altLang="en-US">
              <a:solidFill>
                <a:srgbClr val="0000FF"/>
              </a:solidFill>
            </a:endParaRPr>
          </a:p>
        </p:txBody>
      </p:sp>
      <p:sp>
        <p:nvSpPr>
          <p:cNvPr id="20483" name="Rectangle 3"/>
          <p:cNvSpPr>
            <a:spLocks noGrp="1" noChangeArrowheads="1"/>
          </p:cNvSpPr>
          <p:nvPr>
            <p:ph type="body" sz="half" idx="2"/>
          </p:nvPr>
        </p:nvSpPr>
        <p:spPr>
          <a:xfrm>
            <a:off x="940158" y="1907594"/>
            <a:ext cx="9581881" cy="4679950"/>
          </a:xfrm>
        </p:spPr>
        <p:txBody>
          <a:bodyPr>
            <a:noAutofit/>
          </a:bodyPr>
          <a:lstStyle/>
          <a:p>
            <a:r>
              <a:rPr lang="en-GB" altLang="en-US" sz="3200" b="1" dirty="0" smtClean="0"/>
              <a:t>“Apitherapy” is, simply said, the use of bee products to prevent, heal or recover somebody from one or more diseases/conditions.</a:t>
            </a:r>
          </a:p>
          <a:p>
            <a:endParaRPr lang="en-US" altLang="en-US" sz="3200" b="1" dirty="0" smtClean="0"/>
          </a:p>
          <a:p>
            <a:r>
              <a:rPr lang="en-GB" altLang="en-US" sz="3200" b="1" dirty="0" smtClean="0"/>
              <a:t> The origin of this word is  </a:t>
            </a:r>
            <a:r>
              <a:rPr lang="en-GB" altLang="en-US" sz="3200" b="1" dirty="0" err="1" smtClean="0"/>
              <a:t>Api</a:t>
            </a:r>
            <a:r>
              <a:rPr lang="en-GB" altLang="en-US" sz="3200" b="1" dirty="0" smtClean="0"/>
              <a:t>" comes from the bee's </a:t>
            </a:r>
            <a:r>
              <a:rPr lang="en-GB" altLang="en-US" sz="3200" b="1" dirty="0" err="1" smtClean="0"/>
              <a:t>latin</a:t>
            </a:r>
            <a:r>
              <a:rPr lang="en-GB" altLang="en-US" sz="3200" b="1" dirty="0" smtClean="0"/>
              <a:t> name:  </a:t>
            </a:r>
            <a:r>
              <a:rPr lang="en-GB" altLang="en-US" sz="3200" b="1" i="1" dirty="0" err="1" smtClean="0"/>
              <a:t>Apis</a:t>
            </a:r>
            <a:r>
              <a:rPr lang="en-GB" altLang="en-US" sz="3200" b="1" i="1" dirty="0" smtClean="0"/>
              <a:t> </a:t>
            </a:r>
            <a:r>
              <a:rPr lang="en-GB" altLang="en-US" sz="3200" b="1" i="1" dirty="0" err="1" smtClean="0"/>
              <a:t>mellifica</a:t>
            </a:r>
            <a:r>
              <a:rPr lang="en-GB" altLang="en-US" sz="3200" b="1" dirty="0" smtClean="0"/>
              <a:t> </a:t>
            </a:r>
          </a:p>
          <a:p>
            <a:r>
              <a:rPr lang="en-GB" altLang="en-US" sz="3200" b="1" dirty="0" smtClean="0"/>
              <a:t>"therapy" comes from the Greek word "</a:t>
            </a:r>
            <a:r>
              <a:rPr lang="en-GB" altLang="en-US" sz="3200" b="1" i="1" dirty="0" err="1" smtClean="0"/>
              <a:t>therapeuein</a:t>
            </a:r>
            <a:r>
              <a:rPr lang="en-GB" altLang="en-US" sz="3200" b="1" dirty="0" smtClean="0"/>
              <a:t>" which means a method to treat the human beings or animals against different diseases.	 </a:t>
            </a:r>
            <a:endParaRPr lang="en-US" altLang="en-US" sz="3200" b="1" dirty="0" smtClean="0"/>
          </a:p>
          <a:p>
            <a:endParaRPr lang="en-US" altLang="en-US" sz="3200" b="1" dirty="0" smtClean="0"/>
          </a:p>
        </p:txBody>
      </p:sp>
    </p:spTree>
    <p:extLst>
      <p:ext uri="{BB962C8B-B14F-4D97-AF65-F5344CB8AC3E}">
        <p14:creationId xmlns:p14="http://schemas.microsoft.com/office/powerpoint/2010/main" val="3565272401"/>
      </p:ext>
    </p:extLst>
  </p:cSld>
  <p:clrMapOvr>
    <a:masterClrMapping/>
  </p:clrMapOvr>
  <p:transition spd="slow"/>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5715001" y="2133600"/>
          <a:ext cx="2949575" cy="3581400"/>
        </p:xfrm>
        <a:graphic>
          <a:graphicData uri="http://schemas.openxmlformats.org/presentationml/2006/ole">
            <mc:AlternateContent xmlns:mc="http://schemas.openxmlformats.org/markup-compatibility/2006">
              <mc:Choice xmlns:v="urn:schemas-microsoft-com:vml" Requires="v">
                <p:oleObj spid="_x0000_s5140" name="Clip" r:id="rId3" imgW="3467100" imgH="5018088" progId="MS_ClipArt_Gallery.2">
                  <p:embed/>
                </p:oleObj>
              </mc:Choice>
              <mc:Fallback>
                <p:oleObj name="Clip" r:id="rId3" imgW="3467100" imgH="5018088"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1" y="2133600"/>
                        <a:ext cx="294957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7155" name="Picture 3" descr="too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1947333"/>
            <a:ext cx="4292600" cy="357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4"/>
          <p:cNvSpPr>
            <a:spLocks noChangeArrowheads="1" noChangeShapeType="1" noTextEdit="1"/>
          </p:cNvSpPr>
          <p:nvPr/>
        </p:nvSpPr>
        <p:spPr bwMode="auto">
          <a:xfrm rot="-1081869">
            <a:off x="2990850" y="3098801"/>
            <a:ext cx="7086600" cy="2728913"/>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1080000" scaled="1"/>
                </a:gradFill>
                <a:effectLst>
                  <a:outerShdw dist="35921" dir="2700000" sy="50000" kx="2115830" algn="bl" rotWithShape="0">
                    <a:srgbClr val="C0C0C0"/>
                  </a:outerShdw>
                </a:effectLst>
                <a:latin typeface="Arial" panose="020B0604020202020204" pitchFamily="34" charset="0"/>
                <a:cs typeface="Arial" panose="020B0604020202020204" pitchFamily="34" charset="0"/>
              </a:rPr>
              <a:t>Thank you</a:t>
            </a:r>
          </a:p>
        </p:txBody>
      </p:sp>
      <p:pic>
        <p:nvPicPr>
          <p:cNvPr id="177159" name="Picture 22" descr="3dflagsdotcom_egypt_2faw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679476">
            <a:off x="4092575" y="2792233"/>
            <a:ext cx="14160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https://upload.wikimedia.org/wikipedia/commons/4/42/Animated-Flag-USA.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0000246">
            <a:off x="8905728" y="2918867"/>
            <a:ext cx="1542556" cy="86297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p:cNvSpPr>
            <a:spLocks noChangeArrowheads="1"/>
          </p:cNvSpPr>
          <p:nvPr/>
        </p:nvSpPr>
        <p:spPr bwMode="auto">
          <a:xfrm>
            <a:off x="1611379" y="403969"/>
            <a:ext cx="8207244"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sz="3600" b="1" dirty="0"/>
              <a:t>Bee products as </a:t>
            </a:r>
            <a:r>
              <a:rPr lang="en-US" sz="3600" b="1" dirty="0" smtClean="0"/>
              <a:t>immunopotentiation</a:t>
            </a:r>
          </a:p>
          <a:p>
            <a:pPr algn="ctr"/>
            <a:r>
              <a:rPr lang="en-US" altLang="en-US" sz="2800" b="1" dirty="0">
                <a:cs typeface="Traditional Arabic" panose="02020603050405020304" pitchFamily="18" charset="-78"/>
              </a:rPr>
              <a:t>Ahmed G. Hegazi</a:t>
            </a:r>
            <a:br>
              <a:rPr lang="en-US" altLang="en-US" sz="2800" b="1" dirty="0">
                <a:cs typeface="Traditional Arabic" panose="02020603050405020304" pitchFamily="18" charset="-78"/>
              </a:rPr>
            </a:br>
            <a:r>
              <a:rPr lang="en-US" altLang="en-US" sz="2800" b="1" dirty="0">
                <a:cs typeface="Traditional Arabic" panose="02020603050405020304" pitchFamily="18" charset="-78"/>
              </a:rPr>
              <a:t>National Research Center, </a:t>
            </a:r>
            <a:r>
              <a:rPr lang="en-US" altLang="en-US" sz="2800" b="1" dirty="0" smtClean="0">
                <a:cs typeface="Traditional Arabic" panose="02020603050405020304" pitchFamily="18" charset="-78"/>
              </a:rPr>
              <a:t>Egypt</a:t>
            </a:r>
            <a:endParaRPr lang="en-US" altLang="en-US" sz="2800" b="1" dirty="0">
              <a:cs typeface="Traditional Arabic" panose="02020603050405020304" pitchFamily="18" charset="-78"/>
            </a:endParaRPr>
          </a:p>
        </p:txBody>
      </p:sp>
    </p:spTree>
    <p:extLst>
      <p:ext uri="{BB962C8B-B14F-4D97-AF65-F5344CB8AC3E}">
        <p14:creationId xmlns:p14="http://schemas.microsoft.com/office/powerpoint/2010/main" val="3537021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w Image.JPG"/>
          <p:cNvPicPr>
            <a:picLocks noChangeAspect="1"/>
          </p:cNvPicPr>
          <p:nvPr/>
        </p:nvPicPr>
        <p:blipFill>
          <a:blip r:embed="rId3" cstate="print">
            <a:duotone>
              <a:schemeClr val="accent1">
                <a:shade val="45000"/>
                <a:satMod val="135000"/>
              </a:schemeClr>
              <a:prstClr val="white"/>
            </a:duotone>
          </a:blip>
          <a:stretch>
            <a:fillRect/>
          </a:stretch>
        </p:blipFill>
        <p:spPr>
          <a:xfrm>
            <a:off x="1524000" y="0"/>
            <a:ext cx="9144000" cy="6858000"/>
          </a:xfrm>
          <a:prstGeom prst="rect">
            <a:avLst/>
          </a:prstGeom>
        </p:spPr>
      </p:pic>
      <p:sp>
        <p:nvSpPr>
          <p:cNvPr id="178179" name="Rectangle 4"/>
          <p:cNvSpPr>
            <a:spLocks noChangeArrowheads="1"/>
          </p:cNvSpPr>
          <p:nvPr/>
        </p:nvSpPr>
        <p:spPr bwMode="auto">
          <a:xfrm>
            <a:off x="1981200" y="457200"/>
            <a:ext cx="838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80000"/>
              </a:lnSpc>
              <a:spcBef>
                <a:spcPct val="20000"/>
              </a:spcBef>
              <a:buFontTx/>
              <a:buChar char="•"/>
            </a:pPr>
            <a:r>
              <a:rPr lang="en-US" altLang="en-US" sz="4000" b="1" dirty="0">
                <a:solidFill>
                  <a:srgbClr val="0033CC"/>
                </a:solidFill>
              </a:rPr>
              <a:t>Prof. Dr. Ahmed Hegazi</a:t>
            </a:r>
            <a:br>
              <a:rPr lang="en-US" altLang="en-US" sz="4000" b="1" dirty="0">
                <a:solidFill>
                  <a:srgbClr val="0033CC"/>
                </a:solidFill>
              </a:rPr>
            </a:br>
            <a:r>
              <a:rPr lang="en-US" altLang="en-US" sz="2800" b="1" dirty="0">
                <a:solidFill>
                  <a:srgbClr val="0033CC"/>
                </a:solidFill>
              </a:rPr>
              <a:t>Professor of Microbiology and Immunology</a:t>
            </a:r>
            <a:br>
              <a:rPr lang="en-US" altLang="en-US" sz="2800" b="1" dirty="0">
                <a:solidFill>
                  <a:srgbClr val="0033CC"/>
                </a:solidFill>
              </a:rPr>
            </a:br>
            <a:r>
              <a:rPr lang="en-US" altLang="en-US" sz="2800" b="1" dirty="0">
                <a:solidFill>
                  <a:srgbClr val="0033CC"/>
                </a:solidFill>
              </a:rPr>
              <a:t>National Research Center, Dokki, Giza, Egypt</a:t>
            </a:r>
          </a:p>
          <a:p>
            <a:pPr algn="ctr">
              <a:lnSpc>
                <a:spcPct val="80000"/>
              </a:lnSpc>
              <a:spcBef>
                <a:spcPct val="20000"/>
              </a:spcBef>
            </a:pPr>
            <a:r>
              <a:rPr lang="en-US" altLang="en-US" b="1" dirty="0">
                <a:solidFill>
                  <a:srgbClr val="0033CC"/>
                </a:solidFill>
              </a:rPr>
              <a:t>President of Egyptian Environmental Society for uses and production of bee products</a:t>
            </a:r>
            <a:br>
              <a:rPr lang="en-US" altLang="en-US" b="1" dirty="0">
                <a:solidFill>
                  <a:srgbClr val="0033CC"/>
                </a:solidFill>
              </a:rPr>
            </a:br>
            <a:r>
              <a:rPr lang="en-US" altLang="en-US" b="1" dirty="0">
                <a:solidFill>
                  <a:srgbClr val="0033CC"/>
                </a:solidFill>
              </a:rPr>
              <a:t>Secretary of Egyptian Society of Apitherapy</a:t>
            </a:r>
            <a:br>
              <a:rPr lang="en-US" altLang="en-US" b="1" dirty="0">
                <a:solidFill>
                  <a:srgbClr val="0033CC"/>
                </a:solidFill>
              </a:rPr>
            </a:br>
            <a:r>
              <a:rPr lang="en-US" altLang="en-US" b="1" dirty="0">
                <a:solidFill>
                  <a:srgbClr val="0033CC"/>
                </a:solidFill>
              </a:rPr>
              <a:t>Secretary General of African  Federation of Apiculture Associations</a:t>
            </a:r>
            <a:br>
              <a:rPr lang="en-US" altLang="en-US" b="1" dirty="0">
                <a:solidFill>
                  <a:srgbClr val="0033CC"/>
                </a:solidFill>
              </a:rPr>
            </a:br>
            <a:r>
              <a:rPr lang="en-US" altLang="en-US" b="1" dirty="0">
                <a:solidFill>
                  <a:srgbClr val="0033CC"/>
                </a:solidFill>
              </a:rPr>
              <a:t>Member of Apitherapy Commission , APIMONDIA</a:t>
            </a:r>
            <a:br>
              <a:rPr lang="en-US" altLang="en-US" b="1" dirty="0">
                <a:solidFill>
                  <a:srgbClr val="0033CC"/>
                </a:solidFill>
              </a:rPr>
            </a:br>
            <a:r>
              <a:rPr lang="en-US" altLang="en-US" sz="2800" b="1" dirty="0">
                <a:solidFill>
                  <a:srgbClr val="0033CC"/>
                </a:solidFill>
              </a:rPr>
              <a:t/>
            </a:r>
            <a:br>
              <a:rPr lang="en-US" altLang="en-US" sz="2800" b="1" dirty="0">
                <a:solidFill>
                  <a:srgbClr val="0033CC"/>
                </a:solidFill>
              </a:rPr>
            </a:br>
            <a:r>
              <a:rPr lang="en-US" altLang="en-US" sz="2800" b="1" dirty="0">
                <a:solidFill>
                  <a:srgbClr val="0033CC"/>
                </a:solidFill>
              </a:rPr>
              <a:t>E mail: </a:t>
            </a:r>
            <a:r>
              <a:rPr lang="en-US" altLang="en-US" sz="2800" b="1" dirty="0">
                <a:hlinkClick r:id="rId4"/>
              </a:rPr>
              <a:t>ahmed@</a:t>
            </a:r>
            <a:r>
              <a:rPr lang="en-US" altLang="en-US" sz="2800" dirty="0">
                <a:hlinkClick r:id="rId5"/>
              </a:rPr>
              <a:t>ahmed</a:t>
            </a:r>
            <a:r>
              <a:rPr lang="en-US" altLang="en-US" sz="2800" b="1" dirty="0">
                <a:hlinkClick r:id="rId5"/>
              </a:rPr>
              <a:t>hegazi</a:t>
            </a:r>
            <a:r>
              <a:rPr lang="en-US" altLang="en-US" sz="2800" b="1" dirty="0"/>
              <a:t>.</a:t>
            </a:r>
            <a:r>
              <a:rPr lang="en-US" altLang="en-US" sz="2800" b="1" dirty="0">
                <a:solidFill>
                  <a:srgbClr val="0033CC"/>
                </a:solidFill>
              </a:rPr>
              <a:t>com</a:t>
            </a:r>
          </a:p>
          <a:p>
            <a:pPr algn="ctr">
              <a:lnSpc>
                <a:spcPct val="80000"/>
              </a:lnSpc>
              <a:spcBef>
                <a:spcPct val="20000"/>
              </a:spcBef>
            </a:pPr>
            <a:r>
              <a:rPr lang="en-US" altLang="en-US" sz="2800" b="1" dirty="0">
                <a:solidFill>
                  <a:srgbClr val="0033CC"/>
                </a:solidFill>
              </a:rPr>
              <a:t>       and </a:t>
            </a:r>
            <a:r>
              <a:rPr lang="en-US" altLang="en-US" sz="2800" dirty="0">
                <a:solidFill>
                  <a:srgbClr val="0033CC"/>
                </a:solidFill>
                <a:hlinkClick r:id="rId5"/>
              </a:rPr>
              <a:t>ahmed</a:t>
            </a:r>
            <a:r>
              <a:rPr lang="en-US" altLang="en-US" sz="2800" b="1" dirty="0">
                <a:solidFill>
                  <a:srgbClr val="0033CC"/>
                </a:solidFill>
                <a:hlinkClick r:id="rId5"/>
              </a:rPr>
              <a:t>hegazi128@gmail.com</a:t>
            </a:r>
            <a:endParaRPr lang="en-US" altLang="en-US" sz="2800" b="1" dirty="0">
              <a:solidFill>
                <a:srgbClr val="0033CC"/>
              </a:solidFill>
            </a:endParaRPr>
          </a:p>
          <a:p>
            <a:pPr algn="ctr">
              <a:lnSpc>
                <a:spcPct val="80000"/>
              </a:lnSpc>
              <a:spcBef>
                <a:spcPct val="20000"/>
              </a:spcBef>
            </a:pPr>
            <a:r>
              <a:rPr lang="en-US" altLang="en-US" sz="2800" b="1" dirty="0" err="1">
                <a:solidFill>
                  <a:srgbClr val="0033CC"/>
                </a:solidFill>
              </a:rPr>
              <a:t>www,ahmedhegazi.com</a:t>
            </a:r>
            <a:r>
              <a:rPr lang="en-US" altLang="en-US" sz="2800" b="1" dirty="0">
                <a:solidFill>
                  <a:srgbClr val="0033CC"/>
                </a:solidFill>
              </a:rPr>
              <a:t>                         </a:t>
            </a:r>
          </a:p>
          <a:p>
            <a:pPr algn="ctr">
              <a:lnSpc>
                <a:spcPct val="80000"/>
              </a:lnSpc>
              <a:spcBef>
                <a:spcPct val="20000"/>
              </a:spcBef>
            </a:pPr>
            <a:r>
              <a:rPr lang="en-US" altLang="en-US" b="1" dirty="0">
                <a:solidFill>
                  <a:srgbClr val="0033CC"/>
                </a:solidFill>
              </a:rPr>
              <a:t>Tel    H:       +  202  37749222</a:t>
            </a:r>
          </a:p>
          <a:p>
            <a:pPr algn="ctr">
              <a:lnSpc>
                <a:spcPct val="80000"/>
              </a:lnSpc>
              <a:spcBef>
                <a:spcPct val="20000"/>
              </a:spcBef>
            </a:pPr>
            <a:r>
              <a:rPr lang="en-US" altLang="en-US" b="1" dirty="0">
                <a:solidFill>
                  <a:srgbClr val="0033CC"/>
                </a:solidFill>
              </a:rPr>
              <a:t>Fax   H:       +  202  37749222</a:t>
            </a:r>
          </a:p>
          <a:p>
            <a:pPr algn="ctr">
              <a:lnSpc>
                <a:spcPct val="80000"/>
              </a:lnSpc>
              <a:spcBef>
                <a:spcPct val="20000"/>
              </a:spcBef>
            </a:pPr>
            <a:r>
              <a:rPr lang="en-US" altLang="en-US" b="1" dirty="0">
                <a:solidFill>
                  <a:srgbClr val="0033CC"/>
                </a:solidFill>
              </a:rPr>
              <a:t>Fax  W:       +  202  33370931</a:t>
            </a:r>
          </a:p>
          <a:p>
            <a:pPr algn="ctr">
              <a:lnSpc>
                <a:spcPct val="80000"/>
              </a:lnSpc>
              <a:spcBef>
                <a:spcPct val="20000"/>
              </a:spcBef>
            </a:pPr>
            <a:r>
              <a:rPr lang="en-US" altLang="en-US" b="1" dirty="0">
                <a:solidFill>
                  <a:srgbClr val="0033CC"/>
                </a:solidFill>
              </a:rPr>
              <a:t>GMS:         +  201  01440063</a:t>
            </a:r>
          </a:p>
        </p:txBody>
      </p:sp>
    </p:spTree>
    <p:extLst>
      <p:ext uri="{BB962C8B-B14F-4D97-AF65-F5344CB8AC3E}">
        <p14:creationId xmlns:p14="http://schemas.microsoft.com/office/powerpoint/2010/main" val="512358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sz="half" idx="1"/>
          </p:nvPr>
        </p:nvSpPr>
        <p:spPr>
          <a:xfrm>
            <a:off x="1727579" y="2601533"/>
            <a:ext cx="9116431" cy="4076163"/>
          </a:xfrm>
        </p:spPr>
        <p:txBody>
          <a:bodyPr>
            <a:normAutofit lnSpcReduction="10000"/>
          </a:bodyPr>
          <a:lstStyle/>
          <a:p>
            <a:r>
              <a:rPr lang="es-ES" altLang="en-US" sz="4000" dirty="0" err="1" smtClean="0"/>
              <a:t>For</a:t>
            </a:r>
            <a:r>
              <a:rPr lang="es-ES" altLang="en-US" sz="4000" dirty="0" smtClean="0"/>
              <a:t>  </a:t>
            </a:r>
            <a:r>
              <a:rPr lang="es-ES" altLang="en-US" sz="4000" dirty="0" err="1" smtClean="0"/>
              <a:t>nutrition</a:t>
            </a:r>
            <a:r>
              <a:rPr lang="es-ES" altLang="en-US" sz="4000" dirty="0" smtClean="0"/>
              <a:t> , </a:t>
            </a:r>
            <a:endParaRPr lang="es-ES" altLang="en-US" sz="4000" dirty="0"/>
          </a:p>
          <a:p>
            <a:r>
              <a:rPr lang="es-ES" altLang="en-US" sz="4000" dirty="0" err="1" smtClean="0"/>
              <a:t>Health</a:t>
            </a:r>
            <a:r>
              <a:rPr lang="es-ES" altLang="en-US" sz="4000" dirty="0" smtClean="0"/>
              <a:t>  </a:t>
            </a:r>
            <a:endParaRPr lang="es-ES" altLang="en-US" sz="4000" dirty="0"/>
          </a:p>
          <a:p>
            <a:r>
              <a:rPr lang="es-ES" altLang="en-US" sz="4000" dirty="0" err="1" smtClean="0"/>
              <a:t>Life</a:t>
            </a:r>
            <a:r>
              <a:rPr lang="es-ES" altLang="en-US" sz="4000" dirty="0" smtClean="0"/>
              <a:t>  </a:t>
            </a:r>
            <a:r>
              <a:rPr lang="es-ES" altLang="en-US" sz="4000" dirty="0" err="1"/>
              <a:t>quality</a:t>
            </a:r>
            <a:endParaRPr lang="es-ES" altLang="en-US" sz="4000" dirty="0"/>
          </a:p>
          <a:p>
            <a:r>
              <a:rPr lang="es-ES" altLang="en-US" sz="4000" dirty="0"/>
              <a:t> </a:t>
            </a:r>
            <a:r>
              <a:rPr lang="es-ES" altLang="en-US" sz="4000" dirty="0" err="1" smtClean="0"/>
              <a:t>Improvement</a:t>
            </a:r>
            <a:r>
              <a:rPr lang="es-ES" altLang="en-US" sz="4000" dirty="0" smtClean="0"/>
              <a:t>  </a:t>
            </a:r>
            <a:endParaRPr lang="es-ES" altLang="en-US" sz="4000" dirty="0"/>
          </a:p>
          <a:p>
            <a:r>
              <a:rPr lang="es-ES" altLang="en-US" sz="4000" dirty="0" err="1" smtClean="0"/>
              <a:t>Prevention</a:t>
            </a:r>
            <a:r>
              <a:rPr lang="es-ES" altLang="en-US" sz="4000" dirty="0" smtClean="0"/>
              <a:t>  </a:t>
            </a:r>
            <a:r>
              <a:rPr lang="es-ES" altLang="en-US" sz="4000" dirty="0"/>
              <a:t>and </a:t>
            </a:r>
            <a:r>
              <a:rPr lang="es-ES" altLang="en-US" sz="4000" dirty="0" err="1"/>
              <a:t>treatment</a:t>
            </a:r>
            <a:r>
              <a:rPr lang="es-ES" altLang="en-US" sz="4000" dirty="0"/>
              <a:t> of </a:t>
            </a:r>
            <a:r>
              <a:rPr lang="es-ES" altLang="en-US" sz="4000" dirty="0" err="1"/>
              <a:t>diseases</a:t>
            </a:r>
            <a:r>
              <a:rPr lang="es-ES" altLang="en-US" sz="4000" dirty="0"/>
              <a:t>, </a:t>
            </a:r>
          </a:p>
          <a:p>
            <a:r>
              <a:rPr lang="es-ES" altLang="en-US" sz="4000" dirty="0" err="1" smtClean="0"/>
              <a:t>Cosmetics</a:t>
            </a:r>
            <a:r>
              <a:rPr lang="es-ES" altLang="en-US" sz="4000" dirty="0" smtClean="0"/>
              <a:t> . </a:t>
            </a:r>
            <a:endParaRPr lang="en-US" altLang="en-US" sz="4000" dirty="0"/>
          </a:p>
          <a:p>
            <a:endParaRPr lang="ar-SA" altLang="en-US" sz="4000" dirty="0"/>
          </a:p>
        </p:txBody>
      </p:sp>
      <p:sp>
        <p:nvSpPr>
          <p:cNvPr id="4" name="Rectangle 1"/>
          <p:cNvSpPr>
            <a:spLocks noChangeArrowheads="1"/>
          </p:cNvSpPr>
          <p:nvPr/>
        </p:nvSpPr>
        <p:spPr bwMode="auto">
          <a:xfrm>
            <a:off x="1369499" y="1893647"/>
            <a:ext cx="80740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4000" dirty="0"/>
              <a:t>Medical importance  of bee products</a:t>
            </a:r>
            <a:endParaRPr lang="ar-SA" altLang="en-US" sz="4000" dirty="0"/>
          </a:p>
        </p:txBody>
      </p:sp>
      <p:sp>
        <p:nvSpPr>
          <p:cNvPr id="5" name="Rectangle 2"/>
          <p:cNvSpPr>
            <a:spLocks noGrp="1" noChangeArrowheads="1"/>
          </p:cNvSpPr>
          <p:nvPr>
            <p:ph type="title"/>
          </p:nvPr>
        </p:nvSpPr>
        <p:spPr>
          <a:xfrm>
            <a:off x="1184856" y="296214"/>
            <a:ext cx="9802143" cy="1496722"/>
          </a:xfrm>
        </p:spPr>
        <p:txBody>
          <a:bodyPr>
            <a:normAutofit/>
          </a:bodyPr>
          <a:lstStyle/>
          <a:p>
            <a:pPr eaLnBrk="1" hangingPunct="1"/>
            <a:r>
              <a:rPr lang="en-US" altLang="en-US" sz="4800" b="1" dirty="0" smtClean="0"/>
              <a:t>APITHERAPY</a:t>
            </a:r>
          </a:p>
        </p:txBody>
      </p:sp>
    </p:spTree>
    <p:extLst>
      <p:ext uri="{BB962C8B-B14F-4D97-AF65-F5344CB8AC3E}">
        <p14:creationId xmlns:p14="http://schemas.microsoft.com/office/powerpoint/2010/main" val="1250395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2000" fill="hold"/>
                                        <p:tgtEl>
                                          <p:spTgt spid="9218">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92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 calcmode="lin" valueType="num">
                                      <p:cBhvr additive="base">
                                        <p:cTn id="13" dur="2000" fill="hold"/>
                                        <p:tgtEl>
                                          <p:spTgt spid="9218">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92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8">
                                            <p:txEl>
                                              <p:pRg st="2" end="2"/>
                                            </p:txEl>
                                          </p:spTgt>
                                        </p:tgtEl>
                                        <p:attrNameLst>
                                          <p:attrName>style.visibility</p:attrName>
                                        </p:attrNameLst>
                                      </p:cBhvr>
                                      <p:to>
                                        <p:strVal val="visible"/>
                                      </p:to>
                                    </p:set>
                                    <p:anim calcmode="lin" valueType="num">
                                      <p:cBhvr additive="base">
                                        <p:cTn id="19" dur="2000" fill="hold"/>
                                        <p:tgtEl>
                                          <p:spTgt spid="9218">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92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8">
                                            <p:txEl>
                                              <p:pRg st="3" end="3"/>
                                            </p:txEl>
                                          </p:spTgt>
                                        </p:tgtEl>
                                        <p:attrNameLst>
                                          <p:attrName>style.visibility</p:attrName>
                                        </p:attrNameLst>
                                      </p:cBhvr>
                                      <p:to>
                                        <p:strVal val="visible"/>
                                      </p:to>
                                    </p:set>
                                    <p:anim calcmode="lin" valueType="num">
                                      <p:cBhvr additive="base">
                                        <p:cTn id="25" dur="2000" fill="hold"/>
                                        <p:tgtEl>
                                          <p:spTgt spid="9218">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92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8">
                                            <p:txEl>
                                              <p:pRg st="4" end="4"/>
                                            </p:txEl>
                                          </p:spTgt>
                                        </p:tgtEl>
                                        <p:attrNameLst>
                                          <p:attrName>style.visibility</p:attrName>
                                        </p:attrNameLst>
                                      </p:cBhvr>
                                      <p:to>
                                        <p:strVal val="visible"/>
                                      </p:to>
                                    </p:set>
                                    <p:anim calcmode="lin" valueType="num">
                                      <p:cBhvr additive="base">
                                        <p:cTn id="31" dur="2000" fill="hold"/>
                                        <p:tgtEl>
                                          <p:spTgt spid="9218">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92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8">
                                            <p:txEl>
                                              <p:pRg st="5" end="5"/>
                                            </p:txEl>
                                          </p:spTgt>
                                        </p:tgtEl>
                                        <p:attrNameLst>
                                          <p:attrName>style.visibility</p:attrName>
                                        </p:attrNameLst>
                                      </p:cBhvr>
                                      <p:to>
                                        <p:strVal val="visible"/>
                                      </p:to>
                                    </p:set>
                                    <p:anim calcmode="lin" valueType="num">
                                      <p:cBhvr additive="base">
                                        <p:cTn id="37" dur="2000" fill="hold"/>
                                        <p:tgtEl>
                                          <p:spTgt spid="9218">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92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ox(in)">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43313" y="490538"/>
            <a:ext cx="4800600" cy="838200"/>
          </a:xfrm>
        </p:spPr>
        <p:txBody>
          <a:bodyPr/>
          <a:lstStyle/>
          <a:p>
            <a:pPr eaLnBrk="1" hangingPunct="1"/>
            <a:r>
              <a:rPr lang="es-ES" altLang="en-US" b="1" smtClean="0">
                <a:solidFill>
                  <a:schemeClr val="bg1"/>
                </a:solidFill>
              </a:rPr>
              <a:t>Apitherapy</a:t>
            </a:r>
            <a:endParaRPr lang="en-US" altLang="en-US" b="1" smtClean="0">
              <a:solidFill>
                <a:schemeClr val="bg1"/>
              </a:solidFill>
            </a:endParaRPr>
          </a:p>
        </p:txBody>
      </p:sp>
      <p:sp>
        <p:nvSpPr>
          <p:cNvPr id="11267" name="Rectangle 3"/>
          <p:cNvSpPr>
            <a:spLocks noGrp="1" noChangeArrowheads="1"/>
          </p:cNvSpPr>
          <p:nvPr>
            <p:ph type="body" idx="1"/>
          </p:nvPr>
        </p:nvSpPr>
        <p:spPr>
          <a:xfrm>
            <a:off x="1322107" y="2281606"/>
            <a:ext cx="9443011" cy="4823138"/>
          </a:xfrm>
        </p:spPr>
        <p:txBody>
          <a:bodyPr>
            <a:noAutofit/>
          </a:bodyPr>
          <a:lstStyle/>
          <a:p>
            <a:pPr eaLnBrk="1" hangingPunct="1">
              <a:lnSpc>
                <a:spcPct val="90000"/>
              </a:lnSpc>
            </a:pPr>
            <a:r>
              <a:rPr lang="es-ES" altLang="en-US" sz="2800" b="1" dirty="0" err="1" smtClean="0"/>
              <a:t>All</a:t>
            </a:r>
            <a:r>
              <a:rPr lang="es-ES" altLang="en-US" sz="2800" b="1" dirty="0" smtClean="0"/>
              <a:t> </a:t>
            </a:r>
            <a:r>
              <a:rPr lang="es-ES" altLang="en-US" sz="2800" b="1" dirty="0" err="1"/>
              <a:t>bee</a:t>
            </a:r>
            <a:r>
              <a:rPr lang="es-ES" altLang="en-US" sz="2800" b="1" dirty="0"/>
              <a:t> </a:t>
            </a:r>
            <a:r>
              <a:rPr lang="es-ES" altLang="en-US" sz="2800" b="1" dirty="0" err="1"/>
              <a:t>products</a:t>
            </a:r>
            <a:r>
              <a:rPr lang="es-ES" altLang="en-US" sz="2800" b="1" dirty="0"/>
              <a:t> </a:t>
            </a:r>
            <a:r>
              <a:rPr lang="es-ES" altLang="en-US" sz="2800" b="1" dirty="0" err="1"/>
              <a:t>have</a:t>
            </a:r>
            <a:r>
              <a:rPr lang="es-ES" altLang="en-US" sz="2800" b="1" dirty="0"/>
              <a:t> medicinal </a:t>
            </a:r>
            <a:r>
              <a:rPr lang="es-ES" altLang="en-US" sz="2800" b="1" dirty="0" err="1"/>
              <a:t>properties</a:t>
            </a:r>
            <a:r>
              <a:rPr lang="es-ES" altLang="en-US" sz="2800" b="1" dirty="0"/>
              <a:t>.</a:t>
            </a:r>
          </a:p>
          <a:p>
            <a:pPr eaLnBrk="1" hangingPunct="1">
              <a:lnSpc>
                <a:spcPct val="90000"/>
              </a:lnSpc>
            </a:pPr>
            <a:r>
              <a:rPr lang="es-ES" altLang="en-US" sz="2800" b="1" dirty="0" err="1"/>
              <a:t>Their</a:t>
            </a:r>
            <a:r>
              <a:rPr lang="es-ES" altLang="en-US" sz="2800" b="1" dirty="0"/>
              <a:t> </a:t>
            </a:r>
            <a:r>
              <a:rPr lang="es-ES" altLang="en-US" sz="2800" b="1" dirty="0" err="1"/>
              <a:t>cost</a:t>
            </a:r>
            <a:r>
              <a:rPr lang="es-ES" altLang="en-US" sz="2800" b="1" dirty="0"/>
              <a:t> </a:t>
            </a:r>
            <a:r>
              <a:rPr lang="es-ES" altLang="en-US" sz="2800" b="1" dirty="0" err="1"/>
              <a:t>is</a:t>
            </a:r>
            <a:r>
              <a:rPr lang="es-ES" altLang="en-US" sz="2800" b="1" dirty="0"/>
              <a:t> </a:t>
            </a:r>
            <a:r>
              <a:rPr lang="es-ES" altLang="en-US" sz="2800" b="1" dirty="0" err="1"/>
              <a:t>pennies</a:t>
            </a:r>
            <a:r>
              <a:rPr lang="es-ES" altLang="en-US" sz="2800" b="1" dirty="0"/>
              <a:t>. </a:t>
            </a:r>
          </a:p>
          <a:p>
            <a:pPr eaLnBrk="1" hangingPunct="1">
              <a:lnSpc>
                <a:spcPct val="90000"/>
              </a:lnSpc>
            </a:pPr>
            <a:r>
              <a:rPr lang="es-ES" altLang="en-US" sz="2800" b="1" dirty="0" err="1"/>
              <a:t>Easy</a:t>
            </a:r>
            <a:r>
              <a:rPr lang="es-ES" altLang="en-US" sz="2800" b="1" dirty="0"/>
              <a:t> obtened, </a:t>
            </a:r>
            <a:r>
              <a:rPr lang="es-ES" altLang="en-US" sz="2800" b="1" dirty="0" err="1"/>
              <a:t>storage</a:t>
            </a:r>
            <a:r>
              <a:rPr lang="es-ES" altLang="en-US" sz="2800" b="1" dirty="0"/>
              <a:t>, </a:t>
            </a:r>
            <a:r>
              <a:rPr lang="es-ES" altLang="en-US" sz="2800" b="1" dirty="0" err="1"/>
              <a:t>processing</a:t>
            </a:r>
            <a:r>
              <a:rPr lang="es-ES" altLang="en-US" sz="2800" b="1" dirty="0"/>
              <a:t>, and </a:t>
            </a:r>
            <a:r>
              <a:rPr lang="es-ES" altLang="en-US" sz="2800" b="1" dirty="0" err="1"/>
              <a:t>application</a:t>
            </a:r>
            <a:r>
              <a:rPr lang="es-ES" altLang="en-US" sz="2800" b="1" dirty="0"/>
              <a:t>.</a:t>
            </a:r>
          </a:p>
          <a:p>
            <a:pPr eaLnBrk="1" hangingPunct="1">
              <a:lnSpc>
                <a:spcPct val="90000"/>
              </a:lnSpc>
            </a:pPr>
            <a:r>
              <a:rPr lang="es-ES" altLang="en-US" sz="2800" b="1" dirty="0" err="1"/>
              <a:t>Many</a:t>
            </a:r>
            <a:r>
              <a:rPr lang="es-ES" altLang="en-US" sz="2800" b="1" dirty="0"/>
              <a:t> </a:t>
            </a:r>
            <a:r>
              <a:rPr lang="es-ES" altLang="en-US" sz="2800" b="1" dirty="0" err="1"/>
              <a:t>diseases</a:t>
            </a:r>
            <a:r>
              <a:rPr lang="es-ES" altLang="en-US" sz="2800" b="1" dirty="0"/>
              <a:t> can be </a:t>
            </a:r>
            <a:r>
              <a:rPr lang="es-ES" altLang="en-US" sz="2800" b="1" dirty="0" err="1"/>
              <a:t>healed</a:t>
            </a:r>
            <a:r>
              <a:rPr lang="es-ES" altLang="en-US" sz="2800" b="1" dirty="0"/>
              <a:t> and </a:t>
            </a:r>
            <a:r>
              <a:rPr lang="es-ES" altLang="en-US" sz="2800" b="1" dirty="0" err="1"/>
              <a:t>prevented</a:t>
            </a:r>
            <a:r>
              <a:rPr lang="es-ES" altLang="en-US" sz="2800" b="1" dirty="0"/>
              <a:t>.</a:t>
            </a:r>
          </a:p>
          <a:p>
            <a:pPr eaLnBrk="1" hangingPunct="1">
              <a:lnSpc>
                <a:spcPct val="90000"/>
              </a:lnSpc>
            </a:pPr>
            <a:r>
              <a:rPr lang="es-ES" altLang="en-US" sz="2800" b="1" dirty="0" err="1" smtClean="0"/>
              <a:t>Apitherapy</a:t>
            </a:r>
            <a:r>
              <a:rPr lang="es-ES" altLang="en-US" sz="2800" b="1" dirty="0" smtClean="0"/>
              <a:t> </a:t>
            </a:r>
            <a:r>
              <a:rPr lang="es-ES" altLang="en-US" sz="2800" b="1" dirty="0" err="1"/>
              <a:t>is</a:t>
            </a:r>
            <a:r>
              <a:rPr lang="es-ES" altLang="en-US" sz="2800" b="1" dirty="0"/>
              <a:t> </a:t>
            </a:r>
            <a:r>
              <a:rPr lang="es-ES" altLang="en-US" sz="2800" b="1" dirty="0" err="1"/>
              <a:t>available</a:t>
            </a:r>
            <a:r>
              <a:rPr lang="es-ES" altLang="en-US" sz="2800" b="1" dirty="0"/>
              <a:t> </a:t>
            </a:r>
            <a:r>
              <a:rPr lang="es-ES" altLang="en-US" sz="2800" b="1" dirty="0" err="1"/>
              <a:t>for</a:t>
            </a:r>
            <a:r>
              <a:rPr lang="es-ES" altLang="en-US" sz="2800" b="1" dirty="0"/>
              <a:t> </a:t>
            </a:r>
            <a:r>
              <a:rPr lang="es-ES" altLang="en-US" sz="2800" b="1" dirty="0" err="1"/>
              <a:t>poorest</a:t>
            </a:r>
            <a:r>
              <a:rPr lang="es-ES" altLang="en-US" sz="2800" b="1" dirty="0"/>
              <a:t> </a:t>
            </a:r>
            <a:r>
              <a:rPr lang="es-ES" altLang="en-US" sz="2800" b="1" dirty="0" err="1" smtClean="0"/>
              <a:t>countries</a:t>
            </a:r>
            <a:endParaRPr lang="es-ES" altLang="en-US" sz="2800" b="1" dirty="0" smtClean="0"/>
          </a:p>
          <a:p>
            <a:r>
              <a:rPr lang="es-ES" altLang="en-US" sz="2800" b="1" dirty="0" err="1"/>
              <a:t>Available</a:t>
            </a:r>
            <a:r>
              <a:rPr lang="es-ES" altLang="en-US" sz="2800" b="1" dirty="0"/>
              <a:t> </a:t>
            </a:r>
            <a:r>
              <a:rPr lang="es-ES" altLang="en-US" sz="2800" b="1" dirty="0" err="1"/>
              <a:t>for</a:t>
            </a:r>
            <a:r>
              <a:rPr lang="es-ES" altLang="en-US" sz="2800" b="1" dirty="0"/>
              <a:t> </a:t>
            </a:r>
            <a:r>
              <a:rPr lang="es-ES" altLang="en-US" sz="2800" b="1" dirty="0" err="1"/>
              <a:t>everyone</a:t>
            </a:r>
            <a:r>
              <a:rPr lang="es-ES" altLang="en-US" sz="2800" b="1" dirty="0"/>
              <a:t> </a:t>
            </a:r>
            <a:endParaRPr lang="es-ES" altLang="en-US" sz="2400" b="1" dirty="0"/>
          </a:p>
          <a:p>
            <a:r>
              <a:rPr lang="es-ES" altLang="en-US" sz="2800" b="1" dirty="0" err="1"/>
              <a:t>Synergic</a:t>
            </a:r>
            <a:r>
              <a:rPr lang="es-ES" altLang="en-US" sz="2800" b="1" dirty="0"/>
              <a:t> </a:t>
            </a:r>
            <a:r>
              <a:rPr lang="es-ES" altLang="en-US" sz="2800" b="1" dirty="0" err="1"/>
              <a:t>with</a:t>
            </a:r>
            <a:r>
              <a:rPr lang="es-ES" altLang="en-US" sz="2800" b="1" dirty="0"/>
              <a:t> </a:t>
            </a:r>
            <a:r>
              <a:rPr lang="es-ES" altLang="en-US" sz="2800" b="1" dirty="0" err="1"/>
              <a:t>antibiotics</a:t>
            </a:r>
            <a:r>
              <a:rPr lang="es-ES" altLang="en-US" sz="2800" b="1" dirty="0"/>
              <a:t> and </a:t>
            </a:r>
            <a:r>
              <a:rPr lang="es-ES" altLang="en-US" sz="2800" b="1" dirty="0" err="1"/>
              <a:t>other</a:t>
            </a:r>
            <a:r>
              <a:rPr lang="es-ES" altLang="en-US" sz="2800" b="1" dirty="0"/>
              <a:t> </a:t>
            </a:r>
            <a:r>
              <a:rPr lang="es-ES" altLang="en-US" sz="2800" b="1" dirty="0" err="1"/>
              <a:t>medications</a:t>
            </a:r>
            <a:r>
              <a:rPr lang="es-ES" altLang="en-US" sz="2800" b="1" dirty="0"/>
              <a:t>.</a:t>
            </a:r>
          </a:p>
          <a:p>
            <a:pPr eaLnBrk="1" hangingPunct="1">
              <a:lnSpc>
                <a:spcPct val="90000"/>
              </a:lnSpc>
            </a:pPr>
            <a:endParaRPr lang="en-US" altLang="en-US" sz="2800" b="1" dirty="0"/>
          </a:p>
        </p:txBody>
      </p:sp>
    </p:spTree>
    <p:extLst>
      <p:ext uri="{BB962C8B-B14F-4D97-AF65-F5344CB8AC3E}">
        <p14:creationId xmlns:p14="http://schemas.microsoft.com/office/powerpoint/2010/main" val="3124685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2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2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2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2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2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2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67">
                                            <p:txEl>
                                              <p:pRg st="6" end="6"/>
                                            </p:txEl>
                                          </p:spTgt>
                                        </p:tgtEl>
                                        <p:attrNameLst>
                                          <p:attrName>style.visibility</p:attrName>
                                        </p:attrNameLst>
                                      </p:cBhvr>
                                      <p:to>
                                        <p:strVal val="visible"/>
                                      </p:to>
                                    </p:set>
                                    <p:anim calcmode="lin" valueType="num">
                                      <p:cBhvr additive="base">
                                        <p:cTn id="43" dur="2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87688" y="474663"/>
            <a:ext cx="6324600" cy="762000"/>
          </a:xfrm>
        </p:spPr>
        <p:txBody>
          <a:bodyPr/>
          <a:lstStyle/>
          <a:p>
            <a:pPr eaLnBrk="1" hangingPunct="1"/>
            <a:r>
              <a:rPr lang="es-ES" altLang="en-US" b="1" dirty="0" smtClean="0">
                <a:solidFill>
                  <a:schemeClr val="bg1"/>
                </a:solidFill>
              </a:rPr>
              <a:t>Apitherapy  </a:t>
            </a:r>
            <a:endParaRPr lang="en-US" altLang="en-US" b="1" dirty="0" smtClean="0">
              <a:solidFill>
                <a:schemeClr val="bg1"/>
              </a:solidFill>
            </a:endParaRPr>
          </a:p>
        </p:txBody>
      </p:sp>
      <p:sp>
        <p:nvSpPr>
          <p:cNvPr id="12291" name="Rectangle 3"/>
          <p:cNvSpPr>
            <a:spLocks noGrp="1" noChangeArrowheads="1"/>
          </p:cNvSpPr>
          <p:nvPr>
            <p:ph type="body" idx="1"/>
          </p:nvPr>
        </p:nvSpPr>
        <p:spPr>
          <a:xfrm>
            <a:off x="1330613" y="2185002"/>
            <a:ext cx="8518683" cy="5467350"/>
          </a:xfrm>
        </p:spPr>
        <p:txBody>
          <a:bodyPr>
            <a:normAutofit/>
          </a:bodyPr>
          <a:lstStyle/>
          <a:p>
            <a:pPr eaLnBrk="1" hangingPunct="1">
              <a:lnSpc>
                <a:spcPct val="90000"/>
              </a:lnSpc>
            </a:pPr>
            <a:r>
              <a:rPr lang="es-ES" altLang="en-US" sz="2800" b="1" dirty="0" err="1" smtClean="0"/>
              <a:t>Immunostimulant</a:t>
            </a:r>
            <a:r>
              <a:rPr lang="es-ES" altLang="en-US" sz="2800" b="1" dirty="0"/>
              <a:t>.</a:t>
            </a:r>
          </a:p>
          <a:p>
            <a:pPr eaLnBrk="1" hangingPunct="1">
              <a:lnSpc>
                <a:spcPct val="90000"/>
              </a:lnSpc>
            </a:pPr>
            <a:r>
              <a:rPr lang="es-ES" altLang="en-US" sz="2800" b="1" dirty="0" err="1"/>
              <a:t>Anticancer</a:t>
            </a:r>
            <a:r>
              <a:rPr lang="es-ES" altLang="en-US" sz="2800" b="1" dirty="0"/>
              <a:t>.</a:t>
            </a:r>
          </a:p>
          <a:p>
            <a:pPr eaLnBrk="1" hangingPunct="1">
              <a:lnSpc>
                <a:spcPct val="90000"/>
              </a:lnSpc>
            </a:pPr>
            <a:r>
              <a:rPr lang="es-ES" altLang="en-US" sz="2800" b="1" dirty="0" err="1"/>
              <a:t>Wound</a:t>
            </a:r>
            <a:r>
              <a:rPr lang="es-ES" altLang="en-US" sz="2800" b="1" dirty="0"/>
              <a:t> </a:t>
            </a:r>
            <a:r>
              <a:rPr lang="es-ES" altLang="en-US" sz="2800" b="1" dirty="0" err="1"/>
              <a:t>healers</a:t>
            </a:r>
            <a:r>
              <a:rPr lang="es-ES" altLang="en-US" sz="2800" b="1" dirty="0"/>
              <a:t>.</a:t>
            </a:r>
          </a:p>
          <a:p>
            <a:pPr eaLnBrk="1" hangingPunct="1">
              <a:lnSpc>
                <a:spcPct val="90000"/>
              </a:lnSpc>
            </a:pPr>
            <a:r>
              <a:rPr lang="es-ES" altLang="en-US" sz="2800" b="1" dirty="0"/>
              <a:t>Antiviral, </a:t>
            </a:r>
            <a:r>
              <a:rPr lang="es-ES" altLang="en-US" sz="2800" b="1" dirty="0" err="1"/>
              <a:t>antifungal</a:t>
            </a:r>
            <a:r>
              <a:rPr lang="es-ES" altLang="en-US" sz="2800" b="1" dirty="0"/>
              <a:t>, </a:t>
            </a:r>
            <a:r>
              <a:rPr lang="es-ES" altLang="en-US" sz="2800" b="1" dirty="0" err="1"/>
              <a:t>wide-spectrum</a:t>
            </a:r>
            <a:r>
              <a:rPr lang="es-ES" altLang="en-US" sz="2800" b="1" dirty="0"/>
              <a:t> </a:t>
            </a:r>
            <a:r>
              <a:rPr lang="es-ES" altLang="en-US" sz="2800" b="1" dirty="0" err="1"/>
              <a:t>antibacterial</a:t>
            </a:r>
            <a:r>
              <a:rPr lang="es-ES" altLang="en-US" sz="2800" b="1" dirty="0"/>
              <a:t>.</a:t>
            </a:r>
          </a:p>
          <a:p>
            <a:pPr eaLnBrk="1" hangingPunct="1">
              <a:lnSpc>
                <a:spcPct val="90000"/>
              </a:lnSpc>
            </a:pPr>
            <a:r>
              <a:rPr lang="es-ES" altLang="en-US" sz="2800" b="1" dirty="0"/>
              <a:t>No </a:t>
            </a:r>
            <a:r>
              <a:rPr lang="es-ES" altLang="en-US" sz="2800" b="1" dirty="0" err="1"/>
              <a:t>undesirable</a:t>
            </a:r>
            <a:r>
              <a:rPr lang="es-ES" altLang="en-US" sz="2800" b="1" dirty="0"/>
              <a:t> </a:t>
            </a:r>
            <a:r>
              <a:rPr lang="es-ES" altLang="en-US" sz="2800" b="1" dirty="0" err="1"/>
              <a:t>secondary</a:t>
            </a:r>
            <a:r>
              <a:rPr lang="es-ES" altLang="en-US" sz="2800" b="1" dirty="0"/>
              <a:t> </a:t>
            </a:r>
            <a:r>
              <a:rPr lang="es-ES" altLang="en-US" sz="2800" b="1" dirty="0" err="1"/>
              <a:t>effects</a:t>
            </a:r>
            <a:r>
              <a:rPr lang="es-ES" altLang="en-US" sz="2800" b="1" dirty="0"/>
              <a:t>.</a:t>
            </a:r>
          </a:p>
          <a:p>
            <a:pPr eaLnBrk="1" hangingPunct="1">
              <a:lnSpc>
                <a:spcPct val="90000"/>
              </a:lnSpc>
            </a:pPr>
            <a:r>
              <a:rPr lang="es-ES" altLang="en-US" sz="2800" b="1" dirty="0"/>
              <a:t>No </a:t>
            </a:r>
            <a:r>
              <a:rPr lang="es-ES" altLang="en-US" sz="2800" b="1" dirty="0" err="1"/>
              <a:t>doctor’s</a:t>
            </a:r>
            <a:r>
              <a:rPr lang="es-ES" altLang="en-US" sz="2800" b="1" dirty="0"/>
              <a:t> </a:t>
            </a:r>
            <a:r>
              <a:rPr lang="es-ES" altLang="en-US" sz="2800" b="1" dirty="0" err="1"/>
              <a:t>prescription</a:t>
            </a:r>
            <a:r>
              <a:rPr lang="es-ES" altLang="en-US" sz="2800" b="1" dirty="0"/>
              <a:t> </a:t>
            </a:r>
            <a:r>
              <a:rPr lang="es-ES" altLang="en-US" sz="2800" b="1" dirty="0" err="1"/>
              <a:t>is</a:t>
            </a:r>
            <a:r>
              <a:rPr lang="es-ES" altLang="en-US" sz="2800" b="1" dirty="0"/>
              <a:t> </a:t>
            </a:r>
            <a:r>
              <a:rPr lang="es-ES" altLang="en-US" sz="2800" b="1" dirty="0" err="1"/>
              <a:t>needed</a:t>
            </a:r>
            <a:r>
              <a:rPr lang="es-ES" altLang="en-US" sz="2800" b="1" dirty="0"/>
              <a:t>.</a:t>
            </a:r>
          </a:p>
          <a:p>
            <a:pPr eaLnBrk="1" hangingPunct="1">
              <a:lnSpc>
                <a:spcPct val="90000"/>
              </a:lnSpc>
            </a:pPr>
            <a:r>
              <a:rPr lang="es-ES" altLang="en-US" sz="2800" b="1" dirty="0" err="1"/>
              <a:t>They</a:t>
            </a:r>
            <a:r>
              <a:rPr lang="es-ES" altLang="en-US" sz="2800" b="1" dirty="0"/>
              <a:t> are </a:t>
            </a:r>
            <a:r>
              <a:rPr lang="es-ES" altLang="en-US" sz="2800" b="1" dirty="0" err="1"/>
              <a:t>the</a:t>
            </a:r>
            <a:r>
              <a:rPr lang="es-ES" altLang="en-US" sz="2800" b="1" dirty="0"/>
              <a:t> </a:t>
            </a:r>
            <a:r>
              <a:rPr lang="es-ES" altLang="en-US" sz="2800" b="1" dirty="0" err="1"/>
              <a:t>best</a:t>
            </a:r>
            <a:r>
              <a:rPr lang="es-ES" altLang="en-US" sz="2800" b="1" dirty="0"/>
              <a:t> </a:t>
            </a:r>
            <a:r>
              <a:rPr lang="es-ES" altLang="en-US" sz="2800" b="1" dirty="0" err="1"/>
              <a:t>medication</a:t>
            </a:r>
            <a:r>
              <a:rPr lang="es-ES" altLang="en-US" sz="2800" b="1" dirty="0"/>
              <a:t>  </a:t>
            </a:r>
            <a:r>
              <a:rPr lang="es-ES" altLang="en-US" sz="2800" b="1" dirty="0" err="1"/>
              <a:t>world</a:t>
            </a:r>
            <a:r>
              <a:rPr lang="es-ES" altLang="en-US" sz="2800" b="1" dirty="0"/>
              <a:t> </a:t>
            </a:r>
            <a:r>
              <a:rPr lang="es-ES" altLang="en-US" sz="2800" b="1" dirty="0" err="1"/>
              <a:t>over</a:t>
            </a:r>
            <a:endParaRPr lang="es-ES" altLang="en-US" sz="2800" b="1" dirty="0"/>
          </a:p>
          <a:p>
            <a:pPr eaLnBrk="1" hangingPunct="1">
              <a:lnSpc>
                <a:spcPct val="90000"/>
              </a:lnSpc>
            </a:pPr>
            <a:endParaRPr lang="es-ES" altLang="en-US" sz="2800" b="1" dirty="0"/>
          </a:p>
          <a:p>
            <a:pPr eaLnBrk="1" hangingPunct="1">
              <a:lnSpc>
                <a:spcPct val="90000"/>
              </a:lnSpc>
            </a:pPr>
            <a:endParaRPr lang="en-US" altLang="en-US" sz="2400" b="1" dirty="0"/>
          </a:p>
        </p:txBody>
      </p:sp>
    </p:spTree>
    <p:extLst>
      <p:ext uri="{BB962C8B-B14F-4D97-AF65-F5344CB8AC3E}">
        <p14:creationId xmlns:p14="http://schemas.microsoft.com/office/powerpoint/2010/main" val="328651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2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2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2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2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2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2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1">
                                            <p:txEl>
                                              <p:pRg st="6" end="6"/>
                                            </p:txEl>
                                          </p:spTgt>
                                        </p:tgtEl>
                                        <p:attrNameLst>
                                          <p:attrName>style.visibility</p:attrName>
                                        </p:attrNameLst>
                                      </p:cBhvr>
                                      <p:to>
                                        <p:strVal val="visible"/>
                                      </p:to>
                                    </p:set>
                                    <p:anim calcmode="lin" valueType="num">
                                      <p:cBhvr additive="base">
                                        <p:cTn id="43" dur="20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133341" y="263525"/>
            <a:ext cx="9504608" cy="1379538"/>
          </a:xfrm>
        </p:spPr>
        <p:txBody>
          <a:bodyPr>
            <a:normAutofit/>
          </a:bodyPr>
          <a:lstStyle/>
          <a:p>
            <a:pPr algn="ctr"/>
            <a:r>
              <a:rPr lang="en-US" altLang="en-US" dirty="0"/>
              <a:t>Apitherapy and beehives are an immediate answer to </a:t>
            </a:r>
            <a:r>
              <a:rPr lang="en-US" altLang="en-US"/>
              <a:t>the </a:t>
            </a:r>
            <a:r>
              <a:rPr lang="en-US" altLang="en-US" smtClean="0"/>
              <a:t>need </a:t>
            </a:r>
            <a:r>
              <a:rPr lang="en-US" altLang="en-US" dirty="0"/>
              <a:t>for</a:t>
            </a:r>
            <a:endParaRPr lang="ar-SA" altLang="en-US" dirty="0"/>
          </a:p>
        </p:txBody>
      </p:sp>
      <p:sp>
        <p:nvSpPr>
          <p:cNvPr id="13315" name="Content Placeholder 2"/>
          <p:cNvSpPr>
            <a:spLocks noGrp="1"/>
          </p:cNvSpPr>
          <p:nvPr>
            <p:ph sz="half" idx="1"/>
          </p:nvPr>
        </p:nvSpPr>
        <p:spPr>
          <a:xfrm>
            <a:off x="983870" y="2224088"/>
            <a:ext cx="3903662" cy="4329112"/>
          </a:xfrm>
        </p:spPr>
        <p:txBody>
          <a:bodyPr>
            <a:normAutofit/>
          </a:bodyPr>
          <a:lstStyle/>
          <a:p>
            <a:pPr eaLnBrk="1" hangingPunct="1"/>
            <a:r>
              <a:rPr lang="en-US" altLang="en-US" sz="3600" dirty="0"/>
              <a:t>vitamins, </a:t>
            </a:r>
          </a:p>
          <a:p>
            <a:pPr eaLnBrk="1" hangingPunct="1"/>
            <a:r>
              <a:rPr lang="en-US" altLang="en-US" sz="3600" dirty="0"/>
              <a:t>proteins, </a:t>
            </a:r>
          </a:p>
          <a:p>
            <a:pPr eaLnBrk="1" hangingPunct="1"/>
            <a:r>
              <a:rPr lang="en-US" altLang="en-US" sz="3600" dirty="0"/>
              <a:t>antibiotics, </a:t>
            </a:r>
          </a:p>
          <a:p>
            <a:pPr eaLnBrk="1" hangingPunct="1"/>
            <a:r>
              <a:rPr lang="en-US" altLang="en-US" sz="3600" dirty="0"/>
              <a:t>oral </a:t>
            </a:r>
            <a:r>
              <a:rPr lang="en-US" altLang="en-US" sz="3600" dirty="0" err="1"/>
              <a:t>rehydratants</a:t>
            </a:r>
            <a:r>
              <a:rPr lang="en-US" altLang="en-US" sz="3600" dirty="0"/>
              <a:t>, </a:t>
            </a:r>
          </a:p>
          <a:p>
            <a:pPr eaLnBrk="1" hangingPunct="1"/>
            <a:r>
              <a:rPr lang="en-US" altLang="en-US" sz="3600" dirty="0" err="1"/>
              <a:t>anaesthetics</a:t>
            </a:r>
            <a:r>
              <a:rPr lang="en-US" altLang="en-US" sz="3600" dirty="0"/>
              <a:t>, </a:t>
            </a:r>
          </a:p>
          <a:p>
            <a:pPr eaLnBrk="1" hangingPunct="1"/>
            <a:r>
              <a:rPr lang="en-US" altLang="en-US" sz="3600" dirty="0"/>
              <a:t>antiseptics, </a:t>
            </a:r>
          </a:p>
          <a:p>
            <a:endParaRPr lang="ar-SA" altLang="en-US" sz="3600" dirty="0"/>
          </a:p>
        </p:txBody>
      </p:sp>
      <p:sp>
        <p:nvSpPr>
          <p:cNvPr id="13316" name="Content Placeholder 3"/>
          <p:cNvSpPr>
            <a:spLocks noGrp="1"/>
          </p:cNvSpPr>
          <p:nvPr>
            <p:ph sz="half" idx="2"/>
          </p:nvPr>
        </p:nvSpPr>
        <p:spPr>
          <a:xfrm>
            <a:off x="5047189" y="2380279"/>
            <a:ext cx="6658377" cy="4600575"/>
          </a:xfrm>
        </p:spPr>
        <p:txBody>
          <a:bodyPr/>
          <a:lstStyle/>
          <a:p>
            <a:pPr eaLnBrk="1" hangingPunct="1"/>
            <a:r>
              <a:rPr lang="en-US" altLang="en-US" sz="3200" dirty="0"/>
              <a:t>topical healers for wounds and burns, </a:t>
            </a:r>
          </a:p>
          <a:p>
            <a:pPr eaLnBrk="1" hangingPunct="1"/>
            <a:r>
              <a:rPr lang="en-US" altLang="en-US" sz="3200" dirty="0"/>
              <a:t>tissue preservatives, </a:t>
            </a:r>
          </a:p>
          <a:p>
            <a:pPr eaLnBrk="1" hangingPunct="1"/>
            <a:r>
              <a:rPr lang="en-US" altLang="en-US" sz="3200" dirty="0" err="1"/>
              <a:t>immunostimulants</a:t>
            </a:r>
            <a:r>
              <a:rPr lang="en-US" altLang="en-US" sz="3200" dirty="0"/>
              <a:t>, </a:t>
            </a:r>
          </a:p>
          <a:p>
            <a:pPr eaLnBrk="1" hangingPunct="1"/>
            <a:r>
              <a:rPr lang="en-US" altLang="en-US" sz="3200" dirty="0"/>
              <a:t>and other healing resources.</a:t>
            </a:r>
          </a:p>
          <a:p>
            <a:endParaRPr lang="ar-SA" altLang="en-US" sz="3200" dirty="0"/>
          </a:p>
        </p:txBody>
      </p:sp>
    </p:spTree>
    <p:extLst>
      <p:ext uri="{BB962C8B-B14F-4D97-AF65-F5344CB8AC3E}">
        <p14:creationId xmlns:p14="http://schemas.microsoft.com/office/powerpoint/2010/main" val="291092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ox(in)">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 calcmode="lin" valueType="num">
                                      <p:cBhvr additive="base">
                                        <p:cTn id="12" dur="2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 calcmode="lin" valueType="num">
                                      <p:cBhvr additive="base">
                                        <p:cTn id="18" dur="2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315">
                                            <p:txEl>
                                              <p:pRg st="2" end="2"/>
                                            </p:txEl>
                                          </p:spTgt>
                                        </p:tgtEl>
                                        <p:attrNameLst>
                                          <p:attrName>style.visibility</p:attrName>
                                        </p:attrNameLst>
                                      </p:cBhvr>
                                      <p:to>
                                        <p:strVal val="visible"/>
                                      </p:to>
                                    </p:set>
                                    <p:anim calcmode="lin" valueType="num">
                                      <p:cBhvr additive="base">
                                        <p:cTn id="24" dur="2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315">
                                            <p:txEl>
                                              <p:pRg st="3" end="3"/>
                                            </p:txEl>
                                          </p:spTgt>
                                        </p:tgtEl>
                                        <p:attrNameLst>
                                          <p:attrName>style.visibility</p:attrName>
                                        </p:attrNameLst>
                                      </p:cBhvr>
                                      <p:to>
                                        <p:strVal val="visible"/>
                                      </p:to>
                                    </p:set>
                                    <p:anim calcmode="lin" valueType="num">
                                      <p:cBhvr additive="base">
                                        <p:cTn id="30" dur="2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315">
                                            <p:txEl>
                                              <p:pRg st="4" end="4"/>
                                            </p:txEl>
                                          </p:spTgt>
                                        </p:tgtEl>
                                        <p:attrNameLst>
                                          <p:attrName>style.visibility</p:attrName>
                                        </p:attrNameLst>
                                      </p:cBhvr>
                                      <p:to>
                                        <p:strVal val="visible"/>
                                      </p:to>
                                    </p:set>
                                    <p:anim calcmode="lin" valueType="num">
                                      <p:cBhvr additive="base">
                                        <p:cTn id="36" dur="2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315">
                                            <p:txEl>
                                              <p:pRg st="5" end="5"/>
                                            </p:txEl>
                                          </p:spTgt>
                                        </p:tgtEl>
                                        <p:attrNameLst>
                                          <p:attrName>style.visibility</p:attrName>
                                        </p:attrNameLst>
                                      </p:cBhvr>
                                      <p:to>
                                        <p:strVal val="visible"/>
                                      </p:to>
                                    </p:set>
                                    <p:anim calcmode="lin" valueType="num">
                                      <p:cBhvr additive="base">
                                        <p:cTn id="42" dur="2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316">
                                            <p:txEl>
                                              <p:pRg st="0" end="0"/>
                                            </p:txEl>
                                          </p:spTgt>
                                        </p:tgtEl>
                                        <p:attrNameLst>
                                          <p:attrName>style.visibility</p:attrName>
                                        </p:attrNameLst>
                                      </p:cBhvr>
                                      <p:to>
                                        <p:strVal val="visible"/>
                                      </p:to>
                                    </p:set>
                                    <p:anim calcmode="lin" valueType="num">
                                      <p:cBhvr additive="base">
                                        <p:cTn id="48" dur="20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133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316">
                                            <p:txEl>
                                              <p:pRg st="1" end="1"/>
                                            </p:txEl>
                                          </p:spTgt>
                                        </p:tgtEl>
                                        <p:attrNameLst>
                                          <p:attrName>style.visibility</p:attrName>
                                        </p:attrNameLst>
                                      </p:cBhvr>
                                      <p:to>
                                        <p:strVal val="visible"/>
                                      </p:to>
                                    </p:set>
                                    <p:anim calcmode="lin" valueType="num">
                                      <p:cBhvr additive="base">
                                        <p:cTn id="54" dur="2000" fill="hold"/>
                                        <p:tgtEl>
                                          <p:spTgt spid="13316">
                                            <p:txEl>
                                              <p:pRg st="1" end="1"/>
                                            </p:txEl>
                                          </p:spTgt>
                                        </p:tgtEl>
                                        <p:attrNameLst>
                                          <p:attrName>ppt_x</p:attrName>
                                        </p:attrNameLst>
                                      </p:cBhvr>
                                      <p:tavLst>
                                        <p:tav tm="0">
                                          <p:val>
                                            <p:strVal val="#ppt_x"/>
                                          </p:val>
                                        </p:tav>
                                        <p:tav tm="100000">
                                          <p:val>
                                            <p:strVal val="#ppt_x"/>
                                          </p:val>
                                        </p:tav>
                                      </p:tavLst>
                                    </p:anim>
                                    <p:anim calcmode="lin" valueType="num">
                                      <p:cBhvr additive="base">
                                        <p:cTn id="55" dur="2000" fill="hold"/>
                                        <p:tgtEl>
                                          <p:spTgt spid="133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3316">
                                            <p:txEl>
                                              <p:pRg st="2" end="2"/>
                                            </p:txEl>
                                          </p:spTgt>
                                        </p:tgtEl>
                                        <p:attrNameLst>
                                          <p:attrName>style.visibility</p:attrName>
                                        </p:attrNameLst>
                                      </p:cBhvr>
                                      <p:to>
                                        <p:strVal val="visible"/>
                                      </p:to>
                                    </p:set>
                                    <p:anim calcmode="lin" valueType="num">
                                      <p:cBhvr additive="base">
                                        <p:cTn id="60" dur="2000" fill="hold"/>
                                        <p:tgtEl>
                                          <p:spTgt spid="13316">
                                            <p:txEl>
                                              <p:pRg st="2" end="2"/>
                                            </p:txEl>
                                          </p:spTgt>
                                        </p:tgtEl>
                                        <p:attrNameLst>
                                          <p:attrName>ppt_x</p:attrName>
                                        </p:attrNameLst>
                                      </p:cBhvr>
                                      <p:tavLst>
                                        <p:tav tm="0">
                                          <p:val>
                                            <p:strVal val="#ppt_x"/>
                                          </p:val>
                                        </p:tav>
                                        <p:tav tm="100000">
                                          <p:val>
                                            <p:strVal val="#ppt_x"/>
                                          </p:val>
                                        </p:tav>
                                      </p:tavLst>
                                    </p:anim>
                                    <p:anim calcmode="lin" valueType="num">
                                      <p:cBhvr additive="base">
                                        <p:cTn id="61" dur="2000" fill="hold"/>
                                        <p:tgtEl>
                                          <p:spTgt spid="133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3316">
                                            <p:txEl>
                                              <p:pRg st="3" end="3"/>
                                            </p:txEl>
                                          </p:spTgt>
                                        </p:tgtEl>
                                        <p:attrNameLst>
                                          <p:attrName>style.visibility</p:attrName>
                                        </p:attrNameLst>
                                      </p:cBhvr>
                                      <p:to>
                                        <p:strVal val="visible"/>
                                      </p:to>
                                    </p:set>
                                    <p:anim calcmode="lin" valueType="num">
                                      <p:cBhvr additive="base">
                                        <p:cTn id="66" dur="2000" fill="hold"/>
                                        <p:tgtEl>
                                          <p:spTgt spid="13316">
                                            <p:txEl>
                                              <p:pRg st="3" end="3"/>
                                            </p:txEl>
                                          </p:spTgt>
                                        </p:tgtEl>
                                        <p:attrNameLst>
                                          <p:attrName>ppt_x</p:attrName>
                                        </p:attrNameLst>
                                      </p:cBhvr>
                                      <p:tavLst>
                                        <p:tav tm="0">
                                          <p:val>
                                            <p:strVal val="#ppt_x"/>
                                          </p:val>
                                        </p:tav>
                                        <p:tav tm="100000">
                                          <p:val>
                                            <p:strVal val="#ppt_x"/>
                                          </p:val>
                                        </p:tav>
                                      </p:tavLst>
                                    </p:anim>
                                    <p:anim calcmode="lin" valueType="num">
                                      <p:cBhvr additive="base">
                                        <p:cTn id="67" dur="2000" fill="hold"/>
                                        <p:tgtEl>
                                          <p:spTgt spid="133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P spid="133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850007" y="2252798"/>
            <a:ext cx="10959920" cy="5576887"/>
          </a:xfrm>
        </p:spPr>
        <p:txBody>
          <a:bodyPr>
            <a:normAutofit/>
          </a:bodyPr>
          <a:lstStyle/>
          <a:p>
            <a:r>
              <a:rPr lang="en-GB" altLang="en-US" sz="3600" dirty="0" smtClean="0"/>
              <a:t>  Apitherapy is not just a simple, therapeutically method; </a:t>
            </a:r>
          </a:p>
          <a:p>
            <a:endParaRPr lang="en-GB" altLang="en-US" sz="3600" dirty="0"/>
          </a:p>
          <a:p>
            <a:r>
              <a:rPr lang="en-GB" altLang="en-US" sz="3600" dirty="0" smtClean="0"/>
              <a:t>it is already a different type of medicine.</a:t>
            </a:r>
          </a:p>
          <a:p>
            <a:endParaRPr lang="en-GB" altLang="en-US" sz="3600" dirty="0" smtClean="0"/>
          </a:p>
          <a:p>
            <a:r>
              <a:rPr lang="en-GB" altLang="en-US" sz="3600" dirty="0" smtClean="0"/>
              <a:t> We can even call it "</a:t>
            </a:r>
            <a:r>
              <a:rPr lang="en-GB" altLang="en-US" sz="3600" b="1" dirty="0" smtClean="0"/>
              <a:t>APIMEDICINE</a:t>
            </a:r>
            <a:r>
              <a:rPr lang="en-GB" altLang="en-US" sz="3600" dirty="0" smtClean="0"/>
              <a:t>". </a:t>
            </a:r>
            <a:endParaRPr lang="en-US" altLang="en-US" sz="3600" dirty="0" smtClean="0"/>
          </a:p>
          <a:p>
            <a:endParaRPr lang="en-US" altLang="en-US" sz="3600" dirty="0" smtClean="0"/>
          </a:p>
        </p:txBody>
      </p:sp>
      <p:sp>
        <p:nvSpPr>
          <p:cNvPr id="21507" name="Rectangle 2"/>
          <p:cNvSpPr>
            <a:spLocks noGrp="1" noChangeArrowheads="1"/>
          </p:cNvSpPr>
          <p:nvPr>
            <p:ph type="title"/>
          </p:nvPr>
        </p:nvSpPr>
        <p:spPr>
          <a:xfrm>
            <a:off x="1992313" y="404814"/>
            <a:ext cx="8229600" cy="1152525"/>
          </a:xfrm>
        </p:spPr>
        <p:txBody>
          <a:bodyPr/>
          <a:lstStyle/>
          <a:p>
            <a:r>
              <a:rPr lang="en-GB" altLang="en-US" b="1" i="1">
                <a:solidFill>
                  <a:srgbClr val="0000FF"/>
                </a:solidFill>
              </a:rPr>
              <a:t>WHAT IS APITHERAPY</a:t>
            </a:r>
            <a:endParaRPr lang="en-US" altLang="en-US">
              <a:solidFill>
                <a:srgbClr val="0000FF"/>
              </a:solidFill>
            </a:endParaRPr>
          </a:p>
        </p:txBody>
      </p:sp>
    </p:spTree>
    <p:extLst>
      <p:ext uri="{BB962C8B-B14F-4D97-AF65-F5344CB8AC3E}">
        <p14:creationId xmlns:p14="http://schemas.microsoft.com/office/powerpoint/2010/main" val="100822518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2057400" y="381000"/>
            <a:ext cx="830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endParaRPr lang="ar-SA" altLang="en-US" sz="2800" b="1" i="1">
              <a:cs typeface="Traditional Arabic" panose="02020603050405020304" pitchFamily="18" charset="-78"/>
            </a:endParaRPr>
          </a:p>
        </p:txBody>
      </p:sp>
      <p:sp>
        <p:nvSpPr>
          <p:cNvPr id="166915" name="Rectangle 3"/>
          <p:cNvSpPr>
            <a:spLocks noChangeArrowheads="1"/>
          </p:cNvSpPr>
          <p:nvPr/>
        </p:nvSpPr>
        <p:spPr bwMode="auto">
          <a:xfrm>
            <a:off x="3721995" y="2807593"/>
            <a:ext cx="7740202" cy="327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just">
              <a:spcBef>
                <a:spcPct val="20000"/>
              </a:spcBef>
              <a:buFontTx/>
              <a:buChar char="•"/>
            </a:pPr>
            <a:r>
              <a:rPr lang="en-US" altLang="en-US" sz="4400" dirty="0">
                <a:cs typeface="Traditional Arabic" panose="02020603050405020304" pitchFamily="18" charset="-78"/>
              </a:rPr>
              <a:t>From historical point of view the honey bees evolved roughly more than 100 - 160 million years</a:t>
            </a:r>
            <a:r>
              <a:rPr lang="en-US" altLang="en-US" sz="5400" dirty="0">
                <a:cs typeface="Traditional Arabic" panose="02020603050405020304" pitchFamily="18" charset="-78"/>
              </a:rPr>
              <a:t>. </a:t>
            </a:r>
            <a:endParaRPr lang="en-US" altLang="en-US" sz="4400" dirty="0">
              <a:latin typeface="Trebuchet MS" panose="020B0603020202020204" pitchFamily="34" charset="0"/>
              <a:cs typeface="Traditional Arabic" panose="02020603050405020304" pitchFamily="18" charset="-78"/>
            </a:endParaRPr>
          </a:p>
        </p:txBody>
      </p:sp>
      <p:pic>
        <p:nvPicPr>
          <p:cNvPr id="22532" name="Picture 4" descr="SPHYNX2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72" y="2047875"/>
            <a:ext cx="32067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4"/>
          <p:cNvSpPr>
            <a:spLocks noChangeArrowheads="1"/>
          </p:cNvSpPr>
          <p:nvPr/>
        </p:nvSpPr>
        <p:spPr bwMode="auto">
          <a:xfrm>
            <a:off x="3182938" y="465139"/>
            <a:ext cx="506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5400"/>
              <a:t>History</a:t>
            </a:r>
            <a:endParaRPr lang="ar-SA" altLang="en-US" sz="5400"/>
          </a:p>
        </p:txBody>
      </p:sp>
    </p:spTree>
    <p:extLst>
      <p:ext uri="{BB962C8B-B14F-4D97-AF65-F5344CB8AC3E}">
        <p14:creationId xmlns:p14="http://schemas.microsoft.com/office/powerpoint/2010/main" val="347036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nodePh="1">
                                  <p:stCondLst>
                                    <p:cond delay="0"/>
                                  </p:stCondLst>
                                  <p:endCondLst>
                                    <p:cond evt="begin" delay="0">
                                      <p:tn val="5"/>
                                    </p:cond>
                                  </p:endCondLst>
                                  <p:childTnLst>
                                    <p:set>
                                      <p:cBhvr>
                                        <p:cTn id="6" dur="1" fill="hold">
                                          <p:stCondLst>
                                            <p:cond delay="0"/>
                                          </p:stCondLst>
                                        </p:cTn>
                                        <p:tgtEl>
                                          <p:spTgt spid="166914"/>
                                        </p:tgtEl>
                                        <p:attrNameLst>
                                          <p:attrName>style.visibility</p:attrName>
                                        </p:attrNameLst>
                                      </p:cBhvr>
                                      <p:to>
                                        <p:strVal val="visible"/>
                                      </p:to>
                                    </p:set>
                                    <p:anim calcmode="lin" valueType="num">
                                      <p:cBhvr additive="base">
                                        <p:cTn id="7" dur="500" fill="hold"/>
                                        <p:tgtEl>
                                          <p:spTgt spid="166914"/>
                                        </p:tgtEl>
                                        <p:attrNameLst>
                                          <p:attrName>ppt_x</p:attrName>
                                        </p:attrNameLst>
                                      </p:cBhvr>
                                      <p:tavLst>
                                        <p:tav tm="0">
                                          <p:val>
                                            <p:strVal val="1+#ppt_w/2"/>
                                          </p:val>
                                        </p:tav>
                                        <p:tav tm="100000">
                                          <p:val>
                                            <p:strVal val="#ppt_x"/>
                                          </p:val>
                                        </p:tav>
                                      </p:tavLst>
                                    </p:anim>
                                    <p:anim calcmode="lin" valueType="num">
                                      <p:cBhvr additive="base">
                                        <p:cTn id="8" dur="500" fill="hold"/>
                                        <p:tgtEl>
                                          <p:spTgt spid="16691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66915"/>
                                        </p:tgtEl>
                                        <p:attrNameLst>
                                          <p:attrName>style.visibility</p:attrName>
                                        </p:attrNameLst>
                                      </p:cBhvr>
                                      <p:to>
                                        <p:strVal val="visible"/>
                                      </p:to>
                                    </p:set>
                                    <p:animEffect transition="in" filter="blinds(horizontal)">
                                      <p:cBhvr>
                                        <p:cTn id="12" dur="500"/>
                                        <p:tgtEl>
                                          <p:spTgt spid="166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autoUpdateAnimBg="0"/>
      <p:bldP spid="16691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Sphen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8308"/>
            <a:ext cx="12192001" cy="503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man1_db"/>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854961" y="2392858"/>
            <a:ext cx="2184400" cy="3171825"/>
          </a:xfrm>
          <a:noFill/>
        </p:spPr>
      </p:pic>
      <p:sp>
        <p:nvSpPr>
          <p:cNvPr id="7" name="Content Placeholder 5"/>
          <p:cNvSpPr>
            <a:spLocks noGrp="1"/>
          </p:cNvSpPr>
          <p:nvPr>
            <p:ph sz="half" idx="2"/>
          </p:nvPr>
        </p:nvSpPr>
        <p:spPr>
          <a:xfrm>
            <a:off x="3686630" y="2557012"/>
            <a:ext cx="7814924" cy="4088299"/>
          </a:xfrm>
        </p:spPr>
        <p:txBody>
          <a:bodyPr wrap="square">
            <a:spAutoFit/>
          </a:bodyPr>
          <a:lstStyle/>
          <a:p>
            <a:pPr algn="ctr"/>
            <a:r>
              <a:rPr lang="en-US" altLang="en-US" sz="4000" dirty="0" smtClean="0"/>
              <a:t>Special thanks to  Scientific Committee of the</a:t>
            </a:r>
          </a:p>
          <a:p>
            <a:pPr marL="0" lvl="0" indent="0" algn="ctr">
              <a:spcBef>
                <a:spcPct val="0"/>
              </a:spcBef>
              <a:buClrTx/>
              <a:buSzTx/>
              <a:buNone/>
            </a:pPr>
            <a:r>
              <a:rPr lang="en-US" altLang="en-US" sz="4000" dirty="0">
                <a:latin typeface="Arial" panose="020B0604020202020204" pitchFamily="34" charset="0"/>
                <a:cs typeface="Arial" panose="020B0604020202020204" pitchFamily="34" charset="0"/>
              </a:rPr>
              <a:t>4</a:t>
            </a:r>
            <a:r>
              <a:rPr lang="en-US" altLang="en-US" sz="4000" baseline="30000" dirty="0">
                <a:latin typeface="Arial" panose="020B0604020202020204" pitchFamily="34" charset="0"/>
                <a:cs typeface="Arial" panose="020B0604020202020204" pitchFamily="34" charset="0"/>
              </a:rPr>
              <a:t>th</a:t>
            </a:r>
            <a:r>
              <a:rPr lang="en-US" altLang="en-US" sz="4000" baseline="30000" dirty="0">
                <a:cs typeface="Arial" panose="020B0604020202020204" pitchFamily="34" charset="0"/>
              </a:rPr>
              <a:t> </a:t>
            </a:r>
            <a:r>
              <a:rPr lang="en-US" altLang="en-US" sz="4000" dirty="0">
                <a:latin typeface="Arial" panose="020B0604020202020204" pitchFamily="34" charset="0"/>
                <a:cs typeface="Arial" panose="020B0604020202020204" pitchFamily="34" charset="0"/>
              </a:rPr>
              <a:t>International Conference and </a:t>
            </a:r>
            <a:r>
              <a:rPr lang="en-US" altLang="en-US" sz="4000" dirty="0" smtClean="0">
                <a:latin typeface="Arial" panose="020B0604020202020204" pitchFamily="34" charset="0"/>
                <a:cs typeface="Arial" panose="020B0604020202020204" pitchFamily="34" charset="0"/>
              </a:rPr>
              <a:t>Exhibition on </a:t>
            </a:r>
            <a:r>
              <a:rPr lang="en-US" altLang="en-US" sz="6600" dirty="0" smtClean="0">
                <a:solidFill>
                  <a:srgbClr val="FF0000"/>
                </a:solidFill>
                <a:latin typeface="Impact" panose="020B0806030902050204" pitchFamily="34" charset="0"/>
              </a:rPr>
              <a:t>Immunology</a:t>
            </a:r>
            <a:endParaRPr lang="en-US" altLang="en-US" sz="6600" dirty="0">
              <a:solidFill>
                <a:srgbClr val="FF0000"/>
              </a:solidFill>
              <a:latin typeface="Impact" panose="020B0806030902050204" pitchFamily="34" charset="0"/>
            </a:endParaRPr>
          </a:p>
          <a:p>
            <a:pPr marL="0" lvl="0" indent="0" algn="ctr">
              <a:spcBef>
                <a:spcPct val="0"/>
              </a:spcBef>
              <a:buClrTx/>
              <a:buSzTx/>
              <a:buNone/>
            </a:pPr>
            <a:r>
              <a:rPr lang="en-US" altLang="en-US" dirty="0">
                <a:latin typeface="Arial" panose="020B0604020202020204" pitchFamily="34" charset="0"/>
                <a:cs typeface="Arial" panose="020B0604020202020204" pitchFamily="34" charset="0"/>
              </a:rPr>
              <a:t>September 28-30, 2015 </a:t>
            </a:r>
          </a:p>
          <a:p>
            <a:pPr marL="0" lvl="0" indent="0" algn="ctr">
              <a:spcBef>
                <a:spcPct val="0"/>
              </a:spcBef>
              <a:buClrTx/>
              <a:buSzTx/>
              <a:buNone/>
            </a:pPr>
            <a:r>
              <a:rPr lang="en-US" altLang="en-US" dirty="0">
                <a:latin typeface="Arial" panose="020B0604020202020204" pitchFamily="34" charset="0"/>
                <a:cs typeface="Arial" panose="020B0604020202020204" pitchFamily="34" charset="0"/>
              </a:rPr>
              <a:t>Houston, Texas, USA</a:t>
            </a:r>
            <a:endParaRPr lang="en-US" altLang="en-US" sz="4800" dirty="0">
              <a:latin typeface="Impact" panose="020B0806030902050204" pitchFamily="34" charset="0"/>
            </a:endParaRPr>
          </a:p>
          <a:p>
            <a:pPr algn="ctr"/>
            <a:endParaRPr lang="en-US" altLang="en-US" sz="4000" dirty="0" smtClean="0">
              <a:solidFill>
                <a:schemeClr val="bg1"/>
              </a:solidFill>
            </a:endParaRPr>
          </a:p>
        </p:txBody>
      </p:sp>
      <p:sp>
        <p:nvSpPr>
          <p:cNvPr id="3" name="Rectangle 2"/>
          <p:cNvSpPr/>
          <p:nvPr/>
        </p:nvSpPr>
        <p:spPr>
          <a:xfrm>
            <a:off x="1854961" y="676123"/>
            <a:ext cx="7585731" cy="646331"/>
          </a:xfrm>
          <a:prstGeom prst="rect">
            <a:avLst/>
          </a:prstGeom>
        </p:spPr>
        <p:txBody>
          <a:bodyPr wrap="none">
            <a:spAutoFit/>
          </a:bodyPr>
          <a:lstStyle/>
          <a:p>
            <a:pPr algn="ctr"/>
            <a:r>
              <a:rPr lang="en-US" sz="3600" b="1" dirty="0">
                <a:solidFill>
                  <a:schemeClr val="bg2"/>
                </a:solidFill>
              </a:rPr>
              <a:t>Bee products as immunopotentiation</a:t>
            </a:r>
            <a:endParaRPr lang="en-US" sz="3600" dirty="0">
              <a:solidFill>
                <a:schemeClr val="bg2"/>
              </a:solidFill>
            </a:endParaRPr>
          </a:p>
        </p:txBody>
      </p:sp>
    </p:spTree>
    <p:extLst>
      <p:ext uri="{BB962C8B-B14F-4D97-AF65-F5344CB8AC3E}">
        <p14:creationId xmlns:p14="http://schemas.microsoft.com/office/powerpoint/2010/main" val="1717434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127.jpg                                                        0000000Attgreave                       B50F95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0"/>
            <a:ext cx="279241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124.jpg                                                        0000000Attgreave                       B50F95B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819400"/>
            <a:ext cx="36195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2247901" y="754440"/>
            <a:ext cx="434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buFontTx/>
              <a:buChar char="•"/>
            </a:pPr>
            <a:r>
              <a:rPr lang="en-US" altLang="en-US" sz="3200" dirty="0">
                <a:latin typeface="Times New Roman" panose="02020603050405020304" pitchFamily="18" charset="0"/>
              </a:rPr>
              <a:t>Imhotep, a physician who became a deified god</a:t>
            </a:r>
            <a:endParaRPr lang="en-US" altLang="en-US" dirty="0">
              <a:latin typeface="Times New Roman" panose="02020603050405020304" pitchFamily="18" charset="0"/>
            </a:endParaRPr>
          </a:p>
        </p:txBody>
      </p:sp>
      <p:pic>
        <p:nvPicPr>
          <p:cNvPr id="235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1" y="228601"/>
            <a:ext cx="37052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1" y="2743201"/>
            <a:ext cx="13620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1" y="5486401"/>
            <a:ext cx="13620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 himho.jpg                                                      0000000Attgreave                       B50F95B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1798638"/>
            <a:ext cx="15240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794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dissolve">
                                      <p:cBhvr>
                                        <p:cTn id="7" dur="500"/>
                                        <p:tgtEl>
                                          <p:spTgt spid="4403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4040"/>
                                        </p:tgtEl>
                                        <p:attrNameLst>
                                          <p:attrName>style.visibility</p:attrName>
                                        </p:attrNameLst>
                                      </p:cBhvr>
                                      <p:to>
                                        <p:strVal val="visible"/>
                                      </p:to>
                                    </p:set>
                                    <p:animEffect transition="in" filter="dissolve">
                                      <p:cBhvr>
                                        <p:cTn id="11"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129307" y="460374"/>
            <a:ext cx="8001000" cy="1143000"/>
          </a:xfrm>
        </p:spPr>
        <p:txBody>
          <a:bodyPr/>
          <a:lstStyle/>
          <a:p>
            <a:r>
              <a:rPr lang="en-US" altLang="en-US" dirty="0"/>
              <a:t>Ancient Egyptian Medicine</a:t>
            </a:r>
          </a:p>
        </p:txBody>
      </p:sp>
      <p:sp>
        <p:nvSpPr>
          <p:cNvPr id="17411" name="Rectangle 3"/>
          <p:cNvSpPr>
            <a:spLocks noGrp="1" noChangeArrowheads="1"/>
          </p:cNvSpPr>
          <p:nvPr>
            <p:ph type="body" sz="half" idx="2"/>
          </p:nvPr>
        </p:nvSpPr>
        <p:spPr>
          <a:xfrm>
            <a:off x="3734873" y="2170070"/>
            <a:ext cx="7933385" cy="4929187"/>
          </a:xfrm>
        </p:spPr>
        <p:txBody>
          <a:bodyPr>
            <a:normAutofit/>
          </a:bodyPr>
          <a:lstStyle/>
          <a:p>
            <a:r>
              <a:rPr lang="en-US" altLang="en-US" sz="3200" dirty="0" smtClean="0"/>
              <a:t>The Egyptians explained medicine as the work of the gods, caused by the presence of evil spirits or their poisons, and cleansing the body was the way to rid the body of their influence. </a:t>
            </a:r>
          </a:p>
          <a:p>
            <a:r>
              <a:rPr lang="en-US" altLang="en-US" sz="3200" dirty="0" smtClean="0"/>
              <a:t>Incantations, prayers to the gods - above all to Sekhmet </a:t>
            </a:r>
          </a:p>
        </p:txBody>
      </p:sp>
      <p:sp>
        <p:nvSpPr>
          <p:cNvPr id="24580" name="Rectangle 4"/>
          <p:cNvSpPr>
            <a:spLocks noChangeArrowheads="1"/>
          </p:cNvSpPr>
          <p:nvPr/>
        </p:nvSpPr>
        <p:spPr bwMode="auto">
          <a:xfrm>
            <a:off x="1022562" y="5447508"/>
            <a:ext cx="2924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800" i="1" dirty="0">
                <a:latin typeface="Arial" panose="020B0604020202020204" pitchFamily="34" charset="0"/>
              </a:rPr>
              <a:t>Sekhmet  </a:t>
            </a:r>
            <a:r>
              <a:rPr lang="en-US" altLang="en-US" sz="1800" i="1" dirty="0" err="1">
                <a:latin typeface="Arial" panose="020B0604020202020204" pitchFamily="34" charset="0"/>
              </a:rPr>
              <a:t>Netjert</a:t>
            </a:r>
            <a:r>
              <a:rPr lang="en-US" altLang="en-US" sz="1800" i="1" dirty="0">
                <a:latin typeface="Arial" panose="020B0604020202020204" pitchFamily="34" charset="0"/>
              </a:rPr>
              <a:t> (Goddess) of Healing</a:t>
            </a:r>
            <a:r>
              <a:rPr lang="en-US" altLang="en-US" sz="1800" dirty="0">
                <a:latin typeface="Arial" panose="020B0604020202020204" pitchFamily="34" charset="0"/>
              </a:rPr>
              <a:t> </a:t>
            </a:r>
          </a:p>
        </p:txBody>
      </p:sp>
      <p:pic>
        <p:nvPicPr>
          <p:cNvPr id="24581" name="Picture 5" descr="goldskm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61493" y="1958975"/>
            <a:ext cx="2882900" cy="3455988"/>
          </a:xfrm>
          <a:noFill/>
        </p:spPr>
      </p:pic>
    </p:spTree>
    <p:extLst>
      <p:ext uri="{BB962C8B-B14F-4D97-AF65-F5344CB8AC3E}">
        <p14:creationId xmlns:p14="http://schemas.microsoft.com/office/powerpoint/2010/main" val="155154817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2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2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Rectangle 3"/>
          <p:cNvSpPr>
            <a:spLocks noChangeArrowheads="1"/>
          </p:cNvSpPr>
          <p:nvPr/>
        </p:nvSpPr>
        <p:spPr bwMode="auto">
          <a:xfrm>
            <a:off x="660042" y="2180822"/>
            <a:ext cx="11024316"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just">
              <a:spcBef>
                <a:spcPct val="20000"/>
              </a:spcBef>
              <a:buSzPct val="85000"/>
              <a:buFontTx/>
              <a:buBlip>
                <a:blip r:embed="rId2"/>
              </a:buBlip>
            </a:pPr>
            <a:r>
              <a:rPr lang="en-US" altLang="en-US" sz="4000" dirty="0">
                <a:cs typeface="Traditional Arabic" panose="02020603050405020304" pitchFamily="18" charset="-78"/>
              </a:rPr>
              <a:t>The Holy Bible, in the old and New Testament points to the bees and their products for more than 40 times as urged eating honey, as gifts to inhabitants of countries faraway, as a good food either alone or with other food materials in the human diet.</a:t>
            </a:r>
            <a:endParaRPr lang="en-US" altLang="en-US" sz="2800" dirty="0">
              <a:cs typeface="Traditional Arabic" panose="02020603050405020304" pitchFamily="18" charset="-78"/>
            </a:endParaRPr>
          </a:p>
        </p:txBody>
      </p:sp>
      <p:sp>
        <p:nvSpPr>
          <p:cNvPr id="4" name="Rectangle 5"/>
          <p:cNvSpPr>
            <a:spLocks noChangeArrowheads="1"/>
          </p:cNvSpPr>
          <p:nvPr/>
        </p:nvSpPr>
        <p:spPr bwMode="auto">
          <a:xfrm>
            <a:off x="1519707" y="317433"/>
            <a:ext cx="907638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4400" b="1" dirty="0"/>
              <a:t>Bee products as immunopotentiation</a:t>
            </a:r>
            <a:endParaRPr lang="en-US" sz="4400" dirty="0"/>
          </a:p>
          <a:p>
            <a:r>
              <a:rPr lang="en-US" altLang="en-US" sz="4400" b="1" dirty="0" smtClean="0">
                <a:cs typeface="Traditional Arabic" panose="02020603050405020304" pitchFamily="18" charset="-78"/>
              </a:rPr>
              <a:t> </a:t>
            </a:r>
            <a:r>
              <a:rPr lang="en-US" altLang="en-US" sz="4400" b="1" i="1" dirty="0" smtClean="0">
                <a:cs typeface="Traditional Arabic" panose="02020603050405020304" pitchFamily="18" charset="-78"/>
              </a:rPr>
              <a:t> History</a:t>
            </a:r>
            <a:endParaRPr lang="en-US" altLang="en-US" sz="4400" b="1" i="1" dirty="0">
              <a:cs typeface="Traditional Arabic" panose="02020603050405020304" pitchFamily="18" charset="-78"/>
            </a:endParaRPr>
          </a:p>
        </p:txBody>
      </p:sp>
    </p:spTree>
    <p:extLst>
      <p:ext uri="{BB962C8B-B14F-4D97-AF65-F5344CB8AC3E}">
        <p14:creationId xmlns:p14="http://schemas.microsoft.com/office/powerpoint/2010/main" val="4250443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0579"/>
                                        </p:tgtEl>
                                        <p:attrNameLst>
                                          <p:attrName>style.visibility</p:attrName>
                                        </p:attrNameLst>
                                      </p:cBhvr>
                                      <p:to>
                                        <p:strVal val="visible"/>
                                      </p:to>
                                    </p:set>
                                    <p:animEffect transition="in" filter="wipe(left)">
                                      <p:cBhvr>
                                        <p:cTn id="7" dur="500"/>
                                        <p:tgtEl>
                                          <p:spTgt spid="280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Rectangle 3"/>
          <p:cNvSpPr>
            <a:spLocks noChangeArrowheads="1"/>
          </p:cNvSpPr>
          <p:nvPr/>
        </p:nvSpPr>
        <p:spPr bwMode="auto">
          <a:xfrm>
            <a:off x="769257" y="1600200"/>
            <a:ext cx="639354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just">
              <a:spcBef>
                <a:spcPct val="20000"/>
              </a:spcBef>
              <a:buSzPct val="85000"/>
              <a:buFontTx/>
              <a:buBlip>
                <a:blip r:embed="rId2"/>
              </a:buBlip>
            </a:pPr>
            <a:r>
              <a:rPr lang="en-US" altLang="en-US" sz="2800" dirty="0">
                <a:cs typeface="Traditional Arabic" panose="02020603050405020304" pitchFamily="18" charset="-78"/>
              </a:rPr>
              <a:t>Where the Holy Koran has a long Surah (chapter) with the name of bees (No. 16, Surah Al </a:t>
            </a:r>
            <a:r>
              <a:rPr lang="en-US" altLang="en-US" sz="2800" dirty="0" err="1">
                <a:cs typeface="Traditional Arabic" panose="02020603050405020304" pitchFamily="18" charset="-78"/>
              </a:rPr>
              <a:t>Nahl</a:t>
            </a:r>
            <a:r>
              <a:rPr lang="en-US" altLang="en-US" sz="2800" dirty="0">
                <a:cs typeface="Traditional Arabic" panose="02020603050405020304" pitchFamily="18" charset="-78"/>
              </a:rPr>
              <a:t>). The God Says “ God inspired bees to live in mountains, trees and that they construct. Ten eat from fruits and follow the ways of the God. Hence comes out of their bellies, syrup of different hues, in which there are cure for people. In this there is a proof of those who think deeply”.</a:t>
            </a:r>
          </a:p>
        </p:txBody>
      </p:sp>
      <p:sp>
        <p:nvSpPr>
          <p:cNvPr id="281604" name="AutoShape 4"/>
          <p:cNvSpPr>
            <a:spLocks noChangeAspect="1" noChangeArrowheads="1"/>
          </p:cNvSpPr>
          <p:nvPr/>
        </p:nvSpPr>
        <p:spPr bwMode="auto">
          <a:xfrm>
            <a:off x="7239000" y="1676400"/>
            <a:ext cx="4532086"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rtl="1">
              <a:spcBef>
                <a:spcPct val="20000"/>
              </a:spcBef>
              <a:buSzPct val="85000"/>
              <a:buFontTx/>
              <a:buBlip>
                <a:blip r:embed="rId2"/>
              </a:buBlip>
            </a:pPr>
            <a:r>
              <a:rPr lang="ar-SA" altLang="en-US" sz="3200" b="1" dirty="0">
                <a:latin typeface="Traditional Arabic" panose="02020603050405020304" pitchFamily="18" charset="-78"/>
                <a:cs typeface="Traditional Arabic" panose="02020603050405020304" pitchFamily="18" charset="-78"/>
              </a:rPr>
              <a:t>قال الله تعالى</a:t>
            </a:r>
            <a:r>
              <a:rPr lang="ar-SA" altLang="en-US" sz="3200" dirty="0">
                <a:cs typeface="Monotype Koufi" pitchFamily="2" charset="-78"/>
              </a:rPr>
              <a:t>" بسم الله الرحمن الرحيم   وأوحى ربك إلى النحل أن أتخذى  من الجبال  بيوتا ومن الشجر  ومما  يعرشون  ثم كلى  من كل الثمرات فأسلكى سبل ربك ذللا يخرج من بطونها شراب مختلف  ألوانه  فيه  شفاء للناس إن فى ذلك لآية لقوم يتفكرون " ( النحل </a:t>
            </a:r>
            <a:r>
              <a:rPr lang="ar-SA" altLang="en-US" sz="3200" b="1" dirty="0">
                <a:cs typeface="Monotype Koufi" pitchFamily="2" charset="-78"/>
              </a:rPr>
              <a:t>: 68 و 69 )</a:t>
            </a:r>
            <a:endParaRPr lang="en-US" altLang="en-US" sz="3200" dirty="0"/>
          </a:p>
        </p:txBody>
      </p:sp>
      <p:sp>
        <p:nvSpPr>
          <p:cNvPr id="5" name="Rectangle 5"/>
          <p:cNvSpPr>
            <a:spLocks noChangeArrowheads="1"/>
          </p:cNvSpPr>
          <p:nvPr/>
        </p:nvSpPr>
        <p:spPr bwMode="auto">
          <a:xfrm>
            <a:off x="1519707" y="317433"/>
            <a:ext cx="907638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4400" b="1" dirty="0"/>
              <a:t>Bee products as immunopotentiation</a:t>
            </a:r>
            <a:endParaRPr lang="en-US" sz="4400" dirty="0"/>
          </a:p>
          <a:p>
            <a:r>
              <a:rPr lang="en-US" altLang="en-US" sz="4400" b="1" dirty="0" smtClean="0">
                <a:cs typeface="Traditional Arabic" panose="02020603050405020304" pitchFamily="18" charset="-78"/>
              </a:rPr>
              <a:t> </a:t>
            </a:r>
            <a:r>
              <a:rPr lang="en-US" altLang="en-US" sz="4400" b="1" i="1" dirty="0" smtClean="0">
                <a:cs typeface="Traditional Arabic" panose="02020603050405020304" pitchFamily="18" charset="-78"/>
              </a:rPr>
              <a:t> History</a:t>
            </a:r>
            <a:endParaRPr lang="en-US" altLang="en-US" sz="4400" b="1" i="1" dirty="0">
              <a:cs typeface="Traditional Arabic" panose="02020603050405020304" pitchFamily="18" charset="-78"/>
            </a:endParaRPr>
          </a:p>
        </p:txBody>
      </p:sp>
    </p:spTree>
    <p:extLst>
      <p:ext uri="{BB962C8B-B14F-4D97-AF65-F5344CB8AC3E}">
        <p14:creationId xmlns:p14="http://schemas.microsoft.com/office/powerpoint/2010/main" val="2409752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81604"/>
                                        </p:tgtEl>
                                        <p:attrNameLst>
                                          <p:attrName>style.visibility</p:attrName>
                                        </p:attrNameLst>
                                      </p:cBhvr>
                                      <p:to>
                                        <p:strVal val="visible"/>
                                      </p:to>
                                    </p:set>
                                    <p:animEffect transition="in" filter="blinds(vertical)">
                                      <p:cBhvr>
                                        <p:cTn id="7" dur="500"/>
                                        <p:tgtEl>
                                          <p:spTgt spid="28160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81603"/>
                                        </p:tgtEl>
                                        <p:attrNameLst>
                                          <p:attrName>style.visibility</p:attrName>
                                        </p:attrNameLst>
                                      </p:cBhvr>
                                      <p:to>
                                        <p:strVal val="visible"/>
                                      </p:to>
                                    </p:set>
                                    <p:animEffect transition="in" filter="blinds(horizontal)">
                                      <p:cBhvr>
                                        <p:cTn id="11" dur="500"/>
                                        <p:tgtEl>
                                          <p:spTgt spid="281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autoUpdateAnimBg="0"/>
      <p:bldP spid="28160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3"/>
          <p:cNvSpPr>
            <a:spLocks noChangeArrowheads="1"/>
          </p:cNvSpPr>
          <p:nvPr/>
        </p:nvSpPr>
        <p:spPr bwMode="auto">
          <a:xfrm>
            <a:off x="618187" y="2648754"/>
            <a:ext cx="7274416"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lvl="1" algn="just">
              <a:spcBef>
                <a:spcPct val="20000"/>
              </a:spcBef>
              <a:buClr>
                <a:schemeClr val="tx2"/>
              </a:buClr>
              <a:buSzPct val="70000"/>
              <a:buFont typeface="Wingdings" panose="05000000000000000000" pitchFamily="2" charset="2"/>
              <a:buChar char="l"/>
            </a:pPr>
            <a:r>
              <a:rPr lang="en-US" altLang="en-US" sz="3800" dirty="0">
                <a:cs typeface="Traditional Arabic" panose="02020603050405020304" pitchFamily="18" charset="-78"/>
              </a:rPr>
              <a:t>In the Holy </a:t>
            </a:r>
            <a:r>
              <a:rPr lang="en-US" altLang="en-US" sz="3800" dirty="0" err="1">
                <a:cs typeface="Traditional Arabic" panose="02020603050405020304" pitchFamily="18" charset="-78"/>
              </a:rPr>
              <a:t>Hadeth</a:t>
            </a:r>
            <a:r>
              <a:rPr lang="en-US" altLang="en-US" sz="3800" dirty="0">
                <a:cs typeface="Traditional Arabic" panose="02020603050405020304" pitchFamily="18" charset="-78"/>
              </a:rPr>
              <a:t> The prophet Mohammed mentioned 23 </a:t>
            </a:r>
            <a:r>
              <a:rPr lang="en-US" altLang="en-US" sz="3800" dirty="0" err="1">
                <a:cs typeface="Traditional Arabic" panose="02020603050405020304" pitchFamily="18" charset="-78"/>
              </a:rPr>
              <a:t>Hadeth</a:t>
            </a:r>
            <a:r>
              <a:rPr lang="en-US" altLang="en-US" sz="3800" dirty="0">
                <a:cs typeface="Traditional Arabic" panose="02020603050405020304" pitchFamily="18" charset="-78"/>
              </a:rPr>
              <a:t>. He described the </a:t>
            </a:r>
            <a:r>
              <a:rPr lang="en-US" altLang="en-US" sz="3800" dirty="0" err="1">
                <a:cs typeface="Traditional Arabic" panose="02020603050405020304" pitchFamily="18" charset="-78"/>
              </a:rPr>
              <a:t>Moamens</a:t>
            </a:r>
            <a:r>
              <a:rPr lang="en-US" altLang="en-US" sz="3800" dirty="0">
                <a:cs typeface="Traditional Arabic" panose="02020603050405020304" pitchFamily="18" charset="-78"/>
              </a:rPr>
              <a:t> like bees and he prefer honey as a food.</a:t>
            </a:r>
          </a:p>
        </p:txBody>
      </p:sp>
      <p:pic>
        <p:nvPicPr>
          <p:cNvPr id="33795" name="Picture 4" descr="mosqu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3841" y="2342345"/>
            <a:ext cx="3473002" cy="380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5"/>
          <p:cNvSpPr>
            <a:spLocks noChangeArrowheads="1"/>
          </p:cNvSpPr>
          <p:nvPr/>
        </p:nvSpPr>
        <p:spPr bwMode="auto">
          <a:xfrm>
            <a:off x="1519707" y="317433"/>
            <a:ext cx="907638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4400" b="1" dirty="0"/>
              <a:t>Bee products as immunopotentiation</a:t>
            </a:r>
            <a:endParaRPr lang="en-US" sz="4400" dirty="0"/>
          </a:p>
          <a:p>
            <a:r>
              <a:rPr lang="en-US" altLang="en-US" sz="4400" b="1" dirty="0" smtClean="0">
                <a:cs typeface="Traditional Arabic" panose="02020603050405020304" pitchFamily="18" charset="-78"/>
              </a:rPr>
              <a:t> </a:t>
            </a:r>
            <a:r>
              <a:rPr lang="en-US" altLang="en-US" sz="4400" b="1" i="1" dirty="0" smtClean="0">
                <a:cs typeface="Traditional Arabic" panose="02020603050405020304" pitchFamily="18" charset="-78"/>
              </a:rPr>
              <a:t> History</a:t>
            </a:r>
            <a:endParaRPr lang="en-US" altLang="en-US" sz="4400" b="1" i="1" dirty="0">
              <a:cs typeface="Traditional Arabic" panose="02020603050405020304" pitchFamily="18" charset="-78"/>
            </a:endParaRPr>
          </a:p>
        </p:txBody>
      </p:sp>
    </p:spTree>
    <p:extLst>
      <p:ext uri="{BB962C8B-B14F-4D97-AF65-F5344CB8AC3E}">
        <p14:creationId xmlns:p14="http://schemas.microsoft.com/office/powerpoint/2010/main" val="332610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82627"/>
                                        </p:tgtEl>
                                        <p:attrNameLst>
                                          <p:attrName>style.visibility</p:attrName>
                                        </p:attrNameLst>
                                      </p:cBhvr>
                                      <p:to>
                                        <p:strVal val="visible"/>
                                      </p:to>
                                    </p:set>
                                    <p:anim calcmode="lin" valueType="num">
                                      <p:cBhvr>
                                        <p:cTn id="7" dur="500" fill="hold"/>
                                        <p:tgtEl>
                                          <p:spTgt spid="282627"/>
                                        </p:tgtEl>
                                        <p:attrNameLst>
                                          <p:attrName>ppt_x</p:attrName>
                                        </p:attrNameLst>
                                      </p:cBhvr>
                                      <p:tavLst>
                                        <p:tav tm="0">
                                          <p:val>
                                            <p:strVal val="#ppt_x-#ppt_w/2"/>
                                          </p:val>
                                        </p:tav>
                                        <p:tav tm="100000">
                                          <p:val>
                                            <p:strVal val="#ppt_x"/>
                                          </p:val>
                                        </p:tav>
                                      </p:tavLst>
                                    </p:anim>
                                    <p:anim calcmode="lin" valueType="num">
                                      <p:cBhvr>
                                        <p:cTn id="8" dur="500" fill="hold"/>
                                        <p:tgtEl>
                                          <p:spTgt spid="282627"/>
                                        </p:tgtEl>
                                        <p:attrNameLst>
                                          <p:attrName>ppt_y</p:attrName>
                                        </p:attrNameLst>
                                      </p:cBhvr>
                                      <p:tavLst>
                                        <p:tav tm="0">
                                          <p:val>
                                            <p:strVal val="#ppt_y"/>
                                          </p:val>
                                        </p:tav>
                                        <p:tav tm="100000">
                                          <p:val>
                                            <p:strVal val="#ppt_y"/>
                                          </p:val>
                                        </p:tav>
                                      </p:tavLst>
                                    </p:anim>
                                    <p:anim calcmode="lin" valueType="num">
                                      <p:cBhvr>
                                        <p:cTn id="9" dur="500" fill="hold"/>
                                        <p:tgtEl>
                                          <p:spTgt spid="282627"/>
                                        </p:tgtEl>
                                        <p:attrNameLst>
                                          <p:attrName>ppt_w</p:attrName>
                                        </p:attrNameLst>
                                      </p:cBhvr>
                                      <p:tavLst>
                                        <p:tav tm="0">
                                          <p:val>
                                            <p:fltVal val="0"/>
                                          </p:val>
                                        </p:tav>
                                        <p:tav tm="100000">
                                          <p:val>
                                            <p:strVal val="#ppt_w"/>
                                          </p:val>
                                        </p:tav>
                                      </p:tavLst>
                                    </p:anim>
                                    <p:anim calcmode="lin" valueType="num">
                                      <p:cBhvr>
                                        <p:cTn id="10" dur="500" fill="hold"/>
                                        <p:tgtEl>
                                          <p:spTgt spid="2826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0" name="Rectangle 2"/>
          <p:cNvSpPr>
            <a:spLocks noGrp="1" noChangeArrowheads="1"/>
          </p:cNvSpPr>
          <p:nvPr>
            <p:ph type="body" idx="1"/>
          </p:nvPr>
        </p:nvSpPr>
        <p:spPr>
          <a:xfrm>
            <a:off x="667377" y="2826912"/>
            <a:ext cx="7897074" cy="4572000"/>
          </a:xfrm>
        </p:spPr>
        <p:txBody>
          <a:bodyPr/>
          <a:lstStyle/>
          <a:p>
            <a:pPr lvl="1" eaLnBrk="1" hangingPunct="1">
              <a:lnSpc>
                <a:spcPct val="90000"/>
              </a:lnSpc>
            </a:pPr>
            <a:r>
              <a:rPr lang="en-US" altLang="en-US" sz="3600" dirty="0">
                <a:cs typeface="Traditional Arabic" panose="02020603050405020304" pitchFamily="18" charset="-78"/>
              </a:rPr>
              <a:t>He was took honey as a gift from King of Egypt. Also he recommended that peoples not killed bees because they have a great role in the agriculture, medicine and nutrition</a:t>
            </a:r>
            <a:endParaRPr lang="en-US" altLang="en-US" dirty="0" smtClean="0"/>
          </a:p>
        </p:txBody>
      </p:sp>
      <p:pic>
        <p:nvPicPr>
          <p:cNvPr id="34819" name="Picture 3" descr="Sphen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4451" y="3683357"/>
            <a:ext cx="3528811"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519707" y="317433"/>
            <a:ext cx="907638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4400" b="1" dirty="0">
                <a:solidFill>
                  <a:schemeClr val="bg2"/>
                </a:solidFill>
              </a:rPr>
              <a:t>Bee products as immunopotentiation</a:t>
            </a:r>
            <a:endParaRPr lang="en-US" sz="4400" dirty="0">
              <a:solidFill>
                <a:schemeClr val="bg2"/>
              </a:solidFill>
            </a:endParaRPr>
          </a:p>
          <a:p>
            <a:r>
              <a:rPr lang="en-US" altLang="en-US" sz="4400" b="1" dirty="0" smtClean="0">
                <a:solidFill>
                  <a:schemeClr val="bg2"/>
                </a:solidFill>
                <a:cs typeface="Traditional Arabic" panose="02020603050405020304" pitchFamily="18" charset="-78"/>
              </a:rPr>
              <a:t> </a:t>
            </a:r>
            <a:r>
              <a:rPr lang="en-US" altLang="en-US" sz="4400" b="1" i="1" dirty="0" smtClean="0">
                <a:solidFill>
                  <a:schemeClr val="bg2"/>
                </a:solidFill>
                <a:cs typeface="Traditional Arabic" panose="02020603050405020304" pitchFamily="18" charset="-78"/>
              </a:rPr>
              <a:t> History</a:t>
            </a:r>
            <a:endParaRPr lang="en-US" altLang="en-US" sz="4400" b="1" i="1" dirty="0">
              <a:solidFill>
                <a:schemeClr val="bg2"/>
              </a:solidFill>
              <a:cs typeface="Traditional Arabic" panose="02020603050405020304" pitchFamily="18" charset="-78"/>
            </a:endParaRPr>
          </a:p>
        </p:txBody>
      </p:sp>
    </p:spTree>
    <p:extLst>
      <p:ext uri="{BB962C8B-B14F-4D97-AF65-F5344CB8AC3E}">
        <p14:creationId xmlns:p14="http://schemas.microsoft.com/office/powerpoint/2010/main" val="343327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83650">
                                            <p:txEl>
                                              <p:pRg st="0" end="0"/>
                                            </p:txEl>
                                          </p:spTgt>
                                        </p:tgtEl>
                                        <p:attrNameLst>
                                          <p:attrName>style.visibility</p:attrName>
                                        </p:attrNameLst>
                                      </p:cBhvr>
                                      <p:to>
                                        <p:strVal val="visible"/>
                                      </p:to>
                                    </p:set>
                                    <p:animEffect transition="in" filter="blinds(horizontal)">
                                      <p:cBhvr>
                                        <p:cTn id="7" dur="500"/>
                                        <p:tgtEl>
                                          <p:spTgt spid="2836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Rectangle 3"/>
          <p:cNvSpPr>
            <a:spLocks noChangeArrowheads="1"/>
          </p:cNvSpPr>
          <p:nvPr/>
        </p:nvSpPr>
        <p:spPr bwMode="auto">
          <a:xfrm>
            <a:off x="3078050" y="1690352"/>
            <a:ext cx="8190964"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just">
              <a:spcBef>
                <a:spcPct val="20000"/>
              </a:spcBef>
              <a:buSzPct val="85000"/>
              <a:buFontTx/>
              <a:buBlip>
                <a:blip r:embed="rId2"/>
              </a:buBlip>
            </a:pPr>
            <a:r>
              <a:rPr lang="en-US" altLang="en-US" sz="3000" dirty="0">
                <a:cs typeface="Traditional Arabic" panose="02020603050405020304" pitchFamily="18" charset="-78"/>
              </a:rPr>
              <a:t>Apitherapy has a great attention allover the world. </a:t>
            </a:r>
            <a:endParaRPr lang="en-US" altLang="en-US" sz="3000" dirty="0" smtClean="0">
              <a:cs typeface="Traditional Arabic" panose="02020603050405020304" pitchFamily="18" charset="-78"/>
            </a:endParaRPr>
          </a:p>
          <a:p>
            <a:pPr algn="just">
              <a:spcBef>
                <a:spcPct val="20000"/>
              </a:spcBef>
              <a:buSzPct val="85000"/>
              <a:buFontTx/>
              <a:buBlip>
                <a:blip r:embed="rId2"/>
              </a:buBlip>
            </a:pPr>
            <a:r>
              <a:rPr lang="en-US" altLang="en-US" sz="3000" dirty="0" smtClean="0">
                <a:cs typeface="Traditional Arabic" panose="02020603050405020304" pitchFamily="18" charset="-78"/>
              </a:rPr>
              <a:t>This </a:t>
            </a:r>
            <a:r>
              <a:rPr lang="en-US" altLang="en-US" sz="3000" dirty="0">
                <a:cs typeface="Traditional Arabic" panose="02020603050405020304" pitchFamily="18" charset="-78"/>
              </a:rPr>
              <a:t>prompted me to organize an International Symposium on Apitherapy where more than one thousand scientists were attended from 22 countries </a:t>
            </a:r>
            <a:endParaRPr lang="en-US" altLang="en-US" sz="3000" dirty="0" smtClean="0">
              <a:cs typeface="Traditional Arabic" panose="02020603050405020304" pitchFamily="18" charset="-78"/>
            </a:endParaRPr>
          </a:p>
          <a:p>
            <a:pPr algn="just">
              <a:spcBef>
                <a:spcPct val="20000"/>
              </a:spcBef>
              <a:buSzPct val="85000"/>
              <a:buFontTx/>
              <a:buBlip>
                <a:blip r:embed="rId2"/>
              </a:buBlip>
            </a:pPr>
            <a:r>
              <a:rPr lang="en-US" altLang="en-US" sz="3000" dirty="0" smtClean="0">
                <a:cs typeface="Traditional Arabic" panose="02020603050405020304" pitchFamily="18" charset="-78"/>
              </a:rPr>
              <a:t>These </a:t>
            </a:r>
            <a:r>
              <a:rPr lang="en-US" altLang="en-US" sz="3000" dirty="0">
                <a:cs typeface="Traditional Arabic" panose="02020603050405020304" pitchFamily="18" charset="-78"/>
              </a:rPr>
              <a:t>symposiums discussed 54 scientific papers in all aspects of apitherapy.                         </a:t>
            </a:r>
            <a:endParaRPr lang="en-US" altLang="en-US" sz="3200" dirty="0">
              <a:cs typeface="Traditional Arabic" panose="02020603050405020304" pitchFamily="18" charset="-78"/>
            </a:endParaRPr>
          </a:p>
        </p:txBody>
      </p:sp>
      <p:pic>
        <p:nvPicPr>
          <p:cNvPr id="35843" name="Picture 4" descr="Abi1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07" y="2185116"/>
            <a:ext cx="213360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1519707" y="317433"/>
            <a:ext cx="907638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4400" b="1" dirty="0"/>
              <a:t>Bee products as immunopotentiation</a:t>
            </a:r>
            <a:endParaRPr lang="en-US" sz="4400" dirty="0"/>
          </a:p>
          <a:p>
            <a:r>
              <a:rPr lang="en-US" altLang="en-US" sz="4400" b="1" dirty="0" smtClean="0">
                <a:cs typeface="Traditional Arabic" panose="02020603050405020304" pitchFamily="18" charset="-78"/>
              </a:rPr>
              <a:t> </a:t>
            </a:r>
            <a:r>
              <a:rPr lang="en-US" altLang="en-US" sz="4400" b="1" i="1" dirty="0" smtClean="0">
                <a:cs typeface="Traditional Arabic" panose="02020603050405020304" pitchFamily="18" charset="-78"/>
              </a:rPr>
              <a:t> History</a:t>
            </a:r>
            <a:endParaRPr lang="en-US" altLang="en-US" sz="4400" b="1" i="1" dirty="0">
              <a:cs typeface="Traditional Arabic" panose="02020603050405020304" pitchFamily="18" charset="-78"/>
            </a:endParaRPr>
          </a:p>
        </p:txBody>
      </p:sp>
    </p:spTree>
    <p:extLst>
      <p:ext uri="{BB962C8B-B14F-4D97-AF65-F5344CB8AC3E}">
        <p14:creationId xmlns:p14="http://schemas.microsoft.com/office/powerpoint/2010/main" val="146010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84675"/>
                                        </p:tgtEl>
                                        <p:attrNameLst>
                                          <p:attrName>style.visibility</p:attrName>
                                        </p:attrNameLst>
                                      </p:cBhvr>
                                      <p:to>
                                        <p:strVal val="visible"/>
                                      </p:to>
                                    </p:set>
                                    <p:animEffect transition="in" filter="box(out)">
                                      <p:cBhvr>
                                        <p:cTn id="7" dur="500"/>
                                        <p:tgtEl>
                                          <p:spTgt spid="284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ChangeArrowheads="1"/>
          </p:cNvSpPr>
          <p:nvPr/>
        </p:nvSpPr>
        <p:spPr bwMode="auto">
          <a:xfrm>
            <a:off x="1249251" y="2304245"/>
            <a:ext cx="9540024"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20000"/>
              </a:spcBef>
              <a:buSzPct val="85000"/>
              <a:buFontTx/>
              <a:buBlip>
                <a:blip r:embed="rId2"/>
              </a:buBlip>
            </a:pPr>
            <a:r>
              <a:rPr lang="en-US" altLang="en-US" sz="4800" dirty="0">
                <a:cs typeface="Traditional Arabic" panose="02020603050405020304" pitchFamily="18" charset="-78"/>
              </a:rPr>
              <a:t>The modern knowledge about the composition of every product gave the way for more demand of using such products in medicine</a:t>
            </a:r>
          </a:p>
        </p:txBody>
      </p:sp>
      <p:sp>
        <p:nvSpPr>
          <p:cNvPr id="36867" name="Rectangle 4"/>
          <p:cNvSpPr>
            <a:spLocks noChangeArrowheads="1"/>
          </p:cNvSpPr>
          <p:nvPr/>
        </p:nvSpPr>
        <p:spPr bwMode="auto">
          <a:xfrm>
            <a:off x="2073499" y="330156"/>
            <a:ext cx="8213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4000" b="1" dirty="0"/>
              <a:t>Bee products as immunopotentiation</a:t>
            </a:r>
            <a:endParaRPr lang="en-US" sz="4000" dirty="0"/>
          </a:p>
          <a:p>
            <a:r>
              <a:rPr lang="en-US" altLang="en-US" sz="4000" b="1" i="1" dirty="0" smtClean="0">
                <a:cs typeface="Traditional Arabic" panose="02020603050405020304" pitchFamily="18" charset="-78"/>
              </a:rPr>
              <a:t>  History</a:t>
            </a:r>
            <a:endParaRPr lang="en-US" altLang="en-US" sz="4000" b="1" i="1" dirty="0">
              <a:cs typeface="Traditional Arabic" panose="02020603050405020304" pitchFamily="18" charset="-78"/>
            </a:endParaRPr>
          </a:p>
        </p:txBody>
      </p:sp>
    </p:spTree>
    <p:extLst>
      <p:ext uri="{BB962C8B-B14F-4D97-AF65-F5344CB8AC3E}">
        <p14:creationId xmlns:p14="http://schemas.microsoft.com/office/powerpoint/2010/main" val="2458671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88770"/>
                                        </p:tgtEl>
                                        <p:attrNameLst>
                                          <p:attrName>style.visibility</p:attrName>
                                        </p:attrNameLst>
                                      </p:cBhvr>
                                      <p:to>
                                        <p:strVal val="visible"/>
                                      </p:to>
                                    </p:set>
                                    <p:anim calcmode="lin" valueType="num">
                                      <p:cBhvr>
                                        <p:cTn id="7" dur="1000" fill="hold"/>
                                        <p:tgtEl>
                                          <p:spTgt spid="288770"/>
                                        </p:tgtEl>
                                        <p:attrNameLst>
                                          <p:attrName>ppt_w</p:attrName>
                                        </p:attrNameLst>
                                      </p:cBhvr>
                                      <p:tavLst>
                                        <p:tav tm="0">
                                          <p:val>
                                            <p:fltVal val="0"/>
                                          </p:val>
                                        </p:tav>
                                        <p:tav tm="100000">
                                          <p:val>
                                            <p:strVal val="#ppt_w"/>
                                          </p:val>
                                        </p:tav>
                                      </p:tavLst>
                                    </p:anim>
                                    <p:anim calcmode="lin" valueType="num">
                                      <p:cBhvr>
                                        <p:cTn id="8" dur="1000" fill="hold"/>
                                        <p:tgtEl>
                                          <p:spTgt spid="288770"/>
                                        </p:tgtEl>
                                        <p:attrNameLst>
                                          <p:attrName>ppt_h</p:attrName>
                                        </p:attrNameLst>
                                      </p:cBhvr>
                                      <p:tavLst>
                                        <p:tav tm="0">
                                          <p:val>
                                            <p:fltVal val="0"/>
                                          </p:val>
                                        </p:tav>
                                        <p:tav tm="100000">
                                          <p:val>
                                            <p:strVal val="#ppt_h"/>
                                          </p:val>
                                        </p:tav>
                                      </p:tavLst>
                                    </p:anim>
                                    <p:anim calcmode="lin" valueType="num">
                                      <p:cBhvr>
                                        <p:cTn id="9" dur="1000" fill="hold"/>
                                        <p:tgtEl>
                                          <p:spTgt spid="288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8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en-US" altLang="en-US"/>
              <a:t>Hive Products</a:t>
            </a:r>
          </a:p>
        </p:txBody>
      </p:sp>
      <p:sp>
        <p:nvSpPr>
          <p:cNvPr id="572419" name="Rectangle 3"/>
          <p:cNvSpPr>
            <a:spLocks noGrp="1" noChangeArrowheads="1"/>
          </p:cNvSpPr>
          <p:nvPr>
            <p:ph type="body" idx="1"/>
          </p:nvPr>
        </p:nvSpPr>
        <p:spPr>
          <a:xfrm>
            <a:off x="1197735" y="2021982"/>
            <a:ext cx="9789264" cy="4195937"/>
          </a:xfrm>
        </p:spPr>
        <p:txBody>
          <a:bodyPr>
            <a:noAutofit/>
          </a:bodyPr>
          <a:lstStyle/>
          <a:p>
            <a:pPr>
              <a:lnSpc>
                <a:spcPct val="90000"/>
              </a:lnSpc>
            </a:pPr>
            <a:r>
              <a:rPr lang="en-US" altLang="en-US" sz="3200" dirty="0"/>
              <a:t>Honey</a:t>
            </a:r>
          </a:p>
          <a:p>
            <a:pPr lvl="1">
              <a:lnSpc>
                <a:spcPct val="90000"/>
              </a:lnSpc>
            </a:pPr>
            <a:r>
              <a:rPr lang="en-US" altLang="en-US" sz="3200" dirty="0"/>
              <a:t>Variable yields – 40 to 100 </a:t>
            </a:r>
            <a:r>
              <a:rPr lang="en-US" altLang="en-US" sz="3200" dirty="0" err="1"/>
              <a:t>lbs</a:t>
            </a:r>
            <a:r>
              <a:rPr lang="en-US" altLang="en-US" sz="3200" dirty="0"/>
              <a:t>/hive</a:t>
            </a:r>
          </a:p>
          <a:p>
            <a:pPr lvl="1">
              <a:lnSpc>
                <a:spcPct val="90000"/>
              </a:lnSpc>
            </a:pPr>
            <a:r>
              <a:rPr lang="en-US" altLang="en-US" sz="3200" dirty="0"/>
              <a:t>Depends on amount of rainfall, temperature, hive strength</a:t>
            </a:r>
          </a:p>
          <a:p>
            <a:pPr>
              <a:lnSpc>
                <a:spcPct val="90000"/>
              </a:lnSpc>
            </a:pPr>
            <a:r>
              <a:rPr lang="en-US" altLang="en-US" sz="3200" dirty="0"/>
              <a:t>Beeswax</a:t>
            </a:r>
          </a:p>
          <a:p>
            <a:pPr lvl="1">
              <a:lnSpc>
                <a:spcPct val="90000"/>
              </a:lnSpc>
            </a:pPr>
            <a:r>
              <a:rPr lang="en-US" altLang="en-US" sz="3200" dirty="0"/>
              <a:t>Small yield from honey comb </a:t>
            </a:r>
            <a:r>
              <a:rPr lang="en-US" altLang="en-US" sz="3200" dirty="0" err="1"/>
              <a:t>cappings</a:t>
            </a:r>
            <a:endParaRPr lang="en-US" altLang="en-US" sz="3200" dirty="0"/>
          </a:p>
          <a:p>
            <a:pPr>
              <a:lnSpc>
                <a:spcPct val="90000"/>
              </a:lnSpc>
            </a:pPr>
            <a:r>
              <a:rPr lang="en-US" altLang="en-US" sz="3200" dirty="0"/>
              <a:t>Pollen</a:t>
            </a:r>
          </a:p>
          <a:p>
            <a:pPr lvl="1">
              <a:lnSpc>
                <a:spcPct val="90000"/>
              </a:lnSpc>
            </a:pPr>
            <a:r>
              <a:rPr lang="en-US" altLang="en-US" sz="3200" dirty="0"/>
              <a:t>Gathering pollen can weaken hive</a:t>
            </a:r>
          </a:p>
        </p:txBody>
      </p:sp>
    </p:spTree>
    <p:extLst>
      <p:ext uri="{BB962C8B-B14F-4D97-AF65-F5344CB8AC3E}">
        <p14:creationId xmlns:p14="http://schemas.microsoft.com/office/powerpoint/2010/main" val="2329986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1026"/>
          <p:cNvSpPr>
            <a:spLocks noGrp="1" noChangeArrowheads="1"/>
          </p:cNvSpPr>
          <p:nvPr>
            <p:ph type="title"/>
          </p:nvPr>
        </p:nvSpPr>
        <p:spPr/>
        <p:txBody>
          <a:bodyPr/>
          <a:lstStyle/>
          <a:p>
            <a:r>
              <a:rPr lang="en-US" altLang="en-US"/>
              <a:t>Hive Products</a:t>
            </a:r>
          </a:p>
        </p:txBody>
      </p:sp>
      <p:sp>
        <p:nvSpPr>
          <p:cNvPr id="580611" name="Rectangle 1027"/>
          <p:cNvSpPr>
            <a:spLocks noGrp="1" noChangeArrowheads="1"/>
          </p:cNvSpPr>
          <p:nvPr>
            <p:ph type="body" idx="1"/>
          </p:nvPr>
        </p:nvSpPr>
        <p:spPr>
          <a:xfrm>
            <a:off x="1202919" y="2011680"/>
            <a:ext cx="9784080" cy="4206240"/>
          </a:xfrm>
        </p:spPr>
        <p:txBody>
          <a:bodyPr>
            <a:normAutofit/>
          </a:bodyPr>
          <a:lstStyle/>
          <a:p>
            <a:r>
              <a:rPr lang="en-US" altLang="en-US" sz="3600" dirty="0"/>
              <a:t>Propolis</a:t>
            </a:r>
          </a:p>
          <a:p>
            <a:pPr lvl="1"/>
            <a:r>
              <a:rPr lang="en-US" altLang="en-US" sz="3600" dirty="0"/>
              <a:t>Tree sap collected by bees</a:t>
            </a:r>
          </a:p>
          <a:p>
            <a:pPr lvl="1"/>
            <a:r>
              <a:rPr lang="en-US" altLang="en-US" sz="3600" dirty="0"/>
              <a:t>Used by bees to patch small holes/cracks in hive that might harbor bacteria or pests</a:t>
            </a:r>
          </a:p>
        </p:txBody>
      </p:sp>
    </p:spTree>
    <p:extLst>
      <p:ext uri="{BB962C8B-B14F-4D97-AF65-F5344CB8AC3E}">
        <p14:creationId xmlns:p14="http://schemas.microsoft.com/office/powerpoint/2010/main" val="383933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p:cNvPicPr>
            <a:picLocks noChangeAspect="1" noChangeArrowheads="1"/>
          </p:cNvPicPr>
          <p:nvPr/>
        </p:nvPicPr>
        <p:blipFill>
          <a:blip r:embed="rId2" cstate="print"/>
          <a:srcRect/>
          <a:stretch>
            <a:fillRect/>
          </a:stretch>
        </p:blipFill>
        <p:spPr bwMode="auto">
          <a:xfrm>
            <a:off x="3048000" y="1828800"/>
            <a:ext cx="6851960" cy="408538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196" name="Picture 6" descr="نتيجة بحث الصور عن ‪bee venom thera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98" y="2239851"/>
            <a:ext cx="2400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141503" y="502503"/>
            <a:ext cx="10102016" cy="830997"/>
          </a:xfrm>
          <a:prstGeom prst="rect">
            <a:avLst/>
          </a:prstGeom>
        </p:spPr>
        <p:txBody>
          <a:bodyPr wrap="square">
            <a:spAutoFit/>
          </a:bodyPr>
          <a:lstStyle/>
          <a:p>
            <a:pPr algn="ctr"/>
            <a:r>
              <a:rPr lang="en-US" sz="4800" b="1" dirty="0" smtClean="0"/>
              <a:t>Bee products as immunopotentiation</a:t>
            </a:r>
            <a:endParaRPr lang="en-US" sz="4800" dirty="0"/>
          </a:p>
        </p:txBody>
      </p:sp>
    </p:spTree>
    <p:extLst>
      <p:ext uri="{BB962C8B-B14F-4D97-AF65-F5344CB8AC3E}">
        <p14:creationId xmlns:p14="http://schemas.microsoft.com/office/powerpoint/2010/main" val="145801194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8522542">
            <a:off x="4262616" y="2967335"/>
            <a:ext cx="3666774" cy="1569660"/>
          </a:xfrm>
          <a:prstGeom prst="rect">
            <a:avLst/>
          </a:prstGeom>
          <a:noFill/>
        </p:spPr>
        <p:txBody>
          <a:bodyPr wrap="none" lIns="91440" tIns="45720" rIns="91440" bIns="45720">
            <a:spAutoFit/>
          </a:bodyPr>
          <a:lstStyle/>
          <a:p>
            <a:pPr algn="ctr"/>
            <a:r>
              <a:rPr lang="en-US" sz="9600" b="1" cap="none" spc="0"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Honey</a:t>
            </a:r>
            <a:endParaRPr lang="en-US" sz="96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018376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2919" y="2011680"/>
            <a:ext cx="9784080" cy="4206240"/>
          </a:xfrm>
        </p:spPr>
        <p:txBody>
          <a:bodyPr>
            <a:normAutofit/>
          </a:bodyPr>
          <a:lstStyle/>
          <a:p>
            <a:r>
              <a:rPr lang="en-US" sz="3600" dirty="0"/>
              <a:t>Honey is composed of various sugars, flavonoids, phenolic acids, enzymes, amino acids, proteins, and miscellaneous compounds </a:t>
            </a:r>
            <a:endParaRPr lang="en-US" sz="3600" dirty="0" smtClean="0"/>
          </a:p>
          <a:p>
            <a:r>
              <a:rPr lang="en-US" sz="3600" dirty="0" smtClean="0"/>
              <a:t>Its </a:t>
            </a:r>
            <a:r>
              <a:rPr lang="en-US" sz="3600" dirty="0"/>
              <a:t>composition varies according to floral sources and </a:t>
            </a:r>
            <a:r>
              <a:rPr lang="en-US" sz="3600" dirty="0" smtClean="0"/>
              <a:t>origin</a:t>
            </a:r>
          </a:p>
          <a:p>
            <a:endParaRPr lang="en-US" sz="3600" dirty="0"/>
          </a:p>
        </p:txBody>
      </p:sp>
      <p:sp>
        <p:nvSpPr>
          <p:cNvPr id="4" name="Title 1"/>
          <p:cNvSpPr>
            <a:spLocks noGrp="1"/>
          </p:cNvSpPr>
          <p:nvPr>
            <p:ph type="title"/>
          </p:nvPr>
        </p:nvSpPr>
        <p:spPr>
          <a:xfrm>
            <a:off x="1120462" y="534473"/>
            <a:ext cx="11230378" cy="914400"/>
          </a:xfrm>
        </p:spPr>
        <p:txBody>
          <a:bodyPr>
            <a:noAutofit/>
          </a:bodyPr>
          <a:lstStyle/>
          <a:p>
            <a:r>
              <a:rPr lang="en-US" b="1" dirty="0"/>
              <a:t>Bee products as immunopotentiation </a:t>
            </a:r>
            <a:r>
              <a:rPr lang="en-US" altLang="en-US" b="1" dirty="0" smtClean="0"/>
              <a:t>Honey</a:t>
            </a:r>
            <a:endParaRPr lang="ar-SA" altLang="en-US" sz="2400" dirty="0" smtClean="0"/>
          </a:p>
        </p:txBody>
      </p:sp>
      <p:pic>
        <p:nvPicPr>
          <p:cNvPr id="5" name="Picture 4" descr="5-Facts-Beautiful-About-Honey.jpg"/>
          <p:cNvPicPr>
            <a:picLocks noChangeAspect="1"/>
          </p:cNvPicPr>
          <p:nvPr/>
        </p:nvPicPr>
        <p:blipFill>
          <a:blip r:embed="rId2" cstate="print"/>
          <a:stretch>
            <a:fillRect/>
          </a:stretch>
        </p:blipFill>
        <p:spPr>
          <a:xfrm>
            <a:off x="6513218" y="4248295"/>
            <a:ext cx="4473781" cy="2609705"/>
          </a:xfrm>
          <a:prstGeom prst="rect">
            <a:avLst/>
          </a:prstGeom>
        </p:spPr>
      </p:pic>
    </p:spTree>
    <p:extLst>
      <p:ext uri="{BB962C8B-B14F-4D97-AF65-F5344CB8AC3E}">
        <p14:creationId xmlns:p14="http://schemas.microsoft.com/office/powerpoint/2010/main" val="3222369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120462" y="534473"/>
            <a:ext cx="11230378" cy="914400"/>
          </a:xfrm>
        </p:spPr>
        <p:txBody>
          <a:bodyPr>
            <a:noAutofit/>
          </a:bodyPr>
          <a:lstStyle/>
          <a:p>
            <a:r>
              <a:rPr lang="en-US" b="1" dirty="0"/>
              <a:t>Bee products as immunopotentiation </a:t>
            </a:r>
            <a:r>
              <a:rPr lang="en-US" altLang="en-US" b="1" dirty="0" smtClean="0"/>
              <a:t>Honey</a:t>
            </a:r>
            <a:endParaRPr lang="ar-SA" altLang="en-US" sz="2400" dirty="0" smtClean="0"/>
          </a:p>
        </p:txBody>
      </p:sp>
      <p:sp>
        <p:nvSpPr>
          <p:cNvPr id="27651" name="Content Placeholder 2"/>
          <p:cNvSpPr>
            <a:spLocks noGrp="1"/>
          </p:cNvSpPr>
          <p:nvPr>
            <p:ph idx="1"/>
          </p:nvPr>
        </p:nvSpPr>
        <p:spPr>
          <a:xfrm>
            <a:off x="1386312" y="2206171"/>
            <a:ext cx="9792550" cy="5044635"/>
          </a:xfrm>
        </p:spPr>
        <p:txBody>
          <a:bodyPr>
            <a:normAutofit/>
          </a:bodyPr>
          <a:lstStyle/>
          <a:p>
            <a:r>
              <a:rPr lang="en-US" altLang="en-US" sz="3200" b="1" dirty="0" smtClean="0"/>
              <a:t>Honey is one of the oldest medicines</a:t>
            </a:r>
            <a:r>
              <a:rPr lang="en-US" altLang="en-US" sz="3200" dirty="0" smtClean="0"/>
              <a:t>. </a:t>
            </a:r>
          </a:p>
          <a:p>
            <a:r>
              <a:rPr lang="en-US" altLang="en-US" sz="3200" dirty="0" smtClean="0"/>
              <a:t>Its use is recorded in Egyptian papyri dated from 1900 to 1250 B.C. </a:t>
            </a:r>
          </a:p>
          <a:p>
            <a:r>
              <a:rPr lang="en-US" altLang="en-US" sz="3200" dirty="0" smtClean="0"/>
              <a:t>It is also mentioned in the Holy </a:t>
            </a:r>
            <a:r>
              <a:rPr lang="en-US" altLang="en-US" sz="3200" dirty="0" err="1" smtClean="0"/>
              <a:t>Qu'ran</a:t>
            </a:r>
            <a:r>
              <a:rPr lang="en-US" altLang="en-US" sz="3200" dirty="0" smtClean="0"/>
              <a:t> </a:t>
            </a:r>
          </a:p>
          <a:p>
            <a:r>
              <a:rPr lang="en-US" altLang="en-US" sz="3200" dirty="0" smtClean="0"/>
              <a:t>used many of the Egyptian prescriptions. </a:t>
            </a:r>
          </a:p>
          <a:p>
            <a:r>
              <a:rPr lang="en-US" altLang="en-US" sz="3200" dirty="0" smtClean="0"/>
              <a:t>Honey </a:t>
            </a:r>
            <a:r>
              <a:rPr lang="en-US" altLang="en-US" sz="3200" dirty="0" smtClean="0"/>
              <a:t>found that </a:t>
            </a:r>
            <a:r>
              <a:rPr lang="en-US" altLang="en-US" sz="3200" dirty="0" smtClean="0"/>
              <a:t>"</a:t>
            </a:r>
            <a:r>
              <a:rPr lang="en-US" altLang="en-US" sz="3200" dirty="0" smtClean="0"/>
              <a:t>cleans sores and ulcers of the lips, </a:t>
            </a:r>
            <a:endParaRPr lang="en-US" altLang="en-US" sz="3200" dirty="0" smtClean="0"/>
          </a:p>
          <a:p>
            <a:r>
              <a:rPr lang="en-US" altLang="en-US" sz="3200" dirty="0" smtClean="0"/>
              <a:t>heals </a:t>
            </a:r>
            <a:r>
              <a:rPr lang="en-US" altLang="en-US" sz="3200" dirty="0" smtClean="0"/>
              <a:t>carbuncles and running sores</a:t>
            </a:r>
          </a:p>
          <a:p>
            <a:endParaRPr lang="ar-SA" altLang="en-US" sz="3200" dirty="0" smtClean="0"/>
          </a:p>
        </p:txBody>
      </p:sp>
    </p:spTree>
    <p:extLst>
      <p:ext uri="{BB962C8B-B14F-4D97-AF65-F5344CB8AC3E}">
        <p14:creationId xmlns:p14="http://schemas.microsoft.com/office/powerpoint/2010/main" val="28618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2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2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2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2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2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additive="base">
                                        <p:cTn id="37" dur="20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Healthiest Benefits of Sweet Honey </a:t>
            </a:r>
          </a:p>
        </p:txBody>
      </p:sp>
      <p:sp>
        <p:nvSpPr>
          <p:cNvPr id="3" name="Content Placeholder 2"/>
          <p:cNvSpPr>
            <a:spLocks noGrp="1"/>
          </p:cNvSpPr>
          <p:nvPr>
            <p:ph sz="quarter" idx="1"/>
          </p:nvPr>
        </p:nvSpPr>
        <p:spPr>
          <a:xfrm>
            <a:off x="350981" y="1921528"/>
            <a:ext cx="11487955" cy="4608061"/>
          </a:xfrm>
        </p:spPr>
        <p:txBody>
          <a:bodyPr>
            <a:noAutofit/>
          </a:bodyPr>
          <a:lstStyle/>
          <a:p>
            <a:pPr algn="just"/>
            <a:r>
              <a:rPr lang="en-US" sz="3200" dirty="0" smtClean="0"/>
              <a:t>Honey </a:t>
            </a:r>
            <a:r>
              <a:rPr lang="en-US" sz="3200" dirty="0"/>
              <a:t>is a delicious natural liquid produced by honey bees after the hard efforts. </a:t>
            </a:r>
            <a:endParaRPr lang="en-US" sz="3200" dirty="0" smtClean="0"/>
          </a:p>
          <a:p>
            <a:pPr algn="just"/>
            <a:r>
              <a:rPr lang="en-US" sz="3200" dirty="0" smtClean="0"/>
              <a:t>Honey </a:t>
            </a:r>
            <a:r>
              <a:rPr lang="en-US" sz="3200" dirty="0"/>
              <a:t>bees gathering the nectar from flowers through a process of evaporation and regurgitation. </a:t>
            </a:r>
            <a:endParaRPr lang="en-US" sz="3200" dirty="0" smtClean="0"/>
          </a:p>
          <a:p>
            <a:pPr algn="just"/>
            <a:r>
              <a:rPr lang="en-US" sz="3200" dirty="0" smtClean="0"/>
              <a:t>It </a:t>
            </a:r>
            <a:r>
              <a:rPr lang="en-US" sz="3200" dirty="0"/>
              <a:t>is an oldest sweetener on the earth that has surprising healing powers. </a:t>
            </a:r>
            <a:endParaRPr lang="en-US" sz="3200" dirty="0" smtClean="0"/>
          </a:p>
          <a:p>
            <a:pPr algn="just"/>
            <a:r>
              <a:rPr lang="en-US" sz="3200" dirty="0" smtClean="0"/>
              <a:t>There </a:t>
            </a:r>
            <a:r>
              <a:rPr lang="en-US" sz="3200" dirty="0"/>
              <a:t>is no doubt that natural honey is a </a:t>
            </a:r>
            <a:r>
              <a:rPr lang="en-US" sz="3200" dirty="0" smtClean="0"/>
              <a:t>power house </a:t>
            </a:r>
            <a:r>
              <a:rPr lang="en-US" sz="3200" dirty="0"/>
              <a:t>of health benefits that fight against the many health problems. </a:t>
            </a:r>
            <a:endParaRPr lang="en-US" sz="3200" dirty="0" smtClean="0"/>
          </a:p>
        </p:txBody>
      </p:sp>
    </p:spTree>
    <p:extLst>
      <p:ext uri="{BB962C8B-B14F-4D97-AF65-F5344CB8AC3E}">
        <p14:creationId xmlns:p14="http://schemas.microsoft.com/office/powerpoint/2010/main" val="27136887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02919" y="1996225"/>
            <a:ext cx="9784080" cy="4221695"/>
          </a:xfrm>
        </p:spPr>
        <p:txBody>
          <a:bodyPr>
            <a:normAutofit lnSpcReduction="10000"/>
          </a:bodyPr>
          <a:lstStyle/>
          <a:p>
            <a:pPr algn="just"/>
            <a:r>
              <a:rPr lang="en-US" sz="3600" dirty="0"/>
              <a:t>honey </a:t>
            </a:r>
            <a:r>
              <a:rPr lang="en-US" sz="3600" dirty="0" smtClean="0"/>
              <a:t>have</a:t>
            </a:r>
            <a:r>
              <a:rPr lang="en-US" sz="3600" dirty="0" smtClean="0"/>
              <a:t> </a:t>
            </a:r>
            <a:r>
              <a:rPr lang="en-US" sz="3600" dirty="0"/>
              <a:t>many powerful qualities of </a:t>
            </a:r>
            <a:r>
              <a:rPr lang="en-US" sz="3600" dirty="0" smtClean="0"/>
              <a:t>antibacterial </a:t>
            </a:r>
            <a:r>
              <a:rPr lang="en-US" sz="3600" dirty="0"/>
              <a:t>and antifungal properties.  </a:t>
            </a:r>
            <a:endParaRPr lang="en-US" sz="3600" dirty="0" smtClean="0"/>
          </a:p>
          <a:p>
            <a:pPr algn="just"/>
            <a:r>
              <a:rPr lang="en-US" sz="3600" dirty="0" smtClean="0"/>
              <a:t>Honey </a:t>
            </a:r>
            <a:r>
              <a:rPr lang="en-US" sz="3600" dirty="0"/>
              <a:t>is very famous around the world as a natural remedy and also used this sweet in the preparation of medicines. </a:t>
            </a:r>
            <a:endParaRPr lang="en-US" sz="3600" dirty="0" smtClean="0"/>
          </a:p>
          <a:p>
            <a:pPr algn="just"/>
            <a:r>
              <a:rPr lang="en-US" sz="3600" dirty="0" smtClean="0"/>
              <a:t>Honey </a:t>
            </a:r>
            <a:r>
              <a:rPr lang="en-US" sz="3600" dirty="0"/>
              <a:t>is one of the best natural remedy that boost-up the immunity strength, improve the energy level and enhance the physical stamina. </a:t>
            </a:r>
          </a:p>
          <a:p>
            <a:pPr algn="just"/>
            <a:endParaRPr lang="en-US" sz="3600" dirty="0"/>
          </a:p>
          <a:p>
            <a:endParaRPr lang="en-US" sz="3200" dirty="0"/>
          </a:p>
        </p:txBody>
      </p:sp>
    </p:spTree>
    <p:extLst>
      <p:ext uri="{BB962C8B-B14F-4D97-AF65-F5344CB8AC3E}">
        <p14:creationId xmlns:p14="http://schemas.microsoft.com/office/powerpoint/2010/main" val="1199540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2919" y="1983346"/>
            <a:ext cx="9784080" cy="4234574"/>
          </a:xfrm>
        </p:spPr>
        <p:txBody>
          <a:bodyPr>
            <a:normAutofit/>
          </a:bodyPr>
          <a:lstStyle/>
          <a:p>
            <a:pPr algn="just"/>
            <a:r>
              <a:rPr lang="en-US" sz="3600" dirty="0"/>
              <a:t>It is believed that consuming honey regularly prevents the risk of developing many diseases and help to make you live longer. </a:t>
            </a:r>
            <a:endParaRPr lang="en-US" sz="3600" dirty="0" smtClean="0"/>
          </a:p>
          <a:p>
            <a:pPr algn="just"/>
            <a:r>
              <a:rPr lang="en-US" sz="3600" dirty="0" smtClean="0"/>
              <a:t>Most </a:t>
            </a:r>
            <a:r>
              <a:rPr lang="en-US" sz="3600" dirty="0"/>
              <a:t>of the peoples are not aware with the composition of honey, this natural liquid contain glucose, fructose and minerals such as potassium, magnesium, iron, phosphate etc. </a:t>
            </a:r>
          </a:p>
          <a:p>
            <a:pPr algn="just"/>
            <a:endParaRPr lang="en-US" sz="3600" dirty="0"/>
          </a:p>
          <a:p>
            <a:endParaRPr lang="en-US" sz="3600" dirty="0"/>
          </a:p>
        </p:txBody>
      </p:sp>
      <p:sp>
        <p:nvSpPr>
          <p:cNvPr id="4" name="Title 1"/>
          <p:cNvSpPr>
            <a:spLocks noGrp="1"/>
          </p:cNvSpPr>
          <p:nvPr>
            <p:ph type="title"/>
          </p:nvPr>
        </p:nvSpPr>
        <p:spPr>
          <a:xfrm>
            <a:off x="1120462" y="534473"/>
            <a:ext cx="11230378" cy="914400"/>
          </a:xfrm>
        </p:spPr>
        <p:txBody>
          <a:bodyPr>
            <a:noAutofit/>
          </a:bodyPr>
          <a:lstStyle/>
          <a:p>
            <a:r>
              <a:rPr lang="en-US" b="1" dirty="0"/>
              <a:t>Bee products as immunopotentiation </a:t>
            </a:r>
            <a:r>
              <a:rPr lang="en-US" altLang="en-US" b="1" dirty="0" smtClean="0"/>
              <a:t>Honey</a:t>
            </a:r>
            <a:endParaRPr lang="ar-SA" altLang="en-US" sz="2400" dirty="0" smtClean="0"/>
          </a:p>
        </p:txBody>
      </p:sp>
    </p:spTree>
    <p:extLst>
      <p:ext uri="{BB962C8B-B14F-4D97-AF65-F5344CB8AC3E}">
        <p14:creationId xmlns:p14="http://schemas.microsoft.com/office/powerpoint/2010/main" val="27809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1466046" y="2270974"/>
            <a:ext cx="8744754"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just">
              <a:spcBef>
                <a:spcPct val="20000"/>
              </a:spcBef>
              <a:buSzPct val="85000"/>
              <a:buFontTx/>
              <a:buBlip>
                <a:blip r:embed="rId2"/>
              </a:buBlip>
            </a:pPr>
            <a:r>
              <a:rPr lang="en-US" altLang="en-US" sz="3600" b="1" dirty="0" smtClean="0">
                <a:cs typeface="Traditional Arabic" panose="02020603050405020304" pitchFamily="18" charset="-78"/>
              </a:rPr>
              <a:t>gives </a:t>
            </a:r>
            <a:r>
              <a:rPr lang="en-US" altLang="en-US" sz="3600" b="1" dirty="0">
                <a:cs typeface="Traditional Arabic" panose="02020603050405020304" pitchFamily="18" charset="-78"/>
              </a:rPr>
              <a:t>the best energy to the whole body</a:t>
            </a:r>
          </a:p>
          <a:p>
            <a:pPr algn="just">
              <a:spcBef>
                <a:spcPct val="20000"/>
              </a:spcBef>
              <a:buSzPct val="85000"/>
              <a:buFontTx/>
              <a:buBlip>
                <a:blip r:embed="rId2"/>
              </a:buBlip>
            </a:pPr>
            <a:r>
              <a:rPr lang="en-US" altLang="en-US" sz="3600" b="1" dirty="0">
                <a:cs typeface="Traditional Arabic" panose="02020603050405020304" pitchFamily="18" charset="-78"/>
              </a:rPr>
              <a:t>Cleanses the digestive tract</a:t>
            </a:r>
          </a:p>
          <a:p>
            <a:pPr algn="just">
              <a:spcBef>
                <a:spcPct val="20000"/>
              </a:spcBef>
              <a:buSzPct val="85000"/>
              <a:buFontTx/>
              <a:buBlip>
                <a:blip r:embed="rId2"/>
              </a:buBlip>
            </a:pPr>
            <a:r>
              <a:rPr lang="en-US" altLang="en-US" sz="3600" b="1" dirty="0">
                <a:cs typeface="Traditional Arabic" panose="02020603050405020304" pitchFamily="18" charset="-78"/>
              </a:rPr>
              <a:t>Stimulates the immune system</a:t>
            </a:r>
          </a:p>
          <a:p>
            <a:pPr algn="just">
              <a:spcBef>
                <a:spcPct val="20000"/>
              </a:spcBef>
              <a:buSzPct val="85000"/>
              <a:buFontTx/>
              <a:buBlip>
                <a:blip r:embed="rId2"/>
              </a:buBlip>
            </a:pPr>
            <a:r>
              <a:rPr lang="en-US" altLang="en-US" sz="3600" b="1" dirty="0">
                <a:cs typeface="Traditional Arabic" panose="02020603050405020304" pitchFamily="18" charset="-78"/>
              </a:rPr>
              <a:t>Cures skin wounds</a:t>
            </a:r>
          </a:p>
          <a:p>
            <a:pPr algn="just">
              <a:spcBef>
                <a:spcPct val="20000"/>
              </a:spcBef>
              <a:buSzPct val="85000"/>
              <a:buFontTx/>
              <a:buBlip>
                <a:blip r:embed="rId2"/>
              </a:buBlip>
            </a:pPr>
            <a:r>
              <a:rPr lang="en-US" altLang="en-US" sz="3600" b="1" dirty="0">
                <a:cs typeface="Traditional Arabic" panose="02020603050405020304" pitchFamily="18" charset="-78"/>
              </a:rPr>
              <a:t>Relaxes over-contracted muscles. </a:t>
            </a:r>
            <a:endParaRPr lang="en-US" altLang="en-US" sz="4000" b="1" dirty="0">
              <a:cs typeface="Traditional Arabic" panose="02020603050405020304" pitchFamily="18" charset="-78"/>
            </a:endParaRPr>
          </a:p>
        </p:txBody>
      </p:sp>
      <p:pic>
        <p:nvPicPr>
          <p:cNvPr id="88067" name="Picture 3" descr="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1164" y="2133600"/>
            <a:ext cx="2209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5"/>
          <p:cNvSpPr>
            <a:spLocks noChangeArrowheads="1"/>
          </p:cNvSpPr>
          <p:nvPr/>
        </p:nvSpPr>
        <p:spPr bwMode="auto">
          <a:xfrm>
            <a:off x="1981200" y="452349"/>
            <a:ext cx="822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3600" b="1" dirty="0"/>
              <a:t>Bee products as immunopotentiation </a:t>
            </a:r>
            <a:r>
              <a:rPr lang="en-US" altLang="en-US" sz="3600" b="1" dirty="0"/>
              <a:t>Honey</a:t>
            </a:r>
            <a:endParaRPr lang="en-US" altLang="en-US" sz="3600" b="1" i="1" dirty="0">
              <a:solidFill>
                <a:schemeClr val="bg1"/>
              </a:solidFill>
              <a:cs typeface="Traditional Arabic" panose="02020603050405020304" pitchFamily="18" charset="-78"/>
            </a:endParaRPr>
          </a:p>
        </p:txBody>
      </p:sp>
    </p:spTree>
    <p:extLst>
      <p:ext uri="{BB962C8B-B14F-4D97-AF65-F5344CB8AC3E}">
        <p14:creationId xmlns:p14="http://schemas.microsoft.com/office/powerpoint/2010/main" val="4214480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1913585" y="1939278"/>
            <a:ext cx="9303913" cy="5367337"/>
          </a:xfrm>
        </p:spPr>
        <p:txBody>
          <a:bodyPr>
            <a:normAutofit/>
          </a:bodyPr>
          <a:lstStyle/>
          <a:p>
            <a:r>
              <a:rPr lang="en-US" altLang="en-US" sz="3600" dirty="0"/>
              <a:t>honey used for many different purposes:</a:t>
            </a:r>
          </a:p>
          <a:p>
            <a:r>
              <a:rPr lang="en-US" altLang="en-US" sz="3600" dirty="0"/>
              <a:t> as a laxative, </a:t>
            </a:r>
          </a:p>
          <a:p>
            <a:r>
              <a:rPr lang="en-US" altLang="en-US" sz="3600" dirty="0"/>
              <a:t>as a cure for diarrhea </a:t>
            </a:r>
          </a:p>
          <a:p>
            <a:r>
              <a:rPr lang="en-US" altLang="en-US" sz="3600" dirty="0"/>
              <a:t>Antimicrobial activity</a:t>
            </a:r>
          </a:p>
          <a:p>
            <a:r>
              <a:rPr lang="en-US" altLang="en-US" sz="3600" dirty="0"/>
              <a:t>Anti fungal</a:t>
            </a:r>
          </a:p>
          <a:p>
            <a:r>
              <a:rPr lang="en-US" altLang="en-US" sz="3600" dirty="0" smtClean="0"/>
              <a:t>for </a:t>
            </a:r>
            <a:r>
              <a:rPr lang="en-US" altLang="en-US" sz="3600" dirty="0"/>
              <a:t>coughs and throat maladies, </a:t>
            </a:r>
          </a:p>
          <a:p>
            <a:r>
              <a:rPr lang="en-US" altLang="en-US" sz="3600" dirty="0"/>
              <a:t>to agglutinate </a:t>
            </a:r>
            <a:r>
              <a:rPr lang="en-US" altLang="en-US" sz="3600" dirty="0" smtClean="0"/>
              <a:t>wounds</a:t>
            </a:r>
            <a:endParaRPr lang="ar-SA" altLang="en-US" sz="3600" dirty="0"/>
          </a:p>
        </p:txBody>
      </p:sp>
      <p:sp>
        <p:nvSpPr>
          <p:cNvPr id="4" name="Title 1"/>
          <p:cNvSpPr>
            <a:spLocks noGrp="1"/>
          </p:cNvSpPr>
          <p:nvPr>
            <p:ph type="title"/>
          </p:nvPr>
        </p:nvSpPr>
        <p:spPr>
          <a:xfrm>
            <a:off x="1120462" y="534473"/>
            <a:ext cx="11230378" cy="914400"/>
          </a:xfrm>
        </p:spPr>
        <p:txBody>
          <a:bodyPr>
            <a:noAutofit/>
          </a:bodyPr>
          <a:lstStyle/>
          <a:p>
            <a:r>
              <a:rPr lang="en-US" b="1" dirty="0"/>
              <a:t>Bee products as immunopotentiation </a:t>
            </a:r>
            <a:r>
              <a:rPr lang="en-US" altLang="en-US" b="1" dirty="0" smtClean="0"/>
              <a:t>Honey</a:t>
            </a:r>
            <a:endParaRPr lang="ar-SA" altLang="en-US" sz="2400" dirty="0" smtClean="0"/>
          </a:p>
        </p:txBody>
      </p:sp>
    </p:spTree>
    <p:extLst>
      <p:ext uri="{BB962C8B-B14F-4D97-AF65-F5344CB8AC3E}">
        <p14:creationId xmlns:p14="http://schemas.microsoft.com/office/powerpoint/2010/main" val="3131702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2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2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2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2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2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additive="base">
                                        <p:cTn id="37" dur="20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675">
                                            <p:txEl>
                                              <p:pRg st="6" end="6"/>
                                            </p:txEl>
                                          </p:spTgt>
                                        </p:tgtEl>
                                        <p:attrNameLst>
                                          <p:attrName>style.visibility</p:attrName>
                                        </p:attrNameLst>
                                      </p:cBhvr>
                                      <p:to>
                                        <p:strVal val="visible"/>
                                      </p:to>
                                    </p:set>
                                    <p:anim calcmode="lin" valueType="num">
                                      <p:cBhvr additive="base">
                                        <p:cTn id="43" dur="20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286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725769" y="1893194"/>
            <a:ext cx="9414456" cy="5550794"/>
          </a:xfrm>
        </p:spPr>
        <p:txBody>
          <a:bodyPr>
            <a:normAutofit/>
          </a:bodyPr>
          <a:lstStyle/>
          <a:p>
            <a:r>
              <a:rPr lang="en-US" altLang="en-US" sz="3200" dirty="0" smtClean="0"/>
              <a:t>for </a:t>
            </a:r>
            <a:r>
              <a:rPr lang="en-US" altLang="en-US" sz="3200" dirty="0"/>
              <a:t>eye diseases. </a:t>
            </a:r>
            <a:endParaRPr lang="ar-SA" altLang="en-US" sz="3200" dirty="0"/>
          </a:p>
          <a:p>
            <a:r>
              <a:rPr lang="en-US" altLang="en-US" sz="3200" dirty="0" smtClean="0"/>
              <a:t>Stomach </a:t>
            </a:r>
            <a:r>
              <a:rPr lang="en-US" altLang="en-US" sz="3200" dirty="0"/>
              <a:t>upset</a:t>
            </a:r>
          </a:p>
          <a:p>
            <a:r>
              <a:rPr lang="en-US" altLang="en-US" sz="3200" dirty="0" smtClean="0"/>
              <a:t>treat </a:t>
            </a:r>
            <a:r>
              <a:rPr lang="en-US" altLang="en-US" sz="3200" dirty="0" smtClean="0"/>
              <a:t>dyspepsia and stomach ulcers</a:t>
            </a:r>
          </a:p>
          <a:p>
            <a:r>
              <a:rPr lang="en-US" altLang="en-US" sz="3200" dirty="0" smtClean="0"/>
              <a:t>treatment for </a:t>
            </a:r>
            <a:r>
              <a:rPr lang="en-US" altLang="en-US" sz="3200" dirty="0" smtClean="0"/>
              <a:t>gastro-intestinal </a:t>
            </a:r>
            <a:r>
              <a:rPr lang="en-US" altLang="en-US" sz="3200" dirty="0" smtClean="0"/>
              <a:t>infections</a:t>
            </a:r>
          </a:p>
          <a:p>
            <a:r>
              <a:rPr lang="en-US" altLang="en-US" sz="3200" dirty="0" smtClean="0"/>
              <a:t>Honey help to replace lost electrolytes and provide an energy source</a:t>
            </a:r>
          </a:p>
          <a:p>
            <a:r>
              <a:rPr lang="en-US" altLang="en-US" sz="3200" dirty="0" smtClean="0"/>
              <a:t>Honey had activity against a range of dermatophytes, i.e. fungi causing skin infections such as ringworm</a:t>
            </a:r>
            <a:endParaRPr lang="ar-SA" altLang="en-US" sz="3200" dirty="0" smtClean="0"/>
          </a:p>
        </p:txBody>
      </p:sp>
      <p:sp>
        <p:nvSpPr>
          <p:cNvPr id="3" name="Title 1"/>
          <p:cNvSpPr>
            <a:spLocks noGrp="1"/>
          </p:cNvSpPr>
          <p:nvPr>
            <p:ph type="title"/>
          </p:nvPr>
        </p:nvSpPr>
        <p:spPr>
          <a:xfrm>
            <a:off x="1120462" y="534473"/>
            <a:ext cx="11230378" cy="914400"/>
          </a:xfrm>
        </p:spPr>
        <p:txBody>
          <a:bodyPr>
            <a:noAutofit/>
          </a:bodyPr>
          <a:lstStyle/>
          <a:p>
            <a:r>
              <a:rPr lang="en-US" b="1" dirty="0"/>
              <a:t>Bee products as immunopotentiation </a:t>
            </a:r>
            <a:r>
              <a:rPr lang="en-US" altLang="en-US" b="1" dirty="0" smtClean="0"/>
              <a:t>Honey</a:t>
            </a:r>
            <a:endParaRPr lang="ar-SA" altLang="en-US" sz="2400" dirty="0" smtClean="0"/>
          </a:p>
        </p:txBody>
      </p:sp>
    </p:spTree>
    <p:extLst>
      <p:ext uri="{BB962C8B-B14F-4D97-AF65-F5344CB8AC3E}">
        <p14:creationId xmlns:p14="http://schemas.microsoft.com/office/powerpoint/2010/main" val="46330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calcmode="lin" valueType="num">
                                      <p:cBhvr additive="base">
                                        <p:cTn id="7" dur="2000" fill="hold"/>
                                        <p:tgtEl>
                                          <p:spTgt spid="29698">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96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8">
                                            <p:txEl>
                                              <p:pRg st="1" end="1"/>
                                            </p:txEl>
                                          </p:spTgt>
                                        </p:tgtEl>
                                        <p:attrNameLst>
                                          <p:attrName>style.visibility</p:attrName>
                                        </p:attrNameLst>
                                      </p:cBhvr>
                                      <p:to>
                                        <p:strVal val="visible"/>
                                      </p:to>
                                    </p:set>
                                    <p:anim calcmode="lin" valueType="num">
                                      <p:cBhvr additive="base">
                                        <p:cTn id="13" dur="2000" fill="hold"/>
                                        <p:tgtEl>
                                          <p:spTgt spid="29698">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96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8">
                                            <p:txEl>
                                              <p:pRg st="2" end="2"/>
                                            </p:txEl>
                                          </p:spTgt>
                                        </p:tgtEl>
                                        <p:attrNameLst>
                                          <p:attrName>style.visibility</p:attrName>
                                        </p:attrNameLst>
                                      </p:cBhvr>
                                      <p:to>
                                        <p:strVal val="visible"/>
                                      </p:to>
                                    </p:set>
                                    <p:anim calcmode="lin" valueType="num">
                                      <p:cBhvr additive="base">
                                        <p:cTn id="19" dur="2000" fill="hold"/>
                                        <p:tgtEl>
                                          <p:spTgt spid="29698">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96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8">
                                            <p:txEl>
                                              <p:pRg st="3" end="3"/>
                                            </p:txEl>
                                          </p:spTgt>
                                        </p:tgtEl>
                                        <p:attrNameLst>
                                          <p:attrName>style.visibility</p:attrName>
                                        </p:attrNameLst>
                                      </p:cBhvr>
                                      <p:to>
                                        <p:strVal val="visible"/>
                                      </p:to>
                                    </p:set>
                                    <p:anim calcmode="lin" valueType="num">
                                      <p:cBhvr additive="base">
                                        <p:cTn id="25" dur="2000" fill="hold"/>
                                        <p:tgtEl>
                                          <p:spTgt spid="29698">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96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698">
                                            <p:txEl>
                                              <p:pRg st="4" end="4"/>
                                            </p:txEl>
                                          </p:spTgt>
                                        </p:tgtEl>
                                        <p:attrNameLst>
                                          <p:attrName>style.visibility</p:attrName>
                                        </p:attrNameLst>
                                      </p:cBhvr>
                                      <p:to>
                                        <p:strVal val="visible"/>
                                      </p:to>
                                    </p:set>
                                    <p:anim calcmode="lin" valueType="num">
                                      <p:cBhvr additive="base">
                                        <p:cTn id="31" dur="2000" fill="hold"/>
                                        <p:tgtEl>
                                          <p:spTgt spid="29698">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96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698">
                                            <p:txEl>
                                              <p:pRg st="5" end="5"/>
                                            </p:txEl>
                                          </p:spTgt>
                                        </p:tgtEl>
                                        <p:attrNameLst>
                                          <p:attrName>style.visibility</p:attrName>
                                        </p:attrNameLst>
                                      </p:cBhvr>
                                      <p:to>
                                        <p:strVal val="visible"/>
                                      </p:to>
                                    </p:set>
                                    <p:anim calcmode="lin" valueType="num">
                                      <p:cBhvr additive="base">
                                        <p:cTn id="37" dur="2000" fill="hold"/>
                                        <p:tgtEl>
                                          <p:spTgt spid="29698">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969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2919" y="2011680"/>
            <a:ext cx="9784080" cy="4206240"/>
          </a:xfrm>
        </p:spPr>
        <p:txBody>
          <a:bodyPr>
            <a:normAutofit/>
          </a:bodyPr>
          <a:lstStyle/>
          <a:p>
            <a:r>
              <a:rPr lang="en-US" sz="3600" dirty="0"/>
              <a:t>anti-inflammatory </a:t>
            </a:r>
            <a:endParaRPr lang="en-US" sz="3600" dirty="0" smtClean="0"/>
          </a:p>
          <a:p>
            <a:r>
              <a:rPr lang="en-US" sz="3600" dirty="0" smtClean="0"/>
              <a:t> </a:t>
            </a:r>
            <a:r>
              <a:rPr lang="en-US" sz="3600" dirty="0"/>
              <a:t>antimicrobial </a:t>
            </a:r>
            <a:endParaRPr lang="en-US" sz="3600" dirty="0" smtClean="0"/>
          </a:p>
          <a:p>
            <a:r>
              <a:rPr lang="en-US" sz="3600" dirty="0" err="1" smtClean="0"/>
              <a:t>antimutagenic</a:t>
            </a:r>
            <a:r>
              <a:rPr lang="en-US" sz="3600" dirty="0" smtClean="0"/>
              <a:t> </a:t>
            </a:r>
          </a:p>
          <a:p>
            <a:r>
              <a:rPr lang="en-US" sz="3600" dirty="0" smtClean="0"/>
              <a:t>antioxidant </a:t>
            </a:r>
          </a:p>
          <a:p>
            <a:r>
              <a:rPr lang="en-US" sz="3600" dirty="0" smtClean="0"/>
              <a:t> </a:t>
            </a:r>
            <a:r>
              <a:rPr lang="en-US" sz="3600" dirty="0"/>
              <a:t>antitumor </a:t>
            </a:r>
            <a:r>
              <a:rPr lang="en-US" sz="3600" dirty="0" smtClean="0"/>
              <a:t>effects</a:t>
            </a:r>
            <a:r>
              <a:rPr lang="en-US" sz="3600" dirty="0"/>
              <a:t>.</a:t>
            </a:r>
          </a:p>
        </p:txBody>
      </p:sp>
      <p:sp>
        <p:nvSpPr>
          <p:cNvPr id="5" name="Title 1"/>
          <p:cNvSpPr>
            <a:spLocks noGrp="1"/>
          </p:cNvSpPr>
          <p:nvPr>
            <p:ph type="title"/>
          </p:nvPr>
        </p:nvSpPr>
        <p:spPr/>
        <p:txBody>
          <a:bodyPr>
            <a:noAutofit/>
          </a:bodyPr>
          <a:lstStyle/>
          <a:p>
            <a:r>
              <a:rPr lang="en-US" b="1" dirty="0"/>
              <a:t>Bee products as immunopotentiation </a:t>
            </a:r>
            <a:r>
              <a:rPr lang="en-US" altLang="en-US" b="1" dirty="0" smtClean="0"/>
              <a:t>Honey</a:t>
            </a:r>
            <a:endParaRPr lang="ar-SA" altLang="en-US" sz="2400" dirty="0" smtClean="0"/>
          </a:p>
        </p:txBody>
      </p:sp>
    </p:spTree>
    <p:extLst>
      <p:ext uri="{BB962C8B-B14F-4D97-AF65-F5344CB8AC3E}">
        <p14:creationId xmlns:p14="http://schemas.microsoft.com/office/powerpoint/2010/main" val="2323977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223493" y="284176"/>
            <a:ext cx="9763506" cy="1508760"/>
          </a:xfrm>
        </p:spPr>
        <p:txBody>
          <a:bodyPr>
            <a:normAutofit/>
          </a:bodyPr>
          <a:lstStyle/>
          <a:p>
            <a:pPr algn="ctr" eaLnBrk="1" hangingPunct="1">
              <a:defRPr/>
            </a:pPr>
            <a:r>
              <a:rPr lang="en-US" sz="5400" dirty="0" smtClean="0"/>
              <a:t>The Immune System</a:t>
            </a:r>
          </a:p>
        </p:txBody>
      </p:sp>
      <p:sp>
        <p:nvSpPr>
          <p:cNvPr id="184323" name="Rectangle 3"/>
          <p:cNvSpPr>
            <a:spLocks noGrp="1" noChangeArrowheads="1"/>
          </p:cNvSpPr>
          <p:nvPr>
            <p:ph type="body" idx="1"/>
          </p:nvPr>
        </p:nvSpPr>
        <p:spPr>
          <a:xfrm>
            <a:off x="610491" y="2076075"/>
            <a:ext cx="11379740" cy="4633818"/>
          </a:xfrm>
        </p:spPr>
        <p:txBody>
          <a:bodyPr>
            <a:noAutofit/>
          </a:bodyPr>
          <a:lstStyle/>
          <a:p>
            <a:pPr eaLnBrk="1" hangingPunct="1">
              <a:lnSpc>
                <a:spcPct val="90000"/>
              </a:lnSpc>
              <a:defRPr/>
            </a:pPr>
            <a:r>
              <a:rPr lang="en-US" sz="3200" dirty="0"/>
              <a:t>Through a series of steps called the immune response, the immune system attacks organisms and substances that invade body systems and cause disease.</a:t>
            </a:r>
          </a:p>
          <a:p>
            <a:pPr eaLnBrk="1" hangingPunct="1">
              <a:lnSpc>
                <a:spcPct val="90000"/>
              </a:lnSpc>
              <a:defRPr/>
            </a:pPr>
            <a:r>
              <a:rPr lang="en-US" sz="3200" dirty="0"/>
              <a:t>Surface barriers</a:t>
            </a:r>
          </a:p>
          <a:p>
            <a:pPr lvl="1" eaLnBrk="1" hangingPunct="1">
              <a:lnSpc>
                <a:spcPct val="90000"/>
              </a:lnSpc>
              <a:defRPr/>
            </a:pPr>
            <a:r>
              <a:rPr lang="en-US" sz="2800" dirty="0"/>
              <a:t>skin, lungs, stomach, tears, saliva, flora</a:t>
            </a:r>
          </a:p>
          <a:p>
            <a:pPr eaLnBrk="1" hangingPunct="1">
              <a:lnSpc>
                <a:spcPct val="90000"/>
              </a:lnSpc>
              <a:defRPr/>
            </a:pPr>
            <a:r>
              <a:rPr lang="en-US" sz="3200" dirty="0"/>
              <a:t>Components of the Immune System:</a:t>
            </a:r>
          </a:p>
          <a:p>
            <a:pPr lvl="1" eaLnBrk="1" hangingPunct="1">
              <a:lnSpc>
                <a:spcPct val="90000"/>
              </a:lnSpc>
              <a:defRPr/>
            </a:pPr>
            <a:r>
              <a:rPr lang="en-US" sz="2800" dirty="0"/>
              <a:t>White Blood Cells circulate via blood and lymph.</a:t>
            </a:r>
          </a:p>
          <a:p>
            <a:pPr lvl="1" eaLnBrk="1" hangingPunct="1">
              <a:lnSpc>
                <a:spcPct val="90000"/>
              </a:lnSpc>
              <a:defRPr/>
            </a:pPr>
            <a:r>
              <a:rPr lang="en-US" sz="2800" dirty="0"/>
              <a:t>Lymph tissue</a:t>
            </a:r>
          </a:p>
          <a:p>
            <a:pPr lvl="1" eaLnBrk="1" hangingPunct="1">
              <a:lnSpc>
                <a:spcPct val="90000"/>
              </a:lnSpc>
              <a:defRPr/>
            </a:pPr>
            <a:r>
              <a:rPr lang="en-US" sz="2800" dirty="0"/>
              <a:t>Organs: thymus, spleen, bone marrow</a:t>
            </a:r>
          </a:p>
        </p:txBody>
      </p:sp>
    </p:spTree>
    <p:extLst>
      <p:ext uri="{BB962C8B-B14F-4D97-AF65-F5344CB8AC3E}">
        <p14:creationId xmlns:p14="http://schemas.microsoft.com/office/powerpoint/2010/main" val="4292206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0338" name="Rectangle 2"/>
          <p:cNvSpPr>
            <a:spLocks noGrp="1" noChangeArrowheads="1"/>
          </p:cNvSpPr>
          <p:nvPr>
            <p:ph type="title"/>
          </p:nvPr>
        </p:nvSpPr>
        <p:spPr>
          <a:xfrm>
            <a:off x="725713" y="519113"/>
            <a:ext cx="11117943" cy="519112"/>
          </a:xfrm>
        </p:spPr>
        <p:txBody>
          <a:bodyPr>
            <a:noAutofit/>
          </a:bodyPr>
          <a:lstStyle/>
          <a:p>
            <a:pPr eaLnBrk="1" hangingPunct="1"/>
            <a:r>
              <a:rPr lang="en-US" altLang="en-US" b="1" dirty="0">
                <a:cs typeface="Times New Roman" panose="02020603050405020304" pitchFamily="18" charset="0"/>
              </a:rPr>
              <a:t>The % of different constitute of honey</a:t>
            </a:r>
          </a:p>
        </p:txBody>
      </p:sp>
      <p:graphicFrame>
        <p:nvGraphicFramePr>
          <p:cNvPr id="910339" name="Group 3"/>
          <p:cNvGraphicFramePr>
            <a:graphicFrameLocks noGrp="1"/>
          </p:cNvGraphicFramePr>
          <p:nvPr>
            <p:ph type="tbl" idx="1"/>
            <p:extLst>
              <p:ext uri="{D42A27DB-BD31-4B8C-83A1-F6EECF244321}">
                <p14:modId xmlns:p14="http://schemas.microsoft.com/office/powerpoint/2010/main" val="875461640"/>
              </p:ext>
            </p:extLst>
          </p:nvPr>
        </p:nvGraphicFramePr>
        <p:xfrm>
          <a:off x="2019300" y="1243551"/>
          <a:ext cx="7772400" cy="5380101"/>
        </p:xfrm>
        <a:graphic>
          <a:graphicData uri="http://schemas.openxmlformats.org/drawingml/2006/table">
            <a:tbl>
              <a:tblPr rtl="1"/>
              <a:tblGrid>
                <a:gridCol w="3886200"/>
                <a:gridCol w="3886200"/>
              </a:tblGrid>
              <a:tr h="640034">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3200" b="0" i="0" u="none" strike="noStrike" cap="none" normalizeH="0" baseline="0" dirty="0" smtClean="0">
                          <a:ln>
                            <a:noFill/>
                          </a:ln>
                          <a:solidFill>
                            <a:schemeClr val="bg2"/>
                          </a:solidFill>
                          <a:effectLst/>
                          <a:latin typeface="Arial" pitchFamily="34" charset="0"/>
                        </a:rPr>
                        <a:t>%</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3200" b="0" i="0" u="none" strike="noStrike" cap="none" normalizeH="0" baseline="0" dirty="0" smtClean="0">
                          <a:ln>
                            <a:noFill/>
                          </a:ln>
                          <a:solidFill>
                            <a:schemeClr val="bg2"/>
                          </a:solidFill>
                          <a:effectLst/>
                          <a:latin typeface="Arial" pitchFamily="34" charset="0"/>
                        </a:rPr>
                        <a:t>Constituents</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16">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smtClean="0">
                          <a:ln>
                            <a:noFill/>
                          </a:ln>
                          <a:solidFill>
                            <a:schemeClr val="tx1"/>
                          </a:solidFill>
                          <a:effectLst/>
                          <a:latin typeface="Arial" pitchFamily="34" charset="0"/>
                        </a:rPr>
                        <a:t>16-20</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pitchFamily="34" charset="0"/>
                        </a:rPr>
                        <a:t>Water</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075">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smtClean="0">
                          <a:ln>
                            <a:noFill/>
                          </a:ln>
                          <a:solidFill>
                            <a:schemeClr val="tx1"/>
                          </a:solidFill>
                          <a:effectLst/>
                          <a:latin typeface="Arial" pitchFamily="34" charset="0"/>
                        </a:rPr>
                        <a:t>52.9</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pitchFamily="34" charset="0"/>
                        </a:rPr>
                        <a:t>Fructose</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16">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smtClean="0">
                          <a:ln>
                            <a:noFill/>
                          </a:ln>
                          <a:solidFill>
                            <a:schemeClr val="tx1"/>
                          </a:solidFill>
                          <a:effectLst/>
                          <a:latin typeface="Arial" pitchFamily="34" charset="0"/>
                        </a:rPr>
                        <a:t>20.4</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pitchFamily="34" charset="0"/>
                        </a:rPr>
                        <a:t>Glucose</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16">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smtClean="0">
                          <a:ln>
                            <a:noFill/>
                          </a:ln>
                          <a:solidFill>
                            <a:schemeClr val="tx1"/>
                          </a:solidFill>
                          <a:effectLst/>
                          <a:latin typeface="Arial" pitchFamily="34" charset="0"/>
                        </a:rPr>
                        <a:t>1-3</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err="1" smtClean="0">
                          <a:ln>
                            <a:noFill/>
                          </a:ln>
                          <a:solidFill>
                            <a:schemeClr val="tx1"/>
                          </a:solidFill>
                          <a:effectLst/>
                          <a:latin typeface="Arial" pitchFamily="34" charset="0"/>
                        </a:rPr>
                        <a:t>Scurose</a:t>
                      </a:r>
                      <a:endParaRPr kumimoji="0" lang="en-US" sz="2800" b="0" i="0" u="none" strike="noStrike" cap="none" normalizeH="0" baseline="0" dirty="0" smtClean="0">
                        <a:ln>
                          <a:noFill/>
                        </a:ln>
                        <a:solidFill>
                          <a:schemeClr val="tx1"/>
                        </a:solidFill>
                        <a:effectLst/>
                        <a:latin typeface="Arial" pitchFamily="34"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16">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smtClean="0">
                          <a:ln>
                            <a:noFill/>
                          </a:ln>
                          <a:solidFill>
                            <a:schemeClr val="tx1"/>
                          </a:solidFill>
                          <a:effectLst/>
                          <a:latin typeface="Arial" pitchFamily="34" charset="0"/>
                        </a:rPr>
                        <a:t>4</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pitchFamily="34" charset="0"/>
                        </a:rPr>
                        <a:t>0ther </a:t>
                      </a:r>
                      <a:r>
                        <a:rPr kumimoji="0" lang="en-US" sz="2800" b="0" i="0" u="none" strike="noStrike" cap="none" normalizeH="0" baseline="0" dirty="0" err="1" smtClean="0">
                          <a:ln>
                            <a:noFill/>
                          </a:ln>
                          <a:solidFill>
                            <a:schemeClr val="tx1"/>
                          </a:solidFill>
                          <a:effectLst/>
                          <a:latin typeface="Arial" pitchFamily="34" charset="0"/>
                        </a:rPr>
                        <a:t>sugrs</a:t>
                      </a:r>
                      <a:endParaRPr kumimoji="0" lang="en-US" sz="2800" b="0" i="0" u="none" strike="noStrike" cap="none" normalizeH="0" baseline="0" dirty="0" smtClean="0">
                        <a:ln>
                          <a:noFill/>
                        </a:ln>
                        <a:solidFill>
                          <a:schemeClr val="tx1"/>
                        </a:solidFill>
                        <a:effectLst/>
                        <a:latin typeface="Arial" pitchFamily="34"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16">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smtClean="0">
                          <a:ln>
                            <a:noFill/>
                          </a:ln>
                          <a:solidFill>
                            <a:schemeClr val="tx1"/>
                          </a:solidFill>
                          <a:effectLst/>
                          <a:latin typeface="Arial" pitchFamily="34" charset="0"/>
                        </a:rPr>
                        <a:t>0.3</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pitchFamily="34" charset="0"/>
                        </a:rPr>
                        <a:t>Protein</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16">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smtClean="0">
                          <a:ln>
                            <a:noFill/>
                          </a:ln>
                          <a:solidFill>
                            <a:schemeClr val="tx1"/>
                          </a:solidFill>
                          <a:effectLst/>
                          <a:latin typeface="Arial" pitchFamily="34" charset="0"/>
                        </a:rPr>
                        <a:t>0.04</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pitchFamily="34" charset="0"/>
                        </a:rPr>
                        <a:t>Nitrogen</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16">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smtClean="0">
                          <a:ln>
                            <a:noFill/>
                          </a:ln>
                          <a:solidFill>
                            <a:schemeClr val="tx1"/>
                          </a:solidFill>
                          <a:effectLst/>
                          <a:latin typeface="Arial" pitchFamily="34" charset="0"/>
                        </a:rPr>
                        <a:t>0.2</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pitchFamily="34" charset="0"/>
                        </a:rPr>
                        <a:t>Minerals</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16">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smtClean="0">
                          <a:ln>
                            <a:noFill/>
                          </a:ln>
                          <a:solidFill>
                            <a:schemeClr val="tx1"/>
                          </a:solidFill>
                          <a:effectLst/>
                          <a:latin typeface="Arial" pitchFamily="34" charset="0"/>
                        </a:rPr>
                        <a:t>3.46</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pitchFamily="34" charset="0"/>
                        </a:rPr>
                        <a:t>Others</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0187816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10338"/>
                                        </p:tgtEl>
                                        <p:attrNameLst>
                                          <p:attrName>style.visibility</p:attrName>
                                        </p:attrNameLst>
                                      </p:cBhvr>
                                      <p:to>
                                        <p:strVal val="visible"/>
                                      </p:to>
                                    </p:set>
                                    <p:anim calcmode="lin" valueType="num">
                                      <p:cBhvr additive="base">
                                        <p:cTn id="7" dur="500" fill="hold"/>
                                        <p:tgtEl>
                                          <p:spTgt spid="910338"/>
                                        </p:tgtEl>
                                        <p:attrNameLst>
                                          <p:attrName>ppt_x</p:attrName>
                                        </p:attrNameLst>
                                      </p:cBhvr>
                                      <p:tavLst>
                                        <p:tav tm="0">
                                          <p:val>
                                            <p:strVal val="0-#ppt_w/2"/>
                                          </p:val>
                                        </p:tav>
                                        <p:tav tm="100000">
                                          <p:val>
                                            <p:strVal val="#ppt_x"/>
                                          </p:val>
                                        </p:tav>
                                      </p:tavLst>
                                    </p:anim>
                                    <p:anim calcmode="lin" valueType="num">
                                      <p:cBhvr additive="base">
                                        <p:cTn id="8" dur="500" fill="hold"/>
                                        <p:tgtEl>
                                          <p:spTgt spid="91033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5" presetClass="entr" presetSubtype="0" fill="hold" nodeType="afterEffect">
                                  <p:stCondLst>
                                    <p:cond delay="0"/>
                                  </p:stCondLst>
                                  <p:childTnLst>
                                    <p:set>
                                      <p:cBhvr>
                                        <p:cTn id="11" dur="1" fill="hold">
                                          <p:stCondLst>
                                            <p:cond delay="0"/>
                                          </p:stCondLst>
                                        </p:cTn>
                                        <p:tgtEl>
                                          <p:spTgt spid="910339"/>
                                        </p:tgtEl>
                                        <p:attrNameLst>
                                          <p:attrName>style.visibility</p:attrName>
                                        </p:attrNameLst>
                                      </p:cBhvr>
                                      <p:to>
                                        <p:strVal val="visible"/>
                                      </p:to>
                                    </p:set>
                                    <p:anim calcmode="lin" valueType="num">
                                      <p:cBhvr>
                                        <p:cTn id="12" dur="1000" fill="hold"/>
                                        <p:tgtEl>
                                          <p:spTgt spid="910339"/>
                                        </p:tgtEl>
                                        <p:attrNameLst>
                                          <p:attrName>ppt_w</p:attrName>
                                        </p:attrNameLst>
                                      </p:cBhvr>
                                      <p:tavLst>
                                        <p:tav tm="0">
                                          <p:val>
                                            <p:fltVal val="0"/>
                                          </p:val>
                                        </p:tav>
                                        <p:tav tm="100000">
                                          <p:val>
                                            <p:strVal val="#ppt_w"/>
                                          </p:val>
                                        </p:tav>
                                      </p:tavLst>
                                    </p:anim>
                                    <p:anim calcmode="lin" valueType="num">
                                      <p:cBhvr>
                                        <p:cTn id="13" dur="1000" fill="hold"/>
                                        <p:tgtEl>
                                          <p:spTgt spid="910339"/>
                                        </p:tgtEl>
                                        <p:attrNameLst>
                                          <p:attrName>ppt_h</p:attrName>
                                        </p:attrNameLst>
                                      </p:cBhvr>
                                      <p:tavLst>
                                        <p:tav tm="0">
                                          <p:val>
                                            <p:fltVal val="0"/>
                                          </p:val>
                                        </p:tav>
                                        <p:tav tm="100000">
                                          <p:val>
                                            <p:strVal val="#ppt_h"/>
                                          </p:val>
                                        </p:tav>
                                      </p:tavLst>
                                    </p:anim>
                                    <p:anim calcmode="lin" valueType="num">
                                      <p:cBhvr>
                                        <p:cTn id="14" dur="1000" fill="hold"/>
                                        <p:tgtEl>
                                          <p:spTgt spid="91033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9103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3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2918" y="2011680"/>
            <a:ext cx="10825949" cy="4595182"/>
          </a:xfrm>
        </p:spPr>
        <p:txBody>
          <a:bodyPr>
            <a:noAutofit/>
          </a:bodyPr>
          <a:lstStyle/>
          <a:p>
            <a:r>
              <a:rPr lang="en-US" sz="3200" dirty="0"/>
              <a:t>Honey induces apoptosis in various types of cancer cells via depolarization of mitochondrial </a:t>
            </a:r>
            <a:r>
              <a:rPr lang="en-US" sz="3200" dirty="0" smtClean="0"/>
              <a:t>membrane. </a:t>
            </a:r>
          </a:p>
          <a:p>
            <a:r>
              <a:rPr lang="en-US" sz="3200" dirty="0" smtClean="0"/>
              <a:t>Honey </a:t>
            </a:r>
            <a:r>
              <a:rPr lang="en-US" sz="3200" dirty="0"/>
              <a:t>elevates caspase 3 activation level and </a:t>
            </a:r>
            <a:r>
              <a:rPr lang="en-US" sz="3200" i="1" dirty="0"/>
              <a:t>poly (ADP-ribose) polymerase (PARP) </a:t>
            </a:r>
            <a:r>
              <a:rPr lang="en-US" sz="3200" dirty="0"/>
              <a:t>cleavage in human colon cancer cell </a:t>
            </a:r>
            <a:r>
              <a:rPr lang="en-US" sz="3200" dirty="0" smtClean="0"/>
              <a:t>lines </a:t>
            </a:r>
            <a:r>
              <a:rPr lang="en-US" sz="3200" dirty="0"/>
              <a:t>which is attributed to its high </a:t>
            </a:r>
            <a:endParaRPr lang="en-US" sz="3200" dirty="0" smtClean="0"/>
          </a:p>
          <a:p>
            <a:r>
              <a:rPr lang="en-US" sz="3200" dirty="0" smtClean="0"/>
              <a:t>Honey </a:t>
            </a:r>
            <a:r>
              <a:rPr lang="en-US" sz="3200" dirty="0"/>
              <a:t>generates ROS (reactive oxygen species) resulting in the activation of p53 and p53 in turn modulates the expression of pro- and </a:t>
            </a:r>
            <a:r>
              <a:rPr lang="en-US" sz="3200" dirty="0" err="1"/>
              <a:t>antiapoptotic</a:t>
            </a:r>
            <a:r>
              <a:rPr lang="en-US" sz="3200" dirty="0"/>
              <a:t> proteins like </a:t>
            </a:r>
            <a:r>
              <a:rPr lang="en-US" sz="3200" dirty="0" err="1"/>
              <a:t>Bax</a:t>
            </a:r>
            <a:r>
              <a:rPr lang="en-US" sz="3200" dirty="0"/>
              <a:t> and Bcl-2</a:t>
            </a:r>
            <a:r>
              <a:rPr lang="en-US" sz="3200" dirty="0" smtClean="0"/>
              <a:t>tryptophan </a:t>
            </a:r>
            <a:r>
              <a:rPr lang="en-US" sz="3200" dirty="0"/>
              <a:t>and phenolic content</a:t>
            </a:r>
          </a:p>
        </p:txBody>
      </p:sp>
      <p:sp>
        <p:nvSpPr>
          <p:cNvPr id="4" name="Title 1"/>
          <p:cNvSpPr>
            <a:spLocks noGrp="1"/>
          </p:cNvSpPr>
          <p:nvPr>
            <p:ph type="title"/>
          </p:nvPr>
        </p:nvSpPr>
        <p:spPr>
          <a:xfrm>
            <a:off x="1120462" y="534473"/>
            <a:ext cx="11230378" cy="914400"/>
          </a:xfrm>
        </p:spPr>
        <p:txBody>
          <a:bodyPr>
            <a:noAutofit/>
          </a:bodyPr>
          <a:lstStyle/>
          <a:p>
            <a:r>
              <a:rPr lang="en-US" b="1" dirty="0" smtClean="0"/>
              <a:t>immunopotentiation </a:t>
            </a:r>
            <a:br>
              <a:rPr lang="en-US" b="1" dirty="0" smtClean="0"/>
            </a:br>
            <a:r>
              <a:rPr lang="en-US" altLang="en-US" b="1" dirty="0" smtClean="0"/>
              <a:t>Honey</a:t>
            </a:r>
            <a:endParaRPr lang="ar-SA" altLang="en-US" sz="2400" dirty="0" smtClean="0"/>
          </a:p>
        </p:txBody>
      </p:sp>
    </p:spTree>
    <p:extLst>
      <p:ext uri="{BB962C8B-B14F-4D97-AF65-F5344CB8AC3E}">
        <p14:creationId xmlns:p14="http://schemas.microsoft.com/office/powerpoint/2010/main" val="34069017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Prevent the risk Muscle fatigue</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sz="quarter" idx="1"/>
          </p:nvPr>
        </p:nvSpPr>
        <p:spPr>
          <a:xfrm>
            <a:off x="3837903" y="2011250"/>
            <a:ext cx="7467600" cy="4750158"/>
          </a:xfrm>
        </p:spPr>
        <p:txBody>
          <a:bodyPr>
            <a:noAutofit/>
          </a:bodyPr>
          <a:lstStyle/>
          <a:p>
            <a:pPr algn="just"/>
            <a:r>
              <a:rPr lang="en-US" sz="3600" dirty="0" smtClean="0"/>
              <a:t>Muscle fatigue problem is normally associated with the athletes which can affect their performance level. </a:t>
            </a:r>
            <a:r>
              <a:rPr lang="en-US" sz="3600" u="sng" dirty="0" smtClean="0">
                <a:solidFill>
                  <a:srgbClr val="FFFF00"/>
                </a:solidFill>
              </a:rPr>
              <a:t>Consuming sweet honey improves the stamina of athletes and also prevents the risk of muscle fatigue</a:t>
            </a:r>
            <a:r>
              <a:rPr lang="en-US" sz="3600" dirty="0" smtClean="0"/>
              <a:t>. The combination of glucose and fructose in sweet honey boost-up the energy level of the longer time. </a:t>
            </a:r>
          </a:p>
          <a:p>
            <a:pPr algn="just"/>
            <a:endParaRPr lang="en-US" sz="3600" dirty="0"/>
          </a:p>
        </p:txBody>
      </p:sp>
      <p:pic>
        <p:nvPicPr>
          <p:cNvPr id="4" name="Picture 3" descr="athlete-fatigue.jpg"/>
          <p:cNvPicPr>
            <a:picLocks noChangeAspect="1"/>
          </p:cNvPicPr>
          <p:nvPr/>
        </p:nvPicPr>
        <p:blipFill>
          <a:blip r:embed="rId2" cstate="print"/>
          <a:stretch>
            <a:fillRect/>
          </a:stretch>
        </p:blipFill>
        <p:spPr>
          <a:xfrm>
            <a:off x="361950" y="3011510"/>
            <a:ext cx="2933700" cy="3362325"/>
          </a:xfrm>
          <a:prstGeom prst="rect">
            <a:avLst/>
          </a:prstGeom>
        </p:spPr>
      </p:pic>
    </p:spTree>
    <p:extLst>
      <p:ext uri="{BB962C8B-B14F-4D97-AF65-F5344CB8AC3E}">
        <p14:creationId xmlns:p14="http://schemas.microsoft.com/office/powerpoint/2010/main" val="37993697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7467600" cy="838200"/>
          </a:xfrm>
        </p:spPr>
        <p:txBody>
          <a:bodyPr>
            <a:normAutofit fontScale="90000"/>
          </a:bodyPr>
          <a:lstStyle/>
          <a:p>
            <a:r>
              <a:rPr lang="en-US" b="1" dirty="0" smtClean="0">
                <a:solidFill>
                  <a:srgbClr val="FF0000"/>
                </a:solidFill>
              </a:rPr>
              <a:t>    Helps you to Better Sleep </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sz="quarter" idx="1"/>
          </p:nvPr>
        </p:nvSpPr>
        <p:spPr>
          <a:xfrm>
            <a:off x="824248" y="5105400"/>
            <a:ext cx="10685172" cy="1752600"/>
          </a:xfrm>
        </p:spPr>
        <p:txBody>
          <a:bodyPr>
            <a:normAutofit/>
          </a:bodyPr>
          <a:lstStyle/>
          <a:p>
            <a:r>
              <a:rPr lang="en-US" sz="3600" dirty="0" smtClean="0"/>
              <a:t>Honey has sleep-inducing properties which help you to sleep well. </a:t>
            </a:r>
          </a:p>
          <a:p>
            <a:endParaRPr lang="en-US" sz="3600" dirty="0"/>
          </a:p>
        </p:txBody>
      </p:sp>
      <p:pic>
        <p:nvPicPr>
          <p:cNvPr id="4" name="Picture 3" descr="images.jpg"/>
          <p:cNvPicPr>
            <a:picLocks noChangeAspect="1"/>
          </p:cNvPicPr>
          <p:nvPr/>
        </p:nvPicPr>
        <p:blipFill>
          <a:blip r:embed="rId2" cstate="print"/>
          <a:stretch>
            <a:fillRect/>
          </a:stretch>
        </p:blipFill>
        <p:spPr>
          <a:xfrm>
            <a:off x="2907406" y="906919"/>
            <a:ext cx="6172200" cy="4129763"/>
          </a:xfrm>
          <a:prstGeom prst="rect">
            <a:avLst/>
          </a:prstGeom>
        </p:spPr>
      </p:pic>
    </p:spTree>
    <p:extLst>
      <p:ext uri="{BB962C8B-B14F-4D97-AF65-F5344CB8AC3E}">
        <p14:creationId xmlns:p14="http://schemas.microsoft.com/office/powerpoint/2010/main" val="18078802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792" y="757707"/>
            <a:ext cx="10135675" cy="715962"/>
          </a:xfrm>
        </p:spPr>
        <p:txBody>
          <a:bodyPr>
            <a:normAutofit/>
          </a:bodyPr>
          <a:lstStyle/>
          <a:p>
            <a:r>
              <a:rPr lang="en-US" b="1" dirty="0" smtClean="0">
                <a:solidFill>
                  <a:srgbClr val="FF0000"/>
                </a:solidFill>
              </a:rPr>
              <a:t>   Treat the indigestion problem</a:t>
            </a:r>
            <a:endParaRPr lang="en-US" dirty="0">
              <a:solidFill>
                <a:srgbClr val="FF0000"/>
              </a:solidFill>
            </a:endParaRPr>
          </a:p>
        </p:txBody>
      </p:sp>
      <p:sp>
        <p:nvSpPr>
          <p:cNvPr id="3" name="Content Placeholder 2"/>
          <p:cNvSpPr>
            <a:spLocks noGrp="1"/>
          </p:cNvSpPr>
          <p:nvPr>
            <p:ph sz="quarter" idx="1"/>
          </p:nvPr>
        </p:nvSpPr>
        <p:spPr>
          <a:xfrm>
            <a:off x="397098" y="1977980"/>
            <a:ext cx="8630991" cy="4880020"/>
          </a:xfrm>
        </p:spPr>
        <p:txBody>
          <a:bodyPr>
            <a:noAutofit/>
          </a:bodyPr>
          <a:lstStyle/>
          <a:p>
            <a:pPr algn="just"/>
            <a:r>
              <a:rPr lang="en-US" sz="3600" dirty="0" smtClean="0"/>
              <a:t>Indigestion is a common problem that associated with the unhealthy lifestyle and poor dieting. </a:t>
            </a:r>
          </a:p>
          <a:p>
            <a:pPr algn="just"/>
            <a:r>
              <a:rPr lang="en-US" sz="3600" dirty="0" smtClean="0"/>
              <a:t>Consuming sweet honey helps in prevention of indigestion and gas problem. </a:t>
            </a:r>
          </a:p>
          <a:p>
            <a:pPr algn="just"/>
            <a:r>
              <a:rPr lang="en-US" sz="3600" dirty="0" smtClean="0"/>
              <a:t>So always add this sweetener in your diet to diminish the risk of indigestion and gas problem. </a:t>
            </a:r>
            <a:endParaRPr lang="en-US" sz="3600" dirty="0"/>
          </a:p>
        </p:txBody>
      </p:sp>
      <p:pic>
        <p:nvPicPr>
          <p:cNvPr id="4" name="Picture 3" descr="images (1).jpg"/>
          <p:cNvPicPr>
            <a:picLocks noChangeAspect="1"/>
          </p:cNvPicPr>
          <p:nvPr/>
        </p:nvPicPr>
        <p:blipFill>
          <a:blip r:embed="rId2" cstate="print"/>
          <a:stretch>
            <a:fillRect/>
          </a:stretch>
        </p:blipFill>
        <p:spPr>
          <a:xfrm>
            <a:off x="9414455" y="3513785"/>
            <a:ext cx="2410993" cy="1367308"/>
          </a:xfrm>
          <a:prstGeom prst="rect">
            <a:avLst/>
          </a:prstGeom>
        </p:spPr>
      </p:pic>
    </p:spTree>
    <p:extLst>
      <p:ext uri="{BB962C8B-B14F-4D97-AF65-F5344CB8AC3E}">
        <p14:creationId xmlns:p14="http://schemas.microsoft.com/office/powerpoint/2010/main" val="39567945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30" y="609599"/>
            <a:ext cx="9177270" cy="1232079"/>
          </a:xfrm>
        </p:spPr>
        <p:txBody>
          <a:bodyPr>
            <a:normAutofit/>
          </a:bodyPr>
          <a:lstStyle/>
          <a:p>
            <a:r>
              <a:rPr lang="en-US" b="1" dirty="0" smtClean="0">
                <a:solidFill>
                  <a:srgbClr val="FF0000"/>
                </a:solidFill>
              </a:rPr>
              <a:t>Enhance immunity strength and regulate blood sugar Level</a:t>
            </a:r>
            <a:endParaRPr lang="en-US" dirty="0">
              <a:solidFill>
                <a:srgbClr val="FF0000"/>
              </a:solidFill>
            </a:endParaRPr>
          </a:p>
        </p:txBody>
      </p:sp>
      <p:sp>
        <p:nvSpPr>
          <p:cNvPr id="3" name="Content Placeholder 2"/>
          <p:cNvSpPr>
            <a:spLocks noGrp="1"/>
          </p:cNvSpPr>
          <p:nvPr>
            <p:ph sz="quarter" idx="1"/>
          </p:nvPr>
        </p:nvSpPr>
        <p:spPr>
          <a:xfrm>
            <a:off x="528033" y="2105532"/>
            <a:ext cx="10998559" cy="4655876"/>
          </a:xfrm>
        </p:spPr>
        <p:txBody>
          <a:bodyPr>
            <a:noAutofit/>
          </a:bodyPr>
          <a:lstStyle/>
          <a:p>
            <a:pPr algn="just"/>
            <a:r>
              <a:rPr lang="en-US" sz="3200" dirty="0"/>
              <a:t>Sweet honey is acts as an immunity booster due to the presence of phytonutrients that stimulate antibody production. </a:t>
            </a:r>
            <a:endParaRPr lang="en-US" sz="3200" dirty="0" smtClean="0"/>
          </a:p>
          <a:p>
            <a:pPr algn="just"/>
            <a:r>
              <a:rPr lang="en-US" sz="3200" dirty="0" smtClean="0"/>
              <a:t>Peoples </a:t>
            </a:r>
            <a:r>
              <a:rPr lang="en-US" sz="3200" dirty="0"/>
              <a:t>are always believed that sweet is not good for diabetic patients but honey is a natural sweetener that helps in the </a:t>
            </a:r>
            <a:r>
              <a:rPr lang="en-US" sz="4000" b="1" u="sng" dirty="0"/>
              <a:t>blood sugar regulation. </a:t>
            </a:r>
            <a:endParaRPr lang="en-US" sz="4000" b="1" u="sng" dirty="0" smtClean="0"/>
          </a:p>
          <a:p>
            <a:pPr algn="just"/>
            <a:r>
              <a:rPr lang="en-US" sz="3200" dirty="0" smtClean="0"/>
              <a:t>Unprocessed </a:t>
            </a:r>
            <a:r>
              <a:rPr lang="en-US" sz="3200" dirty="0"/>
              <a:t>honey </a:t>
            </a:r>
            <a:r>
              <a:rPr lang="en-US" sz="4000" u="sng" dirty="0"/>
              <a:t>has the ability to control the blood sugar level, so it is very healthy for diabetic patients. </a:t>
            </a:r>
          </a:p>
          <a:p>
            <a:pPr algn="just">
              <a:buNone/>
            </a:pPr>
            <a:endParaRPr lang="en-US" sz="4000" u="sng" dirty="0"/>
          </a:p>
        </p:txBody>
      </p:sp>
      <p:pic>
        <p:nvPicPr>
          <p:cNvPr id="4" name="Picture 3" descr="Sugar-free-honey2.jpg"/>
          <p:cNvPicPr>
            <a:picLocks noChangeAspect="1"/>
          </p:cNvPicPr>
          <p:nvPr/>
        </p:nvPicPr>
        <p:blipFill>
          <a:blip r:embed="rId2" cstate="print"/>
          <a:stretch>
            <a:fillRect/>
          </a:stretch>
        </p:blipFill>
        <p:spPr>
          <a:xfrm>
            <a:off x="9388698" y="43350"/>
            <a:ext cx="2664317" cy="2062182"/>
          </a:xfrm>
          <a:prstGeom prst="rect">
            <a:avLst/>
          </a:prstGeom>
        </p:spPr>
      </p:pic>
    </p:spTree>
    <p:extLst>
      <p:ext uri="{BB962C8B-B14F-4D97-AF65-F5344CB8AC3E}">
        <p14:creationId xmlns:p14="http://schemas.microsoft.com/office/powerpoint/2010/main" val="36417528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Honey and Its Anti-Inflammatory and Immunomodulatory </a:t>
            </a:r>
            <a:r>
              <a:rPr lang="en-US" b="1" dirty="0" smtClean="0"/>
              <a:t>Activities</a:t>
            </a:r>
            <a:endParaRPr lang="en-US" dirty="0"/>
          </a:p>
        </p:txBody>
      </p:sp>
      <p:sp>
        <p:nvSpPr>
          <p:cNvPr id="3" name="Content Placeholder 2"/>
          <p:cNvSpPr>
            <a:spLocks noGrp="1"/>
          </p:cNvSpPr>
          <p:nvPr>
            <p:ph idx="1"/>
          </p:nvPr>
        </p:nvSpPr>
        <p:spPr>
          <a:xfrm>
            <a:off x="476519" y="1921528"/>
            <a:ext cx="11487955" cy="4206240"/>
          </a:xfrm>
        </p:spPr>
        <p:txBody>
          <a:bodyPr>
            <a:noAutofit/>
          </a:bodyPr>
          <a:lstStyle/>
          <a:p>
            <a:r>
              <a:rPr lang="en-US" sz="3600" dirty="0"/>
              <a:t>Honey exhibits anti-inflammatory </a:t>
            </a:r>
            <a:r>
              <a:rPr lang="en-US" sz="3600" dirty="0" smtClean="0"/>
              <a:t>response.</a:t>
            </a:r>
          </a:p>
          <a:p>
            <a:r>
              <a:rPr lang="en-US" sz="3600" dirty="0" smtClean="0"/>
              <a:t>Phenolic </a:t>
            </a:r>
            <a:r>
              <a:rPr lang="en-US" sz="3600" dirty="0"/>
              <a:t>compounds in honey are responsible for anti-inflammatory activity </a:t>
            </a:r>
            <a:endParaRPr lang="en-US" sz="3600" dirty="0" smtClean="0"/>
          </a:p>
          <a:p>
            <a:r>
              <a:rPr lang="en-US" sz="3600" dirty="0" smtClean="0"/>
              <a:t>The </a:t>
            </a:r>
            <a:r>
              <a:rPr lang="en-US" sz="3600" dirty="0"/>
              <a:t>mechanism involves the suppression of the proinflammatory activities of COX-2 and/or inducible nitric oxide synthase (</a:t>
            </a:r>
            <a:r>
              <a:rPr lang="en-US" sz="3600" dirty="0" err="1"/>
              <a:t>iNOS</a:t>
            </a:r>
            <a:r>
              <a:rPr lang="en-US" sz="3600" dirty="0"/>
              <a:t>) through these phenolic compounds or </a:t>
            </a:r>
            <a:r>
              <a:rPr lang="en-US" sz="3600" dirty="0" smtClean="0"/>
              <a:t>flavonoids.</a:t>
            </a:r>
            <a:r>
              <a:rPr lang="en-US" sz="3600" dirty="0"/>
              <a:t> </a:t>
            </a:r>
            <a:endParaRPr lang="en-US" sz="3600" dirty="0" smtClean="0"/>
          </a:p>
        </p:txBody>
      </p:sp>
    </p:spTree>
    <p:extLst>
      <p:ext uri="{BB962C8B-B14F-4D97-AF65-F5344CB8AC3E}">
        <p14:creationId xmlns:p14="http://schemas.microsoft.com/office/powerpoint/2010/main" val="22059840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2919" y="2011680"/>
            <a:ext cx="9784080" cy="4206240"/>
          </a:xfrm>
        </p:spPr>
        <p:txBody>
          <a:bodyPr>
            <a:noAutofit/>
          </a:bodyPr>
          <a:lstStyle/>
          <a:p>
            <a:r>
              <a:rPr lang="en-US" sz="4000" dirty="0"/>
              <a:t>Manuka, Pasture, Nigerian Jungle, and are found to increase production </a:t>
            </a:r>
            <a:r>
              <a:rPr lang="en-US" sz="4000" dirty="0" smtClean="0"/>
              <a:t>of</a:t>
            </a:r>
          </a:p>
          <a:p>
            <a:r>
              <a:rPr lang="en-US" sz="4000" dirty="0" smtClean="0"/>
              <a:t>IL-1</a:t>
            </a:r>
            <a:r>
              <a:rPr lang="en-US" sz="4000" i="1" dirty="0" smtClean="0"/>
              <a:t>β</a:t>
            </a:r>
            <a:r>
              <a:rPr lang="en-US" sz="4000" dirty="0"/>
              <a:t>, </a:t>
            </a:r>
            <a:endParaRPr lang="en-US" sz="4000" dirty="0" smtClean="0"/>
          </a:p>
          <a:p>
            <a:r>
              <a:rPr lang="en-US" sz="4000" dirty="0" smtClean="0"/>
              <a:t>IL-6</a:t>
            </a:r>
            <a:r>
              <a:rPr lang="en-US" sz="4000" dirty="0"/>
              <a:t>, </a:t>
            </a:r>
            <a:endParaRPr lang="en-US" sz="4000" dirty="0" smtClean="0"/>
          </a:p>
          <a:p>
            <a:r>
              <a:rPr lang="en-US" sz="4000" dirty="0" smtClean="0"/>
              <a:t> </a:t>
            </a:r>
            <a:r>
              <a:rPr lang="en-US" sz="4000" dirty="0"/>
              <a:t>TNF-</a:t>
            </a:r>
            <a:r>
              <a:rPr lang="en-US" sz="4000" i="1" dirty="0"/>
              <a:t>α</a:t>
            </a:r>
            <a:r>
              <a:rPr lang="en-US" sz="4000" dirty="0"/>
              <a:t> </a:t>
            </a:r>
            <a:r>
              <a:rPr lang="en-US" sz="4000" dirty="0" smtClean="0"/>
              <a:t>.</a:t>
            </a:r>
          </a:p>
          <a:p>
            <a:r>
              <a:rPr lang="en-US" sz="4000" dirty="0" smtClean="0"/>
              <a:t> </a:t>
            </a:r>
            <a:r>
              <a:rPr lang="en-US" sz="4000" dirty="0" smtClean="0"/>
              <a:t>This immunomodulatory activity</a:t>
            </a:r>
            <a:endParaRPr lang="en-US" sz="4000" dirty="0"/>
          </a:p>
        </p:txBody>
      </p:sp>
      <p:sp>
        <p:nvSpPr>
          <p:cNvPr id="4" name="Title 1"/>
          <p:cNvSpPr>
            <a:spLocks noGrp="1"/>
          </p:cNvSpPr>
          <p:nvPr>
            <p:ph type="title"/>
          </p:nvPr>
        </p:nvSpPr>
        <p:spPr/>
        <p:txBody>
          <a:bodyPr>
            <a:noAutofit/>
          </a:bodyPr>
          <a:lstStyle/>
          <a:p>
            <a:r>
              <a:rPr lang="en-US" b="1" dirty="0"/>
              <a:t>Bee products as immunopotentiation </a:t>
            </a:r>
            <a:r>
              <a:rPr lang="en-US" altLang="en-US" b="1" dirty="0" smtClean="0"/>
              <a:t>Honey</a:t>
            </a:r>
            <a:endParaRPr lang="ar-SA" altLang="en-US" sz="2400" dirty="0" smtClean="0"/>
          </a:p>
        </p:txBody>
      </p:sp>
    </p:spTree>
    <p:extLst>
      <p:ext uri="{BB962C8B-B14F-4D97-AF65-F5344CB8AC3E}">
        <p14:creationId xmlns:p14="http://schemas.microsoft.com/office/powerpoint/2010/main" val="4138646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1143" y="1988457"/>
            <a:ext cx="9825856" cy="4229463"/>
          </a:xfrm>
        </p:spPr>
        <p:txBody>
          <a:bodyPr>
            <a:noAutofit/>
          </a:bodyPr>
          <a:lstStyle/>
          <a:p>
            <a:r>
              <a:rPr lang="en-US" sz="4400" dirty="0" smtClean="0"/>
              <a:t>Honey </a:t>
            </a:r>
            <a:r>
              <a:rPr lang="en-US" sz="4400" dirty="0"/>
              <a:t>stimulates antibodies, B and T lymphocytes, neutrophils, monocytes, eosinophils, and natural killer cells (NK-cells) production during primary and secondary immune responses in tissue </a:t>
            </a:r>
            <a:r>
              <a:rPr lang="en-US" sz="4400" dirty="0" smtClean="0"/>
              <a:t>culture.</a:t>
            </a:r>
          </a:p>
          <a:p>
            <a:r>
              <a:rPr lang="en-US" sz="4400" dirty="0" smtClean="0"/>
              <a:t> </a:t>
            </a:r>
            <a:endParaRPr lang="en-US" sz="4400" dirty="0"/>
          </a:p>
        </p:txBody>
      </p:sp>
      <p:sp>
        <p:nvSpPr>
          <p:cNvPr id="4" name="Title 1"/>
          <p:cNvSpPr>
            <a:spLocks noGrp="1"/>
          </p:cNvSpPr>
          <p:nvPr>
            <p:ph type="title"/>
          </p:nvPr>
        </p:nvSpPr>
        <p:spPr/>
        <p:txBody>
          <a:bodyPr>
            <a:noAutofit/>
          </a:bodyPr>
          <a:lstStyle/>
          <a:p>
            <a:r>
              <a:rPr lang="en-US" b="1" dirty="0"/>
              <a:t>Bee products as immunopotentiation </a:t>
            </a:r>
            <a:r>
              <a:rPr lang="en-US" altLang="en-US" b="1" dirty="0" smtClean="0"/>
              <a:t>Honey</a:t>
            </a:r>
            <a:endParaRPr lang="ar-SA" altLang="en-US" sz="2400" dirty="0" smtClean="0"/>
          </a:p>
        </p:txBody>
      </p:sp>
    </p:spTree>
    <p:extLst>
      <p:ext uri="{BB962C8B-B14F-4D97-AF65-F5344CB8AC3E}">
        <p14:creationId xmlns:p14="http://schemas.microsoft.com/office/powerpoint/2010/main" val="29123556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Bee products as immunopotentiation </a:t>
            </a:r>
            <a:r>
              <a:rPr lang="en-US" altLang="en-US" b="1" dirty="0"/>
              <a:t>Honey</a:t>
            </a:r>
            <a:endParaRPr lang="en-US" dirty="0"/>
          </a:p>
        </p:txBody>
      </p:sp>
      <p:sp>
        <p:nvSpPr>
          <p:cNvPr id="3" name="Content Placeholder 2"/>
          <p:cNvSpPr>
            <a:spLocks noGrp="1"/>
          </p:cNvSpPr>
          <p:nvPr>
            <p:ph idx="1"/>
          </p:nvPr>
        </p:nvSpPr>
        <p:spPr>
          <a:xfrm>
            <a:off x="1190171" y="2002971"/>
            <a:ext cx="9796828" cy="4214949"/>
          </a:xfrm>
        </p:spPr>
        <p:txBody>
          <a:bodyPr>
            <a:normAutofit/>
          </a:bodyPr>
          <a:lstStyle/>
          <a:p>
            <a:r>
              <a:rPr lang="en-US" sz="4000" dirty="0"/>
              <a:t>It has been shown that honey stimulates macrophages, T-cells, and B-cells to provoke antitumor effect </a:t>
            </a:r>
          </a:p>
          <a:p>
            <a:r>
              <a:rPr lang="en-US" sz="4000" dirty="0" err="1"/>
              <a:t>Immunoprotective</a:t>
            </a:r>
            <a:r>
              <a:rPr lang="en-US" sz="4000" dirty="0"/>
              <a:t> activity of honey is often linked to anticancer action </a:t>
            </a:r>
          </a:p>
          <a:p>
            <a:endParaRPr lang="en-US" sz="3600" dirty="0"/>
          </a:p>
        </p:txBody>
      </p:sp>
    </p:spTree>
    <p:extLst>
      <p:ext uri="{BB962C8B-B14F-4D97-AF65-F5344CB8AC3E}">
        <p14:creationId xmlns:p14="http://schemas.microsoft.com/office/powerpoint/2010/main" val="164873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descr="imm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226" y="0"/>
            <a:ext cx="749115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409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099" y="2021982"/>
            <a:ext cx="9827900" cy="4195937"/>
          </a:xfrm>
        </p:spPr>
        <p:txBody>
          <a:bodyPr>
            <a:normAutofit lnSpcReduction="10000"/>
          </a:bodyPr>
          <a:lstStyle/>
          <a:p>
            <a:r>
              <a:rPr lang="en-US" sz="4000" dirty="0"/>
              <a:t>honey may stimulate the immune system via these fermentable sugars </a:t>
            </a:r>
            <a:r>
              <a:rPr lang="en-US" sz="4000" dirty="0" smtClean="0"/>
              <a:t>. </a:t>
            </a:r>
          </a:p>
          <a:p>
            <a:r>
              <a:rPr lang="en-US" sz="4000" dirty="0" smtClean="0"/>
              <a:t>A </a:t>
            </a:r>
            <a:r>
              <a:rPr lang="en-US" sz="4000" dirty="0"/>
              <a:t>sugar, </a:t>
            </a:r>
            <a:r>
              <a:rPr lang="en-US" sz="4000" dirty="0" err="1"/>
              <a:t>nigerooligosaccharides</a:t>
            </a:r>
            <a:r>
              <a:rPr lang="en-US" sz="4000" dirty="0"/>
              <a:t> (NOS), present in honey has been found to have </a:t>
            </a:r>
            <a:r>
              <a:rPr lang="en-US" sz="4000" dirty="0" err="1"/>
              <a:t>immunopotentiating</a:t>
            </a:r>
            <a:r>
              <a:rPr lang="en-US" sz="4000" dirty="0"/>
              <a:t> activity </a:t>
            </a:r>
            <a:r>
              <a:rPr lang="en-US" sz="4000" dirty="0" smtClean="0"/>
              <a:t>. </a:t>
            </a:r>
          </a:p>
          <a:p>
            <a:r>
              <a:rPr lang="en-US" sz="4000" dirty="0" err="1" smtClean="0"/>
              <a:t>Nonsugar</a:t>
            </a:r>
            <a:r>
              <a:rPr lang="en-US" sz="4000" dirty="0" smtClean="0"/>
              <a:t> </a:t>
            </a:r>
            <a:r>
              <a:rPr lang="en-US" sz="4000" dirty="0"/>
              <a:t>components of honey may also be responsible for </a:t>
            </a:r>
            <a:r>
              <a:rPr lang="en-US" sz="4000"/>
              <a:t>immunomodulation </a:t>
            </a:r>
            <a:r>
              <a:rPr lang="en-US" sz="4000" smtClean="0"/>
              <a:t>.</a:t>
            </a:r>
            <a:endParaRPr lang="en-US" sz="4000" dirty="0"/>
          </a:p>
          <a:p>
            <a:endParaRPr lang="en-US" sz="3600" dirty="0"/>
          </a:p>
        </p:txBody>
      </p:sp>
      <p:sp>
        <p:nvSpPr>
          <p:cNvPr id="4" name="Title 1"/>
          <p:cNvSpPr>
            <a:spLocks noGrp="1"/>
          </p:cNvSpPr>
          <p:nvPr>
            <p:ph type="title"/>
          </p:nvPr>
        </p:nvSpPr>
        <p:spPr/>
        <p:txBody>
          <a:bodyPr>
            <a:noAutofit/>
          </a:bodyPr>
          <a:lstStyle/>
          <a:p>
            <a:r>
              <a:rPr lang="en-US" b="1" dirty="0"/>
              <a:t>Bee products as immunopotentiation </a:t>
            </a:r>
            <a:r>
              <a:rPr lang="en-US" altLang="en-US" b="1" dirty="0" smtClean="0"/>
              <a:t>Honey</a:t>
            </a:r>
            <a:endParaRPr lang="ar-SA" altLang="en-US" sz="2400" dirty="0" smtClean="0"/>
          </a:p>
        </p:txBody>
      </p:sp>
    </p:spTree>
    <p:extLst>
      <p:ext uri="{BB962C8B-B14F-4D97-AF65-F5344CB8AC3E}">
        <p14:creationId xmlns:p14="http://schemas.microsoft.com/office/powerpoint/2010/main" val="2316510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7735" y="1996225"/>
            <a:ext cx="9789264" cy="4559121"/>
          </a:xfrm>
        </p:spPr>
        <p:txBody>
          <a:bodyPr>
            <a:normAutofit fontScale="92500" lnSpcReduction="10000"/>
          </a:bodyPr>
          <a:lstStyle/>
          <a:p>
            <a:r>
              <a:rPr lang="en-US" sz="3600" dirty="0"/>
              <a:t>The possible </a:t>
            </a:r>
            <a:r>
              <a:rPr lang="en-US" sz="3600" dirty="0" smtClean="0"/>
              <a:t>mechanisms of honey  </a:t>
            </a:r>
            <a:r>
              <a:rPr lang="en-US" sz="3600" dirty="0"/>
              <a:t>are due to its </a:t>
            </a:r>
            <a:r>
              <a:rPr lang="en-US" sz="3600" dirty="0" smtClean="0"/>
              <a:t>apoptotic</a:t>
            </a:r>
          </a:p>
          <a:p>
            <a:r>
              <a:rPr lang="en-US" sz="3600" dirty="0" smtClean="0"/>
              <a:t> </a:t>
            </a:r>
            <a:r>
              <a:rPr lang="en-US" sz="3600" dirty="0" err="1" smtClean="0"/>
              <a:t>antiproliferative</a:t>
            </a:r>
            <a:endParaRPr lang="en-US" sz="3600" dirty="0" smtClean="0"/>
          </a:p>
          <a:p>
            <a:r>
              <a:rPr lang="en-US" sz="3600" dirty="0" smtClean="0"/>
              <a:t> </a:t>
            </a:r>
            <a:r>
              <a:rPr lang="en-US" sz="3600" dirty="0"/>
              <a:t>antitumor necrosis factor (anti-TNF</a:t>
            </a:r>
            <a:r>
              <a:rPr lang="en-US" sz="3600" dirty="0" smtClean="0"/>
              <a:t>)</a:t>
            </a:r>
          </a:p>
          <a:p>
            <a:r>
              <a:rPr lang="en-US" sz="3600" dirty="0" smtClean="0"/>
              <a:t> antioxidant</a:t>
            </a:r>
          </a:p>
          <a:p>
            <a:r>
              <a:rPr lang="en-US" sz="3600" dirty="0" smtClean="0"/>
              <a:t>anti-inflammatory</a:t>
            </a:r>
          </a:p>
          <a:p>
            <a:r>
              <a:rPr lang="en-US" sz="3600" dirty="0" smtClean="0"/>
              <a:t>estrogenic </a:t>
            </a:r>
          </a:p>
          <a:p>
            <a:r>
              <a:rPr lang="en-US" sz="3600" dirty="0" smtClean="0"/>
              <a:t> </a:t>
            </a:r>
            <a:r>
              <a:rPr lang="en-US" sz="3600" dirty="0"/>
              <a:t>immunomodulatory activities. </a:t>
            </a:r>
          </a:p>
        </p:txBody>
      </p:sp>
      <p:sp>
        <p:nvSpPr>
          <p:cNvPr id="4" name="Title 1"/>
          <p:cNvSpPr>
            <a:spLocks noGrp="1"/>
          </p:cNvSpPr>
          <p:nvPr>
            <p:ph type="title"/>
          </p:nvPr>
        </p:nvSpPr>
        <p:spPr>
          <a:xfrm>
            <a:off x="592428" y="284176"/>
            <a:ext cx="10394571" cy="1508760"/>
          </a:xfrm>
        </p:spPr>
        <p:txBody>
          <a:bodyPr>
            <a:noAutofit/>
          </a:bodyPr>
          <a:lstStyle/>
          <a:p>
            <a:r>
              <a:rPr lang="en-US" sz="3600" b="1" dirty="0"/>
              <a:t>Bee products as immunopotentiation </a:t>
            </a:r>
            <a:r>
              <a:rPr lang="en-US" altLang="en-US" sz="3600" b="1" dirty="0" smtClean="0"/>
              <a:t>Honey</a:t>
            </a:r>
            <a:endParaRPr lang="ar-SA" altLang="en-US" sz="2000" dirty="0" smtClean="0"/>
          </a:p>
        </p:txBody>
      </p:sp>
    </p:spTree>
    <p:extLst>
      <p:ext uri="{BB962C8B-B14F-4D97-AF65-F5344CB8AC3E}">
        <p14:creationId xmlns:p14="http://schemas.microsoft.com/office/powerpoint/2010/main" val="33869443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8522542">
            <a:off x="4352384" y="2967335"/>
            <a:ext cx="3487237" cy="1569660"/>
          </a:xfrm>
          <a:prstGeom prst="rect">
            <a:avLst/>
          </a:prstGeom>
          <a:noFill/>
        </p:spPr>
        <p:txBody>
          <a:bodyPr wrap="none" lIns="91440" tIns="45720" rIns="91440" bIns="45720">
            <a:spAutoFit/>
          </a:bodyPr>
          <a:lstStyle/>
          <a:p>
            <a:pPr algn="ctr"/>
            <a:r>
              <a:rPr lang="en-US" sz="9600" b="1" cap="none" spc="0" dirty="0" smtClean="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Pollen</a:t>
            </a:r>
            <a:endParaRPr lang="en-US" sz="96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621090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ChangeArrowheads="1"/>
          </p:cNvSpPr>
          <p:nvPr/>
        </p:nvSpPr>
        <p:spPr bwMode="auto">
          <a:xfrm>
            <a:off x="1468192" y="3182154"/>
            <a:ext cx="6619741"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just">
              <a:spcBef>
                <a:spcPct val="20000"/>
              </a:spcBef>
              <a:buSzPct val="85000"/>
              <a:buFontTx/>
              <a:buBlip>
                <a:blip r:embed="rId2"/>
              </a:buBlip>
            </a:pPr>
            <a:r>
              <a:rPr lang="en-US" altLang="en-US" sz="3200" b="1" dirty="0">
                <a:cs typeface="Traditional Arabic" panose="02020603050405020304" pitchFamily="18" charset="-78"/>
              </a:rPr>
              <a:t>the functions of the liver</a:t>
            </a:r>
          </a:p>
          <a:p>
            <a:pPr algn="just">
              <a:spcBef>
                <a:spcPct val="20000"/>
              </a:spcBef>
              <a:buSzPct val="85000"/>
              <a:buFontTx/>
              <a:buBlip>
                <a:blip r:embed="rId2"/>
              </a:buBlip>
            </a:pPr>
            <a:r>
              <a:rPr lang="en-US" altLang="en-US" sz="3200" b="1" dirty="0">
                <a:cs typeface="Traditional Arabic" panose="02020603050405020304" pitchFamily="18" charset="-78"/>
              </a:rPr>
              <a:t>gives more strength to the heart</a:t>
            </a:r>
          </a:p>
          <a:p>
            <a:pPr algn="just">
              <a:spcBef>
                <a:spcPct val="20000"/>
              </a:spcBef>
              <a:buSzPct val="85000"/>
              <a:buFontTx/>
              <a:buBlip>
                <a:blip r:embed="rId2"/>
              </a:buBlip>
            </a:pPr>
            <a:r>
              <a:rPr lang="en-US" altLang="en-US" sz="3200" b="1" dirty="0">
                <a:cs typeface="Traditional Arabic" panose="02020603050405020304" pitchFamily="18" charset="-78"/>
              </a:rPr>
              <a:t>gives all necessary amino acids to the nervous system.</a:t>
            </a:r>
            <a:endParaRPr lang="en-US" altLang="en-US" sz="2800" dirty="0">
              <a:cs typeface="Traditional Arabic" panose="02020603050405020304" pitchFamily="18" charset="-78"/>
            </a:endParaRPr>
          </a:p>
        </p:txBody>
      </p:sp>
      <p:pic>
        <p:nvPicPr>
          <p:cNvPr id="41988"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5943" y="3182154"/>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1958662" y="2053308"/>
            <a:ext cx="5638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4000" b="1" dirty="0">
                <a:cs typeface="Traditional Arabic" panose="02020603050405020304" pitchFamily="18" charset="-78"/>
              </a:rPr>
              <a:t>BEE POLLEN </a:t>
            </a:r>
            <a:r>
              <a:rPr lang="en-US" altLang="en-US" sz="3600" b="1" dirty="0">
                <a:cs typeface="Traditional Arabic" panose="02020603050405020304" pitchFamily="18" charset="-78"/>
              </a:rPr>
              <a:t>improves:</a:t>
            </a:r>
            <a:r>
              <a:rPr lang="en-US" altLang="en-US" sz="4400" b="1" dirty="0">
                <a:cs typeface="Traditional Arabic" panose="02020603050405020304" pitchFamily="18" charset="-78"/>
              </a:rPr>
              <a:t> </a:t>
            </a:r>
          </a:p>
        </p:txBody>
      </p:sp>
      <p:sp>
        <p:nvSpPr>
          <p:cNvPr id="7" name="Rectangle 6"/>
          <p:cNvSpPr txBox="1">
            <a:spLocks noChangeArrowheads="1"/>
          </p:cNvSpPr>
          <p:nvPr/>
        </p:nvSpPr>
        <p:spPr>
          <a:xfrm>
            <a:off x="759653" y="500010"/>
            <a:ext cx="10234612" cy="1034129"/>
          </a:xfrm>
          <a:prstGeom prst="rect">
            <a:avLst/>
          </a:prstGeom>
          <a:noFill/>
        </p:spPr>
        <p:txBody>
          <a:bodyPr vert="horz" wrap="square" lIns="91440" tIns="45720" rIns="91440" bIns="45720" rtlCol="0" anchor="ctr">
            <a:sp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US" sz="3600" b="1" dirty="0" smtClean="0"/>
              <a:t>Bee products as immunopotentiation</a:t>
            </a:r>
            <a:r>
              <a:rPr lang="en-US" sz="3600" dirty="0" smtClean="0"/>
              <a:t/>
            </a:r>
            <a:br>
              <a:rPr lang="en-US" sz="3600" dirty="0" smtClean="0"/>
            </a:br>
            <a:r>
              <a:rPr lang="en-US" altLang="en-US" sz="3600" b="1" dirty="0" smtClean="0">
                <a:solidFill>
                  <a:schemeClr val="bg1"/>
                </a:solidFill>
                <a:cs typeface="Traditional Arabic" panose="02020603050405020304" pitchFamily="18" charset="-78"/>
              </a:rPr>
              <a:t> </a:t>
            </a:r>
            <a:r>
              <a:rPr lang="en-US" altLang="en-US" sz="3600" b="1" i="1" dirty="0" smtClean="0">
                <a:solidFill>
                  <a:schemeClr val="bg1"/>
                </a:solidFill>
                <a:cs typeface="Traditional Arabic" panose="02020603050405020304" pitchFamily="18" charset="-78"/>
              </a:rPr>
              <a:t>  </a:t>
            </a:r>
            <a:r>
              <a:rPr lang="en-US" altLang="en-US" sz="3600" b="1" i="1" dirty="0" smtClean="0">
                <a:cs typeface="Traditional Arabic" panose="02020603050405020304" pitchFamily="18" charset="-78"/>
              </a:rPr>
              <a:t>Bee pollen</a:t>
            </a:r>
            <a:endParaRPr lang="en-US" altLang="en-US" sz="3600" b="1" i="1" dirty="0">
              <a:cs typeface="Traditional Arabic" panose="02020603050405020304" pitchFamily="18" charset="-78"/>
            </a:endParaRPr>
          </a:p>
        </p:txBody>
      </p:sp>
    </p:spTree>
    <p:extLst>
      <p:ext uri="{BB962C8B-B14F-4D97-AF65-F5344CB8AC3E}">
        <p14:creationId xmlns:p14="http://schemas.microsoft.com/office/powerpoint/2010/main" val="1631505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http://www.saludaccesibleweb.com.ar/images/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8418" y="1401986"/>
            <a:ext cx="2647497" cy="1843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p:cNvSpPr>
            <a:spLocks noChangeArrowheads="1"/>
          </p:cNvSpPr>
          <p:nvPr/>
        </p:nvSpPr>
        <p:spPr bwMode="auto">
          <a:xfrm>
            <a:off x="579549" y="2047741"/>
            <a:ext cx="9324864" cy="438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just">
              <a:spcBef>
                <a:spcPct val="20000"/>
              </a:spcBef>
              <a:buSzPct val="85000"/>
              <a:buFontTx/>
              <a:buBlip>
                <a:blip r:embed="rId3"/>
              </a:buBlip>
            </a:pPr>
            <a:r>
              <a:rPr lang="en-US" altLang="en-US" sz="3600" b="1" dirty="0">
                <a:cs typeface="Traditional Arabic" panose="02020603050405020304" pitchFamily="18" charset="-78"/>
              </a:rPr>
              <a:t>Improve the quality, quantity 		and circulation of the blood;</a:t>
            </a:r>
          </a:p>
          <a:p>
            <a:pPr algn="just">
              <a:spcBef>
                <a:spcPct val="20000"/>
              </a:spcBef>
              <a:buSzPct val="85000"/>
              <a:buFontTx/>
              <a:buBlip>
                <a:blip r:embed="rId3"/>
              </a:buBlip>
            </a:pPr>
            <a:r>
              <a:rPr lang="en-US" altLang="en-US" sz="3600" b="1" dirty="0">
                <a:cs typeface="Traditional Arabic" panose="02020603050405020304" pitchFamily="18" charset="-78"/>
              </a:rPr>
              <a:t>Improve the functioning of the 		adrenal glands, kidneys, liver, 	heart, and thymus, </a:t>
            </a:r>
          </a:p>
          <a:p>
            <a:pPr algn="just">
              <a:spcBef>
                <a:spcPct val="20000"/>
              </a:spcBef>
              <a:buSzPct val="85000"/>
              <a:buFontTx/>
              <a:buBlip>
                <a:blip r:embed="rId3"/>
              </a:buBlip>
            </a:pPr>
            <a:r>
              <a:rPr lang="en-US" altLang="en-US" sz="3600" b="1" dirty="0">
                <a:cs typeface="Traditional Arabic" panose="02020603050405020304" pitchFamily="18" charset="-78"/>
              </a:rPr>
              <a:t>thus helping the entire nervous 		system and body</a:t>
            </a:r>
          </a:p>
          <a:p>
            <a:pPr algn="just">
              <a:spcBef>
                <a:spcPct val="20000"/>
              </a:spcBef>
              <a:buSzPct val="85000"/>
              <a:buFontTx/>
              <a:buBlip>
                <a:blip r:embed="rId3"/>
              </a:buBlip>
            </a:pPr>
            <a:endParaRPr lang="en-US" altLang="en-US" sz="3200" dirty="0">
              <a:cs typeface="Traditional Arabic" panose="02020603050405020304" pitchFamily="18" charset="-78"/>
            </a:endParaRPr>
          </a:p>
        </p:txBody>
      </p:sp>
      <p:sp>
        <p:nvSpPr>
          <p:cNvPr id="43012" name="Rectangle 5"/>
          <p:cNvSpPr>
            <a:spLocks noChangeArrowheads="1"/>
          </p:cNvSpPr>
          <p:nvPr/>
        </p:nvSpPr>
        <p:spPr bwMode="auto">
          <a:xfrm>
            <a:off x="1385037" y="408032"/>
            <a:ext cx="82184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3600" b="1" dirty="0">
                <a:solidFill>
                  <a:schemeClr val="bg2"/>
                </a:solidFill>
              </a:rPr>
              <a:t>Bee products as immunopotentiation</a:t>
            </a:r>
            <a:endParaRPr lang="en-US" sz="3600" dirty="0">
              <a:solidFill>
                <a:schemeClr val="bg2"/>
              </a:solidFill>
            </a:endParaRPr>
          </a:p>
          <a:p>
            <a:r>
              <a:rPr lang="en-US" altLang="en-US" sz="3600" b="1" dirty="0" smtClean="0">
                <a:solidFill>
                  <a:schemeClr val="bg2"/>
                </a:solidFill>
                <a:cs typeface="Traditional Arabic" panose="02020603050405020304" pitchFamily="18" charset="-78"/>
              </a:rPr>
              <a:t> </a:t>
            </a:r>
            <a:r>
              <a:rPr lang="en-US" altLang="en-US" sz="3600" b="1" i="1" dirty="0" smtClean="0">
                <a:solidFill>
                  <a:schemeClr val="bg2"/>
                </a:solidFill>
                <a:cs typeface="Traditional Arabic" panose="02020603050405020304" pitchFamily="18" charset="-78"/>
              </a:rPr>
              <a:t>Bee </a:t>
            </a:r>
            <a:r>
              <a:rPr lang="en-US" altLang="en-US" sz="3600" b="1" i="1" dirty="0">
                <a:solidFill>
                  <a:schemeClr val="bg2"/>
                </a:solidFill>
                <a:cs typeface="Traditional Arabic" panose="02020603050405020304" pitchFamily="18" charset="-78"/>
              </a:rPr>
              <a:t>pollen</a:t>
            </a:r>
          </a:p>
        </p:txBody>
      </p:sp>
    </p:spTree>
    <p:extLst>
      <p:ext uri="{BB962C8B-B14F-4D97-AF65-F5344CB8AC3E}">
        <p14:creationId xmlns:p14="http://schemas.microsoft.com/office/powerpoint/2010/main" val="979637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210614" y="2037437"/>
            <a:ext cx="9807327" cy="4234573"/>
          </a:xfrm>
        </p:spPr>
        <p:txBody>
          <a:bodyPr>
            <a:noAutofit/>
          </a:bodyPr>
          <a:lstStyle/>
          <a:p>
            <a:r>
              <a:rPr lang="en-US" sz="4000" dirty="0"/>
              <a:t>Bee pollen is a mixture of the pollens picked up by bees as they fly from one flower to another. </a:t>
            </a:r>
            <a:endParaRPr lang="en-US" sz="4000" dirty="0" smtClean="0"/>
          </a:p>
          <a:p>
            <a:r>
              <a:rPr lang="en-US" sz="4000" dirty="0" smtClean="0"/>
              <a:t>Bee </a:t>
            </a:r>
            <a:r>
              <a:rPr lang="en-US" sz="4000" dirty="0"/>
              <a:t>pollen is a popular folk remedy for many conditions, including PMS and enlarged prostate</a:t>
            </a:r>
            <a:r>
              <a:rPr lang="en-US" sz="4000" dirty="0" smtClean="0"/>
              <a:t>.</a:t>
            </a:r>
          </a:p>
          <a:p>
            <a:r>
              <a:rPr lang="en-US" sz="4000" dirty="0" smtClean="0"/>
              <a:t> </a:t>
            </a:r>
            <a:r>
              <a:rPr lang="en-US" sz="4000" dirty="0"/>
              <a:t>It’s also used as an energy tonic.</a:t>
            </a:r>
          </a:p>
        </p:txBody>
      </p:sp>
      <p:sp>
        <p:nvSpPr>
          <p:cNvPr id="5" name="Rectangle 6"/>
          <p:cNvSpPr>
            <a:spLocks noGrp="1" noChangeArrowheads="1"/>
          </p:cNvSpPr>
          <p:nvPr>
            <p:ph type="title"/>
          </p:nvPr>
        </p:nvSpPr>
        <p:spPr>
          <a:xfrm>
            <a:off x="759653" y="500010"/>
            <a:ext cx="10234612" cy="1034129"/>
          </a:xfrm>
          <a:noFill/>
        </p:spPr>
        <p:txBody>
          <a:bodyPr wrap="square">
            <a:spAutoFit/>
          </a:bodyPr>
          <a:lstStyle/>
          <a:p>
            <a:r>
              <a:rPr lang="en-US" sz="3600" b="1" dirty="0"/>
              <a:t>Bee products as immunopotentiation</a:t>
            </a:r>
            <a:r>
              <a:rPr lang="en-US" sz="3600" dirty="0"/>
              <a:t/>
            </a:r>
            <a:br>
              <a:rPr lang="en-US" sz="3600" dirty="0"/>
            </a:br>
            <a:r>
              <a:rPr lang="en-US" altLang="en-US" sz="3600" b="1" dirty="0" smtClean="0">
                <a:solidFill>
                  <a:schemeClr val="bg1"/>
                </a:solidFill>
                <a:cs typeface="Traditional Arabic" panose="02020603050405020304" pitchFamily="18" charset="-78"/>
              </a:rPr>
              <a:t> </a:t>
            </a:r>
            <a:r>
              <a:rPr lang="en-US" altLang="en-US" sz="3600" b="1" i="1" dirty="0" smtClean="0">
                <a:solidFill>
                  <a:schemeClr val="bg1"/>
                </a:solidFill>
                <a:cs typeface="Traditional Arabic" panose="02020603050405020304" pitchFamily="18" charset="-78"/>
              </a:rPr>
              <a:t>  </a:t>
            </a:r>
            <a:r>
              <a:rPr lang="en-US" altLang="en-US" sz="3600" b="1" i="1" dirty="0">
                <a:cs typeface="Traditional Arabic" panose="02020603050405020304" pitchFamily="18" charset="-78"/>
              </a:rPr>
              <a:t>Bee pollen</a:t>
            </a:r>
          </a:p>
        </p:txBody>
      </p:sp>
    </p:spTree>
    <p:extLst>
      <p:ext uri="{BB962C8B-B14F-4D97-AF65-F5344CB8AC3E}">
        <p14:creationId xmlns:p14="http://schemas.microsoft.com/office/powerpoint/2010/main" val="25253016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280" y="1918952"/>
            <a:ext cx="10985678" cy="4939048"/>
          </a:xfrm>
        </p:spPr>
        <p:txBody>
          <a:bodyPr>
            <a:noAutofit/>
          </a:bodyPr>
          <a:lstStyle/>
          <a:p>
            <a:r>
              <a:rPr lang="en-US" sz="2000" dirty="0">
                <a:solidFill>
                  <a:schemeClr val="tx1"/>
                </a:solidFill>
              </a:rPr>
              <a:t>Bee pollen is true gift from Mother Nature. </a:t>
            </a: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It </a:t>
            </a:r>
            <a:r>
              <a:rPr lang="en-US" sz="2000" dirty="0">
                <a:solidFill>
                  <a:schemeClr val="tx1"/>
                </a:solidFill>
              </a:rPr>
              <a:t>contains many essential nutrients. </a:t>
            </a: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The </a:t>
            </a:r>
            <a:r>
              <a:rPr lang="en-US" sz="2000" dirty="0">
                <a:solidFill>
                  <a:schemeClr val="tx1"/>
                </a:solidFill>
              </a:rPr>
              <a:t>Greeks called it the “nectar of the gods.” </a:t>
            </a: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Bee </a:t>
            </a:r>
            <a:r>
              <a:rPr lang="en-US" sz="2000" dirty="0">
                <a:solidFill>
                  <a:schemeClr val="tx1"/>
                </a:solidFill>
              </a:rPr>
              <a:t>pollen contains up to 35 percent complete protein, </a:t>
            </a: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22 </a:t>
            </a:r>
            <a:r>
              <a:rPr lang="en-US" sz="2000" dirty="0">
                <a:solidFill>
                  <a:schemeClr val="tx1"/>
                </a:solidFill>
              </a:rPr>
              <a:t>amino acids, </a:t>
            </a: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B </a:t>
            </a:r>
            <a:r>
              <a:rPr lang="en-US" sz="2000" dirty="0">
                <a:solidFill>
                  <a:schemeClr val="tx1"/>
                </a:solidFill>
              </a:rPr>
              <a:t>vitamins, </a:t>
            </a: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27 </a:t>
            </a:r>
            <a:r>
              <a:rPr lang="en-US" sz="2000" dirty="0">
                <a:solidFill>
                  <a:schemeClr val="tx1"/>
                </a:solidFill>
              </a:rPr>
              <a:t>mineral salts, </a:t>
            </a: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trace </a:t>
            </a:r>
            <a:r>
              <a:rPr lang="en-US" sz="2000" dirty="0">
                <a:solidFill>
                  <a:schemeClr val="tx1"/>
                </a:solidFill>
              </a:rPr>
              <a:t>elements </a:t>
            </a: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and </a:t>
            </a:r>
            <a:r>
              <a:rPr lang="en-US" sz="2000" dirty="0">
                <a:solidFill>
                  <a:schemeClr val="tx1"/>
                </a:solidFill>
              </a:rPr>
              <a:t>several enzymes. </a:t>
            </a:r>
            <a:r>
              <a:rPr lang="en-US" sz="2000" dirty="0" smtClean="0">
                <a:solidFill>
                  <a:schemeClr val="tx1"/>
                </a:solidFill>
              </a:rPr>
              <a:t> NSP </a:t>
            </a:r>
            <a:r>
              <a:rPr lang="en-US" sz="2000" dirty="0">
                <a:solidFill>
                  <a:schemeClr val="tx1"/>
                </a:solidFill>
              </a:rPr>
              <a:t>Bee Pollen is naturally dried to preserve vital enzymes. </a:t>
            </a:r>
          </a:p>
        </p:txBody>
      </p:sp>
      <p:sp>
        <p:nvSpPr>
          <p:cNvPr id="3" name="Rectangle 6"/>
          <p:cNvSpPr txBox="1">
            <a:spLocks noChangeArrowheads="1"/>
          </p:cNvSpPr>
          <p:nvPr/>
        </p:nvSpPr>
        <p:spPr>
          <a:xfrm>
            <a:off x="759653" y="500010"/>
            <a:ext cx="10234612" cy="1034129"/>
          </a:xfrm>
          <a:prstGeom prst="rect">
            <a:avLst/>
          </a:prstGeom>
          <a:noFill/>
        </p:spPr>
        <p:txBody>
          <a:bodyPr vert="horz" wrap="square" lIns="91440" tIns="45720" rIns="91440" bIns="45720" rtlCol="0" anchor="ctr">
            <a:sp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US" sz="3600" b="1" dirty="0" smtClean="0"/>
              <a:t>Bee products as immunopotentiation</a:t>
            </a:r>
            <a:r>
              <a:rPr lang="en-US" sz="3600" dirty="0" smtClean="0"/>
              <a:t/>
            </a:r>
            <a:br>
              <a:rPr lang="en-US" sz="3600" dirty="0" smtClean="0"/>
            </a:br>
            <a:r>
              <a:rPr lang="en-US" altLang="en-US" sz="3600" b="1" dirty="0" smtClean="0">
                <a:solidFill>
                  <a:schemeClr val="bg1"/>
                </a:solidFill>
                <a:cs typeface="Traditional Arabic" panose="02020603050405020304" pitchFamily="18" charset="-78"/>
              </a:rPr>
              <a:t> </a:t>
            </a:r>
            <a:r>
              <a:rPr lang="en-US" altLang="en-US" sz="3600" b="1" i="1" dirty="0" smtClean="0">
                <a:solidFill>
                  <a:schemeClr val="bg1"/>
                </a:solidFill>
                <a:cs typeface="Traditional Arabic" panose="02020603050405020304" pitchFamily="18" charset="-78"/>
              </a:rPr>
              <a:t>  </a:t>
            </a:r>
            <a:r>
              <a:rPr lang="en-US" altLang="en-US" sz="3600" b="1" i="1" dirty="0" smtClean="0">
                <a:cs typeface="Traditional Arabic" panose="02020603050405020304" pitchFamily="18" charset="-78"/>
              </a:rPr>
              <a:t>Bee pollen</a:t>
            </a:r>
            <a:endParaRPr lang="en-US" altLang="en-US" sz="3600" b="1" i="1" dirty="0">
              <a:cs typeface="Traditional Arabic" panose="02020603050405020304" pitchFamily="18" charset="-78"/>
            </a:endParaRPr>
          </a:p>
        </p:txBody>
      </p:sp>
    </p:spTree>
    <p:extLst>
      <p:ext uri="{BB962C8B-B14F-4D97-AF65-F5344CB8AC3E}">
        <p14:creationId xmlns:p14="http://schemas.microsoft.com/office/powerpoint/2010/main" val="37824952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4248" y="1841242"/>
            <a:ext cx="10689465" cy="4031873"/>
          </a:xfrm>
          <a:prstGeom prst="rect">
            <a:avLst/>
          </a:prstGeom>
          <a:noFill/>
        </p:spPr>
        <p:txBody>
          <a:bodyPr wrap="square" rtlCol="0">
            <a:spAutoFit/>
          </a:bodyPr>
          <a:lstStyle/>
          <a:p>
            <a:pPr>
              <a:buFont typeface="Wingdings" pitchFamily="2" charset="2"/>
              <a:buChar char="Ø"/>
            </a:pPr>
            <a:r>
              <a:rPr lang="en-US" sz="3200" dirty="0" smtClean="0"/>
              <a:t>bee </a:t>
            </a:r>
            <a:r>
              <a:rPr lang="en-US" sz="3200" dirty="0"/>
              <a:t>pollen might reduce some side effects of radiation therapy for cancer.</a:t>
            </a:r>
          </a:p>
          <a:p>
            <a:pPr>
              <a:buFont typeface="Wingdings" pitchFamily="2" charset="2"/>
              <a:buChar char="Ø"/>
            </a:pPr>
            <a:endParaRPr lang="en-US" sz="3200" dirty="0"/>
          </a:p>
          <a:p>
            <a:pPr>
              <a:buFont typeface="Wingdings" pitchFamily="2" charset="2"/>
              <a:buChar char="Ø"/>
            </a:pPr>
            <a:r>
              <a:rPr lang="en-US" sz="3200" dirty="0" smtClean="0"/>
              <a:t>chronic </a:t>
            </a:r>
            <a:r>
              <a:rPr lang="en-US" sz="3200" dirty="0"/>
              <a:t>prostatitis or enlarged prostate.</a:t>
            </a:r>
          </a:p>
          <a:p>
            <a:pPr>
              <a:buFont typeface="Wingdings" pitchFamily="2" charset="2"/>
              <a:buChar char="Ø"/>
            </a:pPr>
            <a:endParaRPr lang="en-US" sz="3200" dirty="0"/>
          </a:p>
          <a:p>
            <a:pPr>
              <a:buFont typeface="Wingdings" pitchFamily="2" charset="2"/>
              <a:buChar char="Ø"/>
            </a:pPr>
            <a:r>
              <a:rPr lang="en-US" sz="3200" dirty="0"/>
              <a:t> Another study found that a product containing bee pollen (and several other ingredients) seemed to reduce PMS symptoms.</a:t>
            </a:r>
          </a:p>
        </p:txBody>
      </p:sp>
      <p:sp>
        <p:nvSpPr>
          <p:cNvPr id="4" name="Rectangle 6"/>
          <p:cNvSpPr>
            <a:spLocks noGrp="1" noChangeArrowheads="1"/>
          </p:cNvSpPr>
          <p:nvPr>
            <p:ph type="title"/>
          </p:nvPr>
        </p:nvSpPr>
        <p:spPr>
          <a:xfrm>
            <a:off x="759653" y="500010"/>
            <a:ext cx="10234612" cy="1034129"/>
          </a:xfrm>
          <a:noFill/>
        </p:spPr>
        <p:txBody>
          <a:bodyPr wrap="square">
            <a:spAutoFit/>
          </a:bodyPr>
          <a:lstStyle/>
          <a:p>
            <a:r>
              <a:rPr lang="en-US" sz="3600" b="1" dirty="0"/>
              <a:t>Bee products as immunopotentiation</a:t>
            </a:r>
            <a:r>
              <a:rPr lang="en-US" sz="3600" dirty="0"/>
              <a:t/>
            </a:r>
            <a:br>
              <a:rPr lang="en-US" sz="3600" dirty="0"/>
            </a:br>
            <a:r>
              <a:rPr lang="en-US" altLang="en-US" sz="3600" b="1" dirty="0" smtClean="0">
                <a:solidFill>
                  <a:schemeClr val="bg1"/>
                </a:solidFill>
                <a:cs typeface="Traditional Arabic" panose="02020603050405020304" pitchFamily="18" charset="-78"/>
              </a:rPr>
              <a:t> </a:t>
            </a:r>
            <a:r>
              <a:rPr lang="en-US" altLang="en-US" sz="3600" b="1" i="1" dirty="0" smtClean="0">
                <a:solidFill>
                  <a:schemeClr val="bg1"/>
                </a:solidFill>
                <a:cs typeface="Traditional Arabic" panose="02020603050405020304" pitchFamily="18" charset="-78"/>
              </a:rPr>
              <a:t>  </a:t>
            </a:r>
            <a:r>
              <a:rPr lang="en-US" altLang="en-US" sz="3600" b="1" i="1" dirty="0">
                <a:cs typeface="Traditional Arabic" panose="02020603050405020304" pitchFamily="18" charset="-78"/>
              </a:rPr>
              <a:t>Bee pollen</a:t>
            </a:r>
          </a:p>
        </p:txBody>
      </p:sp>
    </p:spTree>
    <p:extLst>
      <p:ext uri="{BB962C8B-B14F-4D97-AF65-F5344CB8AC3E}">
        <p14:creationId xmlns:p14="http://schemas.microsoft.com/office/powerpoint/2010/main" val="28609507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739720" y="5177306"/>
            <a:ext cx="4326229" cy="3992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688205" y="4295104"/>
            <a:ext cx="4429260" cy="437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1791236" y="3052293"/>
            <a:ext cx="3283040" cy="3992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1236" y="1844899"/>
            <a:ext cx="6781800" cy="5293757"/>
          </a:xfrm>
          <a:prstGeom prst="rect">
            <a:avLst/>
          </a:prstGeom>
          <a:noFill/>
        </p:spPr>
        <p:txBody>
          <a:bodyPr wrap="square" rtlCol="0">
            <a:spAutoFit/>
          </a:bodyPr>
          <a:lstStyle/>
          <a:p>
            <a:pPr>
              <a:buFont typeface="Wingdings" pitchFamily="2" charset="2"/>
              <a:buChar char="§"/>
            </a:pPr>
            <a:r>
              <a:rPr lang="en-US" sz="2000" b="1" dirty="0"/>
              <a:t>  Boosting natural energy and combating chronic fatigue</a:t>
            </a:r>
          </a:p>
          <a:p>
            <a:pPr>
              <a:buFont typeface="Wingdings" pitchFamily="2" charset="2"/>
              <a:buChar char="§"/>
            </a:pPr>
            <a:r>
              <a:rPr lang="en-US" sz="2000" b="1" dirty="0"/>
              <a:t>  Flagging spirits</a:t>
            </a:r>
          </a:p>
          <a:p>
            <a:pPr>
              <a:buFont typeface="Wingdings" pitchFamily="2" charset="2"/>
              <a:buChar char="§"/>
            </a:pPr>
            <a:r>
              <a:rPr lang="en-US" sz="2000" b="1" dirty="0"/>
              <a:t>  Aiding healing</a:t>
            </a:r>
          </a:p>
          <a:p>
            <a:pPr>
              <a:buFont typeface="Wingdings" pitchFamily="2" charset="2"/>
              <a:buChar char="§"/>
            </a:pPr>
            <a:r>
              <a:rPr lang="en-US" sz="2000" b="1" dirty="0"/>
              <a:t>  Regenerating the body and muscles</a:t>
            </a:r>
          </a:p>
          <a:p>
            <a:pPr>
              <a:buFont typeface="Wingdings" pitchFamily="2" charset="2"/>
              <a:buChar char="§"/>
            </a:pPr>
            <a:r>
              <a:rPr lang="en-US" sz="2000" b="1" dirty="0"/>
              <a:t>  Preventing allergies</a:t>
            </a:r>
          </a:p>
          <a:p>
            <a:pPr>
              <a:buFont typeface="Wingdings" pitchFamily="2" charset="2"/>
              <a:buChar char="§"/>
            </a:pPr>
            <a:r>
              <a:rPr lang="en-US" sz="2000" b="1" dirty="0"/>
              <a:t>  Lowering bad cholesterol</a:t>
            </a:r>
          </a:p>
          <a:p>
            <a:pPr>
              <a:buFont typeface="Wingdings" pitchFamily="2" charset="2"/>
              <a:buChar char="§"/>
            </a:pPr>
            <a:r>
              <a:rPr lang="en-US" sz="2000" b="1" dirty="0"/>
              <a:t>  Decreasing fatty deposits in the body</a:t>
            </a:r>
          </a:p>
          <a:p>
            <a:pPr>
              <a:buFont typeface="Wingdings" pitchFamily="2" charset="2"/>
              <a:buChar char="§"/>
            </a:pPr>
            <a:r>
              <a:rPr lang="en-US" sz="2000" b="1" dirty="0"/>
              <a:t>  With bee pollen, weight loss can also be achieved</a:t>
            </a:r>
          </a:p>
          <a:p>
            <a:pPr>
              <a:buFont typeface="Wingdings" pitchFamily="2" charset="2"/>
              <a:buChar char="§"/>
            </a:pPr>
            <a:r>
              <a:rPr lang="en-US" sz="2000" b="1" dirty="0"/>
              <a:t>  Preventing infections and disease</a:t>
            </a:r>
          </a:p>
          <a:p>
            <a:pPr>
              <a:buFont typeface="Wingdings" pitchFamily="2" charset="2"/>
              <a:buChar char="§"/>
            </a:pPr>
            <a:r>
              <a:rPr lang="en-US" sz="2000" b="1" dirty="0"/>
              <a:t>  Increasing your life span</a:t>
            </a:r>
          </a:p>
          <a:p>
            <a:pPr>
              <a:buFont typeface="Wingdings" pitchFamily="2" charset="2"/>
              <a:buChar char="§"/>
            </a:pPr>
            <a:r>
              <a:rPr lang="en-US" sz="2000" b="1" dirty="0"/>
              <a:t>  Giving you youthful and healthy skin</a:t>
            </a:r>
          </a:p>
          <a:p>
            <a:pPr>
              <a:buFont typeface="Wingdings" pitchFamily="2" charset="2"/>
              <a:buChar char="§"/>
            </a:pPr>
            <a:r>
              <a:rPr lang="en-US" sz="2000" b="1" dirty="0"/>
              <a:t>  Strengthening the immune system</a:t>
            </a:r>
          </a:p>
          <a:p>
            <a:pPr>
              <a:buFont typeface="Wingdings" pitchFamily="2" charset="2"/>
              <a:buChar char="§"/>
            </a:pPr>
            <a:r>
              <a:rPr lang="en-US" sz="2000" b="1" dirty="0"/>
              <a:t>  Detoxifying the body</a:t>
            </a:r>
          </a:p>
          <a:p>
            <a:pPr>
              <a:buFont typeface="Wingdings" pitchFamily="2" charset="2"/>
              <a:buChar char="§"/>
            </a:pPr>
            <a:r>
              <a:rPr lang="en-US" sz="2000" b="1" dirty="0"/>
              <a:t>  Increased vitality and energy</a:t>
            </a:r>
          </a:p>
          <a:p>
            <a:pPr>
              <a:buFont typeface="Wingdings" pitchFamily="2" charset="2"/>
              <a:buChar char="§"/>
            </a:pPr>
            <a:r>
              <a:rPr lang="en-US" sz="2000" b="1" dirty="0"/>
              <a:t>  Balance the hormones in your body</a:t>
            </a:r>
          </a:p>
          <a:p>
            <a:pPr>
              <a:buFont typeface="Wingdings" pitchFamily="2" charset="2"/>
              <a:buChar char="§"/>
            </a:pPr>
            <a:r>
              <a:rPr lang="en-US" sz="2000" b="1" dirty="0"/>
              <a:t>  Providing mental clarity</a:t>
            </a:r>
          </a:p>
          <a:p>
            <a:pPr>
              <a:buFont typeface="Wingdings" pitchFamily="2" charset="2"/>
              <a:buChar char="§"/>
            </a:pPr>
            <a:endParaRPr lang="en-US" sz="2000" b="1" dirty="0"/>
          </a:p>
        </p:txBody>
      </p:sp>
      <p:sp>
        <p:nvSpPr>
          <p:cNvPr id="6" name="Rectangle 6"/>
          <p:cNvSpPr>
            <a:spLocks noGrp="1" noChangeArrowheads="1"/>
          </p:cNvSpPr>
          <p:nvPr>
            <p:ph type="title"/>
          </p:nvPr>
        </p:nvSpPr>
        <p:spPr>
          <a:xfrm>
            <a:off x="759653" y="500010"/>
            <a:ext cx="10234612" cy="1034129"/>
          </a:xfrm>
          <a:noFill/>
        </p:spPr>
        <p:txBody>
          <a:bodyPr wrap="square">
            <a:spAutoFit/>
          </a:bodyPr>
          <a:lstStyle/>
          <a:p>
            <a:r>
              <a:rPr lang="en-US" sz="3600" b="1" dirty="0"/>
              <a:t>Bee products as immunopotentiation</a:t>
            </a:r>
            <a:r>
              <a:rPr lang="en-US" sz="3600" dirty="0"/>
              <a:t/>
            </a:r>
            <a:br>
              <a:rPr lang="en-US" sz="3600" dirty="0"/>
            </a:br>
            <a:r>
              <a:rPr lang="en-US" altLang="en-US" sz="3600" b="1" dirty="0" smtClean="0">
                <a:solidFill>
                  <a:schemeClr val="bg1"/>
                </a:solidFill>
                <a:cs typeface="Traditional Arabic" panose="02020603050405020304" pitchFamily="18" charset="-78"/>
              </a:rPr>
              <a:t> </a:t>
            </a:r>
            <a:r>
              <a:rPr lang="en-US" altLang="en-US" sz="3600" b="1" i="1" dirty="0" smtClean="0">
                <a:solidFill>
                  <a:schemeClr val="bg1"/>
                </a:solidFill>
                <a:cs typeface="Traditional Arabic" panose="02020603050405020304" pitchFamily="18" charset="-78"/>
              </a:rPr>
              <a:t>  </a:t>
            </a:r>
            <a:r>
              <a:rPr lang="en-US" altLang="en-US" sz="3600" b="1" i="1" dirty="0">
                <a:cs typeface="Traditional Arabic" panose="02020603050405020304" pitchFamily="18" charset="-78"/>
              </a:rPr>
              <a:t>Bee pollen</a:t>
            </a:r>
          </a:p>
        </p:txBody>
      </p:sp>
    </p:spTree>
    <p:extLst>
      <p:ext uri="{BB962C8B-B14F-4D97-AF65-F5344CB8AC3E}">
        <p14:creationId xmlns:p14="http://schemas.microsoft.com/office/powerpoint/2010/main" val="14734467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4600" y="2286000"/>
            <a:ext cx="3847563" cy="4185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14600" y="3090930"/>
            <a:ext cx="5676363" cy="34943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14600" y="3440368"/>
            <a:ext cx="5357611" cy="373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4600" y="3813856"/>
            <a:ext cx="5676363" cy="3899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381000"/>
            <a:ext cx="8229600" cy="1295401"/>
          </a:xfrm>
        </p:spPr>
        <p:txBody>
          <a:bodyPr>
            <a:normAutofit/>
          </a:bodyPr>
          <a:lstStyle/>
          <a:p>
            <a:r>
              <a:rPr lang="en-US" sz="4400" dirty="0" smtClean="0"/>
              <a:t>Who is Bee Pollen Best For?</a:t>
            </a:r>
            <a:endParaRPr lang="en-US" sz="4400" dirty="0"/>
          </a:p>
        </p:txBody>
      </p:sp>
      <p:sp>
        <p:nvSpPr>
          <p:cNvPr id="3" name="TextBox 2"/>
          <p:cNvSpPr txBox="1"/>
          <p:nvPr/>
        </p:nvSpPr>
        <p:spPr>
          <a:xfrm>
            <a:off x="2590263" y="2300648"/>
            <a:ext cx="7543800" cy="3416320"/>
          </a:xfrm>
          <a:prstGeom prst="rect">
            <a:avLst/>
          </a:prstGeom>
          <a:noFill/>
        </p:spPr>
        <p:txBody>
          <a:bodyPr wrap="square" rtlCol="0">
            <a:spAutoFit/>
          </a:bodyPr>
          <a:lstStyle/>
          <a:p>
            <a:pPr>
              <a:buFont typeface="Wingdings" pitchFamily="2" charset="2"/>
              <a:buChar char="ü"/>
            </a:pPr>
            <a:r>
              <a:rPr lang="en-US" sz="2400" dirty="0"/>
              <a:t>    Anyone under stress</a:t>
            </a:r>
          </a:p>
          <a:p>
            <a:pPr>
              <a:buFont typeface="Wingdings" pitchFamily="2" charset="2"/>
              <a:buChar char="ü"/>
            </a:pPr>
            <a:r>
              <a:rPr lang="en-US" sz="2400" dirty="0"/>
              <a:t>    Athletes and sports people</a:t>
            </a:r>
          </a:p>
          <a:p>
            <a:pPr>
              <a:buFont typeface="Wingdings" pitchFamily="2" charset="2"/>
              <a:buChar char="ü"/>
            </a:pPr>
            <a:r>
              <a:rPr lang="en-US" sz="2400" dirty="0"/>
              <a:t>    Anyone who has a weak immune system</a:t>
            </a:r>
          </a:p>
          <a:p>
            <a:pPr>
              <a:buFont typeface="Wingdings" pitchFamily="2" charset="2"/>
              <a:buChar char="ü"/>
            </a:pPr>
            <a:r>
              <a:rPr lang="en-US" sz="2400" dirty="0"/>
              <a:t>    Those recovering from illness</a:t>
            </a:r>
          </a:p>
          <a:p>
            <a:pPr>
              <a:buFont typeface="Wingdings" pitchFamily="2" charset="2"/>
              <a:buChar char="ü"/>
            </a:pPr>
            <a:r>
              <a:rPr lang="en-US" sz="2400" dirty="0"/>
              <a:t>    Those with long term health conditions</a:t>
            </a:r>
          </a:p>
          <a:p>
            <a:pPr>
              <a:buFont typeface="Wingdings" pitchFamily="2" charset="2"/>
              <a:buChar char="ü"/>
            </a:pPr>
            <a:r>
              <a:rPr lang="en-US" sz="2400" dirty="0"/>
              <a:t>    Anyone struggling with fatigue</a:t>
            </a:r>
          </a:p>
          <a:p>
            <a:pPr>
              <a:buFont typeface="Wingdings" pitchFamily="2" charset="2"/>
              <a:buChar char="ü"/>
            </a:pPr>
            <a:r>
              <a:rPr lang="en-US" sz="2400" dirty="0"/>
              <a:t>    Those who are trying to lose or maintain their weight</a:t>
            </a:r>
          </a:p>
          <a:p>
            <a:pPr>
              <a:buFont typeface="Wingdings" pitchFamily="2" charset="2"/>
              <a:buChar char="ü"/>
            </a:pPr>
            <a:r>
              <a:rPr lang="en-US" sz="2400" dirty="0"/>
              <a:t>    Those who want to boost their fertility</a:t>
            </a:r>
          </a:p>
          <a:p>
            <a:pPr>
              <a:buFont typeface="Wingdings" pitchFamily="2" charset="2"/>
              <a:buChar char="ü"/>
            </a:pPr>
            <a:endParaRPr lang="en-US" sz="2400" dirty="0"/>
          </a:p>
        </p:txBody>
      </p:sp>
    </p:spTree>
    <p:extLst>
      <p:ext uri="{BB962C8B-B14F-4D97-AF65-F5344CB8AC3E}">
        <p14:creationId xmlns:p14="http://schemas.microsoft.com/office/powerpoint/2010/main" val="214518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7" name="Rectangle 3"/>
          <p:cNvSpPr>
            <a:spLocks noGrp="1" noChangeArrowheads="1"/>
          </p:cNvSpPr>
          <p:nvPr>
            <p:ph type="body" sz="half" idx="2"/>
          </p:nvPr>
        </p:nvSpPr>
        <p:spPr>
          <a:xfrm>
            <a:off x="1004552" y="3082344"/>
            <a:ext cx="7868992" cy="4724400"/>
          </a:xfrm>
        </p:spPr>
        <p:txBody>
          <a:bodyPr/>
          <a:lstStyle/>
          <a:p>
            <a:pPr algn="just" eaLnBrk="1" hangingPunct="1"/>
            <a:r>
              <a:rPr lang="en-US" altLang="en-US" sz="3600" b="1" dirty="0">
                <a:cs typeface="Traditional Arabic" panose="02020603050405020304" pitchFamily="18" charset="-78"/>
              </a:rPr>
              <a:t>Apitherapy open a good area of researches to overcome many irritable disease problems which many patients are suffering from it, beside the horrible side effects of chemical drugs.</a:t>
            </a:r>
            <a:endParaRPr lang="en-US" altLang="en-US" sz="2400" b="1" dirty="0"/>
          </a:p>
        </p:txBody>
      </p:sp>
      <p:graphicFrame>
        <p:nvGraphicFramePr>
          <p:cNvPr id="123908" name="Object 2"/>
          <p:cNvGraphicFramePr>
            <a:graphicFrameLocks noGrp="1" noChangeAspect="1"/>
          </p:cNvGraphicFramePr>
          <p:nvPr>
            <p:ph type="clipArt" sz="half" idx="1"/>
            <p:extLst>
              <p:ext uri="{D42A27DB-BD31-4B8C-83A1-F6EECF244321}">
                <p14:modId xmlns:p14="http://schemas.microsoft.com/office/powerpoint/2010/main" val="910380635"/>
              </p:ext>
            </p:extLst>
          </p:nvPr>
        </p:nvGraphicFramePr>
        <p:xfrm>
          <a:off x="9323231" y="2232338"/>
          <a:ext cx="2286000" cy="4318000"/>
        </p:xfrm>
        <a:graphic>
          <a:graphicData uri="http://schemas.openxmlformats.org/presentationml/2006/ole">
            <mc:AlternateContent xmlns:mc="http://schemas.openxmlformats.org/markup-compatibility/2006">
              <mc:Choice xmlns:v="urn:schemas-microsoft-com:vml" Requires="v">
                <p:oleObj spid="_x0000_s2085" name="CorelPhotoPaint.Image.6" r:id="rId3" imgW="4280875" imgH="4052223" progId="CorelPhotoPaint.Image.6">
                  <p:embed/>
                </p:oleObj>
              </mc:Choice>
              <mc:Fallback>
                <p:oleObj name="CorelPhotoPaint.Image.6" r:id="rId3" imgW="4280875" imgH="4052223" progId="CorelPhotoPaint.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231" y="2232338"/>
                        <a:ext cx="2286000"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Rectangle 6"/>
          <p:cNvSpPr>
            <a:spLocks noGrp="1" noChangeArrowheads="1"/>
          </p:cNvSpPr>
          <p:nvPr>
            <p:ph type="title"/>
          </p:nvPr>
        </p:nvSpPr>
        <p:spPr>
          <a:xfrm>
            <a:off x="2236631" y="551766"/>
            <a:ext cx="8229600" cy="1190625"/>
          </a:xfrm>
          <a:noFill/>
        </p:spPr>
        <p:txBody>
          <a:bodyPr>
            <a:normAutofit/>
          </a:bodyPr>
          <a:lstStyle/>
          <a:p>
            <a:pPr eaLnBrk="1" hangingPunct="1"/>
            <a:r>
              <a:rPr lang="en-US" altLang="en-US" sz="3600" b="1" dirty="0">
                <a:cs typeface="Traditional Arabic" panose="02020603050405020304" pitchFamily="18" charset="-78"/>
              </a:rPr>
              <a:t/>
            </a:r>
            <a:br>
              <a:rPr lang="en-US" altLang="en-US" sz="3600" b="1" dirty="0">
                <a:cs typeface="Traditional Arabic" panose="02020603050405020304" pitchFamily="18" charset="-78"/>
              </a:rPr>
            </a:br>
            <a:r>
              <a:rPr lang="en-US" altLang="en-US" sz="3600" b="1" i="1" dirty="0" smtClean="0">
                <a:solidFill>
                  <a:srgbClr val="FF0000"/>
                </a:solidFill>
                <a:cs typeface="Traditional Arabic" panose="02020603050405020304" pitchFamily="18" charset="-78"/>
              </a:rPr>
              <a:t>Introduction</a:t>
            </a:r>
            <a:endParaRPr lang="en-US" altLang="en-US" sz="3600" b="1" i="1" dirty="0">
              <a:solidFill>
                <a:srgbClr val="FF0000"/>
              </a:solidFill>
              <a:cs typeface="Traditional Arabic" panose="02020603050405020304" pitchFamily="18" charset="-78"/>
            </a:endParaRPr>
          </a:p>
        </p:txBody>
      </p:sp>
      <p:sp>
        <p:nvSpPr>
          <p:cNvPr id="5" name="Rectangle 4"/>
          <p:cNvSpPr/>
          <p:nvPr/>
        </p:nvSpPr>
        <p:spPr>
          <a:xfrm>
            <a:off x="1905000" y="391552"/>
            <a:ext cx="7585731" cy="646331"/>
          </a:xfrm>
          <a:prstGeom prst="rect">
            <a:avLst/>
          </a:prstGeom>
        </p:spPr>
        <p:txBody>
          <a:bodyPr wrap="none">
            <a:spAutoFit/>
          </a:bodyPr>
          <a:lstStyle/>
          <a:p>
            <a:pPr algn="ctr"/>
            <a:r>
              <a:rPr lang="en-US" sz="3600" b="1" dirty="0">
                <a:solidFill>
                  <a:schemeClr val="bg2"/>
                </a:solidFill>
              </a:rPr>
              <a:t>Bee products as immunopotentiation</a:t>
            </a:r>
            <a:endParaRPr lang="en-US" sz="3600" dirty="0">
              <a:solidFill>
                <a:schemeClr val="bg2"/>
              </a:solidFill>
            </a:endParaRPr>
          </a:p>
        </p:txBody>
      </p:sp>
    </p:spTree>
    <p:extLst>
      <p:ext uri="{BB962C8B-B14F-4D97-AF65-F5344CB8AC3E}">
        <p14:creationId xmlns:p14="http://schemas.microsoft.com/office/powerpoint/2010/main" val="305188156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123908"/>
                                        </p:tgtEl>
                                        <p:attrNameLst>
                                          <p:attrName>style.visibility</p:attrName>
                                        </p:attrNameLst>
                                      </p:cBhvr>
                                      <p:to>
                                        <p:strVal val="visible"/>
                                      </p:to>
                                    </p:set>
                                    <p:animEffect transition="in" filter="blinds(vertical)">
                                      <p:cBhvr>
                                        <p:cTn id="7" dur="500"/>
                                        <p:tgtEl>
                                          <p:spTgt spid="123908"/>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3907">
                                            <p:txEl>
                                              <p:pRg st="0" end="0"/>
                                            </p:txEl>
                                          </p:spTgt>
                                        </p:tgtEl>
                                        <p:attrNameLst>
                                          <p:attrName>style.visibility</p:attrName>
                                        </p:attrNameLst>
                                      </p:cBhvr>
                                      <p:to>
                                        <p:strVal val="visible"/>
                                      </p:to>
                                    </p:set>
                                    <p:animEffect transition="in" filter="blinds(horizontal)">
                                      <p:cBhvr>
                                        <p:cTn id="11" dur="500"/>
                                        <p:tgtEl>
                                          <p:spTgt spid="1239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advAuto="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rot="18356793">
            <a:off x="3615314" y="3772266"/>
            <a:ext cx="4467890" cy="1200329"/>
          </a:xfrm>
          <a:prstGeom prst="rect">
            <a:avLst/>
          </a:prstGeom>
          <a:solidFill>
            <a:srgbClr val="FF0000"/>
          </a:solidFill>
        </p:spPr>
        <p:txBody>
          <a:bodyPr wrap="none" lIns="91440" tIns="45720" rIns="91440" bIns="45720">
            <a:spAutoFit/>
          </a:bodyPr>
          <a:lstStyle/>
          <a:p>
            <a:pPr algn="ctr"/>
            <a:r>
              <a:rPr lang="en-US" sz="7200" b="0" cap="none" spc="0" dirty="0" smtClean="0">
                <a:ln w="0"/>
                <a:solidFill>
                  <a:schemeClr val="accent1"/>
                </a:solidFill>
                <a:effectLst>
                  <a:outerShdw blurRad="38100" dist="25400" dir="5400000" algn="ctr" rotWithShape="0">
                    <a:srgbClr val="6E747A">
                      <a:alpha val="43000"/>
                    </a:srgbClr>
                  </a:outerShdw>
                </a:effectLst>
              </a:rPr>
              <a:t>Bee venom</a:t>
            </a:r>
            <a:endParaRPr lang="en-US" sz="72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64702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009104" y="2133600"/>
            <a:ext cx="9311426"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just">
              <a:spcBef>
                <a:spcPct val="20000"/>
              </a:spcBef>
              <a:buSzPct val="85000"/>
              <a:buFontTx/>
              <a:buBlip>
                <a:blip r:embed="rId2"/>
              </a:buBlip>
            </a:pPr>
            <a:r>
              <a:rPr lang="en-US" altLang="en-US" sz="3600" b="1" dirty="0">
                <a:cs typeface="Traditional Arabic" panose="02020603050405020304" pitchFamily="18" charset="-78"/>
              </a:rPr>
              <a:t>BEE VENOM :</a:t>
            </a:r>
          </a:p>
          <a:p>
            <a:pPr algn="just">
              <a:spcBef>
                <a:spcPct val="20000"/>
              </a:spcBef>
              <a:buSzPct val="85000"/>
              <a:buFontTx/>
              <a:buBlip>
                <a:blip r:embed="rId2"/>
              </a:buBlip>
            </a:pPr>
            <a:r>
              <a:rPr lang="en-US" altLang="en-US" sz="3400" b="1" dirty="0">
                <a:cs typeface="Traditional Arabic" panose="02020603050405020304" pitchFamily="18" charset="-78"/>
              </a:rPr>
              <a:t>Help patients having MS as well as auto immune diseases very much.</a:t>
            </a:r>
          </a:p>
          <a:p>
            <a:pPr algn="just">
              <a:spcBef>
                <a:spcPct val="20000"/>
              </a:spcBef>
              <a:buSzPct val="85000"/>
              <a:buFontTx/>
              <a:buBlip>
                <a:blip r:embed="rId2"/>
              </a:buBlip>
            </a:pPr>
            <a:r>
              <a:rPr lang="en-US" altLang="en-US" sz="3400" b="1" dirty="0">
                <a:cs typeface="Traditional Arabic" panose="02020603050405020304" pitchFamily="18" charset="-78"/>
              </a:rPr>
              <a:t>Diminishes the inflammatory reactions in the affected areas</a:t>
            </a:r>
          </a:p>
        </p:txBody>
      </p:sp>
      <p:sp>
        <p:nvSpPr>
          <p:cNvPr id="3" name="Rectangle 4"/>
          <p:cNvSpPr>
            <a:spLocks noChangeArrowheads="1"/>
          </p:cNvSpPr>
          <p:nvPr/>
        </p:nvSpPr>
        <p:spPr bwMode="auto">
          <a:xfrm>
            <a:off x="2266682" y="350660"/>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3600" b="1" dirty="0"/>
              <a:t>Bee products as immunopotentiation</a:t>
            </a:r>
            <a:r>
              <a:rPr lang="en-US" altLang="en-US" sz="3600" b="1" dirty="0" smtClean="0">
                <a:cs typeface="Traditional Arabic" panose="02020603050405020304" pitchFamily="18" charset="-78"/>
              </a:rPr>
              <a:t> </a:t>
            </a:r>
          </a:p>
          <a:p>
            <a:r>
              <a:rPr lang="en-US" altLang="en-US" sz="3600" b="1" i="1" dirty="0">
                <a:cs typeface="Traditional Arabic" panose="02020603050405020304" pitchFamily="18" charset="-78"/>
              </a:rPr>
              <a:t> </a:t>
            </a:r>
            <a:r>
              <a:rPr lang="en-US" altLang="en-US" sz="3600" b="1" i="1" dirty="0" smtClean="0">
                <a:cs typeface="Traditional Arabic" panose="02020603050405020304" pitchFamily="18" charset="-78"/>
              </a:rPr>
              <a:t>   Bee </a:t>
            </a:r>
            <a:r>
              <a:rPr lang="en-US" altLang="en-US" sz="3600" b="1" i="1" dirty="0">
                <a:cs typeface="Traditional Arabic" panose="02020603050405020304" pitchFamily="18" charset="-78"/>
              </a:rPr>
              <a:t>venom</a:t>
            </a:r>
          </a:p>
        </p:txBody>
      </p:sp>
    </p:spTree>
    <p:extLst>
      <p:ext uri="{BB962C8B-B14F-4D97-AF65-F5344CB8AC3E}">
        <p14:creationId xmlns:p14="http://schemas.microsoft.com/office/powerpoint/2010/main" val="1498052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56824" y="2228045"/>
            <a:ext cx="10251582" cy="3599669"/>
          </a:xfrm>
          <a:prstGeom prst="rect">
            <a:avLst/>
          </a:prstGeom>
        </p:spPr>
        <p:txBody>
          <a:bodyPr/>
          <a:lstStyle/>
          <a:p>
            <a:pPr marL="342900" indent="-342900" algn="just">
              <a:spcBef>
                <a:spcPct val="20000"/>
              </a:spcBef>
              <a:buClr>
                <a:schemeClr val="folHlink"/>
              </a:buClr>
              <a:buSzPct val="120000"/>
              <a:buFont typeface="Arial" pitchFamily="34" charset="0"/>
              <a:buChar char="•"/>
              <a:defRPr/>
            </a:pPr>
            <a:r>
              <a:rPr lang="en-US" sz="3000" b="1" kern="0" dirty="0">
                <a:cs typeface="Traditional Arabic" pitchFamily="2" charset="-78"/>
              </a:rPr>
              <a:t>Improves the blood circulation in the nervous system, and in the whole body. </a:t>
            </a:r>
          </a:p>
          <a:p>
            <a:pPr marL="342900" indent="-342900">
              <a:spcBef>
                <a:spcPct val="20000"/>
              </a:spcBef>
              <a:buClr>
                <a:schemeClr val="folHlink"/>
              </a:buClr>
              <a:buSzPct val="120000"/>
              <a:buFont typeface="Arial" pitchFamily="34" charset="0"/>
              <a:buChar char="•"/>
              <a:defRPr/>
            </a:pPr>
            <a:r>
              <a:rPr lang="en-US" sz="3200" b="1" kern="0" dirty="0">
                <a:cs typeface="Traditional Arabic" pitchFamily="2" charset="-78"/>
              </a:rPr>
              <a:t>Increases the natural production of </a:t>
            </a:r>
            <a:r>
              <a:rPr lang="en-US" sz="3200" b="1" kern="0" dirty="0" err="1">
                <a:cs typeface="Traditional Arabic" pitchFamily="2" charset="-78"/>
              </a:rPr>
              <a:t>cortisol</a:t>
            </a:r>
            <a:r>
              <a:rPr lang="en-US" sz="3200" b="1" kern="0" dirty="0">
                <a:cs typeface="Traditional Arabic" pitchFamily="2" charset="-78"/>
              </a:rPr>
              <a:t> in the adrenal glands</a:t>
            </a:r>
          </a:p>
          <a:p>
            <a:pPr marL="342900" indent="-342900">
              <a:spcBef>
                <a:spcPct val="20000"/>
              </a:spcBef>
              <a:buClr>
                <a:schemeClr val="folHlink"/>
              </a:buClr>
              <a:buSzPct val="120000"/>
              <a:buFont typeface="Arial" pitchFamily="34" charset="0"/>
              <a:buChar char="•"/>
              <a:defRPr/>
            </a:pPr>
            <a:r>
              <a:rPr lang="en-US" sz="3200" b="1" kern="0" dirty="0">
                <a:cs typeface="Traditional Arabic" pitchFamily="2" charset="-78"/>
              </a:rPr>
              <a:t> Gives more energy and stamina.</a:t>
            </a:r>
          </a:p>
          <a:p>
            <a:pPr marL="342900" indent="-342900">
              <a:spcBef>
                <a:spcPct val="20000"/>
              </a:spcBef>
              <a:buClr>
                <a:schemeClr val="folHlink"/>
              </a:buClr>
              <a:buSzPct val="120000"/>
              <a:buFont typeface="Arial" pitchFamily="34" charset="0"/>
              <a:buChar char="•"/>
              <a:defRPr/>
            </a:pPr>
            <a:endParaRPr lang="en-US" sz="2800" kern="0" dirty="0"/>
          </a:p>
        </p:txBody>
      </p:sp>
      <p:sp>
        <p:nvSpPr>
          <p:cNvPr id="55299" name="Rectangle 4"/>
          <p:cNvSpPr>
            <a:spLocks noChangeArrowheads="1"/>
          </p:cNvSpPr>
          <p:nvPr/>
        </p:nvSpPr>
        <p:spPr bwMode="auto">
          <a:xfrm>
            <a:off x="2151063" y="317501"/>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3600" b="1" dirty="0"/>
              <a:t>Bee products as </a:t>
            </a:r>
            <a:r>
              <a:rPr lang="en-US" sz="3600" b="1" dirty="0" smtClean="0"/>
              <a:t>immunopotentiation</a:t>
            </a:r>
          </a:p>
          <a:p>
            <a:r>
              <a:rPr lang="en-US" altLang="en-US" sz="3600" b="1" i="1" dirty="0">
                <a:solidFill>
                  <a:schemeClr val="bg1"/>
                </a:solidFill>
                <a:cs typeface="Traditional Arabic" panose="02020603050405020304" pitchFamily="18" charset="-78"/>
              </a:rPr>
              <a:t> </a:t>
            </a:r>
            <a:r>
              <a:rPr lang="en-US" altLang="en-US" sz="3600" b="1" i="1" dirty="0" smtClean="0">
                <a:solidFill>
                  <a:schemeClr val="bg1"/>
                </a:solidFill>
                <a:cs typeface="Traditional Arabic" panose="02020603050405020304" pitchFamily="18" charset="-78"/>
              </a:rPr>
              <a:t>  </a:t>
            </a:r>
            <a:r>
              <a:rPr lang="en-US" altLang="en-US" sz="3600" b="1" i="1" dirty="0">
                <a:solidFill>
                  <a:schemeClr val="bg1"/>
                </a:solidFill>
                <a:cs typeface="Traditional Arabic" panose="02020603050405020304" pitchFamily="18" charset="-78"/>
              </a:rPr>
              <a:t>Bee venom</a:t>
            </a:r>
          </a:p>
        </p:txBody>
      </p:sp>
    </p:spTree>
    <p:extLst>
      <p:ext uri="{BB962C8B-B14F-4D97-AF65-F5344CB8AC3E}">
        <p14:creationId xmlns:p14="http://schemas.microsoft.com/office/powerpoint/2010/main" val="1547728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673283" y="2431627"/>
            <a:ext cx="8685883" cy="4541837"/>
          </a:xfrm>
          <a:prstGeom prst="rect">
            <a:avLst/>
          </a:prstGeom>
        </p:spPr>
        <p:txBody>
          <a:bodyPr/>
          <a:lstStyle/>
          <a:p>
            <a:pPr marL="342900" indent="-342900" algn="just">
              <a:spcBef>
                <a:spcPct val="20000"/>
              </a:spcBef>
              <a:buClr>
                <a:schemeClr val="folHlink"/>
              </a:buClr>
              <a:buSzPct val="120000"/>
              <a:buFont typeface="Arial" pitchFamily="34" charset="0"/>
              <a:buChar char="•"/>
              <a:defRPr/>
            </a:pPr>
            <a:r>
              <a:rPr lang="en-US" sz="4000" kern="0" dirty="0"/>
              <a:t>There are 78 different  components in the bee venom.</a:t>
            </a:r>
          </a:p>
          <a:p>
            <a:pPr marL="342900" indent="-342900" algn="just">
              <a:spcBef>
                <a:spcPct val="20000"/>
              </a:spcBef>
              <a:buClr>
                <a:schemeClr val="folHlink"/>
              </a:buClr>
              <a:buSzPct val="120000"/>
              <a:buFont typeface="Arial" pitchFamily="34" charset="0"/>
              <a:buChar char="•"/>
              <a:defRPr/>
            </a:pPr>
            <a:r>
              <a:rPr lang="en-US" sz="4000" kern="0" dirty="0"/>
              <a:t>But not all these components are consistently present in every bee’s venom.</a:t>
            </a:r>
          </a:p>
        </p:txBody>
      </p:sp>
      <p:pic>
        <p:nvPicPr>
          <p:cNvPr id="56323" name="Picture 4" descr="too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022" y="2915053"/>
            <a:ext cx="179705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6"/>
          <p:cNvSpPr>
            <a:spLocks noChangeArrowheads="1"/>
          </p:cNvSpPr>
          <p:nvPr/>
        </p:nvSpPr>
        <p:spPr bwMode="auto">
          <a:xfrm>
            <a:off x="2116139" y="317501"/>
            <a:ext cx="83264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3600" b="1" dirty="0"/>
              <a:t>Bee products as immunopotentiation</a:t>
            </a:r>
            <a:r>
              <a:rPr lang="en-US" altLang="en-US" sz="3600" b="1" dirty="0">
                <a:solidFill>
                  <a:schemeClr val="bg1"/>
                </a:solidFill>
                <a:cs typeface="Traditional Arabic" panose="02020603050405020304" pitchFamily="18" charset="-78"/>
              </a:rPr>
              <a:t/>
            </a:r>
            <a:br>
              <a:rPr lang="en-US" altLang="en-US" sz="3600" b="1" dirty="0">
                <a:solidFill>
                  <a:schemeClr val="bg1"/>
                </a:solidFill>
                <a:cs typeface="Traditional Arabic" panose="02020603050405020304" pitchFamily="18" charset="-78"/>
              </a:rPr>
            </a:br>
            <a:r>
              <a:rPr lang="en-US" altLang="en-US" sz="3600" b="1" dirty="0" smtClean="0">
                <a:solidFill>
                  <a:schemeClr val="bg1"/>
                </a:solidFill>
                <a:cs typeface="Traditional Arabic" panose="02020603050405020304" pitchFamily="18" charset="-78"/>
              </a:rPr>
              <a:t> </a:t>
            </a:r>
            <a:r>
              <a:rPr lang="en-US" altLang="en-US" sz="3600" b="1" i="1" dirty="0" smtClean="0">
                <a:cs typeface="Traditional Arabic" panose="02020603050405020304" pitchFamily="18" charset="-78"/>
              </a:rPr>
              <a:t>Bee </a:t>
            </a:r>
            <a:r>
              <a:rPr lang="en-US" altLang="en-US" sz="3600" b="1" i="1" dirty="0">
                <a:cs typeface="Traditional Arabic" panose="02020603050405020304" pitchFamily="18" charset="-78"/>
              </a:rPr>
              <a:t>venom</a:t>
            </a:r>
          </a:p>
        </p:txBody>
      </p:sp>
    </p:spTree>
    <p:extLst>
      <p:ext uri="{BB962C8B-B14F-4D97-AF65-F5344CB8AC3E}">
        <p14:creationId xmlns:p14="http://schemas.microsoft.com/office/powerpoint/2010/main" val="4046308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913586" y="2054114"/>
            <a:ext cx="9471338" cy="3581400"/>
          </a:xfrm>
          <a:prstGeom prst="rect">
            <a:avLst/>
          </a:prstGeom>
        </p:spPr>
        <p:txBody>
          <a:bodyPr/>
          <a:lstStyle/>
          <a:p>
            <a:pPr marL="342900" indent="-342900" algn="just">
              <a:spcBef>
                <a:spcPct val="20000"/>
              </a:spcBef>
              <a:buClr>
                <a:schemeClr val="folHlink"/>
              </a:buClr>
              <a:buSzPct val="120000"/>
              <a:buFont typeface="Arial" pitchFamily="34" charset="0"/>
              <a:buChar char="•"/>
              <a:defRPr/>
            </a:pPr>
            <a:r>
              <a:rPr lang="en-US" sz="4400" kern="0" dirty="0"/>
              <a:t>There are six primary components which are through to provide the major therapeutic benefits of bee venom therapy (BVT).</a:t>
            </a:r>
          </a:p>
          <a:p>
            <a:pPr marL="342900" indent="-342900">
              <a:spcBef>
                <a:spcPct val="20000"/>
              </a:spcBef>
              <a:buClr>
                <a:schemeClr val="folHlink"/>
              </a:buClr>
              <a:buSzPct val="120000"/>
              <a:buFont typeface="Arial" pitchFamily="34" charset="0"/>
              <a:buChar char="•"/>
              <a:defRPr/>
            </a:pPr>
            <a:endParaRPr lang="en-US" sz="3200" kern="0" dirty="0"/>
          </a:p>
        </p:txBody>
      </p:sp>
      <p:pic>
        <p:nvPicPr>
          <p:cNvPr id="57347" name="Picture 4" descr="too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64" y="2701814"/>
            <a:ext cx="2074222" cy="172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6"/>
          <p:cNvSpPr>
            <a:spLocks noChangeArrowheads="1"/>
          </p:cNvSpPr>
          <p:nvPr/>
        </p:nvSpPr>
        <p:spPr bwMode="auto">
          <a:xfrm>
            <a:off x="2151063" y="239714"/>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3600" b="1" dirty="0"/>
              <a:t>Bee products as immunopotentiation</a:t>
            </a:r>
            <a:r>
              <a:rPr lang="en-US" altLang="en-US" sz="3600" b="1" dirty="0" smtClean="0">
                <a:solidFill>
                  <a:schemeClr val="bg1"/>
                </a:solidFill>
                <a:cs typeface="Traditional Arabic" panose="02020603050405020304" pitchFamily="18" charset="-78"/>
              </a:rPr>
              <a:t> </a:t>
            </a:r>
            <a:r>
              <a:rPr lang="en-US" altLang="en-US" sz="3600" b="1" i="1" dirty="0" smtClean="0">
                <a:solidFill>
                  <a:schemeClr val="bg1"/>
                </a:solidFill>
                <a:cs typeface="Traditional Arabic" panose="02020603050405020304" pitchFamily="18" charset="-78"/>
              </a:rPr>
              <a:t> </a:t>
            </a:r>
            <a:r>
              <a:rPr lang="en-US" altLang="en-US" sz="3600" b="1" i="1" dirty="0" smtClean="0">
                <a:cs typeface="Traditional Arabic" panose="02020603050405020304" pitchFamily="18" charset="-78"/>
              </a:rPr>
              <a:t>Bee </a:t>
            </a:r>
            <a:r>
              <a:rPr lang="en-US" altLang="en-US" sz="3600" b="1" i="1" dirty="0">
                <a:cs typeface="Traditional Arabic" panose="02020603050405020304" pitchFamily="18" charset="-78"/>
              </a:rPr>
              <a:t>venom</a:t>
            </a:r>
          </a:p>
        </p:txBody>
      </p:sp>
    </p:spTree>
    <p:extLst>
      <p:ext uri="{BB962C8B-B14F-4D97-AF65-F5344CB8AC3E}">
        <p14:creationId xmlns:p14="http://schemas.microsoft.com/office/powerpoint/2010/main" val="159651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962141" y="1725769"/>
            <a:ext cx="7324859" cy="4473419"/>
          </a:xfrm>
          <a:prstGeom prst="rect">
            <a:avLst/>
          </a:prstGeom>
        </p:spPr>
        <p:txBody>
          <a:bodyPr/>
          <a:lstStyle/>
          <a:p>
            <a:pPr marL="342900" indent="-342900">
              <a:lnSpc>
                <a:spcPct val="90000"/>
              </a:lnSpc>
              <a:spcBef>
                <a:spcPct val="20000"/>
              </a:spcBef>
              <a:buClr>
                <a:schemeClr val="folHlink"/>
              </a:buClr>
              <a:buSzPct val="120000"/>
              <a:buFont typeface="Arial" pitchFamily="34" charset="0"/>
              <a:buChar char="•"/>
              <a:defRPr/>
            </a:pPr>
            <a:r>
              <a:rPr lang="en-US" sz="3200" kern="0" dirty="0"/>
              <a:t>Bee venom is made up of at least 18 pharmacological active compounds.</a:t>
            </a:r>
          </a:p>
          <a:p>
            <a:pPr marL="342900" indent="-342900">
              <a:lnSpc>
                <a:spcPct val="90000"/>
              </a:lnSpc>
              <a:spcBef>
                <a:spcPct val="20000"/>
              </a:spcBef>
              <a:buClr>
                <a:schemeClr val="folHlink"/>
              </a:buClr>
              <a:buSzPct val="120000"/>
              <a:buFont typeface="Arial" pitchFamily="34" charset="0"/>
              <a:buChar char="•"/>
              <a:defRPr/>
            </a:pPr>
            <a:r>
              <a:rPr lang="en-US" sz="3200" kern="0" dirty="0"/>
              <a:t> 		</a:t>
            </a:r>
            <a:r>
              <a:rPr lang="en-US" sz="3600" kern="0" dirty="0" err="1"/>
              <a:t>Melittin</a:t>
            </a:r>
            <a:r>
              <a:rPr lang="en-US" sz="3600" kern="0" dirty="0"/>
              <a:t>       </a:t>
            </a:r>
          </a:p>
          <a:p>
            <a:pPr marL="342900" indent="-342900">
              <a:lnSpc>
                <a:spcPct val="90000"/>
              </a:lnSpc>
              <a:spcBef>
                <a:spcPct val="20000"/>
              </a:spcBef>
              <a:buClr>
                <a:schemeClr val="folHlink"/>
              </a:buClr>
              <a:buSzPct val="120000"/>
              <a:buFont typeface="Arial" pitchFamily="34" charset="0"/>
              <a:buChar char="•"/>
              <a:defRPr/>
            </a:pPr>
            <a:r>
              <a:rPr lang="en-US" sz="3600" kern="0" dirty="0"/>
              <a:t> 		</a:t>
            </a:r>
            <a:r>
              <a:rPr lang="en-US" sz="3600" kern="0" dirty="0" err="1"/>
              <a:t>Adolapin</a:t>
            </a:r>
            <a:r>
              <a:rPr lang="en-US" sz="3600" kern="0" dirty="0"/>
              <a:t>       </a:t>
            </a:r>
          </a:p>
          <a:p>
            <a:pPr marL="342900" indent="-342900">
              <a:lnSpc>
                <a:spcPct val="90000"/>
              </a:lnSpc>
              <a:spcBef>
                <a:spcPct val="20000"/>
              </a:spcBef>
              <a:buClr>
                <a:schemeClr val="folHlink"/>
              </a:buClr>
              <a:buSzPct val="120000"/>
              <a:buFont typeface="Arial" pitchFamily="34" charset="0"/>
              <a:buChar char="•"/>
              <a:defRPr/>
            </a:pPr>
            <a:r>
              <a:rPr lang="en-US" sz="3600" kern="0" dirty="0"/>
              <a:t> 		</a:t>
            </a:r>
            <a:r>
              <a:rPr lang="en-US" sz="3600" kern="0" dirty="0" err="1"/>
              <a:t>Apamin</a:t>
            </a:r>
            <a:endParaRPr lang="en-US" sz="3600" kern="0" dirty="0"/>
          </a:p>
          <a:p>
            <a:pPr marL="342900" indent="-342900">
              <a:lnSpc>
                <a:spcPct val="90000"/>
              </a:lnSpc>
              <a:spcBef>
                <a:spcPct val="20000"/>
              </a:spcBef>
              <a:buClr>
                <a:schemeClr val="folHlink"/>
              </a:buClr>
              <a:buSzPct val="120000"/>
              <a:buFont typeface="Arial" pitchFamily="34" charset="0"/>
              <a:buChar char="•"/>
              <a:defRPr/>
            </a:pPr>
            <a:r>
              <a:rPr lang="en-US" sz="3600" kern="0" dirty="0"/>
              <a:t>           </a:t>
            </a:r>
            <a:r>
              <a:rPr lang="en-US" sz="3600" kern="0" dirty="0" err="1"/>
              <a:t>Phospholipase</a:t>
            </a:r>
            <a:r>
              <a:rPr lang="en-US" sz="3600" kern="0" dirty="0"/>
              <a:t> A1  </a:t>
            </a:r>
          </a:p>
          <a:p>
            <a:pPr marL="342900" indent="-342900">
              <a:lnSpc>
                <a:spcPct val="90000"/>
              </a:lnSpc>
              <a:spcBef>
                <a:spcPct val="20000"/>
              </a:spcBef>
              <a:buClr>
                <a:schemeClr val="folHlink"/>
              </a:buClr>
              <a:buSzPct val="120000"/>
              <a:buFont typeface="Arial" pitchFamily="34" charset="0"/>
              <a:buChar char="•"/>
              <a:defRPr/>
            </a:pPr>
            <a:r>
              <a:rPr lang="en-US" sz="3600" kern="0" dirty="0"/>
              <a:t>           </a:t>
            </a:r>
            <a:r>
              <a:rPr lang="en-US" sz="3600" kern="0" dirty="0" err="1"/>
              <a:t>Phospholipase</a:t>
            </a:r>
            <a:r>
              <a:rPr lang="en-US" sz="3600" kern="0" dirty="0"/>
              <a:t> A2 </a:t>
            </a:r>
            <a:endParaRPr lang="en-US" sz="3200" kern="0" dirty="0"/>
          </a:p>
        </p:txBody>
      </p:sp>
      <p:pic>
        <p:nvPicPr>
          <p:cNvPr id="3" name="Picture 4" descr="too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05" y="2397919"/>
            <a:ext cx="2298262" cy="191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2182813" y="255589"/>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3600" b="1" dirty="0"/>
              <a:t>Bee products as immunopotentiation</a:t>
            </a:r>
            <a:r>
              <a:rPr lang="en-US" altLang="en-US" sz="3600" b="1" dirty="0">
                <a:solidFill>
                  <a:schemeClr val="bg1"/>
                </a:solidFill>
                <a:cs typeface="Traditional Arabic" panose="02020603050405020304" pitchFamily="18" charset="-78"/>
              </a:rPr>
              <a:t/>
            </a:r>
            <a:br>
              <a:rPr lang="en-US" altLang="en-US" sz="3600" b="1" dirty="0">
                <a:solidFill>
                  <a:schemeClr val="bg1"/>
                </a:solidFill>
                <a:cs typeface="Traditional Arabic" panose="02020603050405020304" pitchFamily="18" charset="-78"/>
              </a:rPr>
            </a:br>
            <a:r>
              <a:rPr lang="en-US" altLang="en-US" sz="3600" b="1" dirty="0">
                <a:solidFill>
                  <a:schemeClr val="bg1"/>
                </a:solidFill>
                <a:cs typeface="Traditional Arabic" panose="02020603050405020304" pitchFamily="18" charset="-78"/>
              </a:rPr>
              <a:t> </a:t>
            </a:r>
            <a:r>
              <a:rPr lang="en-US" altLang="en-US" sz="3600" b="1" i="1" dirty="0" smtClean="0">
                <a:solidFill>
                  <a:schemeClr val="bg1"/>
                </a:solidFill>
                <a:cs typeface="Traditional Arabic" panose="02020603050405020304" pitchFamily="18" charset="-78"/>
              </a:rPr>
              <a:t>  </a:t>
            </a:r>
            <a:r>
              <a:rPr lang="en-US" altLang="en-US" sz="3600" b="1" i="1" dirty="0">
                <a:cs typeface="Traditional Arabic" panose="02020603050405020304" pitchFamily="18" charset="-78"/>
              </a:rPr>
              <a:t>Bee venom</a:t>
            </a:r>
          </a:p>
        </p:txBody>
      </p:sp>
    </p:spTree>
    <p:extLst>
      <p:ext uri="{BB962C8B-B14F-4D97-AF65-F5344CB8AC3E}">
        <p14:creationId xmlns:p14="http://schemas.microsoft.com/office/powerpoint/2010/main" val="3021746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5" presetClass="entr" presetSubtype="0"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p:cTn id="1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1" fill="hold" nodeType="afterGroup">
                            <p:stCondLst>
                              <p:cond delay="2000"/>
                            </p:stCondLst>
                            <p:childTnLst>
                              <p:par>
                                <p:cTn id="22" presetID="15" presetClass="entr" presetSubtype="0" fill="hold" grpId="0" nodeType="after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p:cTn id="24"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5"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6" dur="1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8" fill="hold" nodeType="afterGroup">
                            <p:stCondLst>
                              <p:cond delay="3000"/>
                            </p:stCondLst>
                            <p:childTnLst>
                              <p:par>
                                <p:cTn id="29" presetID="15" presetClass="entr" presetSubtype="0" fill="hold" grpId="0" nodeType="after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p:cTn id="3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5" fill="hold" nodeType="afterGroup">
                            <p:stCondLst>
                              <p:cond delay="4000"/>
                            </p:stCondLst>
                            <p:childTnLst>
                              <p:par>
                                <p:cTn id="36" presetID="15" presetClass="entr" presetSubtype="0" fill="hold" grpId="0" nodeType="after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p:cTn id="38"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42" fill="hold" nodeType="afterGroup">
                            <p:stCondLst>
                              <p:cond delay="5000"/>
                            </p:stCondLst>
                            <p:childTnLst>
                              <p:par>
                                <p:cTn id="43" presetID="15" presetClass="entr" presetSubtype="0" fill="hold" grpId="0" nodeType="after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 calcmode="lin" valueType="num">
                                      <p:cBhvr>
                                        <p:cTn id="4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9" fill="hold" nodeType="afterGroup">
                            <p:stCondLst>
                              <p:cond delay="6000"/>
                            </p:stCondLst>
                            <p:childTnLst>
                              <p:par>
                                <p:cTn id="50" presetID="15" presetClass="entr" presetSubtype="0" fill="hold" grpId="0" nodeType="after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 calcmode="lin" valueType="num">
                                      <p:cBhvr>
                                        <p:cTn id="52"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2">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2">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advAuto="0"/>
      <p:bldP spid="3" grpId="0" autoUpdateAnimBg="0"/>
      <p:bldP spid="4"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185634" y="1815921"/>
            <a:ext cx="5966430" cy="4553129"/>
          </a:xfrm>
          <a:prstGeom prst="rect">
            <a:avLst/>
          </a:prstGeom>
        </p:spPr>
        <p:txBody>
          <a:bodyPr/>
          <a:lstStyle/>
          <a:p>
            <a:pPr marL="342900" indent="-342900">
              <a:lnSpc>
                <a:spcPct val="90000"/>
              </a:lnSpc>
              <a:spcBef>
                <a:spcPct val="20000"/>
              </a:spcBef>
              <a:buClr>
                <a:schemeClr val="folHlink"/>
              </a:buClr>
              <a:buSzPct val="120000"/>
              <a:buFont typeface="Arial" pitchFamily="34" charset="0"/>
              <a:buChar char="•"/>
              <a:defRPr/>
            </a:pPr>
            <a:r>
              <a:rPr lang="en-US" sz="4000" kern="0" dirty="0" err="1"/>
              <a:t>Hyaluronidase</a:t>
            </a:r>
            <a:endParaRPr lang="en-US" sz="4000" kern="0" dirty="0"/>
          </a:p>
          <a:p>
            <a:pPr marL="342900" indent="-342900">
              <a:lnSpc>
                <a:spcPct val="90000"/>
              </a:lnSpc>
              <a:spcBef>
                <a:spcPct val="20000"/>
              </a:spcBef>
              <a:buClr>
                <a:schemeClr val="folHlink"/>
              </a:buClr>
              <a:buSzPct val="120000"/>
              <a:buFont typeface="Arial" pitchFamily="34" charset="0"/>
              <a:buChar char="•"/>
              <a:defRPr/>
            </a:pPr>
            <a:r>
              <a:rPr lang="en-US" sz="4000" kern="0" dirty="0"/>
              <a:t>Histamine</a:t>
            </a:r>
          </a:p>
          <a:p>
            <a:pPr marL="342900" indent="-342900">
              <a:lnSpc>
                <a:spcPct val="90000"/>
              </a:lnSpc>
              <a:spcBef>
                <a:spcPct val="20000"/>
              </a:spcBef>
              <a:buClr>
                <a:schemeClr val="folHlink"/>
              </a:buClr>
              <a:buSzPct val="120000"/>
              <a:buFont typeface="Arial" pitchFamily="34" charset="0"/>
              <a:buChar char="•"/>
              <a:defRPr/>
            </a:pPr>
            <a:r>
              <a:rPr lang="en-US" sz="4000" kern="0" dirty="0"/>
              <a:t>Mast Cell </a:t>
            </a:r>
            <a:r>
              <a:rPr lang="en-US" sz="4000" kern="0" dirty="0" err="1"/>
              <a:t>Degranulating</a:t>
            </a:r>
            <a:r>
              <a:rPr lang="en-US" sz="4000" kern="0" dirty="0"/>
              <a:t> Peptide (MCD)</a:t>
            </a:r>
          </a:p>
          <a:p>
            <a:pPr marL="342900" indent="-342900">
              <a:lnSpc>
                <a:spcPct val="90000"/>
              </a:lnSpc>
              <a:spcBef>
                <a:spcPct val="20000"/>
              </a:spcBef>
              <a:buClr>
                <a:schemeClr val="folHlink"/>
              </a:buClr>
              <a:buSzPct val="120000"/>
              <a:buFont typeface="Arial" pitchFamily="34" charset="0"/>
              <a:buChar char="•"/>
              <a:defRPr/>
            </a:pPr>
            <a:r>
              <a:rPr lang="en-US" sz="4000" kern="0" dirty="0"/>
              <a:t>Dopamine</a:t>
            </a:r>
          </a:p>
          <a:p>
            <a:pPr marL="342900" indent="-342900">
              <a:lnSpc>
                <a:spcPct val="90000"/>
              </a:lnSpc>
              <a:spcBef>
                <a:spcPct val="20000"/>
              </a:spcBef>
              <a:buClr>
                <a:schemeClr val="folHlink"/>
              </a:buClr>
              <a:buSzPct val="120000"/>
              <a:buFont typeface="Arial" pitchFamily="34" charset="0"/>
              <a:buChar char="•"/>
              <a:defRPr/>
            </a:pPr>
            <a:r>
              <a:rPr lang="en-US" sz="4000" kern="0" dirty="0" err="1"/>
              <a:t>Norepinephrine</a:t>
            </a:r>
            <a:endParaRPr lang="en-US" sz="4000" kern="0" dirty="0"/>
          </a:p>
          <a:p>
            <a:pPr marL="342900" indent="-342900">
              <a:lnSpc>
                <a:spcPct val="90000"/>
              </a:lnSpc>
              <a:spcBef>
                <a:spcPct val="20000"/>
              </a:spcBef>
              <a:buClr>
                <a:schemeClr val="folHlink"/>
              </a:buClr>
              <a:buSzPct val="120000"/>
              <a:buFont typeface="Arial" pitchFamily="34" charset="0"/>
              <a:buChar char="•"/>
              <a:defRPr/>
            </a:pPr>
            <a:r>
              <a:rPr lang="en-US" sz="4000" kern="0" dirty="0"/>
              <a:t>Compound  X</a:t>
            </a:r>
          </a:p>
        </p:txBody>
      </p:sp>
      <p:pic>
        <p:nvPicPr>
          <p:cNvPr id="3" name="Picture 4" descr="too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239" y="2700338"/>
            <a:ext cx="19272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2198688" y="287339"/>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3600" b="1" dirty="0"/>
              <a:t>Bee products as immunopotentiation</a:t>
            </a:r>
            <a:r>
              <a:rPr lang="en-US" altLang="en-US" sz="3600" b="1" dirty="0" smtClean="0">
                <a:solidFill>
                  <a:schemeClr val="bg1"/>
                </a:solidFill>
                <a:cs typeface="Traditional Arabic" panose="02020603050405020304" pitchFamily="18" charset="-78"/>
              </a:rPr>
              <a:t> </a:t>
            </a:r>
            <a:r>
              <a:rPr lang="en-US" altLang="en-US" sz="3600" b="1" i="1" dirty="0" smtClean="0">
                <a:solidFill>
                  <a:schemeClr val="bg1"/>
                </a:solidFill>
                <a:cs typeface="Traditional Arabic" panose="02020603050405020304" pitchFamily="18" charset="-78"/>
              </a:rPr>
              <a:t> </a:t>
            </a:r>
            <a:r>
              <a:rPr lang="en-US" altLang="en-US" sz="3600" b="1" i="1" dirty="0" smtClean="0">
                <a:cs typeface="Traditional Arabic" panose="02020603050405020304" pitchFamily="18" charset="-78"/>
              </a:rPr>
              <a:t>Bee </a:t>
            </a:r>
            <a:r>
              <a:rPr lang="en-US" altLang="en-US" sz="3600" b="1" i="1" dirty="0">
                <a:cs typeface="Traditional Arabic" panose="02020603050405020304" pitchFamily="18" charset="-78"/>
              </a:rPr>
              <a:t>venom</a:t>
            </a:r>
          </a:p>
        </p:txBody>
      </p:sp>
    </p:spTree>
    <p:extLst>
      <p:ext uri="{BB962C8B-B14F-4D97-AF65-F5344CB8AC3E}">
        <p14:creationId xmlns:p14="http://schemas.microsoft.com/office/powerpoint/2010/main" val="3915274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additive="base">
                                        <p:cTn id="22"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additive="base">
                                        <p:cTn id="32"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additive="base">
                                        <p:cTn id="42"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advAuto="0"/>
      <p:bldP spid="3" grpId="0" autoUpdateAnimBg="0"/>
      <p:bldP spid="4"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221164" y="2138364"/>
            <a:ext cx="5946775" cy="4110037"/>
          </a:xfrm>
          <a:prstGeom prst="rect">
            <a:avLst/>
          </a:prstGeom>
        </p:spPr>
        <p:txBody>
          <a:bodyPr/>
          <a:lstStyle/>
          <a:p>
            <a:pPr marL="342900" indent="-342900">
              <a:spcBef>
                <a:spcPct val="20000"/>
              </a:spcBef>
              <a:buClr>
                <a:schemeClr val="folHlink"/>
              </a:buClr>
              <a:buSzPct val="120000"/>
              <a:buFont typeface="Arial" pitchFamily="34" charset="0"/>
              <a:buChar char="•"/>
              <a:defRPr/>
            </a:pPr>
            <a:r>
              <a:rPr lang="en-US" sz="4000" kern="0" dirty="0"/>
              <a:t>Acid </a:t>
            </a:r>
            <a:r>
              <a:rPr lang="en-US" sz="4000" kern="0" dirty="0" err="1"/>
              <a:t>phosphatase</a:t>
            </a:r>
            <a:endParaRPr lang="en-US" sz="4000" kern="0" dirty="0"/>
          </a:p>
          <a:p>
            <a:pPr marL="342900" indent="-342900">
              <a:spcBef>
                <a:spcPct val="20000"/>
              </a:spcBef>
              <a:buClr>
                <a:schemeClr val="folHlink"/>
              </a:buClr>
              <a:buSzPct val="120000"/>
              <a:buFont typeface="Arial" pitchFamily="34" charset="0"/>
              <a:buChar char="•"/>
              <a:defRPr/>
            </a:pPr>
            <a:r>
              <a:rPr lang="en-US" sz="4000" kern="0" dirty="0" err="1"/>
              <a:t>Secapin</a:t>
            </a:r>
            <a:endParaRPr lang="en-US" sz="4000" kern="0" dirty="0"/>
          </a:p>
          <a:p>
            <a:pPr marL="342900" indent="-342900">
              <a:spcBef>
                <a:spcPct val="20000"/>
              </a:spcBef>
              <a:buClr>
                <a:schemeClr val="folHlink"/>
              </a:buClr>
              <a:buSzPct val="120000"/>
              <a:buFont typeface="Arial" pitchFamily="34" charset="0"/>
              <a:buChar char="•"/>
              <a:defRPr/>
            </a:pPr>
            <a:r>
              <a:rPr lang="en-US" sz="4000" kern="0" dirty="0" err="1"/>
              <a:t>Leukotrienes</a:t>
            </a:r>
            <a:endParaRPr lang="en-US" sz="4000" kern="0" dirty="0"/>
          </a:p>
          <a:p>
            <a:pPr marL="342900" indent="-342900">
              <a:spcBef>
                <a:spcPct val="20000"/>
              </a:spcBef>
              <a:buClr>
                <a:schemeClr val="folHlink"/>
              </a:buClr>
              <a:buSzPct val="120000"/>
              <a:buFont typeface="Arial" pitchFamily="34" charset="0"/>
              <a:buChar char="•"/>
              <a:defRPr/>
            </a:pPr>
            <a:r>
              <a:rPr lang="en-US" sz="4000" kern="0" dirty="0"/>
              <a:t>These compounds identified by(Schmidt, 1992)</a:t>
            </a:r>
          </a:p>
        </p:txBody>
      </p:sp>
      <p:pic>
        <p:nvPicPr>
          <p:cNvPr id="60419" name="Picture 4" descr="too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038" y="2741614"/>
            <a:ext cx="2159000"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6"/>
          <p:cNvSpPr>
            <a:spLocks noChangeArrowheads="1"/>
          </p:cNvSpPr>
          <p:nvPr/>
        </p:nvSpPr>
        <p:spPr bwMode="auto">
          <a:xfrm>
            <a:off x="2228850" y="349251"/>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3600" b="1" dirty="0"/>
              <a:t>Bee products as immunopotentiation</a:t>
            </a:r>
            <a:r>
              <a:rPr lang="en-US" altLang="en-US" sz="3600" b="1" dirty="0" smtClean="0">
                <a:solidFill>
                  <a:schemeClr val="bg1"/>
                </a:solidFill>
                <a:cs typeface="Traditional Arabic" panose="02020603050405020304" pitchFamily="18" charset="-78"/>
              </a:rPr>
              <a:t> </a:t>
            </a:r>
            <a:r>
              <a:rPr lang="en-US" altLang="en-US" sz="3600" b="1" i="1" dirty="0" smtClean="0">
                <a:solidFill>
                  <a:schemeClr val="bg1"/>
                </a:solidFill>
                <a:cs typeface="Traditional Arabic" panose="02020603050405020304" pitchFamily="18" charset="-78"/>
              </a:rPr>
              <a:t> </a:t>
            </a:r>
            <a:r>
              <a:rPr lang="en-US" altLang="en-US" sz="3600" b="1" i="1" dirty="0" smtClean="0">
                <a:cs typeface="Traditional Arabic" panose="02020603050405020304" pitchFamily="18" charset="-78"/>
              </a:rPr>
              <a:t>Bee </a:t>
            </a:r>
            <a:r>
              <a:rPr lang="en-US" altLang="en-US" sz="3600" b="1" i="1" dirty="0">
                <a:cs typeface="Traditional Arabic" panose="02020603050405020304" pitchFamily="18" charset="-78"/>
              </a:rPr>
              <a:t>venom</a:t>
            </a:r>
          </a:p>
        </p:txBody>
      </p:sp>
    </p:spTree>
    <p:extLst>
      <p:ext uri="{BB962C8B-B14F-4D97-AF65-F5344CB8AC3E}">
        <p14:creationId xmlns:p14="http://schemas.microsoft.com/office/powerpoint/2010/main" val="1562450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189414" y="2021983"/>
            <a:ext cx="7697786" cy="4534392"/>
          </a:xfrm>
          <a:prstGeom prst="rect">
            <a:avLst/>
          </a:prstGeom>
        </p:spPr>
        <p:txBody>
          <a:bodyPr/>
          <a:lstStyle/>
          <a:p>
            <a:pPr marL="342900" indent="-342900" algn="just">
              <a:lnSpc>
                <a:spcPct val="90000"/>
              </a:lnSpc>
              <a:spcBef>
                <a:spcPct val="20000"/>
              </a:spcBef>
              <a:buClr>
                <a:schemeClr val="folHlink"/>
              </a:buClr>
              <a:buSzPct val="120000"/>
              <a:buFont typeface="Arial" pitchFamily="34" charset="0"/>
              <a:buChar char="•"/>
              <a:defRPr/>
            </a:pPr>
            <a:r>
              <a:rPr lang="en-US" sz="4800" kern="0" dirty="0">
                <a:latin typeface="Arial Black" pitchFamily="34" charset="0"/>
              </a:rPr>
              <a:t>Immune system</a:t>
            </a:r>
          </a:p>
          <a:p>
            <a:pPr marL="342900" indent="-342900" algn="just">
              <a:lnSpc>
                <a:spcPct val="90000"/>
              </a:lnSpc>
              <a:spcBef>
                <a:spcPct val="20000"/>
              </a:spcBef>
              <a:buClr>
                <a:schemeClr val="folHlink"/>
              </a:buClr>
              <a:buSzPct val="120000"/>
              <a:buFont typeface="Arial" pitchFamily="34" charset="0"/>
              <a:buChar char="•"/>
              <a:defRPr/>
            </a:pPr>
            <a:r>
              <a:rPr lang="en-US" sz="3600" kern="0" dirty="0"/>
              <a:t>Immune augmentation</a:t>
            </a:r>
          </a:p>
          <a:p>
            <a:pPr marL="342900" indent="-342900" algn="just">
              <a:lnSpc>
                <a:spcPct val="90000"/>
              </a:lnSpc>
              <a:spcBef>
                <a:spcPct val="20000"/>
              </a:spcBef>
              <a:buClr>
                <a:schemeClr val="folHlink"/>
              </a:buClr>
              <a:buSzPct val="120000"/>
              <a:buFont typeface="Arial" pitchFamily="34" charset="0"/>
              <a:buChar char="•"/>
              <a:defRPr/>
            </a:pPr>
            <a:r>
              <a:rPr lang="en-US" sz="3600" kern="0" dirty="0"/>
              <a:t>Systemic lupus erythromatosis</a:t>
            </a:r>
          </a:p>
          <a:p>
            <a:pPr marL="342900" indent="-342900" algn="just">
              <a:lnSpc>
                <a:spcPct val="90000"/>
              </a:lnSpc>
              <a:spcBef>
                <a:spcPct val="20000"/>
              </a:spcBef>
              <a:buClr>
                <a:schemeClr val="folHlink"/>
              </a:buClr>
              <a:buSzPct val="120000"/>
              <a:buFont typeface="Arial" pitchFamily="34" charset="0"/>
              <a:buChar char="•"/>
              <a:defRPr/>
            </a:pPr>
            <a:r>
              <a:rPr lang="en-US" sz="3600" kern="0" dirty="0"/>
              <a:t>AIDS</a:t>
            </a:r>
          </a:p>
          <a:p>
            <a:pPr marL="342900" indent="-342900" algn="just">
              <a:lnSpc>
                <a:spcPct val="90000"/>
              </a:lnSpc>
              <a:spcBef>
                <a:spcPct val="20000"/>
              </a:spcBef>
              <a:buClr>
                <a:schemeClr val="folHlink"/>
              </a:buClr>
              <a:buSzPct val="120000"/>
              <a:buFont typeface="Arial" pitchFamily="34" charset="0"/>
              <a:buChar char="•"/>
              <a:defRPr/>
            </a:pPr>
            <a:r>
              <a:rPr lang="en-US" sz="3600" kern="0" dirty="0"/>
              <a:t>T cell suppression</a:t>
            </a:r>
          </a:p>
          <a:p>
            <a:pPr marL="342900" indent="-342900" algn="just">
              <a:lnSpc>
                <a:spcPct val="90000"/>
              </a:lnSpc>
              <a:spcBef>
                <a:spcPct val="20000"/>
              </a:spcBef>
              <a:buClr>
                <a:schemeClr val="folHlink"/>
              </a:buClr>
              <a:buSzPct val="120000"/>
              <a:buFont typeface="Arial" pitchFamily="34" charset="0"/>
              <a:buChar char="•"/>
              <a:defRPr/>
            </a:pPr>
            <a:r>
              <a:rPr lang="en-US" sz="3600" kern="0" dirty="0"/>
              <a:t>B- enhancement</a:t>
            </a:r>
          </a:p>
        </p:txBody>
      </p:sp>
      <p:pic>
        <p:nvPicPr>
          <p:cNvPr id="67587" name="Picture 4" descr="too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689" y="2774950"/>
            <a:ext cx="2371725"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2182813" y="255589"/>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3600" b="1" dirty="0"/>
              <a:t>Bee products as immunopotentiation</a:t>
            </a:r>
            <a:r>
              <a:rPr lang="en-US" altLang="en-US" sz="3600" b="1" dirty="0">
                <a:solidFill>
                  <a:schemeClr val="bg1"/>
                </a:solidFill>
                <a:cs typeface="Traditional Arabic" panose="02020603050405020304" pitchFamily="18" charset="-78"/>
              </a:rPr>
              <a:t/>
            </a:r>
            <a:br>
              <a:rPr lang="en-US" altLang="en-US" sz="3600" b="1" dirty="0">
                <a:solidFill>
                  <a:schemeClr val="bg1"/>
                </a:solidFill>
                <a:cs typeface="Traditional Arabic" panose="02020603050405020304" pitchFamily="18" charset="-78"/>
              </a:rPr>
            </a:br>
            <a:r>
              <a:rPr lang="en-US" altLang="en-US" sz="3600" b="1" dirty="0">
                <a:solidFill>
                  <a:schemeClr val="bg1"/>
                </a:solidFill>
                <a:cs typeface="Traditional Arabic" panose="02020603050405020304" pitchFamily="18" charset="-78"/>
              </a:rPr>
              <a:t> </a:t>
            </a:r>
            <a:r>
              <a:rPr lang="en-US" altLang="en-US" sz="3600" b="1" i="1" dirty="0" smtClean="0">
                <a:solidFill>
                  <a:schemeClr val="bg1"/>
                </a:solidFill>
                <a:cs typeface="Traditional Arabic" panose="02020603050405020304" pitchFamily="18" charset="-78"/>
              </a:rPr>
              <a:t>  </a:t>
            </a:r>
            <a:r>
              <a:rPr lang="en-US" altLang="en-US" sz="3600" b="1" i="1" dirty="0">
                <a:cs typeface="Traditional Arabic" panose="02020603050405020304" pitchFamily="18" charset="-78"/>
              </a:rPr>
              <a:t>Bee venom</a:t>
            </a:r>
          </a:p>
        </p:txBody>
      </p:sp>
    </p:spTree>
    <p:extLst>
      <p:ext uri="{BB962C8B-B14F-4D97-AF65-F5344CB8AC3E}">
        <p14:creationId xmlns:p14="http://schemas.microsoft.com/office/powerpoint/2010/main" val="4210672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idx="1"/>
          </p:nvPr>
        </p:nvSpPr>
        <p:spPr>
          <a:xfrm>
            <a:off x="1210613" y="2021982"/>
            <a:ext cx="9776385" cy="4662153"/>
          </a:xfrm>
        </p:spPr>
        <p:txBody>
          <a:bodyPr>
            <a:noAutofit/>
          </a:bodyPr>
          <a:lstStyle/>
          <a:p>
            <a:r>
              <a:rPr lang="en-US" altLang="en-US" sz="3600" dirty="0" smtClean="0"/>
              <a:t>Bee venom contains a number of powerful anti-inflammatory substances, including adolapin and melittin. </a:t>
            </a:r>
          </a:p>
          <a:p>
            <a:r>
              <a:rPr lang="en-US" altLang="en-US" sz="3600" dirty="0" smtClean="0"/>
              <a:t>It is to be a hundred times more powerful than hydrocortisone, </a:t>
            </a:r>
          </a:p>
          <a:p>
            <a:r>
              <a:rPr lang="en-US" altLang="en-US" sz="3600" dirty="0" smtClean="0"/>
              <a:t>melittin stimulates the body production of cortisol, a natural steroid that also acts as an anti-inflammatory. </a:t>
            </a:r>
          </a:p>
        </p:txBody>
      </p:sp>
      <p:sp>
        <p:nvSpPr>
          <p:cNvPr id="5" name="Rectangle 6"/>
          <p:cNvSpPr>
            <a:spLocks noChangeArrowheads="1"/>
          </p:cNvSpPr>
          <p:nvPr/>
        </p:nvSpPr>
        <p:spPr bwMode="auto">
          <a:xfrm>
            <a:off x="1691088" y="345741"/>
            <a:ext cx="881543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3600" b="1" dirty="0">
                <a:solidFill>
                  <a:schemeClr val="bg2"/>
                </a:solidFill>
              </a:rPr>
              <a:t>Bee products as immunopotentiation</a:t>
            </a:r>
            <a:r>
              <a:rPr lang="en-US" altLang="en-US" sz="3600" b="1" dirty="0">
                <a:solidFill>
                  <a:schemeClr val="bg2"/>
                </a:solidFill>
                <a:cs typeface="Traditional Arabic" panose="02020603050405020304" pitchFamily="18" charset="-78"/>
              </a:rPr>
              <a:t/>
            </a:r>
            <a:br>
              <a:rPr lang="en-US" altLang="en-US" sz="3600" b="1" dirty="0">
                <a:solidFill>
                  <a:schemeClr val="bg2"/>
                </a:solidFill>
                <a:cs typeface="Traditional Arabic" panose="02020603050405020304" pitchFamily="18" charset="-78"/>
              </a:rPr>
            </a:br>
            <a:r>
              <a:rPr lang="en-US" altLang="en-US" sz="3600" b="1" dirty="0">
                <a:solidFill>
                  <a:schemeClr val="bg2"/>
                </a:solidFill>
                <a:cs typeface="Traditional Arabic" panose="02020603050405020304" pitchFamily="18" charset="-78"/>
              </a:rPr>
              <a:t> </a:t>
            </a:r>
            <a:r>
              <a:rPr lang="en-US" altLang="en-US" sz="3600" b="1" i="1" dirty="0" smtClean="0">
                <a:solidFill>
                  <a:schemeClr val="bg2"/>
                </a:solidFill>
                <a:cs typeface="Traditional Arabic" panose="02020603050405020304" pitchFamily="18" charset="-78"/>
              </a:rPr>
              <a:t>  </a:t>
            </a:r>
            <a:r>
              <a:rPr lang="en-US" altLang="en-US" sz="3600" b="1" i="1" dirty="0">
                <a:solidFill>
                  <a:schemeClr val="bg2"/>
                </a:solidFill>
                <a:cs typeface="Traditional Arabic" panose="02020603050405020304" pitchFamily="18" charset="-78"/>
              </a:rPr>
              <a:t>Bee venom</a:t>
            </a:r>
          </a:p>
        </p:txBody>
      </p:sp>
    </p:spTree>
    <p:extLst>
      <p:ext uri="{BB962C8B-B14F-4D97-AF65-F5344CB8AC3E}">
        <p14:creationId xmlns:p14="http://schemas.microsoft.com/office/powerpoint/2010/main" val="210930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26" descr="honeycol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AutoShape 1027"/>
          <p:cNvSpPr>
            <a:spLocks noChangeArrowheads="1"/>
          </p:cNvSpPr>
          <p:nvPr/>
        </p:nvSpPr>
        <p:spPr bwMode="auto">
          <a:xfrm>
            <a:off x="2430464" y="6251576"/>
            <a:ext cx="7615237" cy="441325"/>
          </a:xfrm>
          <a:prstGeom prst="roundRect">
            <a:avLst>
              <a:gd name="adj" fmla="val 16667"/>
            </a:avLst>
          </a:prstGeom>
          <a:gradFill rotWithShape="0">
            <a:gsLst>
              <a:gs pos="0">
                <a:srgbClr val="EEEFAA"/>
              </a:gs>
              <a:gs pos="100000">
                <a:srgbClr val="CDCF01">
                  <a:alpha val="50000"/>
                </a:srgbClr>
              </a:gs>
            </a:gsLst>
            <a:lin ang="18900000" scaled="1"/>
          </a:gradFill>
          <a:ln w="9525">
            <a:solidFill>
              <a:schemeClr val="tx1"/>
            </a:solidFill>
            <a:round/>
            <a:headEnd/>
            <a:tailEnd/>
          </a:ln>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2000">
                <a:latin typeface="Arial" panose="020B0604020202020204" pitchFamily="34" charset="0"/>
              </a:rPr>
              <a:t>Obviously, honey bees are important for honey production…</a:t>
            </a:r>
          </a:p>
        </p:txBody>
      </p:sp>
    </p:spTree>
    <p:extLst>
      <p:ext uri="{BB962C8B-B14F-4D97-AF65-F5344CB8AC3E}">
        <p14:creationId xmlns:p14="http://schemas.microsoft.com/office/powerpoint/2010/main" val="3465441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z="4400" b="1">
                <a:solidFill>
                  <a:srgbClr val="FF0000"/>
                </a:solidFill>
              </a:rPr>
              <a:t>In adaptive immune response</a:t>
            </a:r>
            <a:endParaRPr lang="en-US" altLang="en-US" smtClean="0"/>
          </a:p>
        </p:txBody>
      </p:sp>
      <p:sp>
        <p:nvSpPr>
          <p:cNvPr id="81923" name="Content Placeholder 2"/>
          <p:cNvSpPr>
            <a:spLocks noGrp="1"/>
          </p:cNvSpPr>
          <p:nvPr>
            <p:ph idx="1"/>
          </p:nvPr>
        </p:nvSpPr>
        <p:spPr>
          <a:xfrm>
            <a:off x="1887828" y="2102477"/>
            <a:ext cx="9677399" cy="4530725"/>
          </a:xfrm>
        </p:spPr>
        <p:txBody>
          <a:bodyPr>
            <a:noAutofit/>
          </a:bodyPr>
          <a:lstStyle/>
          <a:p>
            <a:r>
              <a:rPr lang="en-US" altLang="en-US" sz="4000" dirty="0"/>
              <a:t>The effect of IL-10+ NK cells on Ag-specific T cell proliferation has been examined in bee venom major </a:t>
            </a:r>
            <a:r>
              <a:rPr lang="en-US" altLang="en-US" sz="4000" dirty="0" smtClean="0"/>
              <a:t>allergen</a:t>
            </a:r>
          </a:p>
          <a:p>
            <a:r>
              <a:rPr lang="en-US" altLang="en-US" sz="4000" dirty="0" smtClean="0"/>
              <a:t>phospholipase </a:t>
            </a:r>
            <a:r>
              <a:rPr lang="en-US" altLang="en-US" sz="4000" dirty="0"/>
              <a:t>A2- and purified protein derivative of </a:t>
            </a:r>
            <a:r>
              <a:rPr lang="en-US" altLang="en-US" sz="4000" i="1" dirty="0" err="1"/>
              <a:t>Mycobecterium</a:t>
            </a:r>
            <a:r>
              <a:rPr lang="en-US" altLang="en-US" sz="4000" i="1" dirty="0"/>
              <a:t> bovis-</a:t>
            </a:r>
            <a:r>
              <a:rPr lang="en-US" altLang="en-US" sz="4000" dirty="0"/>
              <a:t>induced T cell proliferation. </a:t>
            </a:r>
          </a:p>
          <a:p>
            <a:endParaRPr lang="en-US" altLang="en-US" sz="4000" dirty="0"/>
          </a:p>
        </p:txBody>
      </p:sp>
    </p:spTree>
    <p:extLst>
      <p:ext uri="{BB962C8B-B14F-4D97-AF65-F5344CB8AC3E}">
        <p14:creationId xmlns:p14="http://schemas.microsoft.com/office/powerpoint/2010/main" val="27307528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Content Placeholder 2"/>
          <p:cNvSpPr>
            <a:spLocks noGrp="1"/>
          </p:cNvSpPr>
          <p:nvPr>
            <p:ph idx="1"/>
          </p:nvPr>
        </p:nvSpPr>
        <p:spPr>
          <a:xfrm>
            <a:off x="595087" y="2038083"/>
            <a:ext cx="11117942" cy="4530725"/>
          </a:xfrm>
        </p:spPr>
        <p:txBody>
          <a:bodyPr>
            <a:noAutofit/>
          </a:bodyPr>
          <a:lstStyle/>
          <a:p>
            <a:r>
              <a:rPr lang="en-US" altLang="en-US" sz="3600" dirty="0" smtClean="0"/>
              <a:t>Moon et al., (2007) investigated the anti-inflammatory effect of BV and its major component, melittin (MEL), on lipopolysaccharide (LPS)-stimulated </a:t>
            </a:r>
            <a:r>
              <a:rPr lang="en-US" altLang="en-US" sz="3600" dirty="0" smtClean="0"/>
              <a:t>BV2 </a:t>
            </a:r>
            <a:r>
              <a:rPr lang="en-US" altLang="en-US" sz="3600" dirty="0" smtClean="0"/>
              <a:t>microglia. </a:t>
            </a:r>
          </a:p>
          <a:p>
            <a:r>
              <a:rPr lang="en-US" altLang="en-US" sz="3600" dirty="0" smtClean="0"/>
              <a:t>Their findings indicate that BV and MEL exert anti-inflammatory effects by suppressing the transcription of cyclooxygenase (COX)-2 genes </a:t>
            </a:r>
          </a:p>
          <a:p>
            <a:r>
              <a:rPr lang="en-US" altLang="en-US" sz="3600" dirty="0" smtClean="0"/>
              <a:t>and proinflammatory cytokines, such as interleukin (IL)-</a:t>
            </a:r>
            <a:r>
              <a:rPr lang="en-US" altLang="en-US" sz="3600" dirty="0" smtClean="0"/>
              <a:t>1 beta</a:t>
            </a:r>
            <a:r>
              <a:rPr lang="en-US" altLang="en-US" sz="3600" dirty="0" smtClean="0"/>
              <a:t>, IL-6 and tumor necrosis factor (TNF)-alpha. </a:t>
            </a:r>
          </a:p>
        </p:txBody>
      </p:sp>
      <p:sp>
        <p:nvSpPr>
          <p:cNvPr id="5" name="Rectangle 6"/>
          <p:cNvSpPr>
            <a:spLocks noChangeArrowheads="1"/>
          </p:cNvSpPr>
          <p:nvPr/>
        </p:nvSpPr>
        <p:spPr bwMode="auto">
          <a:xfrm>
            <a:off x="1691088" y="345741"/>
            <a:ext cx="881543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3600" b="1" dirty="0">
                <a:solidFill>
                  <a:schemeClr val="bg2"/>
                </a:solidFill>
              </a:rPr>
              <a:t>Bee products as immunopotentiation</a:t>
            </a:r>
            <a:r>
              <a:rPr lang="en-US" altLang="en-US" sz="3600" b="1" dirty="0">
                <a:solidFill>
                  <a:schemeClr val="bg2"/>
                </a:solidFill>
                <a:cs typeface="Traditional Arabic" panose="02020603050405020304" pitchFamily="18" charset="-78"/>
              </a:rPr>
              <a:t/>
            </a:r>
            <a:br>
              <a:rPr lang="en-US" altLang="en-US" sz="3600" b="1" dirty="0">
                <a:solidFill>
                  <a:schemeClr val="bg2"/>
                </a:solidFill>
                <a:cs typeface="Traditional Arabic" panose="02020603050405020304" pitchFamily="18" charset="-78"/>
              </a:rPr>
            </a:br>
            <a:r>
              <a:rPr lang="en-US" altLang="en-US" sz="3600" b="1" dirty="0">
                <a:solidFill>
                  <a:schemeClr val="bg2"/>
                </a:solidFill>
                <a:cs typeface="Traditional Arabic" panose="02020603050405020304" pitchFamily="18" charset="-78"/>
              </a:rPr>
              <a:t> </a:t>
            </a:r>
            <a:r>
              <a:rPr lang="en-US" altLang="en-US" sz="3600" b="1" i="1" dirty="0" smtClean="0">
                <a:solidFill>
                  <a:schemeClr val="bg2"/>
                </a:solidFill>
                <a:cs typeface="Traditional Arabic" panose="02020603050405020304" pitchFamily="18" charset="-78"/>
              </a:rPr>
              <a:t>  </a:t>
            </a:r>
            <a:r>
              <a:rPr lang="en-US" altLang="en-US" sz="3600" b="1" i="1" dirty="0">
                <a:solidFill>
                  <a:schemeClr val="bg2"/>
                </a:solidFill>
                <a:cs typeface="Traditional Arabic" panose="02020603050405020304" pitchFamily="18" charset="-78"/>
              </a:rPr>
              <a:t>Bee venom</a:t>
            </a:r>
          </a:p>
        </p:txBody>
      </p:sp>
    </p:spTree>
    <p:extLst>
      <p:ext uri="{BB962C8B-B14F-4D97-AF65-F5344CB8AC3E}">
        <p14:creationId xmlns:p14="http://schemas.microsoft.com/office/powerpoint/2010/main" val="401934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b="1">
                <a:solidFill>
                  <a:srgbClr val="0000FF"/>
                </a:solidFill>
              </a:rPr>
              <a:t>Bee venom (BV) </a:t>
            </a:r>
            <a:endParaRPr lang="en-US" altLang="en-US" smtClean="0"/>
          </a:p>
        </p:txBody>
      </p:sp>
      <p:sp>
        <p:nvSpPr>
          <p:cNvPr id="83971" name="Content Placeholder 2"/>
          <p:cNvSpPr>
            <a:spLocks noGrp="1"/>
          </p:cNvSpPr>
          <p:nvPr>
            <p:ph idx="1"/>
          </p:nvPr>
        </p:nvSpPr>
        <p:spPr>
          <a:xfrm>
            <a:off x="1202919" y="2011679"/>
            <a:ext cx="10524624" cy="4461691"/>
          </a:xfrm>
        </p:spPr>
        <p:txBody>
          <a:bodyPr>
            <a:noAutofit/>
          </a:bodyPr>
          <a:lstStyle/>
          <a:p>
            <a:r>
              <a:rPr lang="en-US" altLang="en-US" sz="4000" dirty="0" smtClean="0"/>
              <a:t>These results demonstrate that BV and MEL possess a potent suppressive effect on proinflammatory responses of BV2 microglia </a:t>
            </a:r>
            <a:endParaRPr lang="en-US" altLang="en-US" sz="4000" dirty="0" smtClean="0"/>
          </a:p>
          <a:p>
            <a:pPr marL="0" indent="0">
              <a:buNone/>
            </a:pPr>
            <a:r>
              <a:rPr lang="en-US" altLang="en-US" sz="4000" dirty="0" smtClean="0"/>
              <a:t>Also </a:t>
            </a:r>
            <a:r>
              <a:rPr lang="en-US" altLang="en-US" sz="4000" dirty="0" smtClean="0"/>
              <a:t> </a:t>
            </a:r>
            <a:r>
              <a:rPr lang="en-US" altLang="en-US" sz="4000" dirty="0" smtClean="0"/>
              <a:t>suggest that these compounds may offer substantial therapeutic potential for treatment of neurodegenerative diseases that are accompanied by microglial activation.</a:t>
            </a:r>
          </a:p>
        </p:txBody>
      </p:sp>
    </p:spTree>
    <p:extLst>
      <p:ext uri="{BB962C8B-B14F-4D97-AF65-F5344CB8AC3E}">
        <p14:creationId xmlns:p14="http://schemas.microsoft.com/office/powerpoint/2010/main" val="8370682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z="4400" b="1">
                <a:solidFill>
                  <a:srgbClr val="0000FF"/>
                </a:solidFill>
              </a:rPr>
              <a:t>Bee venom (BV) </a:t>
            </a:r>
          </a:p>
        </p:txBody>
      </p:sp>
      <p:sp>
        <p:nvSpPr>
          <p:cNvPr id="84995" name="Content Placeholder 2"/>
          <p:cNvSpPr>
            <a:spLocks noGrp="1"/>
          </p:cNvSpPr>
          <p:nvPr>
            <p:ph idx="1"/>
          </p:nvPr>
        </p:nvSpPr>
        <p:spPr/>
        <p:txBody>
          <a:bodyPr>
            <a:normAutofit/>
          </a:bodyPr>
          <a:lstStyle/>
          <a:p>
            <a:r>
              <a:rPr lang="en-US" altLang="en-US" sz="3600" dirty="0" smtClean="0"/>
              <a:t>Mellitin had no effect on IL-1beta- or TNF-alpha-induced MMP1 or MMP3 production and did not decrease LPS-induced secretion of MMP1.</a:t>
            </a:r>
          </a:p>
          <a:p>
            <a:r>
              <a:rPr lang="en-US" altLang="en-US" sz="3600" dirty="0" smtClean="0"/>
              <a:t>Among the serum  proinflammatory cytokines, the production of TNF-alpha in the BV group was suppressed compared to the control group but  IL-1beta was not suppressed.</a:t>
            </a:r>
          </a:p>
        </p:txBody>
      </p:sp>
    </p:spTree>
    <p:extLst>
      <p:ext uri="{BB962C8B-B14F-4D97-AF65-F5344CB8AC3E}">
        <p14:creationId xmlns:p14="http://schemas.microsoft.com/office/powerpoint/2010/main" val="18153907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b="1" dirty="0">
                <a:solidFill>
                  <a:srgbClr val="0000FF"/>
                </a:solidFill>
              </a:rPr>
              <a:t>Bee venom (BV) </a:t>
            </a:r>
            <a:endParaRPr lang="en-US" altLang="en-US" dirty="0" smtClean="0"/>
          </a:p>
        </p:txBody>
      </p:sp>
      <p:sp>
        <p:nvSpPr>
          <p:cNvPr id="2" name="Rectangle 1"/>
          <p:cNvSpPr/>
          <p:nvPr/>
        </p:nvSpPr>
        <p:spPr>
          <a:xfrm>
            <a:off x="827314" y="2913475"/>
            <a:ext cx="10668000" cy="2185214"/>
          </a:xfrm>
          <a:prstGeom prst="rect">
            <a:avLst/>
          </a:prstGeom>
        </p:spPr>
        <p:txBody>
          <a:bodyPr wrap="square">
            <a:spAutoFit/>
          </a:bodyPr>
          <a:lstStyle/>
          <a:p>
            <a:pPr>
              <a:defRPr/>
            </a:pPr>
            <a:r>
              <a:rPr lang="en-US" sz="4000" b="1" dirty="0"/>
              <a:t>in vivo  bee venom treatment affects the production of IL-1 by macrophages directly , </a:t>
            </a:r>
          </a:p>
          <a:p>
            <a:pPr algn="ctr">
              <a:defRPr/>
            </a:pPr>
            <a:r>
              <a:rPr lang="en-US" sz="2400" b="1" dirty="0"/>
              <a:t>(</a:t>
            </a:r>
            <a:r>
              <a:rPr lang="en-US" sz="2400" b="1" dirty="0" err="1"/>
              <a:t>Hadjipetrou-Kourounakis</a:t>
            </a:r>
            <a:r>
              <a:rPr lang="en-US" sz="2400" b="1" dirty="0"/>
              <a:t> and Yiangou1988). </a:t>
            </a:r>
            <a:endParaRPr lang="en-US" sz="3200" b="1" dirty="0"/>
          </a:p>
          <a:p>
            <a:pPr algn="ctr">
              <a:defRPr/>
            </a:pPr>
            <a:endParaRPr lang="en-US" sz="3200" b="1" dirty="0"/>
          </a:p>
        </p:txBody>
      </p:sp>
    </p:spTree>
    <p:extLst>
      <p:ext uri="{BB962C8B-B14F-4D97-AF65-F5344CB8AC3E}">
        <p14:creationId xmlns:p14="http://schemas.microsoft.com/office/powerpoint/2010/main" val="31936011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b="1">
                <a:solidFill>
                  <a:srgbClr val="0000FF"/>
                </a:solidFill>
              </a:rPr>
              <a:t>Bee venom (BV) </a:t>
            </a:r>
            <a:endParaRPr lang="en-US" altLang="en-US" smtClean="0"/>
          </a:p>
        </p:txBody>
      </p:sp>
      <p:sp>
        <p:nvSpPr>
          <p:cNvPr id="88067" name="Content Placeholder 2"/>
          <p:cNvSpPr>
            <a:spLocks noGrp="1"/>
          </p:cNvSpPr>
          <p:nvPr>
            <p:ph idx="1"/>
          </p:nvPr>
        </p:nvSpPr>
        <p:spPr>
          <a:xfrm>
            <a:off x="725714" y="2011680"/>
            <a:ext cx="10659209" cy="4206240"/>
          </a:xfrm>
        </p:spPr>
        <p:txBody>
          <a:bodyPr>
            <a:normAutofit/>
          </a:bodyPr>
          <a:lstStyle/>
          <a:p>
            <a:r>
              <a:rPr lang="en-US" altLang="en-US" sz="4000" dirty="0" smtClean="0"/>
              <a:t>Korean bee venom (KBV) has anti-inflammatory properties that inhibit </a:t>
            </a:r>
            <a:r>
              <a:rPr lang="en-US" altLang="en-US" sz="4000" i="1" dirty="0" smtClean="0"/>
              <a:t>NOS</a:t>
            </a:r>
            <a:r>
              <a:rPr lang="en-US" altLang="en-US" sz="4000" dirty="0" smtClean="0"/>
              <a:t> and TNF-α expression. </a:t>
            </a:r>
          </a:p>
          <a:p>
            <a:r>
              <a:rPr lang="en-US" altLang="en-US" sz="4000" dirty="0" smtClean="0"/>
              <a:t>KBV could be useful in inhibiting the production of inflammatory cytokine and NO production in neurodegenerative diseases (</a:t>
            </a:r>
            <a:r>
              <a:rPr lang="en-US" altLang="en-US" sz="4000" dirty="0" smtClean="0">
                <a:hlinkClick r:id="rId2"/>
              </a:rPr>
              <a:t>Han</a:t>
            </a:r>
            <a:r>
              <a:rPr lang="en-US" altLang="en-US" sz="4000" dirty="0" smtClean="0"/>
              <a:t> et al., 2007). </a:t>
            </a:r>
          </a:p>
          <a:p>
            <a:endParaRPr lang="en-US" altLang="en-US" sz="4000" dirty="0" smtClean="0"/>
          </a:p>
        </p:txBody>
      </p:sp>
    </p:spTree>
    <p:extLst>
      <p:ext uri="{BB962C8B-B14F-4D97-AF65-F5344CB8AC3E}">
        <p14:creationId xmlns:p14="http://schemas.microsoft.com/office/powerpoint/2010/main" val="3054378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b="1" dirty="0">
                <a:solidFill>
                  <a:srgbClr val="0000FF"/>
                </a:solidFill>
              </a:rPr>
              <a:t>Bee venom (BV) </a:t>
            </a:r>
            <a:endParaRPr lang="en-US" altLang="en-US" dirty="0" smtClean="0"/>
          </a:p>
        </p:txBody>
      </p:sp>
      <p:sp>
        <p:nvSpPr>
          <p:cNvPr id="89091" name="Content Placeholder 2"/>
          <p:cNvSpPr>
            <a:spLocks noGrp="1"/>
          </p:cNvSpPr>
          <p:nvPr>
            <p:ph idx="1"/>
          </p:nvPr>
        </p:nvSpPr>
        <p:spPr>
          <a:xfrm>
            <a:off x="435429" y="2104571"/>
            <a:ext cx="11351991" cy="4753429"/>
          </a:xfrm>
        </p:spPr>
        <p:txBody>
          <a:bodyPr>
            <a:noAutofit/>
          </a:bodyPr>
          <a:lstStyle/>
          <a:p>
            <a:r>
              <a:rPr lang="en-US" altLang="en-US" sz="4400" dirty="0" smtClean="0"/>
              <a:t>Hegazi et al., (2013) found that Propolis and bee venom are effective in treatment of psoriasis, with minimal tolerable side effects, when used either separately or in combination. </a:t>
            </a:r>
            <a:endParaRPr lang="en-US" altLang="en-US" sz="4400" dirty="0" smtClean="0"/>
          </a:p>
          <a:p>
            <a:r>
              <a:rPr lang="en-US" altLang="en-US" sz="4400" dirty="0" smtClean="0"/>
              <a:t> </a:t>
            </a:r>
            <a:r>
              <a:rPr lang="en-US" altLang="en-US" sz="4400" dirty="0" smtClean="0"/>
              <a:t>significant reduction in both PASI score and serum level of IL-1β was observed in all groups of patients. </a:t>
            </a:r>
          </a:p>
          <a:p>
            <a:endParaRPr lang="en-US" altLang="en-US" sz="4400" dirty="0" smtClean="0"/>
          </a:p>
        </p:txBody>
      </p:sp>
    </p:spTree>
    <p:extLst>
      <p:ext uri="{BB962C8B-B14F-4D97-AF65-F5344CB8AC3E}">
        <p14:creationId xmlns:p14="http://schemas.microsoft.com/office/powerpoint/2010/main" val="12554259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00FF"/>
                </a:solidFill>
              </a:rPr>
              <a:t>Bee venom (BV) </a:t>
            </a:r>
            <a:endParaRPr lang="en-US" dirty="0"/>
          </a:p>
        </p:txBody>
      </p:sp>
      <p:sp>
        <p:nvSpPr>
          <p:cNvPr id="3" name="Content Placeholder 2"/>
          <p:cNvSpPr>
            <a:spLocks noGrp="1"/>
          </p:cNvSpPr>
          <p:nvPr>
            <p:ph idx="1"/>
          </p:nvPr>
        </p:nvSpPr>
        <p:spPr>
          <a:xfrm>
            <a:off x="1202919" y="2011680"/>
            <a:ext cx="9784080" cy="4206240"/>
          </a:xfrm>
        </p:spPr>
        <p:txBody>
          <a:bodyPr>
            <a:normAutofit/>
          </a:bodyPr>
          <a:lstStyle/>
          <a:p>
            <a:r>
              <a:rPr lang="en-US" altLang="en-US" sz="4800" dirty="0"/>
              <a:t>Correlation between percentage reduction of PASI score and that of IL-1 β showed a strong positive correlation in group I received bee venom.</a:t>
            </a:r>
          </a:p>
          <a:p>
            <a:endParaRPr lang="en-US" sz="4400" dirty="0"/>
          </a:p>
        </p:txBody>
      </p:sp>
    </p:spTree>
    <p:extLst>
      <p:ext uri="{BB962C8B-B14F-4D97-AF65-F5344CB8AC3E}">
        <p14:creationId xmlns:p14="http://schemas.microsoft.com/office/powerpoint/2010/main" val="20056316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b="1">
                <a:solidFill>
                  <a:srgbClr val="0000FF"/>
                </a:solidFill>
              </a:rPr>
              <a:t>Bee venom (BV) </a:t>
            </a:r>
            <a:endParaRPr lang="en-US" altLang="en-US" smtClean="0"/>
          </a:p>
        </p:txBody>
      </p:sp>
      <p:sp>
        <p:nvSpPr>
          <p:cNvPr id="90115" name="Content Placeholder 2"/>
          <p:cNvSpPr>
            <a:spLocks noGrp="1"/>
          </p:cNvSpPr>
          <p:nvPr>
            <p:ph idx="1"/>
          </p:nvPr>
        </p:nvSpPr>
        <p:spPr>
          <a:xfrm>
            <a:off x="551543" y="2046514"/>
            <a:ext cx="11078079" cy="4515272"/>
          </a:xfrm>
        </p:spPr>
        <p:txBody>
          <a:bodyPr>
            <a:noAutofit/>
          </a:bodyPr>
          <a:lstStyle/>
          <a:p>
            <a:r>
              <a:rPr lang="en-US" altLang="en-US" sz="4400" dirty="0" smtClean="0"/>
              <a:t>Continuous exposure of non-allergic beekeepers to high doses of bee venom antigens </a:t>
            </a:r>
            <a:r>
              <a:rPr lang="en-US" altLang="en-US" sz="4400" dirty="0" smtClean="0"/>
              <a:t>induces  </a:t>
            </a:r>
            <a:r>
              <a:rPr lang="en-US" altLang="en-US" sz="4400" dirty="0" smtClean="0"/>
              <a:t>diminished T cell-related cutaneous late-phase swelling to bee stings in parallel with suppressed allergen-specific T cell proliferation and T helper type 1 (Th1) and Th2 cytokine secretion. </a:t>
            </a:r>
          </a:p>
        </p:txBody>
      </p:sp>
    </p:spTree>
    <p:extLst>
      <p:ext uri="{BB962C8B-B14F-4D97-AF65-F5344CB8AC3E}">
        <p14:creationId xmlns:p14="http://schemas.microsoft.com/office/powerpoint/2010/main" val="40135346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b="1" dirty="0">
                <a:solidFill>
                  <a:srgbClr val="0000FF"/>
                </a:solidFill>
              </a:rPr>
              <a:t>Bee venom (BV) </a:t>
            </a:r>
            <a:endParaRPr lang="en-US" altLang="en-US" dirty="0" smtClean="0"/>
          </a:p>
        </p:txBody>
      </p:sp>
      <p:sp>
        <p:nvSpPr>
          <p:cNvPr id="91139" name="Content Placeholder 2"/>
          <p:cNvSpPr>
            <a:spLocks noGrp="1"/>
          </p:cNvSpPr>
          <p:nvPr>
            <p:ph idx="1"/>
          </p:nvPr>
        </p:nvSpPr>
        <p:spPr>
          <a:xfrm>
            <a:off x="290286" y="1792936"/>
            <a:ext cx="11466285" cy="4876800"/>
          </a:xfrm>
        </p:spPr>
        <p:txBody>
          <a:bodyPr>
            <a:noAutofit/>
          </a:bodyPr>
          <a:lstStyle/>
          <a:p>
            <a:r>
              <a:rPr lang="en-US" altLang="en-US" sz="4400" dirty="0" err="1" smtClean="0"/>
              <a:t>Meiler</a:t>
            </a:r>
            <a:r>
              <a:rPr lang="en-US" altLang="en-US" sz="4400" dirty="0" smtClean="0"/>
              <a:t> et al., (2008) found after multiple bee stings, venom antigen-specific Th1 and Th2 cells show a switch toward interleukin (IL) 10-secreting type 1 T regulatory (Tr1) cells. </a:t>
            </a:r>
          </a:p>
          <a:p>
            <a:r>
              <a:rPr lang="en-US" altLang="en-US" sz="4400" dirty="0" smtClean="0"/>
              <a:t>T cell regulation continues as long as antigen exposure persists and returns to initial levels within 2 to 3 </a:t>
            </a:r>
            <a:r>
              <a:rPr lang="en-US" altLang="en-US" sz="4400" dirty="0" err="1" smtClean="0"/>
              <a:t>mo</a:t>
            </a:r>
            <a:r>
              <a:rPr lang="en-US" altLang="en-US" sz="4400" dirty="0" smtClean="0"/>
              <a:t> after bee stings.</a:t>
            </a:r>
          </a:p>
          <a:p>
            <a:r>
              <a:rPr lang="en-US" altLang="en-US" sz="4400" dirty="0" smtClean="0"/>
              <a:t>. </a:t>
            </a:r>
            <a:endParaRPr lang="en-US" altLang="en-US" sz="4400" dirty="0" smtClean="0"/>
          </a:p>
        </p:txBody>
      </p:sp>
    </p:spTree>
    <p:extLst>
      <p:ext uri="{BB962C8B-B14F-4D97-AF65-F5344CB8AC3E}">
        <p14:creationId xmlns:p14="http://schemas.microsoft.com/office/powerpoint/2010/main" val="499344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b="1" smtClean="0"/>
              <a:t>Crop pollination</a:t>
            </a:r>
            <a:endParaRPr lang="ar-SA" altLang="en-US" smtClean="0"/>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68" y="1792936"/>
            <a:ext cx="3255963" cy="2441575"/>
          </a:xfrm>
          <a:prstGeom prst="rect">
            <a:avLst/>
          </a:prstGeom>
          <a:noFill/>
          <a:ln>
            <a:noFill/>
          </a:ln>
          <a:effectLst>
            <a:outerShdw dist="126999"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522" y="4234511"/>
            <a:ext cx="3233738" cy="2416175"/>
          </a:xfrm>
          <a:prstGeom prst="rect">
            <a:avLst/>
          </a:prstGeom>
          <a:noFill/>
          <a:ln>
            <a:noFill/>
          </a:ln>
          <a:effectLst>
            <a:outerShdw dist="126999"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AutoShape 4"/>
          <p:cNvSpPr>
            <a:spLocks noChangeArrowheads="1"/>
          </p:cNvSpPr>
          <p:nvPr/>
        </p:nvSpPr>
        <p:spPr bwMode="auto">
          <a:xfrm>
            <a:off x="4227062" y="2053683"/>
            <a:ext cx="7447668" cy="4597003"/>
          </a:xfrm>
          <a:prstGeom prst="roundRect">
            <a:avLst>
              <a:gd name="adj" fmla="val 16667"/>
            </a:avLst>
          </a:prstGeom>
          <a:gradFill rotWithShape="0">
            <a:gsLst>
              <a:gs pos="0">
                <a:srgbClr val="EEEFAA"/>
              </a:gs>
              <a:gs pos="100000">
                <a:srgbClr val="CDCF01">
                  <a:alpha val="50000"/>
                </a:srgbClr>
              </a:gs>
            </a:gsLst>
            <a:lin ang="18900000" scaled="1"/>
          </a:gradFill>
          <a:ln w="9525">
            <a:solidFill>
              <a:schemeClr val="tx1"/>
            </a:solidFill>
            <a:round/>
            <a:headEnd/>
            <a:tailEnd/>
          </a:ln>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b="1" dirty="0">
                <a:latin typeface="Arial" panose="020B0604020202020204" pitchFamily="34" charset="0"/>
              </a:rPr>
              <a:t>…but they are even more important for crop pollination. Beehives are often contracted to be placed temporarily into fields and orchards to help pollinate crops. Over 100 different crops reply on honey bee pollination, accounting for $20 billion per year in added agricultural produce. African bees are much less amenable to transport and movement in agricultural contexts, which could ultimately increase the price of produce.</a:t>
            </a:r>
          </a:p>
        </p:txBody>
      </p:sp>
    </p:spTree>
    <p:extLst>
      <p:ext uri="{BB962C8B-B14F-4D97-AF65-F5344CB8AC3E}">
        <p14:creationId xmlns:p14="http://schemas.microsoft.com/office/powerpoint/2010/main" val="250972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00FF"/>
                </a:solidFill>
              </a:rPr>
              <a:t>Bee venom (BV) </a:t>
            </a:r>
            <a:endParaRPr lang="en-US" dirty="0"/>
          </a:p>
        </p:txBody>
      </p:sp>
      <p:sp>
        <p:nvSpPr>
          <p:cNvPr id="3" name="Content Placeholder 2"/>
          <p:cNvSpPr>
            <a:spLocks noGrp="1"/>
          </p:cNvSpPr>
          <p:nvPr>
            <p:ph idx="1"/>
          </p:nvPr>
        </p:nvSpPr>
        <p:spPr/>
        <p:txBody>
          <a:bodyPr>
            <a:normAutofit/>
          </a:bodyPr>
          <a:lstStyle/>
          <a:p>
            <a:r>
              <a:rPr lang="en-US" altLang="en-US" sz="4400" dirty="0"/>
              <a:t>Histamine receptor 2 up-regulated on specific Th2 cells displays a dual effect by directly suppressing allergen-stimulated T cells and increasing IL-10 production</a:t>
            </a:r>
            <a:endParaRPr lang="en-US" sz="4000" dirty="0"/>
          </a:p>
        </p:txBody>
      </p:sp>
    </p:spTree>
    <p:extLst>
      <p:ext uri="{BB962C8B-B14F-4D97-AF65-F5344CB8AC3E}">
        <p14:creationId xmlns:p14="http://schemas.microsoft.com/office/powerpoint/2010/main" val="39604899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b="1">
                <a:solidFill>
                  <a:srgbClr val="0000FF"/>
                </a:solidFill>
              </a:rPr>
              <a:t>Bee venom (BV) </a:t>
            </a:r>
            <a:endParaRPr lang="en-US" altLang="en-US" smtClean="0"/>
          </a:p>
        </p:txBody>
      </p:sp>
      <p:sp>
        <p:nvSpPr>
          <p:cNvPr id="3" name="Content Placeholder 2"/>
          <p:cNvSpPr>
            <a:spLocks noGrp="1"/>
          </p:cNvSpPr>
          <p:nvPr>
            <p:ph idx="1"/>
          </p:nvPr>
        </p:nvSpPr>
        <p:spPr>
          <a:xfrm>
            <a:off x="824248" y="1955748"/>
            <a:ext cx="10917809" cy="4902251"/>
          </a:xfrm>
        </p:spPr>
        <p:txBody>
          <a:bodyPr>
            <a:noAutofit/>
          </a:bodyPr>
          <a:lstStyle/>
          <a:p>
            <a:pPr>
              <a:defRPr/>
            </a:pPr>
            <a:r>
              <a:rPr lang="en-US" sz="3600" dirty="0"/>
              <a:t>Kim et al., (2008) found that bee venom. injected </a:t>
            </a:r>
            <a:r>
              <a:rPr lang="en-US" sz="3600" dirty="0" err="1"/>
              <a:t>i.p</a:t>
            </a:r>
            <a:r>
              <a:rPr lang="en-US" sz="3600" dirty="0"/>
              <a:t> at doses of more than 20 </a:t>
            </a:r>
            <a:r>
              <a:rPr lang="en-US" sz="3600" dirty="0" err="1"/>
              <a:t>microl</a:t>
            </a:r>
            <a:r>
              <a:rPr lang="en-US" sz="3600" dirty="0"/>
              <a:t>/100g mouse once a day for 14 days </a:t>
            </a:r>
            <a:endParaRPr lang="en-US" sz="3600" dirty="0" smtClean="0"/>
          </a:p>
          <a:p>
            <a:pPr>
              <a:defRPr/>
            </a:pPr>
            <a:r>
              <a:rPr lang="en-US" sz="4400" dirty="0"/>
              <a:t>inhibited the ability of inguinal lymph node cells to produce </a:t>
            </a:r>
          </a:p>
          <a:p>
            <a:pPr lvl="2">
              <a:defRPr/>
            </a:pPr>
            <a:r>
              <a:rPr lang="en-US" sz="4000" b="1" dirty="0"/>
              <a:t>T cell cytokines </a:t>
            </a:r>
            <a:r>
              <a:rPr lang="en-US" sz="4000" b="1" dirty="0" smtClean="0"/>
              <a:t>interleukin-1 beta</a:t>
            </a:r>
            <a:r>
              <a:rPr lang="en-US" sz="4000" b="1" dirty="0"/>
              <a:t>, -2, -6, </a:t>
            </a:r>
          </a:p>
          <a:p>
            <a:pPr lvl="2">
              <a:defRPr/>
            </a:pPr>
            <a:r>
              <a:rPr lang="en-US" sz="4000" b="1" dirty="0"/>
              <a:t>tumor necrosis factor-alpha </a:t>
            </a:r>
          </a:p>
          <a:p>
            <a:pPr lvl="2">
              <a:defRPr/>
            </a:pPr>
            <a:r>
              <a:rPr lang="en-US" sz="4000" b="1" dirty="0"/>
              <a:t>and interferon-gamma.</a:t>
            </a:r>
          </a:p>
          <a:p>
            <a:pPr>
              <a:defRPr/>
            </a:pPr>
            <a:endParaRPr lang="en-US" sz="3200" dirty="0"/>
          </a:p>
        </p:txBody>
      </p:sp>
    </p:spTree>
    <p:extLst>
      <p:ext uri="{BB962C8B-B14F-4D97-AF65-F5344CB8AC3E}">
        <p14:creationId xmlns:p14="http://schemas.microsoft.com/office/powerpoint/2010/main" val="34113235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b="1">
                <a:solidFill>
                  <a:srgbClr val="0000FF"/>
                </a:solidFill>
              </a:rPr>
              <a:t>Bee venom (BV) </a:t>
            </a:r>
            <a:endParaRPr lang="en-US" altLang="en-US" smtClean="0"/>
          </a:p>
        </p:txBody>
      </p:sp>
      <p:sp>
        <p:nvSpPr>
          <p:cNvPr id="93187" name="Content Placeholder 2"/>
          <p:cNvSpPr>
            <a:spLocks noGrp="1"/>
          </p:cNvSpPr>
          <p:nvPr>
            <p:ph idx="1"/>
          </p:nvPr>
        </p:nvSpPr>
        <p:spPr>
          <a:xfrm>
            <a:off x="1202918" y="2011680"/>
            <a:ext cx="10503977" cy="4206240"/>
          </a:xfrm>
        </p:spPr>
        <p:txBody>
          <a:bodyPr>
            <a:noAutofit/>
          </a:bodyPr>
          <a:lstStyle/>
          <a:p>
            <a:r>
              <a:rPr lang="en-US" altLang="en-US" sz="4400" dirty="0" smtClean="0"/>
              <a:t>sensitization against bee venom was strongly enhanced during treatment with antihistamines. </a:t>
            </a:r>
          </a:p>
          <a:p>
            <a:r>
              <a:rPr lang="en-US" altLang="en-US" sz="4400" dirty="0" err="1" smtClean="0"/>
              <a:t>Clemastine</a:t>
            </a:r>
            <a:r>
              <a:rPr lang="en-US" altLang="en-US" sz="4400" dirty="0" smtClean="0"/>
              <a:t> increased IgE production while decreasing IgG2a production against bee venom. </a:t>
            </a:r>
          </a:p>
          <a:p>
            <a:r>
              <a:rPr lang="en-US" altLang="en-US" sz="4400" dirty="0" smtClean="0"/>
              <a:t/>
            </a:r>
            <a:br>
              <a:rPr lang="en-US" altLang="en-US" sz="4400" dirty="0" smtClean="0"/>
            </a:br>
            <a:endParaRPr lang="en-US" altLang="en-US" sz="4400" dirty="0" smtClean="0"/>
          </a:p>
        </p:txBody>
      </p:sp>
    </p:spTree>
    <p:extLst>
      <p:ext uri="{BB962C8B-B14F-4D97-AF65-F5344CB8AC3E}">
        <p14:creationId xmlns:p14="http://schemas.microsoft.com/office/powerpoint/2010/main" val="22439582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b="1">
                <a:solidFill>
                  <a:srgbClr val="0000FF"/>
                </a:solidFill>
              </a:rPr>
              <a:t>Bee venom (BV) </a:t>
            </a:r>
            <a:endParaRPr lang="en-US" altLang="en-US" smtClean="0"/>
          </a:p>
        </p:txBody>
      </p:sp>
      <p:sp>
        <p:nvSpPr>
          <p:cNvPr id="94211" name="Content Placeholder 2"/>
          <p:cNvSpPr>
            <a:spLocks noGrp="1"/>
          </p:cNvSpPr>
          <p:nvPr>
            <p:ph idx="1"/>
          </p:nvPr>
        </p:nvSpPr>
        <p:spPr>
          <a:xfrm>
            <a:off x="463639" y="2224244"/>
            <a:ext cx="11278418" cy="4530725"/>
          </a:xfrm>
        </p:spPr>
        <p:txBody>
          <a:bodyPr>
            <a:noAutofit/>
          </a:bodyPr>
          <a:lstStyle/>
          <a:p>
            <a:r>
              <a:rPr lang="en-US" altLang="en-US" sz="3200" b="1" dirty="0" smtClean="0"/>
              <a:t>This T-helper type 2 shift of the humoral response appeared to be caused by reduced IFN-gamma and enhanced IL-4 secretion from allergen-specific T cells. </a:t>
            </a:r>
          </a:p>
          <a:p>
            <a:r>
              <a:rPr lang="en-US" altLang="en-US" sz="3200" b="1" dirty="0" smtClean="0"/>
              <a:t>They also found reduced TNF-alpha, IL-6 and major histocompatibility complex class-II expression by macrophages. </a:t>
            </a:r>
          </a:p>
          <a:p>
            <a:r>
              <a:rPr lang="en-US" altLang="en-US" sz="3200" b="1" dirty="0" smtClean="0"/>
              <a:t>In sensitized mice, the efficiency of allergen-specific immunotherapy was reduced by </a:t>
            </a:r>
            <a:r>
              <a:rPr lang="en-US" altLang="en-US" sz="3200" b="1" dirty="0" err="1" smtClean="0"/>
              <a:t>clemastine</a:t>
            </a:r>
            <a:r>
              <a:rPr lang="en-US" altLang="en-US" sz="3200" b="1" dirty="0" smtClean="0"/>
              <a:t> treatment.</a:t>
            </a:r>
          </a:p>
        </p:txBody>
      </p:sp>
    </p:spTree>
    <p:extLst>
      <p:ext uri="{BB962C8B-B14F-4D97-AF65-F5344CB8AC3E}">
        <p14:creationId xmlns:p14="http://schemas.microsoft.com/office/powerpoint/2010/main" val="18256945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9231861">
            <a:off x="3618017" y="2859614"/>
            <a:ext cx="4955973" cy="1323439"/>
          </a:xfrm>
          <a:prstGeom prst="rect">
            <a:avLst/>
          </a:prstGeom>
          <a:solidFill>
            <a:schemeClr val="accent1"/>
          </a:solidFill>
        </p:spPr>
        <p:txBody>
          <a:bodyPr wrap="none" lIns="91440" tIns="45720" rIns="91440" bIns="45720">
            <a:spAutoFit/>
          </a:bodyPr>
          <a:lstStyle/>
          <a:p>
            <a:pPr algn="ctr"/>
            <a:r>
              <a:rPr lang="en-US" sz="8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Royal  jelly</a:t>
            </a:r>
            <a:endParaRPr 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1827190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1146220" y="1700010"/>
            <a:ext cx="7372082" cy="439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just">
              <a:spcBef>
                <a:spcPct val="20000"/>
              </a:spcBef>
              <a:buSzPct val="85000"/>
              <a:buFontTx/>
              <a:buBlip>
                <a:blip r:embed="rId2"/>
              </a:buBlip>
            </a:pPr>
            <a:r>
              <a:rPr lang="en-US" altLang="en-US" sz="3200" b="1" dirty="0">
                <a:cs typeface="Traditional Arabic" panose="02020603050405020304" pitchFamily="18" charset="-78"/>
              </a:rPr>
              <a:t>ROYAL JELLY </a:t>
            </a:r>
          </a:p>
          <a:p>
            <a:pPr algn="just">
              <a:spcBef>
                <a:spcPct val="20000"/>
              </a:spcBef>
              <a:buSzPct val="85000"/>
              <a:buFontTx/>
              <a:buBlip>
                <a:blip r:embed="rId2"/>
              </a:buBlip>
            </a:pPr>
            <a:r>
              <a:rPr lang="en-US" altLang="en-US" sz="3200" b="1" dirty="0">
                <a:cs typeface="Traditional Arabic" panose="02020603050405020304" pitchFamily="18" charset="-78"/>
              </a:rPr>
              <a:t>Improve the quality of the cellular regeneration</a:t>
            </a:r>
          </a:p>
          <a:p>
            <a:pPr algn="just">
              <a:spcBef>
                <a:spcPct val="20000"/>
              </a:spcBef>
              <a:buSzPct val="85000"/>
              <a:buFontTx/>
              <a:buBlip>
                <a:blip r:embed="rId2"/>
              </a:buBlip>
            </a:pPr>
            <a:r>
              <a:rPr lang="en-US" altLang="en-US" sz="3200" b="1" dirty="0">
                <a:cs typeface="Traditional Arabic" panose="02020603050405020304" pitchFamily="18" charset="-78"/>
              </a:rPr>
              <a:t>To fight against auto-immune diseases</a:t>
            </a:r>
          </a:p>
          <a:p>
            <a:pPr algn="just">
              <a:spcBef>
                <a:spcPct val="20000"/>
              </a:spcBef>
              <a:buSzPct val="85000"/>
              <a:buFontTx/>
              <a:buBlip>
                <a:blip r:embed="rId2"/>
              </a:buBlip>
            </a:pPr>
            <a:r>
              <a:rPr lang="en-US" altLang="en-US" sz="3200" b="1" dirty="0">
                <a:cs typeface="Traditional Arabic" panose="02020603050405020304" pitchFamily="18" charset="-78"/>
              </a:rPr>
              <a:t>Increase longevity</a:t>
            </a:r>
          </a:p>
          <a:p>
            <a:pPr algn="just">
              <a:spcBef>
                <a:spcPct val="20000"/>
              </a:spcBef>
              <a:buSzPct val="85000"/>
              <a:buFontTx/>
              <a:buBlip>
                <a:blip r:embed="rId2"/>
              </a:buBlip>
            </a:pPr>
            <a:r>
              <a:rPr lang="en-US" altLang="en-US" sz="3200" b="1" dirty="0">
                <a:cs typeface="Traditional Arabic" panose="02020603050405020304" pitchFamily="18" charset="-78"/>
              </a:rPr>
              <a:t>It is the perfect food of Mother Nature</a:t>
            </a:r>
          </a:p>
        </p:txBody>
      </p:sp>
      <p:pic>
        <p:nvPicPr>
          <p:cNvPr id="162819" name="Picture 3" descr="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1485" y="2369711"/>
            <a:ext cx="2969654" cy="26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0" name="Rectangle 5"/>
          <p:cNvSpPr>
            <a:spLocks noChangeArrowheads="1"/>
          </p:cNvSpPr>
          <p:nvPr/>
        </p:nvSpPr>
        <p:spPr bwMode="auto">
          <a:xfrm>
            <a:off x="2099256" y="250737"/>
            <a:ext cx="8235369" cy="121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3600" b="1" dirty="0"/>
              <a:t>Bee products as immunopotentiation</a:t>
            </a:r>
            <a:r>
              <a:rPr lang="en-US" altLang="en-US" sz="3600" b="1" dirty="0">
                <a:cs typeface="Traditional Arabic" panose="02020603050405020304" pitchFamily="18" charset="-78"/>
              </a:rPr>
              <a:t/>
            </a:r>
            <a:br>
              <a:rPr lang="en-US" altLang="en-US" sz="3600" b="1" dirty="0">
                <a:cs typeface="Traditional Arabic" panose="02020603050405020304" pitchFamily="18" charset="-78"/>
              </a:rPr>
            </a:br>
            <a:r>
              <a:rPr lang="en-US" altLang="en-US" sz="3600" b="1" dirty="0" smtClean="0">
                <a:cs typeface="Traditional Arabic" panose="02020603050405020304" pitchFamily="18" charset="-78"/>
              </a:rPr>
              <a:t>  </a:t>
            </a:r>
            <a:r>
              <a:rPr lang="en-US" altLang="en-US" sz="3600" b="1" i="1" dirty="0" smtClean="0">
                <a:cs typeface="Traditional Arabic" panose="02020603050405020304" pitchFamily="18" charset="-78"/>
              </a:rPr>
              <a:t> </a:t>
            </a:r>
            <a:r>
              <a:rPr lang="en-US" altLang="en-US" sz="3200" b="1" dirty="0">
                <a:cs typeface="Traditional Arabic" panose="02020603050405020304" pitchFamily="18" charset="-78"/>
              </a:rPr>
              <a:t>ROYAL JELLY </a:t>
            </a:r>
          </a:p>
        </p:txBody>
      </p:sp>
    </p:spTree>
    <p:extLst>
      <p:ext uri="{BB962C8B-B14F-4D97-AF65-F5344CB8AC3E}">
        <p14:creationId xmlns:p14="http://schemas.microsoft.com/office/powerpoint/2010/main" val="2951179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044443" y="518246"/>
            <a:ext cx="8230464" cy="914496"/>
          </a:xfrm>
          <a:ln/>
        </p:spPr>
        <p:txBody>
          <a:bodyPr vert="horz" lIns="91440" tIns="32985" rIns="91440" bIns="45720" rtlCol="0" anchor="ctr">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151419" algn="l"/>
              </a:tabLst>
            </a:pPr>
            <a:r>
              <a:rPr lang="en-IN" sz="4800" b="1" dirty="0"/>
              <a:t>Royal Jelly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348" y="2044845"/>
            <a:ext cx="5966546" cy="39776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894" y="3635063"/>
            <a:ext cx="3657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4186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2008852" y="300993"/>
            <a:ext cx="2883183" cy="4176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8785" rIns="81646" bIns="4082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buClrTx/>
              <a:buFontTx/>
              <a:buNone/>
            </a:pPr>
            <a:r>
              <a:rPr lang="en-IN" sz="3200" b="1" dirty="0">
                <a:solidFill>
                  <a:schemeClr val="tx1"/>
                </a:solidFill>
              </a:rPr>
              <a:t>What is Royal Jelly</a:t>
            </a:r>
          </a:p>
        </p:txBody>
      </p:sp>
      <p:sp>
        <p:nvSpPr>
          <p:cNvPr id="5122" name="Text Box 2"/>
          <p:cNvSpPr txBox="1">
            <a:spLocks noChangeArrowheads="1"/>
          </p:cNvSpPr>
          <p:nvPr/>
        </p:nvSpPr>
        <p:spPr bwMode="auto">
          <a:xfrm>
            <a:off x="609600" y="1004552"/>
            <a:ext cx="11582400" cy="273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3233" rIns="81646" bIns="4082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buClrTx/>
              <a:buFontTx/>
              <a:buNone/>
            </a:pPr>
            <a:r>
              <a:rPr lang="en-IN" sz="4000" dirty="0">
                <a:solidFill>
                  <a:schemeClr val="tx1"/>
                </a:solidFill>
              </a:rPr>
              <a:t>Royal jelly is a thick, milky substance, </a:t>
            </a:r>
            <a:endParaRPr lang="en-IN" sz="4000" dirty="0" smtClean="0">
              <a:solidFill>
                <a:schemeClr val="tx1"/>
              </a:solidFill>
            </a:endParaRPr>
          </a:p>
          <a:p>
            <a:pPr>
              <a:buClrTx/>
              <a:buFontTx/>
              <a:buNone/>
            </a:pPr>
            <a:r>
              <a:rPr lang="en-IN" sz="4000" dirty="0" smtClean="0">
                <a:solidFill>
                  <a:schemeClr val="tx1"/>
                </a:solidFill>
              </a:rPr>
              <a:t>with </a:t>
            </a:r>
            <a:r>
              <a:rPr lang="en-IN" sz="4000" dirty="0">
                <a:solidFill>
                  <a:schemeClr val="tx1"/>
                </a:solidFill>
              </a:rPr>
              <a:t>a </a:t>
            </a:r>
            <a:r>
              <a:rPr lang="en-IN" sz="4000" dirty="0" smtClean="0">
                <a:solidFill>
                  <a:schemeClr val="tx1"/>
                </a:solidFill>
              </a:rPr>
              <a:t>composition  </a:t>
            </a:r>
            <a:r>
              <a:rPr lang="en-IN" sz="4000" dirty="0">
                <a:solidFill>
                  <a:schemeClr val="tx1"/>
                </a:solidFill>
              </a:rPr>
              <a:t>similar to pollen,  </a:t>
            </a:r>
            <a:endParaRPr lang="en-IN" sz="4000" dirty="0" smtClean="0">
              <a:solidFill>
                <a:schemeClr val="tx1"/>
              </a:solidFill>
            </a:endParaRPr>
          </a:p>
          <a:p>
            <a:pPr>
              <a:buClrTx/>
              <a:buFontTx/>
              <a:buNone/>
            </a:pPr>
            <a:r>
              <a:rPr lang="en-IN" sz="4000" dirty="0" smtClean="0">
                <a:solidFill>
                  <a:schemeClr val="tx1"/>
                </a:solidFill>
              </a:rPr>
              <a:t>made </a:t>
            </a:r>
            <a:r>
              <a:rPr lang="en-IN" sz="4000" dirty="0">
                <a:solidFill>
                  <a:schemeClr val="tx1"/>
                </a:solidFill>
              </a:rPr>
              <a:t>by the worker bees to </a:t>
            </a:r>
            <a:r>
              <a:rPr lang="en-IN" sz="4400" dirty="0">
                <a:solidFill>
                  <a:schemeClr val="tx1"/>
                </a:solidFill>
              </a:rPr>
              <a:t>feed</a:t>
            </a:r>
            <a:r>
              <a:rPr lang="en-IN" sz="4000" dirty="0">
                <a:solidFill>
                  <a:schemeClr val="tx1"/>
                </a:solidFill>
              </a:rPr>
              <a:t> the eggs </a:t>
            </a:r>
            <a:endParaRPr lang="en-IN" sz="4000" dirty="0" smtClean="0">
              <a:solidFill>
                <a:schemeClr val="tx1"/>
              </a:solidFill>
            </a:endParaRPr>
          </a:p>
          <a:p>
            <a:pPr>
              <a:buClrTx/>
              <a:buFontTx/>
              <a:buNone/>
            </a:pPr>
            <a:r>
              <a:rPr lang="en-IN" sz="4000" dirty="0" smtClean="0">
                <a:solidFill>
                  <a:schemeClr val="tx1"/>
                </a:solidFill>
              </a:rPr>
              <a:t>and </a:t>
            </a:r>
            <a:r>
              <a:rPr lang="en-IN" sz="4000" dirty="0">
                <a:solidFill>
                  <a:schemeClr val="tx1"/>
                </a:solidFill>
              </a:rPr>
              <a:t>the queen bee.</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872" y="3745372"/>
            <a:ext cx="2612434" cy="20248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892" y="3932592"/>
            <a:ext cx="2481380" cy="18376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21630" y="3737452"/>
            <a:ext cx="2507303" cy="22279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99099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769" y="194196"/>
            <a:ext cx="8519307" cy="63870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6" name="Text Box 2"/>
          <p:cNvSpPr txBox="1">
            <a:spLocks noChangeArrowheads="1"/>
          </p:cNvSpPr>
          <p:nvPr/>
        </p:nvSpPr>
        <p:spPr bwMode="auto">
          <a:xfrm>
            <a:off x="4398062" y="2678682"/>
            <a:ext cx="3754475" cy="1476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77727" rIns="81646" bIns="4082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buClrTx/>
              <a:buFontTx/>
              <a:buNone/>
            </a:pPr>
            <a:r>
              <a:rPr lang="en-IN" sz="4899" b="1" dirty="0">
                <a:solidFill>
                  <a:srgbClr val="FFFF00"/>
                </a:solidFill>
              </a:rPr>
              <a:t>Royal Jelly</a:t>
            </a:r>
          </a:p>
          <a:p>
            <a:pPr>
              <a:buClrTx/>
              <a:buFontTx/>
              <a:buNone/>
            </a:pPr>
            <a:r>
              <a:rPr lang="en-IN" sz="4899" b="1" dirty="0">
                <a:solidFill>
                  <a:srgbClr val="FFFF00"/>
                </a:solidFill>
              </a:rPr>
              <a:t>Advantages</a:t>
            </a:r>
          </a:p>
        </p:txBody>
      </p:sp>
      <p:sp>
        <p:nvSpPr>
          <p:cNvPr id="6147" name="Text Box 3"/>
          <p:cNvSpPr txBox="1">
            <a:spLocks noChangeArrowheads="1"/>
          </p:cNvSpPr>
          <p:nvPr/>
        </p:nvSpPr>
        <p:spPr bwMode="auto">
          <a:xfrm>
            <a:off x="7808686" y="2249714"/>
            <a:ext cx="3976914"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5846" rIns="81646" bIns="4082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buClrTx/>
              <a:buFontTx/>
              <a:buNone/>
            </a:pPr>
            <a:r>
              <a:rPr lang="en-IN" sz="3200" b="1" dirty="0">
                <a:solidFill>
                  <a:srgbClr val="FFFF00"/>
                </a:solidFill>
              </a:rPr>
              <a:t>Antioxidant Power</a:t>
            </a:r>
          </a:p>
        </p:txBody>
      </p:sp>
      <p:sp>
        <p:nvSpPr>
          <p:cNvPr id="6148" name="Text Box 4"/>
          <p:cNvSpPr txBox="1">
            <a:spLocks noChangeArrowheads="1"/>
          </p:cNvSpPr>
          <p:nvPr/>
        </p:nvSpPr>
        <p:spPr bwMode="auto">
          <a:xfrm>
            <a:off x="6670621" y="4964203"/>
            <a:ext cx="3722630" cy="560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5846" rIns="81646" bIns="4082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buClrTx/>
              <a:buFontTx/>
              <a:buNone/>
            </a:pPr>
            <a:r>
              <a:rPr lang="en-IN" sz="2800" b="1" dirty="0">
                <a:solidFill>
                  <a:schemeClr val="tx1"/>
                </a:solidFill>
              </a:rPr>
              <a:t>Immune Modulator</a:t>
            </a:r>
          </a:p>
        </p:txBody>
      </p:sp>
      <p:sp>
        <p:nvSpPr>
          <p:cNvPr id="6149" name="Text Box 5"/>
          <p:cNvSpPr txBox="1">
            <a:spLocks noChangeArrowheads="1"/>
          </p:cNvSpPr>
          <p:nvPr/>
        </p:nvSpPr>
        <p:spPr bwMode="auto">
          <a:xfrm>
            <a:off x="1687284" y="3971937"/>
            <a:ext cx="2562603" cy="6726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5846" rIns="81646" bIns="4082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buClrTx/>
              <a:buFontTx/>
              <a:buNone/>
            </a:pPr>
            <a:r>
              <a:rPr lang="en-IN" sz="2800" b="1" dirty="0">
                <a:solidFill>
                  <a:srgbClr val="FFFF00"/>
                </a:solidFill>
              </a:rPr>
              <a:t>Skin Healing</a:t>
            </a:r>
          </a:p>
        </p:txBody>
      </p:sp>
      <p:sp>
        <p:nvSpPr>
          <p:cNvPr id="6150" name="Text Box 6"/>
          <p:cNvSpPr txBox="1">
            <a:spLocks noChangeArrowheads="1"/>
          </p:cNvSpPr>
          <p:nvPr/>
        </p:nvSpPr>
        <p:spPr bwMode="auto">
          <a:xfrm>
            <a:off x="2786742" y="1291770"/>
            <a:ext cx="2939589" cy="979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5846" rIns="81646" bIns="4082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buClrTx/>
              <a:buFontTx/>
              <a:buNone/>
            </a:pPr>
            <a:r>
              <a:rPr lang="en-IN" sz="3200" b="1" dirty="0" smtClean="0">
                <a:solidFill>
                  <a:srgbClr val="FFFF00"/>
                </a:solidFill>
              </a:rPr>
              <a:t>Inflammation</a:t>
            </a:r>
            <a:endParaRPr lang="en-IN" sz="3200" b="1" dirty="0">
              <a:solidFill>
                <a:srgbClr val="FFFF00"/>
              </a:solidFill>
            </a:endParaRPr>
          </a:p>
        </p:txBody>
      </p:sp>
    </p:spTree>
    <p:extLst>
      <p:ext uri="{BB962C8B-B14F-4D97-AF65-F5344CB8AC3E}">
        <p14:creationId xmlns:p14="http://schemas.microsoft.com/office/powerpoint/2010/main" val="19306934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9784080" cy="1508760"/>
          </a:xfrm>
        </p:spPr>
        <p:txBody>
          <a:bodyPr>
            <a:normAutofit/>
          </a:bodyPr>
          <a:lstStyle/>
          <a:p>
            <a:pPr algn="ctr"/>
            <a:r>
              <a:rPr lang="en-IN" sz="4400" b="1" dirty="0">
                <a:solidFill>
                  <a:srgbClr val="0000FF"/>
                </a:solidFill>
              </a:rPr>
              <a:t>Royal </a:t>
            </a:r>
            <a:r>
              <a:rPr lang="en-IN" sz="4400" b="1" dirty="0" smtClean="0">
                <a:solidFill>
                  <a:srgbClr val="0000FF"/>
                </a:solidFill>
              </a:rPr>
              <a:t>Jelly</a:t>
            </a:r>
            <a:endParaRPr lang="en-US" sz="4400" dirty="0">
              <a:solidFill>
                <a:srgbClr val="0000FF"/>
              </a:solidFill>
            </a:endParaRPr>
          </a:p>
        </p:txBody>
      </p:sp>
      <p:sp>
        <p:nvSpPr>
          <p:cNvPr id="3" name="Content Placeholder 2"/>
          <p:cNvSpPr>
            <a:spLocks noGrp="1"/>
          </p:cNvSpPr>
          <p:nvPr>
            <p:ph idx="1"/>
          </p:nvPr>
        </p:nvSpPr>
        <p:spPr>
          <a:xfrm>
            <a:off x="1171977" y="2034862"/>
            <a:ext cx="9815022" cy="4183058"/>
          </a:xfrm>
        </p:spPr>
        <p:txBody>
          <a:bodyPr>
            <a:normAutofit/>
          </a:bodyPr>
          <a:lstStyle/>
          <a:p>
            <a:r>
              <a:rPr lang="en-US" sz="4000" dirty="0" smtClean="0"/>
              <a:t>royal </a:t>
            </a:r>
            <a:r>
              <a:rPr lang="en-US" sz="4000" dirty="0"/>
              <a:t>jelly honeys are found to increase production </a:t>
            </a:r>
            <a:r>
              <a:rPr lang="en-US" sz="4000" dirty="0" smtClean="0"/>
              <a:t>of</a:t>
            </a:r>
          </a:p>
          <a:p>
            <a:r>
              <a:rPr lang="en-US" sz="4000" dirty="0" smtClean="0"/>
              <a:t>IL-1</a:t>
            </a:r>
            <a:r>
              <a:rPr lang="en-US" sz="4000" i="1" dirty="0" smtClean="0"/>
              <a:t>β</a:t>
            </a:r>
            <a:r>
              <a:rPr lang="en-US" sz="4000" dirty="0"/>
              <a:t>, </a:t>
            </a:r>
            <a:endParaRPr lang="en-US" sz="4000" dirty="0" smtClean="0"/>
          </a:p>
          <a:p>
            <a:r>
              <a:rPr lang="en-US" sz="4000" dirty="0" smtClean="0"/>
              <a:t>IL-6</a:t>
            </a:r>
            <a:r>
              <a:rPr lang="en-US" sz="4000" dirty="0"/>
              <a:t>, </a:t>
            </a:r>
            <a:endParaRPr lang="en-US" sz="4000" dirty="0" smtClean="0"/>
          </a:p>
          <a:p>
            <a:r>
              <a:rPr lang="en-US" sz="4000" dirty="0" smtClean="0"/>
              <a:t> </a:t>
            </a:r>
            <a:r>
              <a:rPr lang="en-US" sz="4000" dirty="0"/>
              <a:t>TNF-</a:t>
            </a:r>
            <a:r>
              <a:rPr lang="en-US" sz="4000" i="1" dirty="0"/>
              <a:t>α</a:t>
            </a:r>
            <a:r>
              <a:rPr lang="en-US" sz="4000" dirty="0"/>
              <a:t> </a:t>
            </a:r>
            <a:r>
              <a:rPr lang="en-US" sz="4000" dirty="0" smtClean="0"/>
              <a:t>. </a:t>
            </a:r>
          </a:p>
          <a:p>
            <a:r>
              <a:rPr lang="en-US" sz="4000" dirty="0" smtClean="0"/>
              <a:t>This </a:t>
            </a:r>
            <a:r>
              <a:rPr lang="en-US" sz="4000" dirty="0"/>
              <a:t>immunomodulatory </a:t>
            </a:r>
            <a:r>
              <a:rPr lang="en-US" sz="4000" dirty="0" smtClean="0"/>
              <a:t> </a:t>
            </a:r>
            <a:endParaRPr lang="en-US" sz="4000" dirty="0"/>
          </a:p>
          <a:p>
            <a:endParaRPr lang="en-US" sz="4000" dirty="0"/>
          </a:p>
        </p:txBody>
      </p:sp>
    </p:spTree>
    <p:extLst>
      <p:ext uri="{BB962C8B-B14F-4D97-AF65-F5344CB8AC3E}">
        <p14:creationId xmlns:p14="http://schemas.microsoft.com/office/powerpoint/2010/main" val="4141703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p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01" y="163031"/>
            <a:ext cx="2166938" cy="228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aprico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3247" y="1854746"/>
            <a:ext cx="2913062"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avoca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8800" y="833983"/>
            <a:ext cx="19621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blackb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2429" y="3644453"/>
            <a:ext cx="2420937"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cherri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702" y="4675534"/>
            <a:ext cx="2110582" cy="182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kiw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4665" y="4368800"/>
            <a:ext cx="2235200"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macadam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0921" y="2480469"/>
            <a:ext cx="21669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mangos_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2980" y="1507218"/>
            <a:ext cx="17065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descr="Blueberri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92045" y="4368800"/>
            <a:ext cx="21669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ext Box 11"/>
          <p:cNvSpPr txBox="1">
            <a:spLocks noChangeArrowheads="1"/>
          </p:cNvSpPr>
          <p:nvPr/>
        </p:nvSpPr>
        <p:spPr bwMode="auto">
          <a:xfrm>
            <a:off x="1923245" y="449263"/>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n-US" altLang="en-US" sz="4400">
                <a:latin typeface="Times New Roman" panose="02020603050405020304" pitchFamily="18" charset="0"/>
              </a:rPr>
              <a:t>Fruits and Nuts</a:t>
            </a:r>
          </a:p>
        </p:txBody>
      </p:sp>
    </p:spTree>
    <p:extLst>
      <p:ext uri="{BB962C8B-B14F-4D97-AF65-F5344CB8AC3E}">
        <p14:creationId xmlns:p14="http://schemas.microsoft.com/office/powerpoint/2010/main" val="629212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1171976" y="708338"/>
            <a:ext cx="10805375" cy="1532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55846" rIns="81646" bIns="4082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buClrTx/>
              <a:buFontTx/>
              <a:buNone/>
            </a:pPr>
            <a:r>
              <a:rPr lang="en-IN" sz="2800" dirty="0">
                <a:solidFill>
                  <a:schemeClr val="tx1"/>
                </a:solidFill>
              </a:rPr>
              <a:t>Royal jelly contains complex B vitamins, amino acids, fatty acids, minerals, enzymes, natural antibiotic properties, and antibacterial properties. </a:t>
            </a:r>
          </a:p>
        </p:txBody>
      </p:sp>
      <p:sp>
        <p:nvSpPr>
          <p:cNvPr id="7170" name="Text Box 2"/>
          <p:cNvSpPr txBox="1">
            <a:spLocks noChangeArrowheads="1"/>
          </p:cNvSpPr>
          <p:nvPr/>
        </p:nvSpPr>
        <p:spPr bwMode="auto">
          <a:xfrm>
            <a:off x="826718" y="4619519"/>
            <a:ext cx="11150633" cy="1794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57152" rIns="81646" bIns="4082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Droid Sans Fallback" charset="0"/>
                <a:cs typeface="Droid Sans Fallback" charset="0"/>
              </a:defRPr>
            </a:lvl9pPr>
          </a:lstStyle>
          <a:p>
            <a:pPr>
              <a:buClrTx/>
              <a:buFontTx/>
              <a:buNone/>
            </a:pPr>
            <a:r>
              <a:rPr lang="en-IN" sz="3200" dirty="0">
                <a:solidFill>
                  <a:schemeClr val="tx1"/>
                </a:solidFill>
              </a:rPr>
              <a:t>Royal jelly is known for its anti- aging, cholesterol-lowering,</a:t>
            </a:r>
          </a:p>
          <a:p>
            <a:pPr>
              <a:buClrTx/>
              <a:buFontTx/>
              <a:buNone/>
            </a:pPr>
            <a:r>
              <a:rPr lang="en-IN" sz="3200" dirty="0">
                <a:solidFill>
                  <a:schemeClr val="tx1"/>
                </a:solidFill>
              </a:rPr>
              <a:t>anti-inflammatory, wound healing</a:t>
            </a:r>
            <a:r>
              <a:rPr lang="en-IN" sz="3200" dirty="0" smtClean="0">
                <a:solidFill>
                  <a:schemeClr val="tx1"/>
                </a:solidFill>
              </a:rPr>
              <a:t>, antibiotic </a:t>
            </a:r>
            <a:r>
              <a:rPr lang="en-IN" sz="3200" dirty="0">
                <a:solidFill>
                  <a:schemeClr val="tx1"/>
                </a:solidFill>
              </a:rPr>
              <a:t>components</a:t>
            </a:r>
          </a:p>
          <a:p>
            <a:pPr>
              <a:buClrTx/>
              <a:buFontTx/>
              <a:buNone/>
            </a:pPr>
            <a:r>
              <a:rPr lang="en-IN" sz="3200" dirty="0">
                <a:solidFill>
                  <a:schemeClr val="tx1"/>
                </a:solidFill>
              </a:rPr>
              <a:t>and antibacterial agents.</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042" y="1893800"/>
            <a:ext cx="2177509" cy="28514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046815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a:t>Royal jelly (RJ) proteins (apalbumin-1 and apalbumin-2) in honey have antitumor properties. </a:t>
            </a:r>
            <a:endParaRPr lang="en-US" sz="3600" dirty="0" smtClean="0"/>
          </a:p>
          <a:p>
            <a:endParaRPr lang="en-US" sz="3600" dirty="0"/>
          </a:p>
          <a:p>
            <a:r>
              <a:rPr lang="en-US" sz="3600" dirty="0" smtClean="0"/>
              <a:t>These </a:t>
            </a:r>
            <a:r>
              <a:rPr lang="en-US" sz="3600" dirty="0"/>
              <a:t>proteins stimulate macrophages to release cytokines TNF-</a:t>
            </a:r>
            <a:r>
              <a:rPr lang="el-GR" sz="3600" i="1" dirty="0"/>
              <a:t>α</a:t>
            </a:r>
            <a:r>
              <a:rPr lang="el-GR" sz="3600" dirty="0"/>
              <a:t>, </a:t>
            </a:r>
            <a:r>
              <a:rPr lang="en-US" sz="3600" dirty="0"/>
              <a:t>interleukin-1(IL-1) and interlueken-6 (IL-6)  </a:t>
            </a:r>
          </a:p>
        </p:txBody>
      </p:sp>
      <p:sp>
        <p:nvSpPr>
          <p:cNvPr id="4" name="Title 1"/>
          <p:cNvSpPr>
            <a:spLocks noGrp="1"/>
          </p:cNvSpPr>
          <p:nvPr>
            <p:ph type="title"/>
          </p:nvPr>
        </p:nvSpPr>
        <p:spPr>
          <a:xfrm>
            <a:off x="1202919" y="284176"/>
            <a:ext cx="9784080" cy="1508760"/>
          </a:xfrm>
        </p:spPr>
        <p:txBody>
          <a:bodyPr>
            <a:normAutofit/>
          </a:bodyPr>
          <a:lstStyle/>
          <a:p>
            <a:pPr algn="ctr"/>
            <a:r>
              <a:rPr lang="en-IN" sz="4400" b="1" dirty="0">
                <a:solidFill>
                  <a:srgbClr val="0000FF"/>
                </a:solidFill>
              </a:rPr>
              <a:t>Royal </a:t>
            </a:r>
            <a:r>
              <a:rPr lang="en-IN" sz="4400" b="1" dirty="0" smtClean="0">
                <a:solidFill>
                  <a:srgbClr val="0000FF"/>
                </a:solidFill>
              </a:rPr>
              <a:t>Jelly</a:t>
            </a:r>
            <a:endParaRPr lang="en-US" sz="4400" dirty="0">
              <a:solidFill>
                <a:srgbClr val="0000FF"/>
              </a:solidFill>
            </a:endParaRPr>
          </a:p>
        </p:txBody>
      </p:sp>
    </p:spTree>
    <p:extLst>
      <p:ext uri="{BB962C8B-B14F-4D97-AF65-F5344CB8AC3E}">
        <p14:creationId xmlns:p14="http://schemas.microsoft.com/office/powerpoint/2010/main" val="32180398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82" y="2021982"/>
            <a:ext cx="11410681" cy="4572001"/>
          </a:xfrm>
        </p:spPr>
        <p:txBody>
          <a:bodyPr>
            <a:noAutofit/>
          </a:bodyPr>
          <a:lstStyle/>
          <a:p>
            <a:r>
              <a:rPr lang="en-US" sz="3600" dirty="0"/>
              <a:t>Pasture, jelly bush, and Manuka honeys (at concentrations of 1% w/v) stimulate monocytes to release tumor necrosis factor-alpha and interleukin- (IL-) 1</a:t>
            </a:r>
            <a:r>
              <a:rPr lang="en-US" sz="3600" i="1" dirty="0"/>
              <a:t>β</a:t>
            </a:r>
            <a:r>
              <a:rPr lang="en-US" sz="3600" dirty="0"/>
              <a:t> and IL-6 </a:t>
            </a:r>
            <a:endParaRPr lang="en-US" sz="3600" dirty="0" smtClean="0"/>
          </a:p>
          <a:p>
            <a:r>
              <a:rPr lang="en-US" sz="3600" dirty="0" smtClean="0"/>
              <a:t>The </a:t>
            </a:r>
            <a:r>
              <a:rPr lang="en-US" sz="3600" dirty="0"/>
              <a:t>possible mechanism involves the binding of TNF-R to TNF-</a:t>
            </a:r>
            <a:r>
              <a:rPr lang="en-US" sz="3600" i="1" dirty="0"/>
              <a:t>α</a:t>
            </a:r>
            <a:r>
              <a:rPr lang="en-US" sz="3600" dirty="0"/>
              <a:t> and adaptor protein such as TNFR associated death domain protein (TRADD), TNF receptor associated factor (TRAF), and receptor-interacting protein (RIP) to regulate apoptosis and inflammation through these cytokines </a:t>
            </a:r>
            <a:endParaRPr lang="en-US" sz="3600" dirty="0" smtClean="0"/>
          </a:p>
        </p:txBody>
      </p:sp>
      <p:sp>
        <p:nvSpPr>
          <p:cNvPr id="4" name="Title 1"/>
          <p:cNvSpPr>
            <a:spLocks noGrp="1"/>
          </p:cNvSpPr>
          <p:nvPr>
            <p:ph type="title"/>
          </p:nvPr>
        </p:nvSpPr>
        <p:spPr>
          <a:xfrm>
            <a:off x="1202919" y="284176"/>
            <a:ext cx="9784080" cy="1508760"/>
          </a:xfrm>
        </p:spPr>
        <p:txBody>
          <a:bodyPr>
            <a:normAutofit/>
          </a:bodyPr>
          <a:lstStyle/>
          <a:p>
            <a:pPr algn="ctr"/>
            <a:r>
              <a:rPr lang="en-IN" sz="4400" b="1" dirty="0">
                <a:solidFill>
                  <a:srgbClr val="0000FF"/>
                </a:solidFill>
              </a:rPr>
              <a:t>Royal </a:t>
            </a:r>
            <a:r>
              <a:rPr lang="en-IN" sz="4400" b="1" dirty="0" smtClean="0">
                <a:solidFill>
                  <a:srgbClr val="0000FF"/>
                </a:solidFill>
              </a:rPr>
              <a:t>Jelly</a:t>
            </a:r>
            <a:endParaRPr lang="en-US" sz="4400" dirty="0">
              <a:solidFill>
                <a:srgbClr val="0000FF"/>
              </a:solidFill>
            </a:endParaRPr>
          </a:p>
        </p:txBody>
      </p:sp>
    </p:spTree>
    <p:extLst>
      <p:ext uri="{BB962C8B-B14F-4D97-AF65-F5344CB8AC3E}">
        <p14:creationId xmlns:p14="http://schemas.microsoft.com/office/powerpoint/2010/main" val="8961549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a:t>This TNF-</a:t>
            </a:r>
            <a:r>
              <a:rPr lang="en-US" sz="4000" i="1" dirty="0"/>
              <a:t>α</a:t>
            </a:r>
            <a:r>
              <a:rPr lang="en-US" sz="4000" dirty="0"/>
              <a:t> release can play a pivotal role as a key cytokine to regulate important cellular processes such as apoptosis, cell proliferation, and inflammation </a:t>
            </a:r>
          </a:p>
          <a:p>
            <a:endParaRPr lang="en-US" sz="3600" dirty="0"/>
          </a:p>
        </p:txBody>
      </p:sp>
      <p:sp>
        <p:nvSpPr>
          <p:cNvPr id="4" name="Title 1"/>
          <p:cNvSpPr>
            <a:spLocks noGrp="1"/>
          </p:cNvSpPr>
          <p:nvPr>
            <p:ph type="title"/>
          </p:nvPr>
        </p:nvSpPr>
        <p:spPr/>
        <p:txBody>
          <a:bodyPr>
            <a:normAutofit/>
          </a:bodyPr>
          <a:lstStyle/>
          <a:p>
            <a:pPr algn="ctr"/>
            <a:r>
              <a:rPr lang="en-IN" sz="4400" b="1" dirty="0">
                <a:solidFill>
                  <a:srgbClr val="0000FF"/>
                </a:solidFill>
              </a:rPr>
              <a:t>Royal </a:t>
            </a:r>
            <a:r>
              <a:rPr lang="en-IN" sz="4400" b="1" dirty="0" smtClean="0">
                <a:solidFill>
                  <a:srgbClr val="0000FF"/>
                </a:solidFill>
              </a:rPr>
              <a:t>Jelly</a:t>
            </a:r>
            <a:endParaRPr lang="en-US" sz="4400" dirty="0">
              <a:solidFill>
                <a:srgbClr val="0000FF"/>
              </a:solidFill>
            </a:endParaRPr>
          </a:p>
        </p:txBody>
      </p:sp>
    </p:spTree>
    <p:extLst>
      <p:ext uri="{BB962C8B-B14F-4D97-AF65-F5344CB8AC3E}">
        <p14:creationId xmlns:p14="http://schemas.microsoft.com/office/powerpoint/2010/main" val="26118908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9411411">
            <a:off x="4209143" y="2960915"/>
            <a:ext cx="5602514" cy="1446550"/>
          </a:xfrm>
          <a:prstGeom prst="rect">
            <a:avLst/>
          </a:prstGeom>
          <a:solidFill>
            <a:srgbClr val="FF0000"/>
          </a:solidFill>
        </p:spPr>
        <p:txBody>
          <a:bodyPr wrap="square" lIns="91440" tIns="45720" rIns="91440" bIns="45720">
            <a:spAutoFit/>
          </a:bodyPr>
          <a:lstStyle/>
          <a:p>
            <a:pPr algn="ctr"/>
            <a:r>
              <a:rPr lang="en-US" sz="8800" b="1" cap="none" spc="0" dirty="0" smtClean="0">
                <a:ln w="12700">
                  <a:solidFill>
                    <a:schemeClr val="accent3">
                      <a:lumMod val="50000"/>
                    </a:schemeClr>
                  </a:solidFill>
                  <a:prstDash val="solid"/>
                </a:ln>
                <a:effectLst>
                  <a:innerShdw blurRad="177800">
                    <a:schemeClr val="accent3">
                      <a:lumMod val="50000"/>
                    </a:schemeClr>
                  </a:innerShdw>
                </a:effectLst>
              </a:rPr>
              <a:t>Propolis</a:t>
            </a:r>
            <a:endParaRPr lang="en-US" sz="8800" b="1" cap="none" spc="0" dirty="0">
              <a:ln w="12700">
                <a:solidFill>
                  <a:schemeClr val="accent3">
                    <a:lumMod val="50000"/>
                  </a:schemeClr>
                </a:solidFill>
                <a:prstDash val="solid"/>
              </a:ln>
              <a:effectLst>
                <a:innerShdw blurRad="177800">
                  <a:schemeClr val="accent3">
                    <a:lumMod val="50000"/>
                  </a:schemeClr>
                </a:innerShdw>
              </a:effectLst>
            </a:endParaRPr>
          </a:p>
        </p:txBody>
      </p:sp>
    </p:spTree>
    <p:extLst>
      <p:ext uri="{BB962C8B-B14F-4D97-AF65-F5344CB8AC3E}">
        <p14:creationId xmlns:p14="http://schemas.microsoft.com/office/powerpoint/2010/main" val="21693019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Propolis?</a:t>
            </a:r>
            <a:endParaRPr lang="en-US" dirty="0"/>
          </a:p>
        </p:txBody>
      </p:sp>
      <p:sp>
        <p:nvSpPr>
          <p:cNvPr id="3" name="Content Placeholder 2"/>
          <p:cNvSpPr>
            <a:spLocks noGrp="1"/>
          </p:cNvSpPr>
          <p:nvPr>
            <p:ph idx="1"/>
          </p:nvPr>
        </p:nvSpPr>
        <p:spPr>
          <a:xfrm>
            <a:off x="901521" y="2034862"/>
            <a:ext cx="10922604" cy="3964314"/>
          </a:xfrm>
        </p:spPr>
        <p:txBody>
          <a:bodyPr>
            <a:normAutofit/>
          </a:bodyPr>
          <a:lstStyle/>
          <a:p>
            <a:r>
              <a:rPr lang="en-US" sz="3600" dirty="0" smtClean="0"/>
              <a:t>It is a powerful defence system produced by nature. </a:t>
            </a:r>
          </a:p>
          <a:p>
            <a:r>
              <a:rPr lang="en-US" sz="3600" dirty="0" smtClean="0"/>
              <a:t>Natural anti-oxidant play a measure role in it. </a:t>
            </a:r>
          </a:p>
          <a:p>
            <a:pPr>
              <a:buNone/>
            </a:pPr>
            <a:r>
              <a:rPr lang="en-US" sz="3600" dirty="0" smtClean="0"/>
              <a:t>  </a:t>
            </a:r>
            <a:endParaRPr lang="en-US" sz="3600" dirty="0"/>
          </a:p>
        </p:txBody>
      </p:sp>
      <p:pic>
        <p:nvPicPr>
          <p:cNvPr id="4" name="Picture 3" descr="bees-honeycomb.jpg"/>
          <p:cNvPicPr>
            <a:picLocks noChangeAspect="1"/>
          </p:cNvPicPr>
          <p:nvPr/>
        </p:nvPicPr>
        <p:blipFill>
          <a:blip r:embed="rId2" cstate="print"/>
          <a:stretch>
            <a:fillRect/>
          </a:stretch>
        </p:blipFill>
        <p:spPr>
          <a:xfrm>
            <a:off x="1318828" y="3530025"/>
            <a:ext cx="4191000" cy="2962275"/>
          </a:xfrm>
          <a:prstGeom prst="rect">
            <a:avLst/>
          </a:prstGeom>
        </p:spPr>
      </p:pic>
      <p:pic>
        <p:nvPicPr>
          <p:cNvPr id="5" name="Picture 4" descr="images (1).jpg"/>
          <p:cNvPicPr>
            <a:picLocks noChangeAspect="1"/>
          </p:cNvPicPr>
          <p:nvPr/>
        </p:nvPicPr>
        <p:blipFill>
          <a:blip r:embed="rId3" cstate="print"/>
          <a:stretch>
            <a:fillRect/>
          </a:stretch>
        </p:blipFill>
        <p:spPr>
          <a:xfrm>
            <a:off x="6324600" y="3581401"/>
            <a:ext cx="3962400" cy="2910899"/>
          </a:xfrm>
          <a:prstGeom prst="rect">
            <a:avLst/>
          </a:prstGeom>
        </p:spPr>
      </p:pic>
    </p:spTree>
    <p:extLst>
      <p:ext uri="{BB962C8B-B14F-4D97-AF65-F5344CB8AC3E}">
        <p14:creationId xmlns:p14="http://schemas.microsoft.com/office/powerpoint/2010/main" val="23883867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i="1" dirty="0">
                <a:solidFill>
                  <a:schemeClr val="tx1"/>
                </a:solidFill>
                <a:latin typeface="Arial Narrow" pitchFamily="34" charset="0"/>
              </a:rPr>
              <a:t>How Propolis is made?</a:t>
            </a:r>
          </a:p>
        </p:txBody>
      </p:sp>
      <p:pic>
        <p:nvPicPr>
          <p:cNvPr id="7" name="Content Placeholder 6" descr="download.jpg"/>
          <p:cNvPicPr>
            <a:picLocks noGrp="1" noChangeAspect="1"/>
          </p:cNvPicPr>
          <p:nvPr>
            <p:ph idx="1"/>
          </p:nvPr>
        </p:nvPicPr>
        <p:blipFill>
          <a:blip r:embed="rId2" cstate="print">
            <a:lum bright="18000"/>
          </a:blip>
          <a:stretch>
            <a:fillRect/>
          </a:stretch>
        </p:blipFill>
        <p:spPr>
          <a:xfrm>
            <a:off x="7906557" y="2434107"/>
            <a:ext cx="3582717" cy="2680082"/>
          </a:xfrm>
        </p:spPr>
      </p:pic>
      <p:sp>
        <p:nvSpPr>
          <p:cNvPr id="6" name="Text Placeholder 5"/>
          <p:cNvSpPr>
            <a:spLocks noGrp="1"/>
          </p:cNvSpPr>
          <p:nvPr>
            <p:ph type="body" sz="half" idx="2"/>
          </p:nvPr>
        </p:nvSpPr>
        <p:spPr>
          <a:xfrm>
            <a:off x="679885" y="1941424"/>
            <a:ext cx="7226672" cy="3432319"/>
          </a:xfrm>
        </p:spPr>
        <p:txBody>
          <a:bodyPr>
            <a:noAutofit/>
          </a:bodyPr>
          <a:lstStyle/>
          <a:p>
            <a:r>
              <a:rPr lang="en-US" sz="3600" dirty="0"/>
              <a:t>A mixture of resin and sap  is used to produce Propolis</a:t>
            </a:r>
          </a:p>
          <a:p>
            <a:endParaRPr lang="en-US" sz="3200" dirty="0" smtClean="0"/>
          </a:p>
          <a:p>
            <a:r>
              <a:rPr lang="en-US" sz="4400" dirty="0"/>
              <a:t>Buds of conifer and poplar trees +beeswax +  other bee secretions = </a:t>
            </a:r>
            <a:r>
              <a:rPr lang="en-US" sz="7200" b="1" i="1" u="sng" dirty="0"/>
              <a:t>Propolis</a:t>
            </a:r>
          </a:p>
        </p:txBody>
      </p:sp>
    </p:spTree>
    <p:extLst>
      <p:ext uri="{BB962C8B-B14F-4D97-AF65-F5344CB8AC3E}">
        <p14:creationId xmlns:p14="http://schemas.microsoft.com/office/powerpoint/2010/main" val="166272318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body" sz="half" idx="2"/>
          </p:nvPr>
        </p:nvSpPr>
        <p:spPr>
          <a:xfrm>
            <a:off x="3429000" y="3043707"/>
            <a:ext cx="7740203" cy="3886200"/>
          </a:xfrm>
        </p:spPr>
        <p:txBody>
          <a:bodyPr/>
          <a:lstStyle/>
          <a:p>
            <a:pPr lvl="1" algn="just" eaLnBrk="1" hangingPunct="1"/>
            <a:r>
              <a:rPr lang="en-US" altLang="en-US" sz="4000" b="1" dirty="0">
                <a:cs typeface="Traditional Arabic" panose="02020603050405020304" pitchFamily="18" charset="-78"/>
              </a:rPr>
              <a:t> Propolis, or "bee glue," is a well-known substance that beekeepers find in their hives.  </a:t>
            </a:r>
            <a:endParaRPr lang="en-US" altLang="en-US" sz="4000" dirty="0"/>
          </a:p>
        </p:txBody>
      </p:sp>
      <p:pic>
        <p:nvPicPr>
          <p:cNvPr id="128003" name="Picture 4" descr="imagenfondo"/>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533400" y="2209800"/>
            <a:ext cx="2895600" cy="3657600"/>
          </a:xfrm>
        </p:spPr>
      </p:pic>
      <p:sp>
        <p:nvSpPr>
          <p:cNvPr id="6" name="Rectangle 4"/>
          <p:cNvSpPr>
            <a:spLocks noChangeArrowheads="1"/>
          </p:cNvSpPr>
          <p:nvPr/>
        </p:nvSpPr>
        <p:spPr bwMode="auto">
          <a:xfrm>
            <a:off x="1981200" y="427217"/>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sz="3600" b="1" dirty="0">
                <a:solidFill>
                  <a:schemeClr val="bg2"/>
                </a:solidFill>
              </a:rPr>
              <a:t>Bee products as immunopotentiation</a:t>
            </a:r>
            <a:r>
              <a:rPr lang="en-US" altLang="en-US" sz="3600" b="1" dirty="0" smtClean="0">
                <a:solidFill>
                  <a:schemeClr val="bg2"/>
                </a:solidFill>
                <a:cs typeface="Traditional Arabic" panose="02020603050405020304" pitchFamily="18" charset="-78"/>
              </a:rPr>
              <a:t>  PROPOLIS</a:t>
            </a:r>
            <a:endParaRPr lang="en-US" altLang="en-US" sz="3600" b="1" dirty="0">
              <a:solidFill>
                <a:schemeClr val="bg2"/>
              </a:solidFill>
              <a:cs typeface="Traditional Arabic" panose="02020603050405020304" pitchFamily="18" charset="-78"/>
            </a:endParaRPr>
          </a:p>
        </p:txBody>
      </p:sp>
    </p:spTree>
    <p:extLst>
      <p:ext uri="{BB962C8B-B14F-4D97-AF65-F5344CB8AC3E}">
        <p14:creationId xmlns:p14="http://schemas.microsoft.com/office/powerpoint/2010/main" val="411744954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Propolis</a:t>
            </a:r>
          </a:p>
        </p:txBody>
      </p:sp>
      <p:sp>
        <p:nvSpPr>
          <p:cNvPr id="21507" name="Rectangle 3"/>
          <p:cNvSpPr>
            <a:spLocks noGrp="1" noChangeArrowheads="1"/>
          </p:cNvSpPr>
          <p:nvPr>
            <p:ph type="body" sz="half" idx="1"/>
          </p:nvPr>
        </p:nvSpPr>
        <p:spPr>
          <a:xfrm>
            <a:off x="2006957" y="2063839"/>
            <a:ext cx="7848600" cy="4572000"/>
          </a:xfrm>
        </p:spPr>
        <p:txBody>
          <a:bodyPr/>
          <a:lstStyle/>
          <a:p>
            <a:pPr>
              <a:lnSpc>
                <a:spcPct val="90000"/>
              </a:lnSpc>
            </a:pPr>
            <a:r>
              <a:rPr lang="en-US" altLang="en-US" sz="2800" dirty="0"/>
              <a:t>Essentially the “glue” in bee hives.</a:t>
            </a:r>
          </a:p>
          <a:p>
            <a:pPr>
              <a:lnSpc>
                <a:spcPct val="90000"/>
              </a:lnSpc>
            </a:pPr>
            <a:r>
              <a:rPr lang="en-US" altLang="en-US" sz="2800" dirty="0"/>
              <a:t>Made of plant resin.</a:t>
            </a:r>
          </a:p>
          <a:p>
            <a:pPr>
              <a:lnSpc>
                <a:spcPct val="90000"/>
              </a:lnSpc>
            </a:pPr>
            <a:r>
              <a:rPr lang="en-US" altLang="en-US" sz="2800" dirty="0"/>
              <a:t>Preserves warmth in hive and keeps out microbes.</a:t>
            </a:r>
          </a:p>
          <a:p>
            <a:pPr>
              <a:lnSpc>
                <a:spcPct val="90000"/>
              </a:lnSpc>
            </a:pPr>
            <a:r>
              <a:rPr lang="en-US" altLang="en-US" sz="2800" dirty="0"/>
              <a:t>Has various antimicrobial properties.</a:t>
            </a:r>
          </a:p>
          <a:p>
            <a:pPr>
              <a:lnSpc>
                <a:spcPct val="90000"/>
              </a:lnSpc>
            </a:pPr>
            <a:r>
              <a:rPr lang="en-US" altLang="en-US" sz="2800" dirty="0"/>
              <a:t>Used for healing and part of “apitherapy”.</a:t>
            </a:r>
          </a:p>
          <a:p>
            <a:pPr>
              <a:lnSpc>
                <a:spcPct val="90000"/>
              </a:lnSpc>
            </a:pPr>
            <a:r>
              <a:rPr lang="en-US" altLang="en-US" sz="2800" dirty="0"/>
              <a:t>Interesting uses including violin varnish.</a:t>
            </a:r>
          </a:p>
          <a:p>
            <a:pPr>
              <a:lnSpc>
                <a:spcPct val="90000"/>
              </a:lnSpc>
            </a:pPr>
            <a:r>
              <a:rPr lang="en-US" altLang="en-US" sz="2800" dirty="0"/>
              <a:t>Used since the Ancient Greeks and Romans discovered it.</a:t>
            </a:r>
          </a:p>
          <a:p>
            <a:pPr>
              <a:lnSpc>
                <a:spcPct val="90000"/>
              </a:lnSpc>
              <a:buFont typeface="Wingdings" panose="05000000000000000000" pitchFamily="2" charset="2"/>
              <a:buNone/>
            </a:pPr>
            <a:endParaRPr lang="en-US" altLang="en-US" sz="2800" dirty="0"/>
          </a:p>
        </p:txBody>
      </p:sp>
      <p:pic>
        <p:nvPicPr>
          <p:cNvPr id="21508" name="Picture 4" descr="MCj03397360000[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391401" y="457200"/>
            <a:ext cx="758825" cy="91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0" name="Picture 6" descr="MCj03397360000[1]"/>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flipH="1">
            <a:off x="4038601" y="381000"/>
            <a:ext cx="758825" cy="91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618274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en-US" altLang="en-US" b="1" dirty="0"/>
              <a:t>Propolis in the Hive</a:t>
            </a:r>
          </a:p>
        </p:txBody>
      </p:sp>
      <p:pic>
        <p:nvPicPr>
          <p:cNvPr id="34820" name="Picture 4" descr="Propol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1524000"/>
            <a:ext cx="6248400" cy="468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2" name="Text Box 6"/>
          <p:cNvSpPr txBox="1">
            <a:spLocks noChangeArrowheads="1"/>
          </p:cNvSpPr>
          <p:nvPr/>
        </p:nvSpPr>
        <p:spPr bwMode="auto">
          <a:xfrm>
            <a:off x="4724400" y="6324601"/>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(Kulincevica &amp; Gacica, 1991)</a:t>
            </a:r>
          </a:p>
        </p:txBody>
      </p:sp>
    </p:spTree>
    <p:extLst>
      <p:ext uri="{BB962C8B-B14F-4D97-AF65-F5344CB8AC3E}">
        <p14:creationId xmlns:p14="http://schemas.microsoft.com/office/powerpoint/2010/main" val="23534029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1888</TotalTime>
  <Words>4221</Words>
  <Application>Microsoft Office PowerPoint</Application>
  <PresentationFormat>Widescreen</PresentationFormat>
  <Paragraphs>578</Paragraphs>
  <Slides>131</Slides>
  <Notes>10</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2</vt:i4>
      </vt:variant>
      <vt:variant>
        <vt:lpstr>Slide Titles</vt:lpstr>
      </vt:variant>
      <vt:variant>
        <vt:i4>131</vt:i4>
      </vt:variant>
    </vt:vector>
  </HeadingPairs>
  <TitlesOfParts>
    <vt:vector size="150" baseType="lpstr">
      <vt:lpstr>Arabic Transparent</vt:lpstr>
      <vt:lpstr>Arial</vt:lpstr>
      <vt:lpstr>Arial Black</vt:lpstr>
      <vt:lpstr>Arial Narrow</vt:lpstr>
      <vt:lpstr>Calibri</vt:lpstr>
      <vt:lpstr>Cambria Math</vt:lpstr>
      <vt:lpstr>Corbel</vt:lpstr>
      <vt:lpstr>Droid Sans Fallback</vt:lpstr>
      <vt:lpstr>Impact</vt:lpstr>
      <vt:lpstr>Monotype Koufi</vt:lpstr>
      <vt:lpstr>Tahoma</vt:lpstr>
      <vt:lpstr>Times</vt:lpstr>
      <vt:lpstr>Times New Roman</vt:lpstr>
      <vt:lpstr>Traditional Arabic</vt:lpstr>
      <vt:lpstr>Trebuchet MS</vt:lpstr>
      <vt:lpstr>Wingdings</vt:lpstr>
      <vt:lpstr>Banded</vt:lpstr>
      <vt:lpstr>CorelPhotoPaint.Image.6</vt:lpstr>
      <vt:lpstr>Clip</vt:lpstr>
      <vt:lpstr>PowerPoint Presentation</vt:lpstr>
      <vt:lpstr>PowerPoint Presentation</vt:lpstr>
      <vt:lpstr>PowerPoint Presentation</vt:lpstr>
      <vt:lpstr>The Immune System</vt:lpstr>
      <vt:lpstr>PowerPoint Presentation</vt:lpstr>
      <vt:lpstr> Introduction</vt:lpstr>
      <vt:lpstr>PowerPoint Presentation</vt:lpstr>
      <vt:lpstr>Crop pollination</vt:lpstr>
      <vt:lpstr>PowerPoint Presentation</vt:lpstr>
      <vt:lpstr>PowerPoint Presentation</vt:lpstr>
      <vt:lpstr>PowerPoint Presentation</vt:lpstr>
      <vt:lpstr>APITHERAPY</vt:lpstr>
      <vt:lpstr>WHAT IS APITHERAPY</vt:lpstr>
      <vt:lpstr>APITHERAPY</vt:lpstr>
      <vt:lpstr>Apitherapy</vt:lpstr>
      <vt:lpstr>Apitherapy  </vt:lpstr>
      <vt:lpstr>Apitherapy and beehives are an immediate answer to the need for</vt:lpstr>
      <vt:lpstr>WHAT IS APITHERAPY</vt:lpstr>
      <vt:lpstr>PowerPoint Presentation</vt:lpstr>
      <vt:lpstr>PowerPoint Presentation</vt:lpstr>
      <vt:lpstr>Ancient Egyptian Medicine</vt:lpstr>
      <vt:lpstr>PowerPoint Presentation</vt:lpstr>
      <vt:lpstr>PowerPoint Presentation</vt:lpstr>
      <vt:lpstr>PowerPoint Presentation</vt:lpstr>
      <vt:lpstr>PowerPoint Presentation</vt:lpstr>
      <vt:lpstr>PowerPoint Presentation</vt:lpstr>
      <vt:lpstr>PowerPoint Presentation</vt:lpstr>
      <vt:lpstr>Hive Products</vt:lpstr>
      <vt:lpstr>Hive Products</vt:lpstr>
      <vt:lpstr>PowerPoint Presentation</vt:lpstr>
      <vt:lpstr>Bee products as immunopotentiation Honey</vt:lpstr>
      <vt:lpstr>Bee products as immunopotentiation Honey</vt:lpstr>
      <vt:lpstr>Healthiest Benefits of Sweet Honey </vt:lpstr>
      <vt:lpstr>PowerPoint Presentation</vt:lpstr>
      <vt:lpstr>Bee products as immunopotentiation Honey</vt:lpstr>
      <vt:lpstr>PowerPoint Presentation</vt:lpstr>
      <vt:lpstr>Bee products as immunopotentiation Honey</vt:lpstr>
      <vt:lpstr>Bee products as immunopotentiation Honey</vt:lpstr>
      <vt:lpstr>Bee products as immunopotentiation Honey</vt:lpstr>
      <vt:lpstr>The % of different constitute of honey</vt:lpstr>
      <vt:lpstr>immunopotentiation  Honey</vt:lpstr>
      <vt:lpstr>Prevent the risk Muscle fatigue </vt:lpstr>
      <vt:lpstr>    Helps you to Better Sleep  </vt:lpstr>
      <vt:lpstr>   Treat the indigestion problem</vt:lpstr>
      <vt:lpstr>Enhance immunity strength and regulate blood sugar Level</vt:lpstr>
      <vt:lpstr>Honey and Its Anti-Inflammatory and Immunomodulatory Activities</vt:lpstr>
      <vt:lpstr>Bee products as immunopotentiation Honey</vt:lpstr>
      <vt:lpstr>Bee products as immunopotentiation Honey</vt:lpstr>
      <vt:lpstr>Bee products as immunopotentiation Honey</vt:lpstr>
      <vt:lpstr>Bee products as immunopotentiation Honey</vt:lpstr>
      <vt:lpstr>Bee products as immunopotentiation Honey</vt:lpstr>
      <vt:lpstr>PowerPoint Presentation</vt:lpstr>
      <vt:lpstr>PowerPoint Presentation</vt:lpstr>
      <vt:lpstr>PowerPoint Presentation</vt:lpstr>
      <vt:lpstr>Bee products as immunopotentiation    Bee pollen</vt:lpstr>
      <vt:lpstr>Bee pollen is true gift from Mother Nature.   It contains many essential nutrients.   The Greeks called it the “nectar of the gods.”   Bee pollen contains up to 35 percent complete protein,   22 amino acids,   B vitamins,   27 mineral salts,   trace elements   and several enzymes.  NSP Bee Pollen is naturally dried to preserve vital enzymes. </vt:lpstr>
      <vt:lpstr>Bee products as immunopotentiation    Bee pollen</vt:lpstr>
      <vt:lpstr>Bee products as immunopotentiation    Bee pollen</vt:lpstr>
      <vt:lpstr>Who is Bee Pollen Best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adaptive immune response</vt:lpstr>
      <vt:lpstr>PowerPoint Presentation</vt:lpstr>
      <vt:lpstr>Bee venom (BV) </vt:lpstr>
      <vt:lpstr>Bee venom (BV) </vt:lpstr>
      <vt:lpstr>Bee venom (BV) </vt:lpstr>
      <vt:lpstr>Bee venom (BV) </vt:lpstr>
      <vt:lpstr>Bee venom (BV) </vt:lpstr>
      <vt:lpstr>Bee venom (BV) </vt:lpstr>
      <vt:lpstr>Bee venom (BV) </vt:lpstr>
      <vt:lpstr>Bee venom (BV) </vt:lpstr>
      <vt:lpstr>Bee venom (BV) </vt:lpstr>
      <vt:lpstr>Bee venom (BV) </vt:lpstr>
      <vt:lpstr>Bee venom (BV) </vt:lpstr>
      <vt:lpstr>Bee venom (BV) </vt:lpstr>
      <vt:lpstr>PowerPoint Presentation</vt:lpstr>
      <vt:lpstr>PowerPoint Presentation</vt:lpstr>
      <vt:lpstr>Royal Jelly </vt:lpstr>
      <vt:lpstr>PowerPoint Presentation</vt:lpstr>
      <vt:lpstr>PowerPoint Presentation</vt:lpstr>
      <vt:lpstr>Royal Jelly</vt:lpstr>
      <vt:lpstr>PowerPoint Presentation</vt:lpstr>
      <vt:lpstr>Royal Jelly</vt:lpstr>
      <vt:lpstr>Royal Jelly</vt:lpstr>
      <vt:lpstr>Royal Jelly</vt:lpstr>
      <vt:lpstr>PowerPoint Presentation</vt:lpstr>
      <vt:lpstr>What is Propolis?</vt:lpstr>
      <vt:lpstr>How Propolis is made?</vt:lpstr>
      <vt:lpstr>PowerPoint Presentation</vt:lpstr>
      <vt:lpstr>Propolis</vt:lpstr>
      <vt:lpstr>Propolis in the Hive</vt:lpstr>
      <vt:lpstr>Major Components</vt:lpstr>
      <vt:lpstr>Uses of Propolis</vt:lpstr>
      <vt:lpstr>Properties of Propolis in General</vt:lpstr>
      <vt:lpstr>Interesting Properties of CAPE</vt:lpstr>
      <vt:lpstr>PowerPoint Presentation</vt:lpstr>
      <vt:lpstr>Increased Antibody Production</vt:lpstr>
      <vt:lpstr>Increased Antibody Production</vt:lpstr>
      <vt:lpstr>Inhibition of NF-κB</vt:lpstr>
      <vt:lpstr>Inhibition of NF-κB</vt:lpstr>
      <vt:lpstr>CAPE Induces Apoptosis in Macrophages in Patients with IBD</vt:lpstr>
      <vt:lpstr>CAPE Reduces Injury to the Colon</vt:lpstr>
      <vt:lpstr>Inhibition of IL-2</vt:lpstr>
      <vt:lpstr>Anti-viral Activity</vt:lpstr>
      <vt:lpstr>Propolis Decreased Viral Expression in CD4 Cells</vt:lpstr>
      <vt:lpstr>Propolis Increases Effectiveness of Anti-viral Drugs</vt:lpstr>
      <vt:lpstr>Treatment for AIDS Patients</vt:lpstr>
      <vt:lpstr>Increased Production of IFN-γ </vt:lpstr>
      <vt:lpstr>PowerPoint Presentation</vt:lpstr>
      <vt:lpstr>PowerPoint Presentation</vt:lpstr>
      <vt:lpstr>PowerPoint Presentation</vt:lpstr>
      <vt:lpstr>PowerPoint Presentation</vt:lpstr>
      <vt:lpstr>PowerPoint Presentation</vt:lpstr>
      <vt:lpstr>PowerPoint Presentation</vt:lpstr>
      <vt:lpstr>In adaptive immune response </vt:lpstr>
      <vt:lpstr>In adaptive immune response</vt:lpstr>
      <vt:lpstr>In adaptive immune response</vt:lpstr>
      <vt:lpstr>In adaptive immune response</vt:lpstr>
      <vt:lpstr>Conclusion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123</dc:creator>
  <cp:lastModifiedBy>ahmed hegazi</cp:lastModifiedBy>
  <cp:revision>67</cp:revision>
  <dcterms:created xsi:type="dcterms:W3CDTF">2015-08-28T17:56:49Z</dcterms:created>
  <dcterms:modified xsi:type="dcterms:W3CDTF">2015-09-28T05:27:36Z</dcterms:modified>
</cp:coreProperties>
</file>