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81"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14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3F3A80-1098-4ED7-8342-35381852760B}"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8890DA-A97F-4597-A5B6-86C5855C54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3F3A80-1098-4ED7-8342-35381852760B}"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8890DA-A97F-4597-A5B6-86C5855C54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3F3A80-1098-4ED7-8342-35381852760B}"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8890DA-A97F-4597-A5B6-86C5855C54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3F3A80-1098-4ED7-8342-35381852760B}"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8890DA-A97F-4597-A5B6-86C5855C54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3F3A80-1098-4ED7-8342-35381852760B}"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8890DA-A97F-4597-A5B6-86C5855C54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3F3A80-1098-4ED7-8342-35381852760B}" type="datetimeFigureOut">
              <a:rPr lang="en-US" smtClean="0"/>
              <a:pPr/>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8890DA-A97F-4597-A5B6-86C5855C54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3F3A80-1098-4ED7-8342-35381852760B}" type="datetimeFigureOut">
              <a:rPr lang="en-US" smtClean="0"/>
              <a:pPr/>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8890DA-A97F-4597-A5B6-86C5855C54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3F3A80-1098-4ED7-8342-35381852760B}" type="datetimeFigureOut">
              <a:rPr lang="en-US" smtClean="0"/>
              <a:pPr/>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8890DA-A97F-4597-A5B6-86C5855C54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3F3A80-1098-4ED7-8342-35381852760B}" type="datetimeFigureOut">
              <a:rPr lang="en-US" smtClean="0"/>
              <a:pPr/>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8890DA-A97F-4597-A5B6-86C5855C54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3F3A80-1098-4ED7-8342-35381852760B}" type="datetimeFigureOut">
              <a:rPr lang="en-US" smtClean="0"/>
              <a:pPr/>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8890DA-A97F-4597-A5B6-86C5855C54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3F3A80-1098-4ED7-8342-35381852760B}" type="datetimeFigureOut">
              <a:rPr lang="en-US" smtClean="0"/>
              <a:pPr/>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8890DA-A97F-4597-A5B6-86C5855C54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F3A80-1098-4ED7-8342-35381852760B}" type="datetimeFigureOut">
              <a:rPr lang="en-US" smtClean="0"/>
              <a:pPr/>
              <a:t>11/5/2014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8890DA-A97F-4597-A5B6-86C5855C54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materialsscience.conference@omicsgroup.us" TargetMode="External"/><Relationship Id="rId2" Type="http://schemas.openxmlformats.org/officeDocument/2006/relationships/hyperlink" Target="http://materialsscience.conferenceseries.com/" TargetMode="External"/><Relationship Id="rId1" Type="http://schemas.openxmlformats.org/officeDocument/2006/relationships/slideLayout" Target="../slideLayouts/slideLayout2.xml"/><Relationship Id="rId4" Type="http://schemas.openxmlformats.org/officeDocument/2006/relationships/hyperlink" Target="mailto:materialsscience@omicsgroup.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Open Access publications and worldwide international science conferences and events. Established in the year 2007 with the sole aim of making the information on Sciences and technology ‘Open Access’, OMICS Group publishes 400 online open access scholarly journals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International conferences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defRPr/>
            </a:pPr>
            <a:r>
              <a:rPr lang="en-US" sz="3200" dirty="0" smtClean="0">
                <a:solidFill>
                  <a:srgbClr val="FFC000"/>
                </a:solidFill>
                <a:latin typeface="Arial" pitchFamily="34" charset="0"/>
                <a:cs typeface="Arial" pitchFamily="34" charset="0"/>
              </a:rPr>
              <a:t>Poly (lactic acid), PLA</a:t>
            </a:r>
            <a:endParaRPr lang="en-US" sz="3200" dirty="0">
              <a:solidFill>
                <a:srgbClr val="FFC000"/>
              </a:solidFill>
              <a:latin typeface="Arial" pitchFamily="34" charset="0"/>
              <a:cs typeface="Arial" pitchFamily="34" charset="0"/>
            </a:endParaRPr>
          </a:p>
        </p:txBody>
      </p:sp>
      <p:sp>
        <p:nvSpPr>
          <p:cNvPr id="5" name="Content Placeholder 2"/>
          <p:cNvSpPr>
            <a:spLocks noGrp="1"/>
          </p:cNvSpPr>
          <p:nvPr>
            <p:ph idx="1"/>
          </p:nvPr>
        </p:nvSpPr>
        <p:spPr/>
        <p:txBody>
          <a:bodyPr>
            <a:normAutofit fontScale="92500" lnSpcReduction="20000"/>
          </a:bodyPr>
          <a:lstStyle/>
          <a:p>
            <a:r>
              <a:rPr lang="en-US" sz="2600" dirty="0" smtClean="0">
                <a:latin typeface="Arial" charset="0"/>
                <a:ea typeface="ＭＳ Ｐゴシック" pitchFamily="34" charset="-128"/>
                <a:cs typeface="Arial" charset="0"/>
              </a:rPr>
              <a:t>PLA is a biodegradable thermoplastic that can be produced from sources that are considered renewable such as tapioca products, corn starch, and sugarcane. </a:t>
            </a:r>
          </a:p>
          <a:p>
            <a:endParaRPr lang="en-US" sz="2600" dirty="0" smtClean="0">
              <a:latin typeface="Arial" charset="0"/>
              <a:ea typeface="ＭＳ Ｐゴシック" pitchFamily="34" charset="-128"/>
              <a:cs typeface="Arial" charset="0"/>
            </a:endParaRPr>
          </a:p>
          <a:p>
            <a:r>
              <a:rPr lang="en-US" sz="2600" dirty="0" smtClean="0">
                <a:latin typeface="Arial" charset="0"/>
                <a:ea typeface="ＭＳ Ｐゴシック" pitchFamily="34" charset="-128"/>
                <a:cs typeface="Arial" charset="0"/>
              </a:rPr>
              <a:t>PLA can be synthesized through condensation polymerization of lactic acid and ring opening polymerization of </a:t>
            </a:r>
            <a:r>
              <a:rPr lang="en-US" sz="2600" dirty="0" err="1" smtClean="0">
                <a:latin typeface="Arial" charset="0"/>
                <a:ea typeface="ＭＳ Ｐゴシック" pitchFamily="34" charset="-128"/>
                <a:cs typeface="Arial" charset="0"/>
              </a:rPr>
              <a:t>lactide</a:t>
            </a:r>
            <a:r>
              <a:rPr lang="en-US" sz="2600" dirty="0" smtClean="0">
                <a:latin typeface="Arial" charset="0"/>
                <a:ea typeface="ＭＳ Ｐゴシック" pitchFamily="34" charset="-128"/>
                <a:cs typeface="Arial" charset="0"/>
              </a:rPr>
              <a:t> to produce </a:t>
            </a:r>
            <a:r>
              <a:rPr lang="en-US" sz="2600" dirty="0" err="1" smtClean="0">
                <a:latin typeface="Arial" charset="0"/>
                <a:ea typeface="ＭＳ Ｐゴシック" pitchFamily="34" charset="-128"/>
                <a:cs typeface="Arial" charset="0"/>
              </a:rPr>
              <a:t>polylactide</a:t>
            </a:r>
            <a:r>
              <a:rPr lang="en-US" sz="2600" dirty="0" smtClean="0">
                <a:latin typeface="Arial" charset="0"/>
                <a:ea typeface="ＭＳ Ｐゴシック" pitchFamily="34" charset="-128"/>
                <a:cs typeface="Arial" charset="0"/>
              </a:rPr>
              <a:t>.</a:t>
            </a:r>
          </a:p>
          <a:p>
            <a:endParaRPr lang="en-US" sz="2600" dirty="0" smtClean="0">
              <a:latin typeface="Arial" charset="0"/>
              <a:ea typeface="ＭＳ Ｐゴシック" pitchFamily="34" charset="-128"/>
              <a:cs typeface="Arial" charset="0"/>
            </a:endParaRPr>
          </a:p>
          <a:p>
            <a:pPr algn="ctr">
              <a:buFont typeface="Arial" charset="0"/>
              <a:buNone/>
            </a:pPr>
            <a:r>
              <a:rPr lang="en-US" sz="2600" dirty="0" smtClean="0">
                <a:solidFill>
                  <a:srgbClr val="FFC000"/>
                </a:solidFill>
                <a:latin typeface="Arial" charset="0"/>
                <a:ea typeface="ＭＳ Ｐゴシック" pitchFamily="34" charset="-128"/>
                <a:cs typeface="Arial" charset="0"/>
              </a:rPr>
              <a:t>Properties</a:t>
            </a:r>
            <a:endParaRPr lang="en-US" sz="2600" dirty="0" smtClean="0">
              <a:latin typeface="Arial" charset="0"/>
              <a:ea typeface="ＭＳ Ｐゴシック" pitchFamily="34" charset="-128"/>
              <a:cs typeface="Arial" charset="0"/>
            </a:endParaRPr>
          </a:p>
          <a:p>
            <a:r>
              <a:rPr lang="en-US" sz="2600" dirty="0" smtClean="0">
                <a:latin typeface="Arial" charset="0"/>
                <a:ea typeface="ＭＳ Ｐゴシック" pitchFamily="34" charset="-128"/>
                <a:cs typeface="Arial" charset="0"/>
              </a:rPr>
              <a:t>It is highly crystalline</a:t>
            </a:r>
          </a:p>
          <a:p>
            <a:r>
              <a:rPr lang="en-US" sz="2600" dirty="0" smtClean="0">
                <a:latin typeface="Arial" charset="0"/>
                <a:ea typeface="ＭＳ Ｐゴシック" pitchFamily="34" charset="-128"/>
                <a:cs typeface="Arial" charset="0"/>
              </a:rPr>
              <a:t> Has Melting point of 150</a:t>
            </a:r>
            <a:r>
              <a:rPr lang="en-US" sz="2600" baseline="30000" dirty="0" smtClean="0">
                <a:latin typeface="Arial" charset="0"/>
                <a:ea typeface="ＭＳ Ｐゴシック" pitchFamily="34" charset="-128"/>
                <a:cs typeface="Arial" charset="0"/>
              </a:rPr>
              <a:t>o</a:t>
            </a:r>
            <a:r>
              <a:rPr lang="en-US" sz="2600" dirty="0" smtClean="0">
                <a:latin typeface="Arial" charset="0"/>
                <a:ea typeface="ＭＳ Ｐゴシック" pitchFamily="34" charset="-128"/>
                <a:cs typeface="Arial" charset="0"/>
              </a:rPr>
              <a:t>C</a:t>
            </a:r>
          </a:p>
          <a:p>
            <a:r>
              <a:rPr lang="en-US" sz="2600" dirty="0" smtClean="0">
                <a:latin typeface="Arial" charset="0"/>
                <a:ea typeface="ＭＳ Ｐゴシック" pitchFamily="34" charset="-128"/>
                <a:cs typeface="Arial" charset="0"/>
              </a:rPr>
              <a:t> Glass transition temperature between 60-65</a:t>
            </a:r>
            <a:r>
              <a:rPr lang="en-US" sz="2600" baseline="30000" dirty="0" smtClean="0">
                <a:latin typeface="Arial" charset="0"/>
                <a:ea typeface="ＭＳ Ｐゴシック" pitchFamily="34" charset="-128"/>
                <a:cs typeface="Arial" charset="0"/>
              </a:rPr>
              <a:t>o</a:t>
            </a:r>
            <a:r>
              <a:rPr lang="en-US" sz="2600" dirty="0" smtClean="0">
                <a:latin typeface="Arial" charset="0"/>
                <a:ea typeface="ＭＳ Ｐゴシック" pitchFamily="34" charset="-128"/>
                <a:cs typeface="Arial" charset="0"/>
              </a:rPr>
              <a:t>C</a:t>
            </a:r>
          </a:p>
          <a:p>
            <a:pPr>
              <a:buFont typeface="Arial" charset="0"/>
              <a:buNone/>
            </a:pPr>
            <a:endParaRPr lang="en-US" sz="1800" dirty="0" smtClean="0">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noGrp="1"/>
          </p:cNvSpPr>
          <p:nvPr>
            <p:ph type="title"/>
          </p:nvPr>
        </p:nvSpPr>
        <p:spPr/>
        <p:txBody>
          <a:bodyPr rtlCol="0">
            <a:spAutoFit/>
          </a:bodyPr>
          <a:lstStyle/>
          <a:p>
            <a:pPr algn="ctr">
              <a:defRPr/>
            </a:pPr>
            <a:r>
              <a:rPr lang="en-US" sz="3200" dirty="0" smtClean="0">
                <a:solidFill>
                  <a:srgbClr val="FFC000"/>
                </a:solidFill>
                <a:latin typeface="Arial" pitchFamily="34" charset="0"/>
                <a:cs typeface="Arial" pitchFamily="34" charset="0"/>
              </a:rPr>
              <a:t>Figure 3: Synthesis of PLA</a:t>
            </a:r>
            <a:endParaRPr lang="en-US" sz="3200" dirty="0">
              <a:solidFill>
                <a:srgbClr val="FFC000"/>
              </a:solidFill>
              <a:latin typeface="Arial" pitchFamily="34" charset="0"/>
              <a:cs typeface="Arial" pitchFamily="34" charset="0"/>
            </a:endParaRPr>
          </a:p>
        </p:txBody>
      </p:sp>
      <p:graphicFrame>
        <p:nvGraphicFramePr>
          <p:cNvPr id="1026" name="Object 2"/>
          <p:cNvGraphicFramePr>
            <a:graphicFrameLocks noChangeAspect="1"/>
          </p:cNvGraphicFramePr>
          <p:nvPr>
            <p:ph idx="1"/>
          </p:nvPr>
        </p:nvGraphicFramePr>
        <p:xfrm>
          <a:off x="381000" y="1622425"/>
          <a:ext cx="8534400" cy="5083175"/>
        </p:xfrm>
        <a:graphic>
          <a:graphicData uri="http://schemas.openxmlformats.org/presentationml/2006/ole">
            <p:oleObj spid="_x0000_s1026" name="CS ChemDraw Drawing" r:id="rId3" imgW="4782542" imgH="4482247" progId="">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lgn="ctr">
              <a:defRPr/>
            </a:pPr>
            <a:r>
              <a:rPr lang="en-US" sz="3600" dirty="0" smtClean="0">
                <a:solidFill>
                  <a:srgbClr val="FFC000"/>
                </a:solidFill>
                <a:latin typeface="Arial" pitchFamily="34" charset="0"/>
                <a:cs typeface="Arial" pitchFamily="34" charset="0"/>
              </a:rPr>
              <a:t>Advantages of PLA</a:t>
            </a:r>
            <a:r>
              <a:rPr lang="en-US" dirty="0" smtClean="0"/>
              <a:t/>
            </a:r>
            <a:br>
              <a:rPr lang="en-US" dirty="0" smtClean="0"/>
            </a:br>
            <a:endParaRPr lang="en-US" dirty="0"/>
          </a:p>
        </p:txBody>
      </p:sp>
      <p:sp>
        <p:nvSpPr>
          <p:cNvPr id="5" name="Content Placeholder 2"/>
          <p:cNvSpPr>
            <a:spLocks noGrp="1"/>
          </p:cNvSpPr>
          <p:nvPr>
            <p:ph idx="1"/>
          </p:nvPr>
        </p:nvSpPr>
        <p:spPr>
          <a:xfrm>
            <a:off x="457200" y="1066800"/>
            <a:ext cx="8229600" cy="5059363"/>
          </a:xfrm>
        </p:spPr>
        <p:txBody>
          <a:bodyPr/>
          <a:lstStyle/>
          <a:p>
            <a:pPr>
              <a:buFont typeface="Arial" pitchFamily="34" charset="0"/>
              <a:buChar char="•"/>
              <a:defRPr/>
            </a:pPr>
            <a:r>
              <a:rPr lang="en-US" sz="2400" dirty="0" smtClean="0">
                <a:latin typeface="Arial" pitchFamily="34" charset="0"/>
                <a:cs typeface="Arial" pitchFamily="34" charset="0"/>
              </a:rPr>
              <a:t>It is eco-friendly</a:t>
            </a:r>
          </a:p>
          <a:p>
            <a:pPr>
              <a:buFont typeface="Arial" pitchFamily="34" charset="0"/>
              <a:buChar char="•"/>
              <a:defRPr/>
            </a:pPr>
            <a:r>
              <a:rPr lang="en-US" sz="2400" dirty="0" smtClean="0">
                <a:latin typeface="Arial" pitchFamily="34" charset="0"/>
                <a:cs typeface="Arial" pitchFamily="34" charset="0"/>
              </a:rPr>
              <a:t>Has good biocompatibility especially in biomedical </a:t>
            </a:r>
            <a:r>
              <a:rPr lang="en-US" sz="2800" dirty="0" smtClean="0">
                <a:latin typeface="Arial" pitchFamily="34" charset="0"/>
                <a:cs typeface="Arial" pitchFamily="34" charset="0"/>
              </a:rPr>
              <a:t>applications</a:t>
            </a:r>
          </a:p>
          <a:p>
            <a:pPr>
              <a:buFont typeface="Arial" pitchFamily="34" charset="0"/>
              <a:buChar char="•"/>
              <a:defRPr/>
            </a:pPr>
            <a:r>
              <a:rPr lang="en-US" sz="2400" dirty="0" smtClean="0">
                <a:latin typeface="Arial" pitchFamily="34" charset="0"/>
                <a:cs typeface="Arial" pitchFamily="34" charset="0"/>
              </a:rPr>
              <a:t>Has better thermal </a:t>
            </a:r>
            <a:r>
              <a:rPr lang="en-US" sz="2400" dirty="0" err="1" smtClean="0">
                <a:latin typeface="Arial" pitchFamily="34" charset="0"/>
                <a:cs typeface="Arial" pitchFamily="34" charset="0"/>
              </a:rPr>
              <a:t>processibility</a:t>
            </a:r>
            <a:r>
              <a:rPr lang="en-US" sz="2400" dirty="0" smtClean="0">
                <a:latin typeface="Arial" pitchFamily="34" charset="0"/>
                <a:cs typeface="Arial" pitchFamily="34" charset="0"/>
              </a:rPr>
              <a:t> than most biopolymers</a:t>
            </a:r>
          </a:p>
          <a:p>
            <a:pPr>
              <a:buFont typeface="Arial" pitchFamily="34" charset="0"/>
              <a:buChar char="•"/>
              <a:defRPr/>
            </a:pPr>
            <a:r>
              <a:rPr lang="en-US" sz="2400" dirty="0" smtClean="0">
                <a:latin typeface="Arial" pitchFamily="34" charset="0"/>
                <a:cs typeface="Arial" pitchFamily="34" charset="0"/>
              </a:rPr>
              <a:t>Its production save’s energy as such reduces cost</a:t>
            </a:r>
          </a:p>
          <a:p>
            <a:pPr>
              <a:buFont typeface="Arial" pitchFamily="34" charset="0"/>
              <a:buChar char="•"/>
              <a:defRPr/>
            </a:pPr>
            <a:endParaRPr lang="en-US" sz="2400" dirty="0" smtClean="0">
              <a:latin typeface="Arial" pitchFamily="34" charset="0"/>
              <a:cs typeface="Arial" pitchFamily="34" charset="0"/>
            </a:endParaRPr>
          </a:p>
          <a:p>
            <a:pPr algn="ctr">
              <a:buFont typeface="Arial" charset="0"/>
              <a:buNone/>
              <a:defRPr/>
            </a:pPr>
            <a:r>
              <a:rPr lang="en-US" sz="2400" dirty="0" smtClean="0">
                <a:solidFill>
                  <a:schemeClr val="accent6">
                    <a:lumMod val="75000"/>
                  </a:schemeClr>
                </a:solidFill>
                <a:latin typeface="Arial" pitchFamily="34" charset="0"/>
                <a:cs typeface="Arial" pitchFamily="34" charset="0"/>
              </a:rPr>
              <a:t>Limitations of PLA</a:t>
            </a:r>
          </a:p>
          <a:p>
            <a:pPr>
              <a:buFont typeface="Arial" pitchFamily="34" charset="0"/>
              <a:buChar char="•"/>
              <a:defRPr/>
            </a:pPr>
            <a:r>
              <a:rPr lang="en-US" sz="2400" dirty="0" smtClean="0">
                <a:latin typeface="Arial" pitchFamily="34" charset="0"/>
                <a:cs typeface="Arial" pitchFamily="34" charset="0"/>
              </a:rPr>
              <a:t>Its toughness is poor</a:t>
            </a:r>
          </a:p>
          <a:p>
            <a:pPr>
              <a:buFont typeface="Arial" pitchFamily="34" charset="0"/>
              <a:buChar char="•"/>
              <a:defRPr/>
            </a:pPr>
            <a:r>
              <a:rPr lang="en-US" sz="2400" dirty="0" smtClean="0">
                <a:latin typeface="Arial" pitchFamily="34" charset="0"/>
                <a:cs typeface="Arial" pitchFamily="34" charset="0"/>
              </a:rPr>
              <a:t>It is hydrophobic</a:t>
            </a:r>
          </a:p>
          <a:p>
            <a:pPr>
              <a:buFont typeface="Arial" pitchFamily="34" charset="0"/>
              <a:buChar char="•"/>
              <a:defRPr/>
            </a:pPr>
            <a:r>
              <a:rPr lang="en-US" sz="2400" dirty="0" smtClean="0">
                <a:latin typeface="Arial" pitchFamily="34" charset="0"/>
                <a:cs typeface="Arial" pitchFamily="34" charset="0"/>
              </a:rPr>
              <a:t>It is chemically inactive as such difficult to modify</a:t>
            </a:r>
          </a:p>
          <a:p>
            <a:pPr>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944562"/>
          </a:xfrm>
        </p:spPr>
        <p:txBody>
          <a:bodyPr/>
          <a:lstStyle/>
          <a:p>
            <a:pPr algn="ctr">
              <a:defRPr/>
            </a:pPr>
            <a:r>
              <a:rPr lang="en-US" sz="3200" dirty="0" smtClean="0">
                <a:solidFill>
                  <a:srgbClr val="FFC000"/>
                </a:solidFill>
                <a:latin typeface="Arial" pitchFamily="34" charset="0"/>
                <a:cs typeface="Arial" pitchFamily="34" charset="0"/>
              </a:rPr>
              <a:t>Poly (</a:t>
            </a:r>
            <a:r>
              <a:rPr lang="el-GR" sz="3200" dirty="0" smtClean="0">
                <a:solidFill>
                  <a:srgbClr val="FFC000"/>
                </a:solidFill>
                <a:latin typeface="Arial" pitchFamily="34" charset="0"/>
                <a:cs typeface="Arial" pitchFamily="34" charset="0"/>
              </a:rPr>
              <a:t>ε</a:t>
            </a:r>
            <a:r>
              <a:rPr lang="en-US" sz="3200" dirty="0" smtClean="0">
                <a:solidFill>
                  <a:srgbClr val="FFC000"/>
                </a:solidFill>
                <a:latin typeface="Arial" pitchFamily="34" charset="0"/>
                <a:cs typeface="Arial" pitchFamily="34" charset="0"/>
              </a:rPr>
              <a:t>-</a:t>
            </a:r>
            <a:r>
              <a:rPr lang="en-US" sz="3200" dirty="0" err="1" smtClean="0">
                <a:solidFill>
                  <a:srgbClr val="FFC000"/>
                </a:solidFill>
                <a:latin typeface="Arial" pitchFamily="34" charset="0"/>
                <a:cs typeface="Arial" pitchFamily="34" charset="0"/>
              </a:rPr>
              <a:t>caprolactone</a:t>
            </a:r>
            <a:r>
              <a:rPr lang="en-US" sz="3200" dirty="0" smtClean="0">
                <a:solidFill>
                  <a:srgbClr val="FFC000"/>
                </a:solidFill>
                <a:latin typeface="Arial" pitchFamily="34" charset="0"/>
                <a:cs typeface="Arial" pitchFamily="34" charset="0"/>
              </a:rPr>
              <a:t>), PCL</a:t>
            </a:r>
            <a:endParaRPr lang="en-US" sz="3200" dirty="0">
              <a:solidFill>
                <a:srgbClr val="FFC000"/>
              </a:solidFill>
              <a:latin typeface="Arial" pitchFamily="34" charset="0"/>
              <a:cs typeface="Arial" pitchFamily="34" charset="0"/>
            </a:endParaRPr>
          </a:p>
        </p:txBody>
      </p:sp>
      <p:sp>
        <p:nvSpPr>
          <p:cNvPr id="5" name="Content Placeholder 2"/>
          <p:cNvSpPr>
            <a:spLocks noGrp="1"/>
          </p:cNvSpPr>
          <p:nvPr>
            <p:ph idx="1"/>
          </p:nvPr>
        </p:nvSpPr>
        <p:spPr>
          <a:xfrm>
            <a:off x="457200" y="1143000"/>
            <a:ext cx="8229600" cy="4983163"/>
          </a:xfrm>
        </p:spPr>
        <p:txBody>
          <a:bodyPr>
            <a:normAutofit fontScale="92500"/>
          </a:bodyPr>
          <a:lstStyle/>
          <a:p>
            <a:pPr>
              <a:buFont typeface="Arial" pitchFamily="34" charset="0"/>
              <a:buChar char="•"/>
              <a:defRPr/>
            </a:pPr>
            <a:r>
              <a:rPr lang="en-US" sz="2400" dirty="0" smtClean="0">
                <a:latin typeface="Arial" pitchFamily="34" charset="0"/>
                <a:cs typeface="Arial" pitchFamily="34" charset="0"/>
              </a:rPr>
              <a:t>PCL is petroleum derived synthetic biodegradable polymer. </a:t>
            </a:r>
          </a:p>
          <a:p>
            <a:pPr>
              <a:buFont typeface="Arial" pitchFamily="34" charset="0"/>
              <a:buChar char="•"/>
              <a:defRPr/>
            </a:pPr>
            <a:r>
              <a:rPr lang="en-US" sz="2400" dirty="0" smtClean="0">
                <a:latin typeface="Arial" pitchFamily="34" charset="0"/>
                <a:cs typeface="Arial" pitchFamily="34" charset="0"/>
              </a:rPr>
              <a:t> It is tough at ambient temperature and fairly rigid with an average modulus like that of polyethylene. </a:t>
            </a:r>
          </a:p>
          <a:p>
            <a:pPr>
              <a:buFont typeface="Arial" pitchFamily="34" charset="0"/>
              <a:buChar char="•"/>
              <a:defRPr/>
            </a:pPr>
            <a:r>
              <a:rPr lang="en-US" sz="2400" dirty="0" smtClean="0">
                <a:latin typeface="Arial" pitchFamily="34" charset="0"/>
                <a:cs typeface="Arial" pitchFamily="34" charset="0"/>
              </a:rPr>
              <a:t> PCL mixes a lot with other polymers and has some good mechanical properties.</a:t>
            </a:r>
          </a:p>
          <a:p>
            <a:pPr>
              <a:buFont typeface="Arial" pitchFamily="34" charset="0"/>
              <a:buChar char="•"/>
              <a:defRPr/>
            </a:pPr>
            <a:r>
              <a:rPr lang="en-US" sz="2400" dirty="0" smtClean="0">
                <a:latin typeface="Arial" pitchFamily="34" charset="0"/>
                <a:cs typeface="Arial" pitchFamily="34" charset="0"/>
              </a:rPr>
              <a:t>  </a:t>
            </a:r>
          </a:p>
          <a:p>
            <a:pPr algn="ctr">
              <a:buFont typeface="Arial" charset="0"/>
              <a:buNone/>
              <a:defRPr/>
            </a:pPr>
            <a:r>
              <a:rPr lang="en-US" sz="2400" dirty="0" smtClean="0">
                <a:latin typeface="Arial" pitchFamily="34" charset="0"/>
                <a:cs typeface="Arial" pitchFamily="34" charset="0"/>
              </a:rPr>
              <a:t>	</a:t>
            </a:r>
            <a:r>
              <a:rPr lang="en-US" sz="2400" dirty="0" smtClean="0">
                <a:solidFill>
                  <a:schemeClr val="accent6"/>
                </a:solidFill>
                <a:latin typeface="Arial" pitchFamily="34" charset="0"/>
                <a:cs typeface="Arial" pitchFamily="34" charset="0"/>
              </a:rPr>
              <a:t>Properties</a:t>
            </a:r>
            <a:endParaRPr lang="en-US" sz="2400" dirty="0" smtClean="0">
              <a:latin typeface="Arial" pitchFamily="34" charset="0"/>
              <a:cs typeface="Arial" pitchFamily="34" charset="0"/>
            </a:endParaRPr>
          </a:p>
          <a:p>
            <a:pPr>
              <a:buFont typeface="Arial" pitchFamily="34" charset="0"/>
              <a:buChar char="•"/>
              <a:defRPr/>
            </a:pPr>
            <a:r>
              <a:rPr lang="en-US" sz="2400" dirty="0" smtClean="0">
                <a:latin typeface="Arial" pitchFamily="34" charset="0"/>
                <a:cs typeface="Arial" pitchFamily="34" charset="0"/>
              </a:rPr>
              <a:t> It exhibits good solvent, oil, water, and chlorine resistance. </a:t>
            </a:r>
          </a:p>
          <a:p>
            <a:pPr>
              <a:buFont typeface="Arial" pitchFamily="34" charset="0"/>
              <a:buChar char="•"/>
              <a:defRPr/>
            </a:pPr>
            <a:r>
              <a:rPr lang="en-US" sz="2400" dirty="0" smtClean="0">
                <a:latin typeface="Arial" pitchFamily="34" charset="0"/>
                <a:cs typeface="Arial" pitchFamily="34" charset="0"/>
              </a:rPr>
              <a:t> Has low melting point (</a:t>
            </a:r>
            <a:r>
              <a:rPr lang="en-US" sz="2400" dirty="0" err="1" smtClean="0">
                <a:latin typeface="Arial" pitchFamily="34" charset="0"/>
                <a:cs typeface="Arial" pitchFamily="34" charset="0"/>
              </a:rPr>
              <a:t>Mpt</a:t>
            </a:r>
            <a:r>
              <a:rPr lang="en-US" sz="2400" dirty="0" smtClean="0">
                <a:latin typeface="Arial" pitchFamily="34" charset="0"/>
                <a:cs typeface="Arial" pitchFamily="34" charset="0"/>
              </a:rPr>
              <a:t>)  between 58-62</a:t>
            </a:r>
            <a:r>
              <a:rPr lang="en-US" sz="2400" baseline="30000" dirty="0" smtClean="0">
                <a:latin typeface="Arial" pitchFamily="34" charset="0"/>
                <a:cs typeface="Arial" pitchFamily="34" charset="0"/>
              </a:rPr>
              <a:t>o</a:t>
            </a:r>
            <a:r>
              <a:rPr lang="en-US" sz="2400" dirty="0" smtClean="0">
                <a:latin typeface="Arial" pitchFamily="34" charset="0"/>
                <a:cs typeface="Arial" pitchFamily="34" charset="0"/>
              </a:rPr>
              <a:t>C.</a:t>
            </a:r>
          </a:p>
          <a:p>
            <a:pPr>
              <a:buFont typeface="Arial" pitchFamily="34" charset="0"/>
              <a:buChar char="•"/>
              <a:defRPr/>
            </a:pPr>
            <a:r>
              <a:rPr lang="en-US" sz="2400" dirty="0" smtClean="0">
                <a:latin typeface="Arial" pitchFamily="34" charset="0"/>
                <a:cs typeface="Arial" pitchFamily="34" charset="0"/>
              </a:rPr>
              <a:t> Low glass transition temperature, </a:t>
            </a:r>
            <a:r>
              <a:rPr lang="en-US" sz="2400" dirty="0" err="1" smtClean="0">
                <a:latin typeface="Arial" pitchFamily="34" charset="0"/>
                <a:cs typeface="Arial" pitchFamily="34" charset="0"/>
              </a:rPr>
              <a:t>Tg</a:t>
            </a:r>
            <a:r>
              <a:rPr lang="en-US" sz="2400" dirty="0" smtClean="0">
                <a:latin typeface="Arial" pitchFamily="34" charset="0"/>
                <a:cs typeface="Arial" pitchFamily="34" charset="0"/>
              </a:rPr>
              <a:t>; -60</a:t>
            </a:r>
            <a:r>
              <a:rPr lang="en-US" sz="2400" baseline="30000" dirty="0" smtClean="0">
                <a:latin typeface="Arial" pitchFamily="34" charset="0"/>
                <a:cs typeface="Arial" pitchFamily="34" charset="0"/>
              </a:rPr>
              <a:t>o</a:t>
            </a:r>
            <a:r>
              <a:rPr lang="en-US" sz="2400" dirty="0" smtClean="0">
                <a:latin typeface="Arial" pitchFamily="34" charset="0"/>
                <a:cs typeface="Arial" pitchFamily="34" charset="0"/>
              </a:rPr>
              <a:t>C. </a:t>
            </a:r>
          </a:p>
          <a:p>
            <a:pPr>
              <a:buFont typeface="Arial" pitchFamily="34" charset="0"/>
              <a:buChar char="•"/>
              <a:defRPr/>
            </a:pPr>
            <a:endParaRPr lang="en-US" sz="2400" dirty="0" smtClean="0"/>
          </a:p>
          <a:p>
            <a:pPr>
              <a:defRPr/>
            </a:pPr>
            <a:r>
              <a:rPr lang="en-US" sz="2400" dirty="0" smtClean="0">
                <a:latin typeface="Arial" pitchFamily="34" charset="0"/>
                <a:cs typeface="Arial" pitchFamily="34" charset="0"/>
              </a:rPr>
              <a:t>	PCL is a highly degradable polymer and semi crystalline</a:t>
            </a:r>
            <a:r>
              <a:rPr lang="en-US" sz="1800" dirty="0" smtClean="0">
                <a:latin typeface="Arial" pitchFamily="34" charset="0"/>
                <a:cs typeface="Arial" pitchFamily="34" charset="0"/>
              </a:rPr>
              <a:t>. </a:t>
            </a:r>
          </a:p>
          <a:p>
            <a:pPr>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algn="ctr">
              <a:defRPr/>
            </a:pPr>
            <a:r>
              <a:rPr lang="en-US" sz="3200" dirty="0" smtClean="0">
                <a:solidFill>
                  <a:srgbClr val="FFC000"/>
                </a:solidFill>
                <a:latin typeface="Arial" pitchFamily="34" charset="0"/>
                <a:cs typeface="Arial" pitchFamily="34" charset="0"/>
              </a:rPr>
              <a:t>Figure 4: Preparation of Poly (ε-</a:t>
            </a:r>
            <a:r>
              <a:rPr lang="en-US" sz="3200" dirty="0" err="1" smtClean="0">
                <a:solidFill>
                  <a:srgbClr val="FFC000"/>
                </a:solidFill>
                <a:latin typeface="Arial" pitchFamily="34" charset="0"/>
                <a:cs typeface="Arial" pitchFamily="34" charset="0"/>
              </a:rPr>
              <a:t>caprolactone</a:t>
            </a:r>
            <a:r>
              <a:rPr lang="en-US" sz="3200" dirty="0" smtClean="0">
                <a:solidFill>
                  <a:srgbClr val="FFC000"/>
                </a:solidFill>
                <a:latin typeface="Arial" pitchFamily="34" charset="0"/>
                <a:cs typeface="Arial" pitchFamily="34" charset="0"/>
              </a:rPr>
              <a:t>)</a:t>
            </a:r>
            <a:endParaRPr lang="en-US" sz="3200" dirty="0"/>
          </a:p>
        </p:txBody>
      </p:sp>
      <p:graphicFrame>
        <p:nvGraphicFramePr>
          <p:cNvPr id="2050" name="Object 2"/>
          <p:cNvGraphicFramePr>
            <a:graphicFrameLocks noChangeAspect="1"/>
          </p:cNvGraphicFramePr>
          <p:nvPr>
            <p:ph idx="1"/>
          </p:nvPr>
        </p:nvGraphicFramePr>
        <p:xfrm>
          <a:off x="228600" y="1981200"/>
          <a:ext cx="8458200" cy="3581400"/>
        </p:xfrm>
        <a:graphic>
          <a:graphicData uri="http://schemas.openxmlformats.org/presentationml/2006/ole">
            <p:oleObj spid="_x0000_s2050" name="CS ChemDraw Drawing" r:id="rId3" imgW="4756088" imgH="1447654" progId="">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defRPr/>
            </a:pPr>
            <a:r>
              <a:rPr lang="en-US" sz="3200" dirty="0" smtClean="0">
                <a:solidFill>
                  <a:srgbClr val="FFC000"/>
                </a:solidFill>
                <a:latin typeface="Arial" pitchFamily="34" charset="0"/>
                <a:cs typeface="Arial" pitchFamily="34" charset="0"/>
              </a:rPr>
              <a:t>Advantages of PCL</a:t>
            </a:r>
          </a:p>
        </p:txBody>
      </p:sp>
      <p:sp>
        <p:nvSpPr>
          <p:cNvPr id="5" name="Content Placeholder 2"/>
          <p:cNvSpPr>
            <a:spLocks noGrp="1"/>
          </p:cNvSpPr>
          <p:nvPr>
            <p:ph idx="1"/>
          </p:nvPr>
        </p:nvSpPr>
        <p:spPr/>
        <p:txBody>
          <a:bodyPr>
            <a:normAutofit fontScale="92500" lnSpcReduction="20000"/>
          </a:bodyPr>
          <a:lstStyle/>
          <a:p>
            <a:pPr algn="ctr">
              <a:defRPr/>
            </a:pPr>
            <a:endParaRPr lang="en-US" dirty="0" smtClean="0"/>
          </a:p>
          <a:p>
            <a:pPr>
              <a:buFont typeface="Arial" pitchFamily="34" charset="0"/>
              <a:buChar char="•"/>
              <a:defRPr/>
            </a:pPr>
            <a:r>
              <a:rPr lang="en-US" sz="3000" dirty="0" smtClean="0">
                <a:latin typeface="Arial" pitchFamily="34" charset="0"/>
                <a:cs typeface="Arial" pitchFamily="34" charset="0"/>
              </a:rPr>
              <a:t>It can be processed easily due to its low melting point</a:t>
            </a:r>
          </a:p>
          <a:p>
            <a:pPr>
              <a:buFont typeface="Arial" pitchFamily="34" charset="0"/>
              <a:buChar char="•"/>
              <a:defRPr/>
            </a:pPr>
            <a:r>
              <a:rPr lang="en-US" sz="3000" dirty="0" smtClean="0">
                <a:latin typeface="Arial" pitchFamily="34" charset="0"/>
                <a:cs typeface="Arial" pitchFamily="34" charset="0"/>
              </a:rPr>
              <a:t>PCL is highly degradable and also eco-friendly</a:t>
            </a:r>
          </a:p>
          <a:p>
            <a:pPr>
              <a:buFont typeface="Arial" pitchFamily="34" charset="0"/>
              <a:buChar char="•"/>
              <a:defRPr/>
            </a:pPr>
            <a:r>
              <a:rPr lang="en-US" sz="3000" dirty="0" smtClean="0">
                <a:latin typeface="Arial" pitchFamily="34" charset="0"/>
                <a:cs typeface="Arial" pitchFamily="34" charset="0"/>
              </a:rPr>
              <a:t>Has good biocompatibility especially in medical applications</a:t>
            </a:r>
          </a:p>
          <a:p>
            <a:pPr>
              <a:buFont typeface="Arial" charset="0"/>
              <a:buNone/>
              <a:defRPr/>
            </a:pPr>
            <a:endParaRPr lang="en-US" sz="3000" dirty="0" smtClean="0">
              <a:latin typeface="Arial" pitchFamily="34" charset="0"/>
              <a:cs typeface="Arial" pitchFamily="34" charset="0"/>
            </a:endParaRPr>
          </a:p>
          <a:p>
            <a:pPr algn="ctr">
              <a:buFont typeface="Arial" charset="0"/>
              <a:buNone/>
              <a:defRPr/>
            </a:pPr>
            <a:r>
              <a:rPr lang="en-US" sz="3000" dirty="0" smtClean="0">
                <a:solidFill>
                  <a:schemeClr val="accent6"/>
                </a:solidFill>
                <a:latin typeface="Arial" pitchFamily="34" charset="0"/>
                <a:cs typeface="Arial" pitchFamily="34" charset="0"/>
              </a:rPr>
              <a:t>Limitations of PCL</a:t>
            </a:r>
          </a:p>
          <a:p>
            <a:pPr>
              <a:buFont typeface="Arial" pitchFamily="34" charset="0"/>
              <a:buChar char="•"/>
              <a:defRPr/>
            </a:pPr>
            <a:r>
              <a:rPr lang="en-US" sz="3000" dirty="0" smtClean="0">
                <a:latin typeface="Arial" pitchFamily="34" charset="0"/>
                <a:cs typeface="Arial" pitchFamily="34" charset="0"/>
              </a:rPr>
              <a:t>Its low </a:t>
            </a:r>
            <a:r>
              <a:rPr lang="en-US" sz="3000" dirty="0" err="1" smtClean="0">
                <a:latin typeface="Arial" pitchFamily="34" charset="0"/>
                <a:cs typeface="Arial" pitchFamily="34" charset="0"/>
              </a:rPr>
              <a:t>Tg</a:t>
            </a:r>
            <a:r>
              <a:rPr lang="en-US" sz="3000" dirty="0" smtClean="0">
                <a:latin typeface="Arial" pitchFamily="34" charset="0"/>
                <a:cs typeface="Arial" pitchFamily="34" charset="0"/>
              </a:rPr>
              <a:t> (-60°C) and melting point (58-62°C) reduces its chances of being used in some applications e. g. outdoor applications </a:t>
            </a:r>
          </a:p>
          <a:p>
            <a:pPr>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defRPr/>
            </a:pPr>
            <a:r>
              <a:rPr lang="en-US" sz="3200" dirty="0" smtClean="0">
                <a:solidFill>
                  <a:srgbClr val="FFC000"/>
                </a:solidFill>
                <a:latin typeface="Arial" pitchFamily="34" charset="0"/>
                <a:cs typeface="Arial" pitchFamily="34" charset="0"/>
              </a:rPr>
              <a:t>Research interest</a:t>
            </a:r>
            <a:endParaRPr lang="en-US" sz="3200" dirty="0">
              <a:solidFill>
                <a:srgbClr val="FFC000"/>
              </a:solidFill>
              <a:latin typeface="Arial" pitchFamily="34" charset="0"/>
              <a:cs typeface="Arial" pitchFamily="34" charset="0"/>
            </a:endParaRPr>
          </a:p>
        </p:txBody>
      </p:sp>
      <p:sp>
        <p:nvSpPr>
          <p:cNvPr id="5" name="Content Placeholder 2"/>
          <p:cNvSpPr>
            <a:spLocks noGrp="1"/>
          </p:cNvSpPr>
          <p:nvPr>
            <p:ph idx="1"/>
          </p:nvPr>
        </p:nvSpPr>
        <p:spPr>
          <a:xfrm>
            <a:off x="457200" y="1600200"/>
            <a:ext cx="8229600" cy="4876800"/>
          </a:xfrm>
        </p:spPr>
        <p:txBody>
          <a:bodyPr>
            <a:normAutofit fontScale="92500" lnSpcReduction="20000"/>
          </a:bodyPr>
          <a:lstStyle/>
          <a:p>
            <a:pPr>
              <a:buFont typeface="Arial" charset="0"/>
              <a:buNone/>
              <a:defRPr/>
            </a:pPr>
            <a:r>
              <a:rPr lang="en-US" dirty="0" smtClean="0"/>
              <a:t>		</a:t>
            </a:r>
            <a:r>
              <a:rPr lang="en-US" dirty="0" smtClean="0">
                <a:latin typeface="Arial" pitchFamily="34" charset="0"/>
                <a:cs typeface="Arial" pitchFamily="34" charset="0"/>
              </a:rPr>
              <a:t>In view of the above limitations, PCL and PLA were blended and reinforced with treated palm press fibers to achieve enhancement of the blends mechanical properties.</a:t>
            </a:r>
          </a:p>
          <a:p>
            <a:pPr>
              <a:buFont typeface="Arial" charset="0"/>
              <a:buNone/>
              <a:defRPr/>
            </a:pPr>
            <a:endParaRPr lang="en-US" dirty="0" smtClean="0">
              <a:latin typeface="Arial" pitchFamily="34" charset="0"/>
              <a:cs typeface="Arial" pitchFamily="34" charset="0"/>
            </a:endParaRPr>
          </a:p>
          <a:p>
            <a:pPr>
              <a:buFont typeface="Arial" charset="0"/>
              <a:buNone/>
              <a:defRPr/>
            </a:pPr>
            <a:r>
              <a:rPr lang="en-US" dirty="0" smtClean="0">
                <a:latin typeface="Arial" pitchFamily="34" charset="0"/>
                <a:cs typeface="Arial" pitchFamily="34" charset="0"/>
              </a:rPr>
              <a:t>		This is to expand the composites outdoor application areas.</a:t>
            </a:r>
          </a:p>
          <a:p>
            <a:pPr>
              <a:buFont typeface="Arial" charset="0"/>
              <a:buNone/>
              <a:defRPr/>
            </a:pPr>
            <a:endParaRPr lang="en-US" dirty="0" smtClean="0">
              <a:latin typeface="Arial" pitchFamily="34" charset="0"/>
              <a:cs typeface="Arial" pitchFamily="34" charset="0"/>
            </a:endParaRPr>
          </a:p>
          <a:p>
            <a:pPr>
              <a:buFont typeface="Arial" charset="0"/>
              <a:buNone/>
              <a:defRPr/>
            </a:pPr>
            <a:r>
              <a:rPr lang="en-US" dirty="0" smtClean="0">
                <a:latin typeface="Arial" pitchFamily="34" charset="0"/>
                <a:cs typeface="Arial" pitchFamily="34" charset="0"/>
              </a:rPr>
              <a:t>		To achieve the properties enhancement the following was employed to prepare the blends and composites.</a:t>
            </a:r>
          </a:p>
          <a:p>
            <a:pPr marL="514350" indent="-514350">
              <a:buFont typeface="Arial" charset="0"/>
              <a:buNone/>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944562"/>
          </a:xfrm>
        </p:spPr>
        <p:txBody>
          <a:bodyPr/>
          <a:lstStyle/>
          <a:p>
            <a:pPr algn="ctr">
              <a:defRPr/>
            </a:pPr>
            <a:r>
              <a:rPr lang="en-US" sz="3200" dirty="0" smtClean="0">
                <a:solidFill>
                  <a:srgbClr val="FFC000"/>
                </a:solidFill>
                <a:latin typeface="Arial" pitchFamily="34" charset="0"/>
                <a:cs typeface="Arial" pitchFamily="34" charset="0"/>
              </a:rPr>
              <a:t>Methodology</a:t>
            </a:r>
            <a:endParaRPr lang="en-US" sz="3200" dirty="0">
              <a:solidFill>
                <a:srgbClr val="FFC000"/>
              </a:solidFill>
              <a:latin typeface="Arial" pitchFamily="34" charset="0"/>
              <a:cs typeface="Arial" pitchFamily="34" charset="0"/>
            </a:endParaRPr>
          </a:p>
        </p:txBody>
      </p:sp>
      <p:sp>
        <p:nvSpPr>
          <p:cNvPr id="5" name="Content Placeholder 2"/>
          <p:cNvSpPr>
            <a:spLocks noGrp="1"/>
          </p:cNvSpPr>
          <p:nvPr>
            <p:ph idx="1"/>
          </p:nvPr>
        </p:nvSpPr>
        <p:spPr/>
        <p:txBody>
          <a:bodyPr>
            <a:normAutofit/>
          </a:bodyPr>
          <a:lstStyle/>
          <a:p>
            <a:pPr lvl="1" algn="just">
              <a:buFont typeface="Arial" charset="0"/>
              <a:buNone/>
            </a:pPr>
            <a:r>
              <a:rPr lang="en-US" sz="2400" dirty="0" smtClean="0">
                <a:latin typeface="Arial" charset="0"/>
                <a:ea typeface="ＭＳ Ｐゴシック" pitchFamily="34" charset="-128"/>
                <a:cs typeface="Arial" charset="0"/>
              </a:rPr>
              <a:t>		</a:t>
            </a:r>
            <a:r>
              <a:rPr lang="en-US" dirty="0" smtClean="0">
                <a:latin typeface="Arial" charset="0"/>
                <a:ea typeface="ＭＳ Ｐゴシック" pitchFamily="34" charset="-128"/>
                <a:cs typeface="Arial" charset="0"/>
              </a:rPr>
              <a:t>The palm fibers were washed and treated with sodium hydroxide after which they were dried, pulverized and a maximum of 400</a:t>
            </a:r>
            <a:r>
              <a:rPr lang="el-GR" dirty="0" smtClean="0">
                <a:latin typeface="Arial" charset="0"/>
                <a:ea typeface="ＭＳ Ｐゴシック" pitchFamily="34" charset="-128"/>
                <a:cs typeface="Arial" charset="0"/>
              </a:rPr>
              <a:t>μ</a:t>
            </a:r>
            <a:r>
              <a:rPr lang="en-US" dirty="0" smtClean="0">
                <a:latin typeface="Arial" charset="0"/>
                <a:ea typeface="ＭＳ Ｐゴシック" pitchFamily="34" charset="-128"/>
                <a:cs typeface="Arial" charset="0"/>
              </a:rPr>
              <a:t>m particle size used as reinforcement. </a:t>
            </a:r>
          </a:p>
          <a:p>
            <a:pPr lvl="1" algn="just">
              <a:buFont typeface="Arial" charset="0"/>
              <a:buNone/>
            </a:pPr>
            <a:endParaRPr lang="en-US" dirty="0">
              <a:latin typeface="Arial" charset="0"/>
              <a:ea typeface="ＭＳ Ｐゴシック" pitchFamily="34" charset="-128"/>
              <a:cs typeface="Arial" charset="0"/>
            </a:endParaRPr>
          </a:p>
          <a:p>
            <a:pPr lvl="1" algn="just">
              <a:buFont typeface="Arial" charset="0"/>
              <a:buNone/>
            </a:pPr>
            <a:r>
              <a:rPr lang="en-US" dirty="0" smtClean="0">
                <a:latin typeface="Arial" charset="0"/>
                <a:ea typeface="ＭＳ Ｐゴシック" pitchFamily="34" charset="-128"/>
                <a:cs typeface="Arial" charset="0"/>
              </a:rPr>
              <a:t>		The blends and composite specimens used for determinations were prepared using twin screw extruder and injection molding machine.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Arial" charset="0"/>
                <a:ea typeface="ＭＳ Ｐゴシック" pitchFamily="34" charset="-128"/>
                <a:cs typeface="Arial" charset="0"/>
              </a:rPr>
              <a:t> The Morphology and biodegradation of the fibers, blends and composites was studied using:</a:t>
            </a:r>
          </a:p>
          <a:p>
            <a:r>
              <a:rPr lang="en-US" dirty="0" smtClean="0">
                <a:latin typeface="Arial" charset="0"/>
                <a:ea typeface="ＭＳ Ｐゴシック" pitchFamily="34" charset="-128"/>
                <a:cs typeface="Arial" charset="0"/>
              </a:rPr>
              <a:t> </a:t>
            </a:r>
            <a:r>
              <a:rPr lang="en-US" dirty="0" smtClean="0">
                <a:latin typeface="Trebuchet MS" pitchFamily="34" charset="0"/>
                <a:ea typeface="ＭＳ Ｐゴシック" pitchFamily="34" charset="-128"/>
                <a:cs typeface="Trebuchet MS" pitchFamily="34" charset="0"/>
              </a:rPr>
              <a:t>Field Emission Scanning Electron Microscopy (FESEM)</a:t>
            </a:r>
          </a:p>
          <a:p>
            <a:r>
              <a:rPr lang="en-US" dirty="0" smtClean="0">
                <a:latin typeface="Trebuchet MS" pitchFamily="34" charset="0"/>
                <a:ea typeface="ＭＳ Ｐゴシック" pitchFamily="34" charset="-128"/>
                <a:cs typeface="Trebuchet MS" pitchFamily="34" charset="0"/>
              </a:rPr>
              <a:t>Fourier </a:t>
            </a:r>
            <a:r>
              <a:rPr lang="en-US" dirty="0">
                <a:latin typeface="Trebuchet MS" pitchFamily="34" charset="0"/>
                <a:ea typeface="ＭＳ Ｐゴシック" pitchFamily="34" charset="-128"/>
                <a:cs typeface="Trebuchet MS" pitchFamily="34" charset="0"/>
              </a:rPr>
              <a:t>T</a:t>
            </a:r>
            <a:r>
              <a:rPr lang="en-US" dirty="0" smtClean="0">
                <a:latin typeface="Trebuchet MS" pitchFamily="34" charset="0"/>
                <a:ea typeface="ＭＳ Ｐゴシック" pitchFamily="34" charset="-128"/>
                <a:cs typeface="Trebuchet MS" pitchFamily="34" charset="0"/>
              </a:rPr>
              <a:t>ransform </a:t>
            </a:r>
            <a:r>
              <a:rPr lang="en-US" dirty="0">
                <a:latin typeface="Trebuchet MS" pitchFamily="34" charset="0"/>
                <a:ea typeface="ＭＳ Ｐゴシック" pitchFamily="34" charset="-128"/>
                <a:cs typeface="Trebuchet MS" pitchFamily="34" charset="0"/>
              </a:rPr>
              <a:t>I</a:t>
            </a:r>
            <a:r>
              <a:rPr lang="en-US" dirty="0" smtClean="0">
                <a:latin typeface="Trebuchet MS" pitchFamily="34" charset="0"/>
                <a:ea typeface="ＭＳ Ｐゴシック" pitchFamily="34" charset="-128"/>
                <a:cs typeface="Trebuchet MS" pitchFamily="34" charset="0"/>
              </a:rPr>
              <a:t>nfrared </a:t>
            </a:r>
            <a:r>
              <a:rPr lang="en-US" dirty="0">
                <a:latin typeface="Trebuchet MS" pitchFamily="34" charset="0"/>
                <a:ea typeface="ＭＳ Ｐゴシック" pitchFamily="34" charset="-128"/>
                <a:cs typeface="Trebuchet MS" pitchFamily="34" charset="0"/>
              </a:rPr>
              <a:t>S</a:t>
            </a:r>
            <a:r>
              <a:rPr lang="en-US" dirty="0" smtClean="0">
                <a:latin typeface="Trebuchet MS" pitchFamily="34" charset="0"/>
                <a:ea typeface="ＭＳ Ｐゴシック" pitchFamily="34" charset="-128"/>
                <a:cs typeface="Trebuchet MS" pitchFamily="34" charset="0"/>
              </a:rPr>
              <a:t>pectroscopy (FTIR)</a:t>
            </a:r>
            <a:endParaRPr lang="en-US" dirty="0"/>
          </a:p>
        </p:txBody>
      </p:sp>
      <p:sp>
        <p:nvSpPr>
          <p:cNvPr id="4" name="Title 1"/>
          <p:cNvSpPr>
            <a:spLocks noGrp="1"/>
          </p:cNvSpPr>
          <p:nvPr>
            <p:ph type="title"/>
          </p:nvPr>
        </p:nvSpPr>
        <p:spPr/>
        <p:txBody>
          <a:bodyPr>
            <a:normAutofit/>
          </a:bodyPr>
          <a:lstStyle/>
          <a:p>
            <a:pPr algn="ctr">
              <a:defRPr/>
            </a:pPr>
            <a:r>
              <a:rPr lang="en-US" sz="3600" dirty="0" smtClean="0">
                <a:solidFill>
                  <a:srgbClr val="FFC000"/>
                </a:solidFill>
                <a:latin typeface="Arial" pitchFamily="34" charset="0"/>
                <a:cs typeface="Arial" pitchFamily="34" charset="0"/>
              </a:rPr>
              <a:t>Characterization</a:t>
            </a:r>
            <a:endParaRPr lang="en-US" sz="3600" dirty="0">
              <a:solidFill>
                <a:srgbClr val="FFC000"/>
              </a:solidFill>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715962"/>
          </a:xfrm>
        </p:spPr>
        <p:txBody>
          <a:bodyPr/>
          <a:lstStyle/>
          <a:p>
            <a:pPr algn="ctr">
              <a:defRPr/>
            </a:pPr>
            <a:r>
              <a:rPr lang="en-US" sz="3200" dirty="0" smtClean="0">
                <a:solidFill>
                  <a:srgbClr val="FFC000"/>
                </a:solidFill>
                <a:latin typeface="Arial" pitchFamily="34" charset="0"/>
                <a:cs typeface="Arial" pitchFamily="34" charset="0"/>
              </a:rPr>
              <a:t>Results And Discussion</a:t>
            </a:r>
            <a:endParaRPr lang="en-US" sz="3200" dirty="0">
              <a:solidFill>
                <a:srgbClr val="FFC000"/>
              </a:solidFill>
              <a:latin typeface="Arial" pitchFamily="34" charset="0"/>
              <a:cs typeface="Arial" pitchFamily="34" charset="0"/>
            </a:endParaRPr>
          </a:p>
        </p:txBody>
      </p:sp>
      <p:sp>
        <p:nvSpPr>
          <p:cNvPr id="6" name="Title 1"/>
          <p:cNvSpPr>
            <a:spLocks noGrp="1"/>
          </p:cNvSpPr>
          <p:nvPr>
            <p:ph idx="1"/>
          </p:nvPr>
        </p:nvSpPr>
        <p:spPr>
          <a:xfrm>
            <a:off x="0" y="990600"/>
            <a:ext cx="9144000" cy="5867400"/>
          </a:xfrm>
        </p:spPr>
        <p:txBody>
          <a:bodyPr>
            <a:noAutofit/>
          </a:bodyPr>
          <a:lstStyle/>
          <a:p>
            <a:pPr algn="ctr">
              <a:defRPr/>
            </a:pPr>
            <a:r>
              <a:rPr lang="ms-MY" sz="2800" b="1" dirty="0">
                <a:solidFill>
                  <a:srgbClr val="FFC000"/>
                </a:solidFill>
              </a:rPr>
              <a:t>Fig. 1</a:t>
            </a:r>
            <a:r>
              <a:rPr lang="ms-MY" sz="2800" dirty="0">
                <a:solidFill>
                  <a:srgbClr val="FFC000"/>
                </a:solidFill>
              </a:rPr>
              <a:t> FESEM</a:t>
            </a:r>
            <a:r>
              <a:rPr lang="ms-MY" sz="2800" b="1" dirty="0">
                <a:solidFill>
                  <a:srgbClr val="FFC000"/>
                </a:solidFill>
              </a:rPr>
              <a:t> </a:t>
            </a:r>
            <a:r>
              <a:rPr lang="ms-MY" sz="2800" dirty="0">
                <a:solidFill>
                  <a:srgbClr val="FFC000"/>
                </a:solidFill>
              </a:rPr>
              <a:t>micrographs of (a) untreated and (b) treated fibers</a:t>
            </a:r>
            <a:endParaRPr lang="en-US" sz="2800" dirty="0">
              <a:solidFill>
                <a:srgbClr val="FFC000"/>
              </a:solidFill>
              <a:latin typeface="Arial" pitchFamily="34" charset="0"/>
              <a:cs typeface="Arial" pitchFamily="34" charset="0"/>
            </a:endParaRPr>
          </a:p>
        </p:txBody>
      </p:sp>
      <p:pic>
        <p:nvPicPr>
          <p:cNvPr id="8" name="Picture 7" descr="C:\Users\noel\Desktop\Polymer Degrad and Stab\Fig. 1.tif"/>
          <p:cNvPicPr/>
          <p:nvPr/>
        </p:nvPicPr>
        <p:blipFill>
          <a:blip r:embed="rId2" cstate="print"/>
          <a:srcRect/>
          <a:stretch>
            <a:fillRect/>
          </a:stretch>
        </p:blipFill>
        <p:spPr bwMode="auto">
          <a:xfrm>
            <a:off x="0" y="1905000"/>
            <a:ext cx="9144000" cy="4953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524000"/>
          </a:xfrm>
        </p:spPr>
        <p:txBody>
          <a:bodyPr>
            <a:normAutofit fontScale="90000"/>
          </a:bodyPr>
          <a:lstStyle/>
          <a:p>
            <a:r>
              <a:rPr lang="ms-MY" sz="3600" b="1" dirty="0" smtClean="0">
                <a:solidFill>
                  <a:srgbClr val="FFC000"/>
                </a:solidFill>
              </a:rPr>
              <a:t/>
            </a:r>
            <a:br>
              <a:rPr lang="ms-MY" sz="3600" b="1" dirty="0" smtClean="0">
                <a:solidFill>
                  <a:srgbClr val="FFC000"/>
                </a:solidFill>
              </a:rPr>
            </a:br>
            <a:r>
              <a:rPr lang="ms-MY" sz="3600" b="1" dirty="0" smtClean="0">
                <a:solidFill>
                  <a:srgbClr val="FFC000"/>
                </a:solidFill>
              </a:rPr>
              <a:t>Fig</a:t>
            </a:r>
            <a:r>
              <a:rPr lang="ms-MY" sz="3600" b="1" dirty="0">
                <a:solidFill>
                  <a:srgbClr val="FFC000"/>
                </a:solidFill>
              </a:rPr>
              <a:t>. 2</a:t>
            </a:r>
            <a:r>
              <a:rPr lang="ms-MY" sz="3600" dirty="0">
                <a:solidFill>
                  <a:srgbClr val="FFC000"/>
                </a:solidFill>
              </a:rPr>
              <a:t> FTIR of </a:t>
            </a:r>
            <a:r>
              <a:rPr lang="ms-MY" sz="3600" dirty="0" smtClean="0">
                <a:solidFill>
                  <a:srgbClr val="FFC000"/>
                </a:solidFill>
              </a:rPr>
              <a:t>treated, untreated fibers, uncompatibilized and compatibilized blend</a:t>
            </a:r>
            <a:r>
              <a:rPr lang="en-US" dirty="0"/>
              <a:t/>
            </a:r>
            <a:br>
              <a:rPr lang="en-US" dirty="0"/>
            </a:br>
            <a:endParaRPr lang="en-US" dirty="0"/>
          </a:p>
        </p:txBody>
      </p:sp>
      <p:pic>
        <p:nvPicPr>
          <p:cNvPr id="4" name="Content Placeholder 3" descr="C:\Users\noel\Desktop\Polymer Degrad and Stab\Fig. 2.tif"/>
          <p:cNvPicPr>
            <a:picLocks noGrp="1"/>
          </p:cNvPicPr>
          <p:nvPr>
            <p:ph idx="1"/>
          </p:nvPr>
        </p:nvPicPr>
        <p:blipFill>
          <a:blip r:embed="rId2" cstate="print"/>
          <a:srcRect/>
          <a:stretch>
            <a:fillRect/>
          </a:stretch>
        </p:blipFill>
        <p:spPr bwMode="auto">
          <a:xfrm>
            <a:off x="304800" y="1295400"/>
            <a:ext cx="8839200" cy="55626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325562"/>
          </a:xfrm>
        </p:spPr>
        <p:txBody>
          <a:bodyPr>
            <a:noAutofit/>
          </a:bodyPr>
          <a:lstStyle/>
          <a:p>
            <a:r>
              <a:rPr lang="en-US" sz="2400" b="1" dirty="0" smtClean="0">
                <a:solidFill>
                  <a:srgbClr val="FFC000"/>
                </a:solidFill>
              </a:rPr>
              <a:t>Fig</a:t>
            </a:r>
            <a:r>
              <a:rPr lang="en-US" sz="2400" b="1" dirty="0">
                <a:solidFill>
                  <a:srgbClr val="FFC000"/>
                </a:solidFill>
              </a:rPr>
              <a:t>. 3</a:t>
            </a:r>
            <a:r>
              <a:rPr lang="en-US" sz="2400" dirty="0">
                <a:solidFill>
                  <a:srgbClr val="FFC000"/>
                </a:solidFill>
              </a:rPr>
              <a:t> FESEM micrographs of (a) PCL/PLA (90/10), (b) PCL/PLA/DCP (90/10/0.01phr) (c) PCL/PLA/TF (90/10/25), (d) PCL/PLA/TF/DCP (90/10/10/0.01phr)</a:t>
            </a:r>
          </a:p>
        </p:txBody>
      </p:sp>
      <p:pic>
        <p:nvPicPr>
          <p:cNvPr id="7" name="Content Placeholder 6" descr="C:\Users\noel\Desktop\Polymer Degrad and Stab\Fig. 3.tif"/>
          <p:cNvPicPr>
            <a:picLocks noGrp="1"/>
          </p:cNvPicPr>
          <p:nvPr>
            <p:ph idx="1"/>
          </p:nvPr>
        </p:nvPicPr>
        <p:blipFill>
          <a:blip r:embed="rId2" cstate="print"/>
          <a:srcRect/>
          <a:stretch>
            <a:fillRect/>
          </a:stretch>
        </p:blipFill>
        <p:spPr bwMode="auto">
          <a:xfrm>
            <a:off x="228600" y="1600200"/>
            <a:ext cx="8763000" cy="4952999"/>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b="1" dirty="0">
                <a:solidFill>
                  <a:srgbClr val="FFC000"/>
                </a:solidFill>
              </a:rPr>
              <a:t>Biodegradation</a:t>
            </a:r>
            <a:endParaRPr lang="en-US" dirty="0">
              <a:solidFill>
                <a:srgbClr val="FFC000"/>
              </a:solidFill>
            </a:endParaRPr>
          </a:p>
        </p:txBody>
      </p:sp>
      <p:sp>
        <p:nvSpPr>
          <p:cNvPr id="3" name="Content Placeholder 2"/>
          <p:cNvSpPr>
            <a:spLocks noGrp="1"/>
          </p:cNvSpPr>
          <p:nvPr>
            <p:ph idx="1"/>
          </p:nvPr>
        </p:nvSpPr>
        <p:spPr>
          <a:xfrm>
            <a:off x="609600" y="1066800"/>
            <a:ext cx="8229600" cy="5791200"/>
          </a:xfrm>
        </p:spPr>
        <p:txBody>
          <a:bodyPr/>
          <a:lstStyle/>
          <a:p>
            <a:r>
              <a:rPr lang="en-US" sz="2800" b="1" dirty="0">
                <a:solidFill>
                  <a:srgbClr val="FFC000"/>
                </a:solidFill>
              </a:rPr>
              <a:t>Fig. 4</a:t>
            </a:r>
            <a:r>
              <a:rPr lang="en-US" sz="2800" dirty="0">
                <a:solidFill>
                  <a:srgbClr val="FFC000"/>
                </a:solidFill>
              </a:rPr>
              <a:t> Residual weights of neat polymers, </a:t>
            </a:r>
            <a:r>
              <a:rPr lang="en-US" sz="2800" dirty="0" err="1">
                <a:solidFill>
                  <a:srgbClr val="FFC000"/>
                </a:solidFill>
              </a:rPr>
              <a:t>compatibilized</a:t>
            </a:r>
            <a:r>
              <a:rPr lang="en-US" sz="2800" dirty="0">
                <a:solidFill>
                  <a:srgbClr val="FFC000"/>
                </a:solidFill>
              </a:rPr>
              <a:t> blend and </a:t>
            </a:r>
            <a:r>
              <a:rPr lang="en-US" sz="2800" dirty="0" smtClean="0">
                <a:solidFill>
                  <a:srgbClr val="FFC000"/>
                </a:solidFill>
              </a:rPr>
              <a:t>composites</a:t>
            </a:r>
            <a:endParaRPr lang="en-US" sz="2800" dirty="0">
              <a:solidFill>
                <a:srgbClr val="FFC000"/>
              </a:solidFill>
            </a:endParaRPr>
          </a:p>
          <a:p>
            <a:endParaRPr lang="en-US" dirty="0"/>
          </a:p>
        </p:txBody>
      </p:sp>
      <p:pic>
        <p:nvPicPr>
          <p:cNvPr id="4" name="Picture 3" descr="C:\Users\noel\Desktop\Polymer Degrad and Stab\Fig. 6.tif"/>
          <p:cNvPicPr/>
          <p:nvPr/>
        </p:nvPicPr>
        <p:blipFill>
          <a:blip r:embed="rId2" cstate="print"/>
          <a:srcRect/>
          <a:stretch>
            <a:fillRect/>
          </a:stretch>
        </p:blipFill>
        <p:spPr bwMode="auto">
          <a:xfrm>
            <a:off x="685800" y="2133600"/>
            <a:ext cx="8001000" cy="4572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2700" b="1" dirty="0" smtClean="0">
                <a:solidFill>
                  <a:srgbClr val="FFC000"/>
                </a:solidFill>
              </a:rPr>
              <a:t/>
            </a:r>
            <a:br>
              <a:rPr lang="en-US" sz="2700" b="1" dirty="0" smtClean="0">
                <a:solidFill>
                  <a:srgbClr val="FFC000"/>
                </a:solidFill>
              </a:rPr>
            </a:br>
            <a:r>
              <a:rPr lang="en-US" sz="2700" b="1" dirty="0" smtClean="0">
                <a:solidFill>
                  <a:srgbClr val="FFC000"/>
                </a:solidFill>
              </a:rPr>
              <a:t/>
            </a:r>
            <a:br>
              <a:rPr lang="en-US" sz="2700" b="1" dirty="0" smtClean="0">
                <a:solidFill>
                  <a:srgbClr val="FFC000"/>
                </a:solidFill>
              </a:rPr>
            </a:br>
            <a:r>
              <a:rPr lang="en-US" sz="2700" b="1" dirty="0" smtClean="0">
                <a:solidFill>
                  <a:srgbClr val="FFC000"/>
                </a:solidFill>
              </a:rPr>
              <a:t>Fig</a:t>
            </a:r>
            <a:r>
              <a:rPr lang="en-US" sz="2700" b="1" dirty="0">
                <a:solidFill>
                  <a:srgbClr val="FFC000"/>
                </a:solidFill>
              </a:rPr>
              <a:t>. 5</a:t>
            </a:r>
            <a:r>
              <a:rPr lang="en-US" sz="2700" dirty="0">
                <a:solidFill>
                  <a:srgbClr val="FFC000"/>
                </a:solidFill>
              </a:rPr>
              <a:t> FESEM micrographs after 90 days soil burial (a90) PCL (b90) PLA (c90) PCL/PLA/DCP (d90) PCL/PLA Mag. x500 </a:t>
            </a:r>
            <a:r>
              <a:rPr lang="en-US" dirty="0"/>
              <a:t/>
            </a:r>
            <a:br>
              <a:rPr lang="en-US" dirty="0"/>
            </a:br>
            <a:endParaRPr lang="en-US" dirty="0"/>
          </a:p>
        </p:txBody>
      </p:sp>
      <p:pic>
        <p:nvPicPr>
          <p:cNvPr id="4" name="Content Placeholder 3" descr="C:\Users\noel\Desktop\Polymer Degrad and Stab\Fig. 7.tif"/>
          <p:cNvPicPr>
            <a:picLocks noGrp="1"/>
          </p:cNvPicPr>
          <p:nvPr>
            <p:ph idx="1"/>
          </p:nvPr>
        </p:nvPicPr>
        <p:blipFill>
          <a:blip r:embed="rId2" cstate="print"/>
          <a:srcRect/>
          <a:stretch>
            <a:fillRect/>
          </a:stretch>
        </p:blipFill>
        <p:spPr bwMode="auto">
          <a:xfrm>
            <a:off x="1" y="1143000"/>
            <a:ext cx="9144000" cy="54864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r>
              <a:rPr lang="en-US" sz="2200" b="1" dirty="0" smtClean="0"/>
              <a:t/>
            </a:r>
            <a:br>
              <a:rPr lang="en-US" sz="2200" b="1" dirty="0" smtClean="0"/>
            </a:br>
            <a:r>
              <a:rPr lang="en-US" sz="2200" b="1" dirty="0"/>
              <a:t/>
            </a:r>
            <a:br>
              <a:rPr lang="en-US" sz="2200" b="1" dirty="0"/>
            </a:br>
            <a:r>
              <a:rPr lang="en-US" sz="2200" b="1" dirty="0" smtClean="0">
                <a:solidFill>
                  <a:srgbClr val="FFC000"/>
                </a:solidFill>
              </a:rPr>
              <a:t>Fig</a:t>
            </a:r>
            <a:r>
              <a:rPr lang="en-US" sz="2200" b="1" dirty="0">
                <a:solidFill>
                  <a:srgbClr val="FFC000"/>
                </a:solidFill>
              </a:rPr>
              <a:t>. 6</a:t>
            </a:r>
            <a:r>
              <a:rPr lang="en-US" sz="2200" dirty="0">
                <a:solidFill>
                  <a:srgbClr val="FFC000"/>
                </a:solidFill>
              </a:rPr>
              <a:t> FESEM micrographs after 90 days soil burial (e90) PCL/PLA/DCP/10 (f90) PCL/PLA/DCP/15 (g90) PCL/PLA/DCP/20 (h90) PCL/PLA/DCP/25 (i90) PCL/PLA/10 (j90) PCL/PLA/15 (k90) PCL/PLA/20 (l90) PCL/PLA/25 Mag. x500 </a:t>
            </a:r>
            <a:r>
              <a:rPr lang="en-US" dirty="0"/>
              <a:t/>
            </a:r>
            <a:br>
              <a:rPr lang="en-US" dirty="0"/>
            </a:br>
            <a:endParaRPr lang="en-US" dirty="0"/>
          </a:p>
        </p:txBody>
      </p:sp>
      <p:pic>
        <p:nvPicPr>
          <p:cNvPr id="4" name="Content Placeholder 3" descr="C:\Users\noel\Desktop\Polymer Degrad and Stab\Fig. 8.tif"/>
          <p:cNvPicPr>
            <a:picLocks noGrp="1"/>
          </p:cNvPicPr>
          <p:nvPr>
            <p:ph idx="1"/>
          </p:nvPr>
        </p:nvPicPr>
        <p:blipFill>
          <a:blip r:embed="rId2" cstate="print"/>
          <a:srcRect/>
          <a:stretch>
            <a:fillRect/>
          </a:stretch>
        </p:blipFill>
        <p:spPr bwMode="auto">
          <a:xfrm>
            <a:off x="1" y="1143000"/>
            <a:ext cx="8991600" cy="5715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C000"/>
                </a:solidFill>
              </a:rPr>
              <a:t>Conclusions</a:t>
            </a:r>
          </a:p>
        </p:txBody>
      </p:sp>
      <p:sp>
        <p:nvSpPr>
          <p:cNvPr id="3" name="Content Placeholder 2"/>
          <p:cNvSpPr>
            <a:spLocks noGrp="1"/>
          </p:cNvSpPr>
          <p:nvPr>
            <p:ph idx="1"/>
          </p:nvPr>
        </p:nvSpPr>
        <p:spPr>
          <a:xfrm>
            <a:off x="457200" y="1295400"/>
            <a:ext cx="8229600" cy="4830763"/>
          </a:xfrm>
        </p:spPr>
        <p:txBody>
          <a:bodyPr>
            <a:normAutofit/>
          </a:bodyPr>
          <a:lstStyle/>
          <a:p>
            <a:pPr>
              <a:buFont typeface="Arial" charset="0"/>
              <a:buNone/>
            </a:pPr>
            <a:r>
              <a:rPr lang="en-US" dirty="0" smtClean="0">
                <a:latin typeface="Arial" charset="0"/>
                <a:ea typeface="ＭＳ Ｐゴシック" pitchFamily="34" charset="-128"/>
                <a:cs typeface="Arial" charset="0"/>
              </a:rPr>
              <a:t>	</a:t>
            </a:r>
          </a:p>
          <a:p>
            <a:pPr>
              <a:buFont typeface="Arial" charset="0"/>
              <a:buNone/>
            </a:pPr>
            <a:r>
              <a:rPr lang="en-US" sz="2600" dirty="0">
                <a:latin typeface="Arial" charset="0"/>
                <a:ea typeface="ＭＳ Ｐゴシック" pitchFamily="34" charset="-128"/>
                <a:cs typeface="Arial" charset="0"/>
              </a:rPr>
              <a:t>	</a:t>
            </a:r>
            <a:r>
              <a:rPr lang="en-US" sz="2600" dirty="0" smtClean="0">
                <a:latin typeface="Arial" pitchFamily="34" charset="0"/>
                <a:ea typeface="ＭＳ Ｐゴシック" pitchFamily="34" charset="-128"/>
                <a:cs typeface="Arial" pitchFamily="34" charset="0"/>
              </a:rPr>
              <a:t>The following conclusions were drawn:</a:t>
            </a:r>
          </a:p>
          <a:p>
            <a:r>
              <a:rPr lang="en-US" sz="2600" dirty="0" smtClean="0">
                <a:latin typeface="Arial" pitchFamily="34" charset="0"/>
                <a:ea typeface="ＭＳ Ｐゴシック" pitchFamily="34" charset="-128"/>
                <a:cs typeface="Arial" pitchFamily="34" charset="0"/>
              </a:rPr>
              <a:t>Optimized PCL/PLA composites were successfully prepared with treated palm press fibers.</a:t>
            </a:r>
          </a:p>
          <a:p>
            <a:r>
              <a:rPr lang="en-US" sz="2600" dirty="0">
                <a:latin typeface="Arial" pitchFamily="34" charset="0"/>
                <a:cs typeface="Arial" pitchFamily="34" charset="0"/>
              </a:rPr>
              <a:t>T</a:t>
            </a:r>
            <a:r>
              <a:rPr lang="en-US" sz="2600" dirty="0" smtClean="0">
                <a:latin typeface="Arial" pitchFamily="34" charset="0"/>
                <a:cs typeface="Arial" pitchFamily="34" charset="0"/>
              </a:rPr>
              <a:t>he </a:t>
            </a:r>
            <a:r>
              <a:rPr lang="en-US" sz="2600" dirty="0">
                <a:latin typeface="Arial" pitchFamily="34" charset="0"/>
                <a:cs typeface="Arial" pitchFamily="34" charset="0"/>
              </a:rPr>
              <a:t>incorporation of DCP improved the blend </a:t>
            </a:r>
            <a:r>
              <a:rPr lang="en-US" sz="2600" dirty="0" smtClean="0">
                <a:latin typeface="Arial" pitchFamily="34" charset="0"/>
                <a:cs typeface="Arial" pitchFamily="34" charset="0"/>
              </a:rPr>
              <a:t>compatibility and biodegradation.</a:t>
            </a:r>
          </a:p>
          <a:p>
            <a:r>
              <a:rPr lang="en-US" sz="2600" dirty="0">
                <a:latin typeface="Arial" pitchFamily="34" charset="0"/>
                <a:cs typeface="Arial" pitchFamily="34" charset="0"/>
              </a:rPr>
              <a:t>The alkali treatment increased the interaction between the fibers and the matrix</a:t>
            </a:r>
            <a:r>
              <a:rPr lang="en-US" sz="2600" dirty="0" smtClean="0">
                <a:latin typeface="Arial" pitchFamily="34" charset="0"/>
                <a:cs typeface="Arial" pitchFamily="34" charset="0"/>
              </a:rPr>
              <a:t>.</a:t>
            </a:r>
          </a:p>
          <a:p>
            <a:r>
              <a:rPr lang="en-US" sz="2600" dirty="0" smtClean="0">
                <a:latin typeface="Arial" pitchFamily="34" charset="0"/>
                <a:cs typeface="Arial" pitchFamily="34" charset="0"/>
              </a:rPr>
              <a:t>The </a:t>
            </a:r>
            <a:r>
              <a:rPr lang="en-US" sz="2600" dirty="0">
                <a:latin typeface="Arial" pitchFamily="34" charset="0"/>
                <a:cs typeface="Arial" pitchFamily="34" charset="0"/>
              </a:rPr>
              <a:t>rate of </a:t>
            </a:r>
            <a:r>
              <a:rPr lang="en-US" sz="2600" dirty="0" smtClean="0">
                <a:latin typeface="Arial" pitchFamily="34" charset="0"/>
                <a:cs typeface="Arial" pitchFamily="34" charset="0"/>
              </a:rPr>
              <a:t>biodegradation of the composites increased with </a:t>
            </a:r>
            <a:r>
              <a:rPr lang="en-US" sz="2600" dirty="0">
                <a:latin typeface="Arial" pitchFamily="34" charset="0"/>
                <a:cs typeface="Arial" pitchFamily="34" charset="0"/>
              </a:rPr>
              <a:t>fiber load </a:t>
            </a:r>
            <a:r>
              <a:rPr lang="en-US" sz="2600" dirty="0" smtClean="0">
                <a:latin typeface="Arial" pitchFamily="34" charset="0"/>
                <a:cs typeface="Arial" pitchFamily="34" charset="0"/>
              </a:rPr>
              <a:t>(10 </a:t>
            </a:r>
            <a:r>
              <a:rPr lang="en-US" sz="2600" dirty="0">
                <a:latin typeface="Arial" pitchFamily="34" charset="0"/>
                <a:cs typeface="Arial" pitchFamily="34" charset="0"/>
              </a:rPr>
              <a:t>wt. % to 25 wt. </a:t>
            </a:r>
            <a:r>
              <a:rPr lang="en-US" sz="2600" dirty="0" smtClean="0">
                <a:latin typeface="Arial" pitchFamily="34" charset="0"/>
                <a:cs typeface="Arial" pitchFamily="34" charset="0"/>
              </a:rPr>
              <a:t>%)</a:t>
            </a:r>
          </a:p>
          <a:p>
            <a:endParaRPr lang="en-US" dirty="0" smtClean="0">
              <a:latin typeface="Arial" pitchFamily="34" charset="0"/>
              <a:ea typeface="ＭＳ Ｐゴシック" pitchFamily="34" charset="-128"/>
              <a:cs typeface="Arial" pitchFamily="34" charset="0"/>
            </a:endParaRP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endParaRPr lang="en-US" dirty="0" smtClean="0">
              <a:latin typeface="Rockwell Extra Bold" pitchFamily="18" charset="0"/>
            </a:endParaRPr>
          </a:p>
          <a:p>
            <a:endParaRPr lang="en-US" dirty="0">
              <a:latin typeface="Rockwell Extra Bold" pitchFamily="18" charset="0"/>
            </a:endParaRPr>
          </a:p>
          <a:p>
            <a:endParaRPr lang="en-US" dirty="0" smtClean="0">
              <a:latin typeface="Rockwell Extra Bold" pitchFamily="18" charset="0"/>
            </a:endParaRPr>
          </a:p>
          <a:p>
            <a:endParaRPr lang="en-US" dirty="0">
              <a:latin typeface="Rockwell Extra Bold" pitchFamily="18" charset="0"/>
            </a:endParaRPr>
          </a:p>
          <a:p>
            <a:pPr algn="ctr"/>
            <a:r>
              <a:rPr lang="en-US" sz="5400" dirty="0" smtClean="0">
                <a:solidFill>
                  <a:srgbClr val="0070C0"/>
                </a:solidFill>
                <a:latin typeface="Rockwell Extra Bold" pitchFamily="18" charset="0"/>
              </a:rPr>
              <a:t>Thank You For Your Attention</a:t>
            </a:r>
            <a:endParaRPr lang="en-US" sz="5400" dirty="0">
              <a:solidFill>
                <a:srgbClr val="0070C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00063" y="428625"/>
            <a:ext cx="8186737" cy="1143000"/>
          </a:xfrm>
        </p:spPr>
        <p:txBody>
          <a:bodyPr/>
          <a:lstStyle/>
          <a:p>
            <a:r>
              <a:rPr lang="en-US" sz="3600" dirty="0"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228600" y="1714500"/>
            <a:ext cx="8763000" cy="4381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normAutofit/>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1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18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dirty="0" smtClean="0">
                <a:effectLst>
                  <a:outerShdw blurRad="38100" dist="38100" dir="2700000" algn="tl">
                    <a:srgbClr val="000000">
                      <a:alpha val="43137"/>
                    </a:srgbClr>
                  </a:outerShdw>
                </a:effectLst>
                <a:latin typeface="Georgia" pitchFamily="18" charset="0"/>
              </a:rPr>
              <a:t/>
            </a:r>
            <a:br>
              <a:rPr lang="en-US" dirty="0" smtClean="0">
                <a:effectLst>
                  <a:outerShdw blurRad="38100" dist="38100" dir="2700000" algn="tl">
                    <a:srgbClr val="000000">
                      <a:alpha val="43137"/>
                    </a:srgbClr>
                  </a:outerShdw>
                </a:effectLst>
                <a:latin typeface="Georgia" pitchFamily="18" charset="0"/>
              </a:rPr>
            </a:br>
            <a:r>
              <a:rPr lang="en-US" sz="2800" dirty="0" smtClean="0">
                <a:effectLst>
                  <a:outerShdw blurRad="38100" dist="38100" dir="2700000" algn="tl">
                    <a:srgbClr val="000000">
                      <a:alpha val="43137"/>
                    </a:srgbClr>
                  </a:outerShdw>
                </a:effectLst>
                <a:latin typeface="Georgia" pitchFamily="18" charset="0"/>
                <a:hlinkClick r:id="rId2"/>
              </a:rPr>
              <a:t>http</a:t>
            </a:r>
            <a:r>
              <a:rPr lang="en-US" sz="2800" dirty="0">
                <a:effectLst>
                  <a:outerShdw blurRad="38100" dist="38100" dir="2700000" algn="tl">
                    <a:srgbClr val="000000">
                      <a:alpha val="43137"/>
                    </a:srgbClr>
                  </a:outerShdw>
                </a:effectLst>
                <a:latin typeface="Georgia" pitchFamily="18" charset="0"/>
                <a:hlinkClick r:id="rId2"/>
              </a:rPr>
              <a:t>://materialsscience.conferenceseries.com</a:t>
            </a:r>
            <a:r>
              <a:rPr lang="en-US" sz="2800" dirty="0" smtClean="0">
                <a:effectLst>
                  <a:outerShdw blurRad="38100" dist="38100" dir="2700000" algn="tl">
                    <a:srgbClr val="000000">
                      <a:alpha val="43137"/>
                    </a:srgbClr>
                  </a:outerShdw>
                </a:effectLst>
                <a:latin typeface="Georgia" pitchFamily="18" charset="0"/>
                <a:hlinkClick r:id="rId2"/>
              </a:rPr>
              <a:t>/</a:t>
            </a:r>
            <a:endParaRPr lang="en-US" sz="2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1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Contact </a:t>
            </a:r>
            <a:r>
              <a:rPr lang="en-US" sz="1800" dirty="0">
                <a:effectLst>
                  <a:outerShdw blurRad="38100" dist="38100" dir="2700000" algn="tl">
                    <a:srgbClr val="000000">
                      <a:alpha val="43137"/>
                    </a:srgbClr>
                  </a:outerShdw>
                </a:effectLst>
                <a:latin typeface="Georgia" pitchFamily="18" charset="0"/>
              </a:rPr>
              <a:t>us at</a:t>
            </a:r>
          </a:p>
          <a:p>
            <a:pPr algn="ctr">
              <a:buFont typeface="Arial" charset="0"/>
              <a:buNone/>
              <a:defRPr/>
            </a:pPr>
            <a:r>
              <a:rPr lang="en-US" sz="2800" dirty="0">
                <a:effectLst>
                  <a:outerShdw blurRad="38100" dist="38100" dir="2700000" algn="tl">
                    <a:srgbClr val="000000">
                      <a:alpha val="43137"/>
                    </a:srgbClr>
                  </a:outerShdw>
                </a:effectLst>
                <a:latin typeface="Georgia" pitchFamily="18" charset="0"/>
                <a:hlinkClick r:id="rId3"/>
              </a:rPr>
              <a:t>materialsscience.conference@omicsgroup.us</a:t>
            </a:r>
            <a:endParaRPr lang="en-US" sz="28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800" dirty="0">
                <a:effectLst>
                  <a:outerShdw blurRad="38100" dist="38100" dir="2700000" algn="tl">
                    <a:srgbClr val="000000">
                      <a:alpha val="43137"/>
                    </a:srgbClr>
                  </a:outerShdw>
                </a:effectLst>
                <a:latin typeface="Georgia" pitchFamily="18" charset="0"/>
                <a:hlinkClick r:id="rId4"/>
              </a:rPr>
              <a:t>materialsscience@omicsgroup.com</a:t>
            </a:r>
            <a:endParaRPr lang="en-US" sz="2800" dirty="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dirty="0" smtClean="0">
              <a:effectLst>
                <a:outerShdw blurRad="38100" dist="38100" dir="2700000" algn="tl">
                  <a:srgbClr val="000000">
                    <a:alpha val="43137"/>
                  </a:srgbClr>
                </a:outerShdw>
              </a:effectLst>
            </a:endParaRPr>
          </a:p>
          <a:p>
            <a:pPr algn="just">
              <a:buFont typeface="Arial" charset="0"/>
              <a:buNone/>
              <a:defRPr/>
            </a:pPr>
            <a:endParaRPr lang="en-US"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676400"/>
          </a:xfrm>
        </p:spPr>
        <p:txBody>
          <a:bodyPr>
            <a:noAutofit/>
          </a:bodyPr>
          <a:lstStyle/>
          <a:p>
            <a:r>
              <a:rPr lang="en-US" sz="3200" b="1" dirty="0">
                <a:latin typeface="Arial" pitchFamily="34" charset="0"/>
                <a:cs typeface="Arial" pitchFamily="34" charset="0"/>
              </a:rPr>
              <a:t>Biodegradation of poly(ε-</a:t>
            </a:r>
            <a:r>
              <a:rPr lang="en-US" sz="3200" b="1" dirty="0" err="1">
                <a:latin typeface="Arial" pitchFamily="34" charset="0"/>
                <a:cs typeface="Arial" pitchFamily="34" charset="0"/>
              </a:rPr>
              <a:t>caprolactone</a:t>
            </a:r>
            <a:r>
              <a:rPr lang="en-US" sz="3200" b="1" dirty="0">
                <a:latin typeface="Arial" pitchFamily="34" charset="0"/>
                <a:cs typeface="Arial" pitchFamily="34" charset="0"/>
              </a:rPr>
              <a:t>)/poly(lactic acid) composites: The effect of fiber load and </a:t>
            </a:r>
            <a:r>
              <a:rPr lang="en-US" sz="3200" b="1" dirty="0" err="1">
                <a:latin typeface="Arial" pitchFamily="34" charset="0"/>
                <a:cs typeface="Arial" pitchFamily="34" charset="0"/>
              </a:rPr>
              <a:t>compatibilization</a:t>
            </a:r>
            <a:r>
              <a:rPr lang="en-US" sz="3200" dirty="0"/>
              <a:t/>
            </a:r>
            <a:br>
              <a:rPr lang="en-US" sz="3200" dirty="0"/>
            </a:br>
            <a:endParaRPr lang="en-US" sz="3200" dirty="0"/>
          </a:p>
        </p:txBody>
      </p:sp>
      <p:sp>
        <p:nvSpPr>
          <p:cNvPr id="3" name="Subtitle 2"/>
          <p:cNvSpPr>
            <a:spLocks noGrp="1"/>
          </p:cNvSpPr>
          <p:nvPr>
            <p:ph type="subTitle" idx="1"/>
          </p:nvPr>
        </p:nvSpPr>
        <p:spPr>
          <a:xfrm>
            <a:off x="1371600" y="2895600"/>
            <a:ext cx="6400800" cy="2743200"/>
          </a:xfrm>
        </p:spPr>
        <p:txBody>
          <a:bodyPr>
            <a:normAutofit fontScale="85000" lnSpcReduction="20000"/>
          </a:bodyPr>
          <a:lstStyle/>
          <a:p>
            <a:r>
              <a:rPr lang="en-US" sz="3300" dirty="0" smtClean="0">
                <a:solidFill>
                  <a:schemeClr val="accent6">
                    <a:lumMod val="75000"/>
                  </a:schemeClr>
                </a:solidFill>
                <a:latin typeface="Arial" pitchFamily="34" charset="0"/>
                <a:cs typeface="Arial" pitchFamily="34" charset="0"/>
              </a:rPr>
              <a:t>Presented By</a:t>
            </a:r>
            <a:r>
              <a:rPr lang="en-US" dirty="0" smtClean="0">
                <a:solidFill>
                  <a:schemeClr val="accent6">
                    <a:lumMod val="75000"/>
                  </a:schemeClr>
                </a:solidFill>
                <a:latin typeface="Arial" pitchFamily="34" charset="0"/>
                <a:cs typeface="Arial" pitchFamily="34" charset="0"/>
              </a:rPr>
              <a:t/>
            </a:r>
            <a:br>
              <a:rPr lang="en-US" dirty="0" smtClean="0">
                <a:solidFill>
                  <a:schemeClr val="accent6">
                    <a:lumMod val="75000"/>
                  </a:schemeClr>
                </a:solidFill>
                <a:latin typeface="Arial" pitchFamily="34" charset="0"/>
                <a:cs typeface="Arial" pitchFamily="34" charset="0"/>
              </a:rPr>
            </a:br>
            <a:r>
              <a:rPr lang="en-US" dirty="0" smtClean="0">
                <a:solidFill>
                  <a:schemeClr val="accent6">
                    <a:lumMod val="75000"/>
                  </a:schemeClr>
                </a:solidFill>
                <a:latin typeface="Arial" pitchFamily="34" charset="0"/>
                <a:cs typeface="Arial" pitchFamily="34" charset="0"/>
              </a:rPr>
              <a:t/>
            </a:r>
            <a:br>
              <a:rPr lang="en-US" dirty="0" smtClean="0">
                <a:solidFill>
                  <a:schemeClr val="accent6">
                    <a:lumMod val="75000"/>
                  </a:schemeClr>
                </a:solidFill>
                <a:latin typeface="Arial" pitchFamily="34" charset="0"/>
                <a:cs typeface="Arial" pitchFamily="34" charset="0"/>
              </a:rPr>
            </a:br>
            <a:r>
              <a:rPr lang="en-US" dirty="0" err="1" smtClean="0">
                <a:solidFill>
                  <a:schemeClr val="accent6">
                    <a:lumMod val="75000"/>
                  </a:schemeClr>
                </a:solidFill>
                <a:latin typeface="Arial" pitchFamily="34" charset="0"/>
                <a:cs typeface="Arial" pitchFamily="34" charset="0"/>
              </a:rPr>
              <a:t>Akos</a:t>
            </a:r>
            <a:r>
              <a:rPr lang="en-US" dirty="0" smtClean="0">
                <a:solidFill>
                  <a:schemeClr val="accent6">
                    <a:lumMod val="75000"/>
                  </a:schemeClr>
                </a:solidFill>
                <a:latin typeface="Arial" pitchFamily="34" charset="0"/>
                <a:cs typeface="Arial" pitchFamily="34" charset="0"/>
              </a:rPr>
              <a:t> Noel Ibrahim (PhD)</a:t>
            </a:r>
          </a:p>
          <a:p>
            <a:r>
              <a:rPr lang="en-US" dirty="0" smtClean="0">
                <a:solidFill>
                  <a:schemeClr val="accent6">
                    <a:lumMod val="75000"/>
                  </a:schemeClr>
                </a:solidFill>
                <a:latin typeface="Arial" pitchFamily="34" charset="0"/>
                <a:cs typeface="Arial" pitchFamily="34" charset="0"/>
              </a:rPr>
              <a:t>At</a:t>
            </a:r>
          </a:p>
          <a:p>
            <a:r>
              <a:rPr lang="en-US" dirty="0" smtClean="0">
                <a:solidFill>
                  <a:schemeClr val="accent6">
                    <a:lumMod val="75000"/>
                  </a:schemeClr>
                </a:solidFill>
                <a:latin typeface="Arial" pitchFamily="34" charset="0"/>
                <a:cs typeface="Arial" pitchFamily="34" charset="0"/>
              </a:rPr>
              <a:t>Material Science and Engineering Conference </a:t>
            </a:r>
          </a:p>
          <a:p>
            <a:r>
              <a:rPr lang="en-US" dirty="0" smtClean="0">
                <a:solidFill>
                  <a:schemeClr val="accent6">
                    <a:lumMod val="75000"/>
                  </a:schemeClr>
                </a:solidFill>
                <a:latin typeface="Arial" pitchFamily="34" charset="0"/>
                <a:cs typeface="Arial" pitchFamily="34" charset="0"/>
              </a:rPr>
              <a:t>San Antonio, USA October 06-08, 2014</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solidFill>
                  <a:srgbClr val="FFC000"/>
                </a:solidFill>
                <a:latin typeface="Arial" pitchFamily="34" charset="0"/>
                <a:cs typeface="Arial" pitchFamily="34" charset="0"/>
              </a:rPr>
              <a:t>Introduction</a:t>
            </a:r>
            <a:endParaRPr lang="en-US" dirty="0"/>
          </a:p>
        </p:txBody>
      </p:sp>
      <p:sp>
        <p:nvSpPr>
          <p:cNvPr id="3" name="Content Placeholder 2"/>
          <p:cNvSpPr>
            <a:spLocks noGrp="1"/>
          </p:cNvSpPr>
          <p:nvPr>
            <p:ph idx="1"/>
          </p:nvPr>
        </p:nvSpPr>
        <p:spPr/>
        <p:txBody>
          <a:bodyPr/>
          <a:lstStyle/>
          <a:p>
            <a:pPr>
              <a:buFont typeface="Arial" charset="0"/>
              <a:buNone/>
            </a:pPr>
            <a:r>
              <a:rPr lang="en-US" dirty="0" smtClean="0">
                <a:latin typeface="Arial" charset="0"/>
                <a:ea typeface="ＭＳ Ｐゴシック" pitchFamily="34" charset="-128"/>
                <a:cs typeface="Arial" charset="0"/>
              </a:rPr>
              <a:t>The development of green composite materials has become necessary due to </a:t>
            </a:r>
          </a:p>
          <a:p>
            <a:r>
              <a:rPr lang="en-US" dirty="0" smtClean="0">
                <a:latin typeface="Arial" charset="0"/>
                <a:ea typeface="ＭＳ Ｐゴシック" pitchFamily="34" charset="-128"/>
                <a:cs typeface="Arial" charset="0"/>
              </a:rPr>
              <a:t>environmental concern </a:t>
            </a:r>
          </a:p>
          <a:p>
            <a:r>
              <a:rPr lang="en-US" dirty="0" smtClean="0">
                <a:latin typeface="Arial" charset="0"/>
                <a:ea typeface="ＭＳ Ｐゴシック" pitchFamily="34" charset="-128"/>
                <a:cs typeface="Arial" charset="0"/>
              </a:rPr>
              <a:t>over utilization and exploitation of resources that cannot be replaced or reintroduced into the environment.</a:t>
            </a:r>
          </a:p>
          <a:p>
            <a:pPr>
              <a:buFont typeface="Arial" charset="0"/>
              <a:buNone/>
            </a:pPr>
            <a:r>
              <a:rPr lang="en-US" dirty="0" smtClean="0">
                <a:latin typeface="Arial" charset="0"/>
                <a:ea typeface="ＭＳ Ｐゴシック" pitchFamily="34" charset="-128"/>
                <a:cs typeface="Arial" charset="0"/>
              </a:rPr>
              <a:t>		 This has prompted research interest in industries and the academic community. </a:t>
            </a:r>
            <a:endParaRPr lang="en-MY" dirty="0" smtClean="0">
              <a:latin typeface="Arial" charset="0"/>
              <a:ea typeface="ＭＳ Ｐゴシック" pitchFamily="34" charset="-128"/>
              <a:cs typeface="Arial" charset="0"/>
            </a:endParaRP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solidFill>
                  <a:srgbClr val="FFC000"/>
                </a:solidFill>
                <a:latin typeface="Arial" pitchFamily="34" charset="0"/>
                <a:cs typeface="Arial" pitchFamily="34" charset="0"/>
              </a:rPr>
              <a:t>Introduction contd.</a:t>
            </a:r>
            <a:endParaRPr lang="en-US" dirty="0"/>
          </a:p>
        </p:txBody>
      </p:sp>
      <p:sp>
        <p:nvSpPr>
          <p:cNvPr id="3" name="Content Placeholder 2"/>
          <p:cNvSpPr>
            <a:spLocks noGrp="1"/>
          </p:cNvSpPr>
          <p:nvPr>
            <p:ph idx="1"/>
          </p:nvPr>
        </p:nvSpPr>
        <p:spPr/>
        <p:txBody>
          <a:bodyPr>
            <a:normAutofit lnSpcReduction="10000"/>
          </a:bodyPr>
          <a:lstStyle/>
          <a:p>
            <a:pPr>
              <a:buFont typeface="Arial" charset="0"/>
              <a:buNone/>
            </a:pPr>
            <a:r>
              <a:rPr lang="en-US" dirty="0" smtClean="0">
                <a:latin typeface="Arial" charset="0"/>
                <a:ea typeface="ＭＳ Ｐゴシック" pitchFamily="34" charset="-128"/>
                <a:cs typeface="Arial" charset="0"/>
              </a:rPr>
              <a:t>To solve the above mentioned problems materials scientist and engineers adopts the following.</a:t>
            </a:r>
          </a:p>
          <a:p>
            <a:r>
              <a:rPr lang="en-US" dirty="0" smtClean="0">
                <a:latin typeface="Arial" charset="0"/>
                <a:ea typeface="ＭＳ Ｐゴシック" pitchFamily="34" charset="-128"/>
                <a:cs typeface="Arial" charset="0"/>
              </a:rPr>
              <a:t>Developing biodegradable materials with properties that can be manipulated.</a:t>
            </a:r>
          </a:p>
          <a:p>
            <a:r>
              <a:rPr lang="en-US" dirty="0" smtClean="0">
                <a:latin typeface="Arial" charset="0"/>
                <a:ea typeface="ＭＳ Ｐゴシック" pitchFamily="34" charset="-128"/>
                <a:cs typeface="Arial" charset="0"/>
              </a:rPr>
              <a:t>Preparing  polymeric materials without using toxic or noxious components</a:t>
            </a:r>
          </a:p>
          <a:p>
            <a:r>
              <a:rPr lang="en-US" dirty="0" smtClean="0">
                <a:latin typeface="Arial" charset="0"/>
                <a:ea typeface="ＭＳ Ｐゴシック" pitchFamily="34" charset="-128"/>
                <a:cs typeface="Arial" charset="0"/>
              </a:rPr>
              <a:t>Developing materials that can naturally be broken down by the environment.</a:t>
            </a:r>
            <a:endParaRPr lang="en-MY" dirty="0" smtClean="0">
              <a:latin typeface="Arial" charset="0"/>
              <a:ea typeface="ＭＳ Ｐゴシック" pitchFamily="34" charset="-128"/>
              <a:cs typeface="Arial" charset="0"/>
            </a:endParaRP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solidFill>
                  <a:srgbClr val="FFC000"/>
                </a:solidFill>
                <a:latin typeface="Arial" pitchFamily="34" charset="0"/>
                <a:cs typeface="Arial" pitchFamily="34" charset="0"/>
              </a:rPr>
              <a:t>Introduction contd.</a:t>
            </a:r>
            <a:endParaRPr lang="en-US" dirty="0"/>
          </a:p>
        </p:txBody>
      </p:sp>
      <p:sp>
        <p:nvSpPr>
          <p:cNvPr id="3" name="Content Placeholder 2"/>
          <p:cNvSpPr>
            <a:spLocks noGrp="1"/>
          </p:cNvSpPr>
          <p:nvPr>
            <p:ph idx="1"/>
          </p:nvPr>
        </p:nvSpPr>
        <p:spPr/>
        <p:txBody>
          <a:bodyPr>
            <a:normAutofit lnSpcReduction="10000"/>
          </a:bodyPr>
          <a:lstStyle/>
          <a:p>
            <a:pPr>
              <a:buFont typeface="Arial" charset="0"/>
              <a:buNone/>
            </a:pPr>
            <a:r>
              <a:rPr lang="en-US" dirty="0" smtClean="0">
                <a:latin typeface="Arial" charset="0"/>
                <a:ea typeface="ＭＳ Ｐゴシック" pitchFamily="34" charset="-128"/>
                <a:cs typeface="Arial" charset="0"/>
              </a:rPr>
              <a:t>To obtain eco-friendly composites, the following materials were used.</a:t>
            </a:r>
          </a:p>
          <a:p>
            <a:r>
              <a:rPr lang="en-US" dirty="0" smtClean="0">
                <a:latin typeface="Arial" charset="0"/>
                <a:ea typeface="ＭＳ Ｐゴシック" pitchFamily="34" charset="-128"/>
                <a:cs typeface="Arial" charset="0"/>
              </a:rPr>
              <a:t>Natural fibers as reinforcement in composites production.</a:t>
            </a:r>
          </a:p>
          <a:p>
            <a:r>
              <a:rPr lang="en-US" dirty="0" smtClean="0">
                <a:latin typeface="Arial" charset="0"/>
                <a:ea typeface="ＭＳ Ｐゴシック" pitchFamily="34" charset="-128"/>
                <a:cs typeface="Arial" charset="0"/>
              </a:rPr>
              <a:t> Biodegradable polymers (PCL and PLA) were used as matrix.</a:t>
            </a:r>
            <a:br>
              <a:rPr lang="en-US" dirty="0" smtClean="0">
                <a:latin typeface="Arial" charset="0"/>
                <a:ea typeface="ＭＳ Ｐゴシック" pitchFamily="34" charset="-128"/>
                <a:cs typeface="Arial" charset="0"/>
              </a:rPr>
            </a:br>
            <a:r>
              <a:rPr lang="en-US" dirty="0" smtClean="0">
                <a:latin typeface="Arial" charset="0"/>
                <a:ea typeface="ＭＳ Ｐゴシック" pitchFamily="34" charset="-128"/>
                <a:cs typeface="Arial" charset="0"/>
              </a:rPr>
              <a:t>	This in addition to environmental protection is to reduce cost and also create a new class of composite materials.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639762"/>
          </a:xfrm>
        </p:spPr>
        <p:txBody>
          <a:bodyPr>
            <a:normAutofit/>
          </a:bodyPr>
          <a:lstStyle/>
          <a:p>
            <a:r>
              <a:rPr lang="en-US" sz="2400" dirty="0" smtClean="0">
                <a:solidFill>
                  <a:srgbClr val="FFC000"/>
                </a:solidFill>
                <a:latin typeface="+mj-lt"/>
              </a:rPr>
              <a:t>Figure1. Classification of  Reinforcing Natural/</a:t>
            </a:r>
            <a:r>
              <a:rPr lang="en-US" sz="2400" dirty="0" err="1" smtClean="0">
                <a:solidFill>
                  <a:srgbClr val="FFC000"/>
                </a:solidFill>
                <a:latin typeface="+mj-lt"/>
              </a:rPr>
              <a:t>Biofibers</a:t>
            </a:r>
            <a:endParaRPr lang="en-US" sz="2400" dirty="0"/>
          </a:p>
        </p:txBody>
      </p:sp>
      <p:sp>
        <p:nvSpPr>
          <p:cNvPr id="4" name="Content Placeholder 103"/>
          <p:cNvSpPr>
            <a:spLocks noGrp="1"/>
          </p:cNvSpPr>
          <p:nvPr>
            <p:ph idx="1"/>
          </p:nvPr>
        </p:nvSpPr>
        <p:spPr>
          <a:xfrm>
            <a:off x="2209800" y="762000"/>
            <a:ext cx="5105400" cy="533400"/>
          </a:xfr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charset="0"/>
              <a:buNone/>
              <a:defRPr/>
            </a:pPr>
            <a:r>
              <a:rPr lang="en-US" sz="1800" dirty="0" smtClean="0"/>
              <a:t>Reinforcing natural/</a:t>
            </a:r>
            <a:r>
              <a:rPr lang="en-US" sz="1800" dirty="0" err="1" smtClean="0"/>
              <a:t>Biofibers</a:t>
            </a:r>
            <a:endParaRPr lang="en-US" sz="1800" dirty="0"/>
          </a:p>
        </p:txBody>
      </p:sp>
      <p:cxnSp>
        <p:nvCxnSpPr>
          <p:cNvPr id="5" name="Straight Connector 4"/>
          <p:cNvCxnSpPr/>
          <p:nvPr/>
        </p:nvCxnSpPr>
        <p:spPr>
          <a:xfrm>
            <a:off x="4648200" y="1266825"/>
            <a:ext cx="0" cy="409575"/>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1874837" y="1676400"/>
            <a:ext cx="277336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4648200" y="1676400"/>
            <a:ext cx="2773363"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50825" y="1981200"/>
            <a:ext cx="5464175"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Non-wood natural/</a:t>
            </a:r>
            <a:r>
              <a:rPr lang="en-US" dirty="0" err="1"/>
              <a:t>biofibers</a:t>
            </a:r>
            <a:endParaRPr lang="en-US" dirty="0"/>
          </a:p>
        </p:txBody>
      </p:sp>
      <p:cxnSp>
        <p:nvCxnSpPr>
          <p:cNvPr id="9" name="Straight Connector 8"/>
          <p:cNvCxnSpPr/>
          <p:nvPr/>
        </p:nvCxnSpPr>
        <p:spPr>
          <a:xfrm>
            <a:off x="1905000" y="1693862"/>
            <a:ext cx="0" cy="28733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391400" y="1693862"/>
            <a:ext cx="0" cy="287338"/>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6553200" y="1981200"/>
            <a:ext cx="2286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Wood fibers</a:t>
            </a:r>
          </a:p>
        </p:txBody>
      </p:sp>
      <p:cxnSp>
        <p:nvCxnSpPr>
          <p:cNvPr id="12" name="Straight Connector 11"/>
          <p:cNvCxnSpPr/>
          <p:nvPr/>
        </p:nvCxnSpPr>
        <p:spPr>
          <a:xfrm>
            <a:off x="381000" y="2492375"/>
            <a:ext cx="0" cy="4032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667000" y="2514600"/>
            <a:ext cx="0" cy="4032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562600" y="2514600"/>
            <a:ext cx="0" cy="403225"/>
          </a:xfrm>
          <a:prstGeom prst="line">
            <a:avLst/>
          </a:prstGeom>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79388" y="285273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Straw fibers</a:t>
            </a:r>
          </a:p>
        </p:txBody>
      </p:sp>
      <p:cxnSp>
        <p:nvCxnSpPr>
          <p:cNvPr id="16" name="Straight Connector 15"/>
          <p:cNvCxnSpPr/>
          <p:nvPr/>
        </p:nvCxnSpPr>
        <p:spPr>
          <a:xfrm flipH="1">
            <a:off x="1524000" y="2895600"/>
            <a:ext cx="11525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667000" y="2895600"/>
            <a:ext cx="151288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971800" y="2921000"/>
            <a:ext cx="0" cy="431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524000" y="2895600"/>
            <a:ext cx="0" cy="431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191000" y="2895600"/>
            <a:ext cx="0" cy="431800"/>
          </a:xfrm>
          <a:prstGeom prst="line">
            <a:avLst/>
          </a:prstGeom>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1162050" y="3284538"/>
            <a:ext cx="914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Bast</a:t>
            </a:r>
            <a:endParaRPr lang="en-US" dirty="0"/>
          </a:p>
        </p:txBody>
      </p:sp>
      <p:sp>
        <p:nvSpPr>
          <p:cNvPr id="23" name="Rectangle 22"/>
          <p:cNvSpPr/>
          <p:nvPr/>
        </p:nvSpPr>
        <p:spPr>
          <a:xfrm>
            <a:off x="2530475" y="3284538"/>
            <a:ext cx="914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Leaf</a:t>
            </a:r>
          </a:p>
        </p:txBody>
      </p:sp>
      <p:sp>
        <p:nvSpPr>
          <p:cNvPr id="24" name="Rectangle 23"/>
          <p:cNvSpPr/>
          <p:nvPr/>
        </p:nvSpPr>
        <p:spPr>
          <a:xfrm>
            <a:off x="3657600" y="3284538"/>
            <a:ext cx="1295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Seed/Fruit</a:t>
            </a:r>
          </a:p>
        </p:txBody>
      </p:sp>
      <p:sp>
        <p:nvSpPr>
          <p:cNvPr id="25" name="Rectangle 24"/>
          <p:cNvSpPr/>
          <p:nvPr/>
        </p:nvSpPr>
        <p:spPr>
          <a:xfrm>
            <a:off x="5105400" y="2852738"/>
            <a:ext cx="914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Grass fibers</a:t>
            </a:r>
          </a:p>
        </p:txBody>
      </p:sp>
      <p:cxnSp>
        <p:nvCxnSpPr>
          <p:cNvPr id="26" name="Straight Connector 25"/>
          <p:cNvCxnSpPr/>
          <p:nvPr/>
        </p:nvCxnSpPr>
        <p:spPr>
          <a:xfrm>
            <a:off x="6781800" y="2517775"/>
            <a:ext cx="0" cy="1216025"/>
          </a:xfrm>
          <a:prstGeom prst="line">
            <a:avLst/>
          </a:prstGeom>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6324600" y="3657600"/>
            <a:ext cx="914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E.g. soft and hard woods</a:t>
            </a:r>
          </a:p>
        </p:txBody>
      </p:sp>
      <p:cxnSp>
        <p:nvCxnSpPr>
          <p:cNvPr id="28" name="Straight Connector 27"/>
          <p:cNvCxnSpPr/>
          <p:nvPr/>
        </p:nvCxnSpPr>
        <p:spPr>
          <a:xfrm>
            <a:off x="8610600" y="2524125"/>
            <a:ext cx="0" cy="1819275"/>
          </a:xfrm>
          <a:prstGeom prst="line">
            <a:avLst/>
          </a:prstGeom>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7543800" y="4268788"/>
            <a:ext cx="13716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Recycled wood fibers E.g. Newspaper/magazines fibers</a:t>
            </a:r>
          </a:p>
        </p:txBody>
      </p:sp>
      <p:cxnSp>
        <p:nvCxnSpPr>
          <p:cNvPr id="30" name="Straight Connector 29"/>
          <p:cNvCxnSpPr/>
          <p:nvPr/>
        </p:nvCxnSpPr>
        <p:spPr>
          <a:xfrm>
            <a:off x="468313" y="3767138"/>
            <a:ext cx="0" cy="13779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619250" y="3817938"/>
            <a:ext cx="0" cy="187325"/>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987675" y="3665538"/>
            <a:ext cx="0" cy="1563687"/>
          </a:xfrm>
          <a:prstGeom prst="line">
            <a:avLst/>
          </a:prstGeom>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76200" y="5145088"/>
            <a:ext cx="12192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E.g. rice/wheat/corn straws</a:t>
            </a:r>
          </a:p>
        </p:txBody>
      </p:sp>
      <p:sp>
        <p:nvSpPr>
          <p:cNvPr id="34" name="Rectangle 33"/>
          <p:cNvSpPr/>
          <p:nvPr/>
        </p:nvSpPr>
        <p:spPr>
          <a:xfrm>
            <a:off x="1093788" y="4005263"/>
            <a:ext cx="1143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E.g. </a:t>
            </a:r>
            <a:r>
              <a:rPr lang="en-US" dirty="0" err="1"/>
              <a:t>kenaf</a:t>
            </a:r>
            <a:r>
              <a:rPr lang="en-US" dirty="0"/>
              <a:t>, flax, jute, hemp</a:t>
            </a:r>
          </a:p>
        </p:txBody>
      </p:sp>
      <p:sp>
        <p:nvSpPr>
          <p:cNvPr id="35" name="Rectangle 34"/>
          <p:cNvSpPr/>
          <p:nvPr/>
        </p:nvSpPr>
        <p:spPr>
          <a:xfrm>
            <a:off x="2438400" y="4503738"/>
            <a:ext cx="12192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E.g. henequen, sisal, pineapple leaf fiber</a:t>
            </a:r>
          </a:p>
        </p:txBody>
      </p:sp>
      <p:cxnSp>
        <p:nvCxnSpPr>
          <p:cNvPr id="36" name="Straight Connector 35"/>
          <p:cNvCxnSpPr/>
          <p:nvPr/>
        </p:nvCxnSpPr>
        <p:spPr>
          <a:xfrm>
            <a:off x="5486400" y="3386138"/>
            <a:ext cx="0" cy="1533525"/>
          </a:xfrm>
          <a:prstGeom prst="line">
            <a:avLst/>
          </a:prstGeom>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4267200" y="4954588"/>
            <a:ext cx="1905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Bamboo fiber, switch grass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lgn="ctr">
              <a:defRPr/>
            </a:pPr>
            <a:r>
              <a:rPr lang="en-US" sz="3600" dirty="0" smtClean="0">
                <a:solidFill>
                  <a:srgbClr val="FFC000"/>
                </a:solidFill>
                <a:latin typeface="Arial" pitchFamily="34" charset="0"/>
                <a:cs typeface="Arial" pitchFamily="34" charset="0"/>
              </a:rPr>
              <a:t>Composition of natural fibers</a:t>
            </a:r>
            <a:r>
              <a:rPr lang="en-US" dirty="0" smtClean="0"/>
              <a:t/>
            </a:r>
            <a:br>
              <a:rPr lang="en-US" dirty="0" smtClean="0"/>
            </a:br>
            <a:endParaRPr lang="en-US" dirty="0"/>
          </a:p>
        </p:txBody>
      </p:sp>
      <p:sp>
        <p:nvSpPr>
          <p:cNvPr id="5" name="Content Placeholder 2"/>
          <p:cNvSpPr>
            <a:spLocks noGrp="1"/>
          </p:cNvSpPr>
          <p:nvPr>
            <p:ph idx="1"/>
          </p:nvPr>
        </p:nvSpPr>
        <p:spPr>
          <a:xfrm>
            <a:off x="457200" y="990600"/>
            <a:ext cx="8229600" cy="5562600"/>
          </a:xfrm>
        </p:spPr>
        <p:txBody>
          <a:bodyPr/>
          <a:lstStyle/>
          <a:p>
            <a:pPr>
              <a:buFont typeface="Arial" charset="0"/>
              <a:buNone/>
            </a:pPr>
            <a:r>
              <a:rPr lang="en-US" dirty="0" smtClean="0">
                <a:latin typeface="Trebuchet MS" pitchFamily="34" charset="0"/>
                <a:ea typeface="ＭＳ Ｐゴシック" pitchFamily="34" charset="-128"/>
                <a:cs typeface="Trebuchet MS" pitchFamily="34" charset="0"/>
              </a:rPr>
              <a:t>	</a:t>
            </a:r>
            <a:r>
              <a:rPr lang="en-US" dirty="0" smtClean="0">
                <a:latin typeface="Arial" charset="0"/>
                <a:ea typeface="ＭＳ Ｐゴシック" pitchFamily="34" charset="-128"/>
                <a:cs typeface="Arial" charset="0"/>
              </a:rPr>
              <a:t>All natural fibers whether wood or non wood are</a:t>
            </a:r>
          </a:p>
          <a:p>
            <a:r>
              <a:rPr lang="en-US" dirty="0" smtClean="0">
                <a:latin typeface="Arial" charset="0"/>
                <a:ea typeface="ＭＳ Ｐゴシック" pitchFamily="34" charset="-128"/>
                <a:cs typeface="Arial" charset="0"/>
              </a:rPr>
              <a:t> Cellulosic in nature. </a:t>
            </a:r>
          </a:p>
          <a:p>
            <a:r>
              <a:rPr lang="en-US" dirty="0" smtClean="0">
                <a:latin typeface="Arial" charset="0"/>
                <a:ea typeface="ＭＳ Ｐゴシック" pitchFamily="34" charset="-128"/>
                <a:cs typeface="Arial" charset="0"/>
              </a:rPr>
              <a:t> Cellulose and lignin are the major components found in natural </a:t>
            </a:r>
            <a:r>
              <a:rPr lang="en-US" dirty="0" err="1" smtClean="0">
                <a:latin typeface="Arial" charset="0"/>
                <a:ea typeface="ＭＳ Ｐゴシック" pitchFamily="34" charset="-128"/>
                <a:cs typeface="Arial" charset="0"/>
              </a:rPr>
              <a:t>biofibers</a:t>
            </a:r>
            <a:r>
              <a:rPr lang="en-US" dirty="0" smtClean="0">
                <a:latin typeface="Arial" charset="0"/>
                <a:ea typeface="ＭＳ Ｐゴシック" pitchFamily="34" charset="-128"/>
                <a:cs typeface="Arial" charset="0"/>
              </a:rPr>
              <a:t>. </a:t>
            </a:r>
          </a:p>
          <a:p>
            <a:r>
              <a:rPr lang="en-US" dirty="0" smtClean="0">
                <a:latin typeface="Arial" charset="0"/>
                <a:ea typeface="ＭＳ Ｐゴシック" pitchFamily="34" charset="-128"/>
                <a:cs typeface="Arial" charset="0"/>
              </a:rPr>
              <a:t> Lignin is the material that gives support to the structure of plants.</a:t>
            </a:r>
          </a:p>
          <a:p>
            <a:endParaRPr lang="en-US" dirty="0" smtClean="0">
              <a:latin typeface="Arial" charset="0"/>
              <a:ea typeface="ＭＳ Ｐゴシック" pitchFamily="34" charset="-128"/>
              <a:cs typeface="Arial" charset="0"/>
            </a:endParaRPr>
          </a:p>
          <a:p>
            <a:pPr>
              <a:buFont typeface="Arial" charset="0"/>
              <a:buNone/>
            </a:pPr>
            <a:endParaRPr lang="en-US" dirty="0" smtClean="0">
              <a:latin typeface="Arial" charset="0"/>
              <a:ea typeface="ＭＳ Ｐゴシック" pitchFamily="34" charset="-128"/>
              <a:cs typeface="Arial" charset="0"/>
            </a:endParaRPr>
          </a:p>
        </p:txBody>
      </p:sp>
      <p:pic>
        <p:nvPicPr>
          <p:cNvPr id="6" name="Picture 4"/>
          <p:cNvPicPr>
            <a:picLocks noChangeAspect="1" noChangeArrowheads="1"/>
          </p:cNvPicPr>
          <p:nvPr/>
        </p:nvPicPr>
        <p:blipFill>
          <a:blip r:embed="rId2" cstate="print"/>
          <a:srcRect r="7301"/>
          <a:stretch>
            <a:fillRect/>
          </a:stretch>
        </p:blipFill>
        <p:spPr bwMode="auto">
          <a:xfrm>
            <a:off x="1295400" y="5100638"/>
            <a:ext cx="6400800" cy="122396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dirty="0" smtClean="0">
                <a:solidFill>
                  <a:srgbClr val="FFC000"/>
                </a:solidFill>
                <a:latin typeface="Arial" pitchFamily="34" charset="0"/>
                <a:cs typeface="Arial" pitchFamily="34" charset="0"/>
              </a:rPr>
              <a:t>Table1. Chemical composition of some natural fibers</a:t>
            </a:r>
            <a:endParaRPr lang="en-US" sz="2800" dirty="0"/>
          </a:p>
        </p:txBody>
      </p:sp>
      <p:graphicFrame>
        <p:nvGraphicFramePr>
          <p:cNvPr id="4" name="Content Placeholder 3"/>
          <p:cNvGraphicFramePr>
            <a:graphicFrameLocks noGrp="1"/>
          </p:cNvGraphicFramePr>
          <p:nvPr>
            <p:ph idx="1"/>
          </p:nvPr>
        </p:nvGraphicFramePr>
        <p:xfrm>
          <a:off x="152400" y="1295398"/>
          <a:ext cx="8839200" cy="5614698"/>
        </p:xfrm>
        <a:graphic>
          <a:graphicData uri="http://schemas.openxmlformats.org/drawingml/2006/table">
            <a:tbl>
              <a:tblPr firstRow="1" bandRow="1">
                <a:tableStyleId>{5C22544A-7EE6-4342-B048-85BDC9FD1C3A}</a:tableStyleId>
              </a:tblPr>
              <a:tblGrid>
                <a:gridCol w="1473200"/>
                <a:gridCol w="1473200"/>
                <a:gridCol w="1473200"/>
                <a:gridCol w="1473200"/>
                <a:gridCol w="1473200"/>
                <a:gridCol w="1473200"/>
              </a:tblGrid>
              <a:tr h="1840963">
                <a:tc>
                  <a:txBody>
                    <a:bodyPr/>
                    <a:lstStyle/>
                    <a:p>
                      <a:pPr marL="457200" algn="ctr">
                        <a:lnSpc>
                          <a:spcPct val="150000"/>
                        </a:lnSpc>
                        <a:spcAft>
                          <a:spcPts val="0"/>
                        </a:spcAft>
                      </a:pPr>
                      <a:r>
                        <a:rPr lang="en-US" sz="1200" b="1" dirty="0">
                          <a:latin typeface="Arial Black" pitchFamily="34" charset="0"/>
                          <a:ea typeface="Calibri"/>
                          <a:cs typeface="Times New Roman"/>
                        </a:rPr>
                        <a:t>Fiber</a:t>
                      </a:r>
                      <a:endParaRPr lang="en-US" sz="1200" dirty="0">
                        <a:latin typeface="Arial Black" pitchFamily="34" charset="0"/>
                        <a:ea typeface="Calibri"/>
                        <a:cs typeface="Times New Roman"/>
                      </a:endParaRPr>
                    </a:p>
                  </a:txBody>
                  <a:tcPr marL="68580" marR="68580" marT="0" marB="0"/>
                </a:tc>
                <a:tc>
                  <a:txBody>
                    <a:bodyPr/>
                    <a:lstStyle/>
                    <a:p>
                      <a:pPr marL="457200" algn="ctr">
                        <a:lnSpc>
                          <a:spcPct val="150000"/>
                        </a:lnSpc>
                        <a:spcAft>
                          <a:spcPts val="0"/>
                        </a:spcAft>
                      </a:pPr>
                      <a:r>
                        <a:rPr lang="en-US" sz="1200" b="1" dirty="0">
                          <a:latin typeface="Arial Black" pitchFamily="34" charset="0"/>
                          <a:ea typeface="Calibri"/>
                          <a:cs typeface="Times New Roman"/>
                        </a:rPr>
                        <a:t>Cellulose</a:t>
                      </a:r>
                      <a:endParaRPr lang="en-US" sz="1200" dirty="0">
                        <a:latin typeface="Arial Black" pitchFamily="34" charset="0"/>
                        <a:ea typeface="Calibri"/>
                        <a:cs typeface="Times New Roman"/>
                      </a:endParaRPr>
                    </a:p>
                    <a:p>
                      <a:pPr marL="457200" algn="ctr">
                        <a:lnSpc>
                          <a:spcPct val="150000"/>
                        </a:lnSpc>
                        <a:spcAft>
                          <a:spcPts val="0"/>
                        </a:spcAft>
                      </a:pPr>
                      <a:r>
                        <a:rPr lang="en-US" sz="1200" b="1" dirty="0">
                          <a:latin typeface="Arial Black" pitchFamily="34" charset="0"/>
                          <a:ea typeface="Calibri"/>
                          <a:cs typeface="Times New Roman"/>
                        </a:rPr>
                        <a:t>(%)</a:t>
                      </a:r>
                      <a:endParaRPr lang="en-US" sz="1200" dirty="0">
                        <a:latin typeface="Arial Black" pitchFamily="34" charset="0"/>
                        <a:ea typeface="Calibri"/>
                        <a:cs typeface="Times New Roman"/>
                      </a:endParaRPr>
                    </a:p>
                  </a:txBody>
                  <a:tcPr marL="68580" marR="68580" marT="0" marB="0"/>
                </a:tc>
                <a:tc>
                  <a:txBody>
                    <a:bodyPr/>
                    <a:lstStyle/>
                    <a:p>
                      <a:pPr marL="457200" algn="ctr">
                        <a:lnSpc>
                          <a:spcPct val="150000"/>
                        </a:lnSpc>
                        <a:spcAft>
                          <a:spcPts val="0"/>
                        </a:spcAft>
                      </a:pPr>
                      <a:r>
                        <a:rPr lang="en-US" sz="1200" b="1" dirty="0">
                          <a:latin typeface="Arial Black" pitchFamily="34" charset="0"/>
                          <a:ea typeface="Calibri"/>
                          <a:cs typeface="Times New Roman"/>
                        </a:rPr>
                        <a:t>Lignin</a:t>
                      </a:r>
                      <a:endParaRPr lang="en-US" sz="1200" dirty="0">
                        <a:latin typeface="Arial Black" pitchFamily="34" charset="0"/>
                        <a:ea typeface="Calibri"/>
                        <a:cs typeface="Times New Roman"/>
                      </a:endParaRPr>
                    </a:p>
                    <a:p>
                      <a:pPr marL="457200" algn="ctr">
                        <a:lnSpc>
                          <a:spcPct val="150000"/>
                        </a:lnSpc>
                        <a:spcAft>
                          <a:spcPts val="0"/>
                        </a:spcAft>
                      </a:pPr>
                      <a:r>
                        <a:rPr lang="en-US" sz="1200" b="1" dirty="0">
                          <a:latin typeface="Arial Black" pitchFamily="34" charset="0"/>
                          <a:ea typeface="Calibri"/>
                          <a:cs typeface="Times New Roman"/>
                        </a:rPr>
                        <a:t>(%)</a:t>
                      </a:r>
                      <a:endParaRPr lang="en-US" sz="1200" dirty="0">
                        <a:latin typeface="Arial Black" pitchFamily="34" charset="0"/>
                        <a:ea typeface="Calibri"/>
                        <a:cs typeface="Times New Roman"/>
                      </a:endParaRPr>
                    </a:p>
                  </a:txBody>
                  <a:tcPr marL="68580" marR="68580" marT="0" marB="0"/>
                </a:tc>
                <a:tc>
                  <a:txBody>
                    <a:bodyPr/>
                    <a:lstStyle/>
                    <a:p>
                      <a:pPr marL="457200" algn="ctr">
                        <a:lnSpc>
                          <a:spcPct val="150000"/>
                        </a:lnSpc>
                        <a:spcAft>
                          <a:spcPts val="0"/>
                        </a:spcAft>
                      </a:pPr>
                      <a:r>
                        <a:rPr lang="en-US" sz="1200" b="1" dirty="0" err="1">
                          <a:latin typeface="Arial Black" pitchFamily="34" charset="0"/>
                          <a:ea typeface="Calibri"/>
                          <a:cs typeface="Times New Roman"/>
                        </a:rPr>
                        <a:t>Hemicellulose</a:t>
                      </a:r>
                      <a:endParaRPr lang="en-US" sz="1200" dirty="0">
                        <a:latin typeface="Arial Black" pitchFamily="34" charset="0"/>
                        <a:ea typeface="Calibri"/>
                        <a:cs typeface="Times New Roman"/>
                      </a:endParaRPr>
                    </a:p>
                    <a:p>
                      <a:pPr marL="457200" algn="ctr">
                        <a:lnSpc>
                          <a:spcPct val="150000"/>
                        </a:lnSpc>
                        <a:spcAft>
                          <a:spcPts val="0"/>
                        </a:spcAft>
                      </a:pPr>
                      <a:r>
                        <a:rPr lang="en-US" sz="1200" b="1" dirty="0">
                          <a:latin typeface="Arial Black" pitchFamily="34" charset="0"/>
                          <a:ea typeface="Calibri"/>
                          <a:cs typeface="Times New Roman"/>
                        </a:rPr>
                        <a:t>(or </a:t>
                      </a:r>
                      <a:r>
                        <a:rPr lang="en-US" sz="1200" b="1" dirty="0" err="1">
                          <a:latin typeface="Arial Black" pitchFamily="34" charset="0"/>
                          <a:ea typeface="Calibri"/>
                          <a:cs typeface="Times New Roman"/>
                        </a:rPr>
                        <a:t>pentosan</a:t>
                      </a:r>
                      <a:r>
                        <a:rPr lang="en-US" sz="1200" b="1" dirty="0">
                          <a:latin typeface="Arial Black" pitchFamily="34" charset="0"/>
                          <a:ea typeface="Calibri"/>
                          <a:cs typeface="Times New Roman"/>
                        </a:rPr>
                        <a:t>) (%)</a:t>
                      </a:r>
                      <a:endParaRPr lang="en-US" sz="1200" dirty="0">
                        <a:latin typeface="Arial Black" pitchFamily="34" charset="0"/>
                        <a:ea typeface="Calibri"/>
                        <a:cs typeface="Times New Roman"/>
                      </a:endParaRPr>
                    </a:p>
                  </a:txBody>
                  <a:tcPr marL="68580" marR="68580" marT="0" marB="0"/>
                </a:tc>
                <a:tc>
                  <a:txBody>
                    <a:bodyPr/>
                    <a:lstStyle/>
                    <a:p>
                      <a:pPr marL="457200" algn="ctr">
                        <a:lnSpc>
                          <a:spcPct val="150000"/>
                        </a:lnSpc>
                        <a:spcAft>
                          <a:spcPts val="0"/>
                        </a:spcAft>
                      </a:pPr>
                      <a:r>
                        <a:rPr lang="en-US" sz="1200" b="1">
                          <a:latin typeface="Arial Black" pitchFamily="34" charset="0"/>
                          <a:ea typeface="Calibri"/>
                          <a:cs typeface="Times New Roman"/>
                        </a:rPr>
                        <a:t>Pectin</a:t>
                      </a:r>
                      <a:endParaRPr lang="en-US" sz="1200">
                        <a:latin typeface="Arial Black" pitchFamily="34" charset="0"/>
                        <a:ea typeface="Calibri"/>
                        <a:cs typeface="Times New Roman"/>
                      </a:endParaRPr>
                    </a:p>
                    <a:p>
                      <a:pPr marL="457200" algn="ctr">
                        <a:lnSpc>
                          <a:spcPct val="150000"/>
                        </a:lnSpc>
                        <a:spcAft>
                          <a:spcPts val="0"/>
                        </a:spcAft>
                      </a:pPr>
                      <a:r>
                        <a:rPr lang="en-US" sz="1200" b="1">
                          <a:latin typeface="Arial Black" pitchFamily="34" charset="0"/>
                          <a:ea typeface="Calibri"/>
                          <a:cs typeface="Times New Roman"/>
                        </a:rPr>
                        <a:t>(%)</a:t>
                      </a:r>
                      <a:endParaRPr lang="en-US" sz="1200">
                        <a:latin typeface="Arial Black" pitchFamily="34" charset="0"/>
                        <a:ea typeface="Calibri"/>
                        <a:cs typeface="Times New Roman"/>
                      </a:endParaRPr>
                    </a:p>
                  </a:txBody>
                  <a:tcPr marL="68580" marR="68580" marT="0" marB="0"/>
                </a:tc>
                <a:tc>
                  <a:txBody>
                    <a:bodyPr/>
                    <a:lstStyle/>
                    <a:p>
                      <a:pPr marL="457200" algn="ctr">
                        <a:lnSpc>
                          <a:spcPct val="150000"/>
                        </a:lnSpc>
                        <a:spcAft>
                          <a:spcPts val="0"/>
                        </a:spcAft>
                      </a:pPr>
                      <a:r>
                        <a:rPr lang="en-US" sz="1200" b="1" dirty="0">
                          <a:latin typeface="Arial Black" pitchFamily="34" charset="0"/>
                          <a:ea typeface="Calibri"/>
                          <a:cs typeface="Times New Roman"/>
                        </a:rPr>
                        <a:t>Ash</a:t>
                      </a:r>
                      <a:endParaRPr lang="en-US" sz="1200" dirty="0">
                        <a:latin typeface="Arial Black" pitchFamily="34" charset="0"/>
                        <a:ea typeface="Calibri"/>
                        <a:cs typeface="Times New Roman"/>
                      </a:endParaRPr>
                    </a:p>
                    <a:p>
                      <a:pPr marL="457200" algn="ctr">
                        <a:lnSpc>
                          <a:spcPct val="150000"/>
                        </a:lnSpc>
                        <a:spcAft>
                          <a:spcPts val="1000"/>
                        </a:spcAft>
                      </a:pPr>
                      <a:r>
                        <a:rPr lang="en-US" sz="1200" b="1" dirty="0">
                          <a:latin typeface="Arial Black" pitchFamily="34" charset="0"/>
                          <a:ea typeface="Calibri"/>
                          <a:cs typeface="Times New Roman"/>
                        </a:rPr>
                        <a:t>(%)</a:t>
                      </a:r>
                      <a:endParaRPr lang="en-US" sz="1200" dirty="0">
                        <a:latin typeface="Arial Black" pitchFamily="34" charset="0"/>
                        <a:ea typeface="Calibri"/>
                        <a:cs typeface="Times New Roman"/>
                      </a:endParaRPr>
                    </a:p>
                  </a:txBody>
                  <a:tcPr marL="68580" marR="68580" marT="0" marB="0"/>
                </a:tc>
              </a:tr>
              <a:tr h="497742">
                <a:tc>
                  <a:txBody>
                    <a:bodyPr/>
                    <a:lstStyle/>
                    <a:p>
                      <a:pPr marL="457200" algn="ctr">
                        <a:lnSpc>
                          <a:spcPct val="150000"/>
                        </a:lnSpc>
                        <a:spcAft>
                          <a:spcPts val="0"/>
                        </a:spcAft>
                      </a:pPr>
                      <a:r>
                        <a:rPr lang="en-US" sz="1200" dirty="0">
                          <a:latin typeface="Arial Black" pitchFamily="34" charset="0"/>
                          <a:ea typeface="Calibri"/>
                          <a:cs typeface="Times New Roman"/>
                        </a:rPr>
                        <a:t>Abaca</a:t>
                      </a:r>
                    </a:p>
                  </a:txBody>
                  <a:tcPr marL="68580" marR="68580" marT="0" marB="0"/>
                </a:tc>
                <a:tc>
                  <a:txBody>
                    <a:bodyPr/>
                    <a:lstStyle/>
                    <a:p>
                      <a:pPr marL="457200" algn="ctr">
                        <a:lnSpc>
                          <a:spcPct val="150000"/>
                        </a:lnSpc>
                        <a:spcAft>
                          <a:spcPts val="0"/>
                        </a:spcAft>
                      </a:pPr>
                      <a:r>
                        <a:rPr lang="en-US" sz="1200" dirty="0">
                          <a:latin typeface="Arial Black" pitchFamily="34" charset="0"/>
                          <a:ea typeface="Calibri"/>
                          <a:cs typeface="Times New Roman"/>
                        </a:rPr>
                        <a:t>56-63</a:t>
                      </a:r>
                    </a:p>
                  </a:txBody>
                  <a:tcPr marL="68580" marR="68580" marT="0" marB="0"/>
                </a:tc>
                <a:tc>
                  <a:txBody>
                    <a:bodyPr/>
                    <a:lstStyle/>
                    <a:p>
                      <a:pPr marL="457200" algn="ctr">
                        <a:lnSpc>
                          <a:spcPct val="150000"/>
                        </a:lnSpc>
                        <a:spcAft>
                          <a:spcPts val="0"/>
                        </a:spcAft>
                      </a:pPr>
                      <a:r>
                        <a:rPr lang="en-US" sz="1200" dirty="0">
                          <a:latin typeface="Arial Black" pitchFamily="34" charset="0"/>
                          <a:ea typeface="Calibri"/>
                          <a:cs typeface="Times New Roman"/>
                        </a:rPr>
                        <a:t>7-9</a:t>
                      </a:r>
                    </a:p>
                  </a:txBody>
                  <a:tcPr marL="68580" marR="68580" marT="0" marB="0"/>
                </a:tc>
                <a:tc>
                  <a:txBody>
                    <a:bodyPr/>
                    <a:lstStyle/>
                    <a:p>
                      <a:pPr marL="457200" algn="ctr">
                        <a:lnSpc>
                          <a:spcPct val="150000"/>
                        </a:lnSpc>
                        <a:spcAft>
                          <a:spcPts val="0"/>
                        </a:spcAft>
                      </a:pPr>
                      <a:r>
                        <a:rPr lang="en-US" sz="1200" dirty="0">
                          <a:latin typeface="Arial Black" pitchFamily="34" charset="0"/>
                          <a:ea typeface="Calibri"/>
                          <a:cs typeface="Times New Roman"/>
                        </a:rPr>
                        <a:t>15-17</a:t>
                      </a:r>
                    </a:p>
                  </a:txBody>
                  <a:tcPr marL="68580" marR="68580" marT="0" marB="0"/>
                </a:tc>
                <a:tc>
                  <a:txBody>
                    <a:bodyPr/>
                    <a:lstStyle/>
                    <a:p>
                      <a:pPr marL="457200" algn="ctr">
                        <a:lnSpc>
                          <a:spcPct val="150000"/>
                        </a:lnSpc>
                        <a:spcAft>
                          <a:spcPts val="0"/>
                        </a:spcAft>
                      </a:pPr>
                      <a:r>
                        <a:rPr lang="en-US" sz="1200">
                          <a:latin typeface="Arial Black" pitchFamily="34" charset="0"/>
                          <a:ea typeface="Calibri"/>
                          <a:cs typeface="Times New Roman"/>
                        </a:rPr>
                        <a:t>-</a:t>
                      </a:r>
                    </a:p>
                  </a:txBody>
                  <a:tcPr marL="68580" marR="68580" marT="0" marB="0"/>
                </a:tc>
                <a:tc>
                  <a:txBody>
                    <a:bodyPr/>
                    <a:lstStyle/>
                    <a:p>
                      <a:pPr marL="457200" algn="ctr">
                        <a:lnSpc>
                          <a:spcPct val="150000"/>
                        </a:lnSpc>
                        <a:spcAft>
                          <a:spcPts val="1000"/>
                        </a:spcAft>
                      </a:pPr>
                      <a:r>
                        <a:rPr lang="en-US" sz="1200" dirty="0">
                          <a:latin typeface="Arial Black" pitchFamily="34" charset="0"/>
                          <a:ea typeface="Calibri"/>
                          <a:cs typeface="Times New Roman"/>
                        </a:rPr>
                        <a:t>3</a:t>
                      </a:r>
                    </a:p>
                  </a:txBody>
                  <a:tcPr marL="68580" marR="68580" marT="0" marB="0"/>
                </a:tc>
              </a:tr>
              <a:tr h="736385">
                <a:tc>
                  <a:txBody>
                    <a:bodyPr/>
                    <a:lstStyle/>
                    <a:p>
                      <a:pPr marL="457200" algn="ctr">
                        <a:lnSpc>
                          <a:spcPct val="150000"/>
                        </a:lnSpc>
                        <a:spcAft>
                          <a:spcPts val="0"/>
                        </a:spcAft>
                      </a:pPr>
                      <a:r>
                        <a:rPr lang="en-US" sz="1200" dirty="0" err="1">
                          <a:latin typeface="Arial Black" pitchFamily="34" charset="0"/>
                          <a:ea typeface="Calibri"/>
                          <a:cs typeface="Times New Roman"/>
                        </a:rPr>
                        <a:t>Kenaf</a:t>
                      </a:r>
                      <a:r>
                        <a:rPr lang="en-US" sz="1200" dirty="0">
                          <a:latin typeface="Arial Black" pitchFamily="34" charset="0"/>
                          <a:ea typeface="Calibri"/>
                          <a:cs typeface="Times New Roman"/>
                        </a:rPr>
                        <a:t> (</a:t>
                      </a:r>
                      <a:r>
                        <a:rPr lang="en-US" sz="1200" dirty="0" err="1">
                          <a:latin typeface="Arial Black" pitchFamily="34" charset="0"/>
                          <a:ea typeface="Calibri"/>
                          <a:cs typeface="Times New Roman"/>
                        </a:rPr>
                        <a:t>bast</a:t>
                      </a:r>
                      <a:r>
                        <a:rPr lang="en-US" sz="1200" dirty="0">
                          <a:latin typeface="Arial Black" pitchFamily="34" charset="0"/>
                          <a:ea typeface="Calibri"/>
                          <a:cs typeface="Times New Roman"/>
                        </a:rPr>
                        <a:t>)</a:t>
                      </a:r>
                    </a:p>
                  </a:txBody>
                  <a:tcPr marL="68580" marR="68580" marT="0" marB="0"/>
                </a:tc>
                <a:tc>
                  <a:txBody>
                    <a:bodyPr/>
                    <a:lstStyle/>
                    <a:p>
                      <a:pPr marL="457200" algn="ctr">
                        <a:lnSpc>
                          <a:spcPct val="150000"/>
                        </a:lnSpc>
                        <a:spcAft>
                          <a:spcPts val="0"/>
                        </a:spcAft>
                      </a:pPr>
                      <a:r>
                        <a:rPr lang="en-US" sz="1200" dirty="0">
                          <a:latin typeface="Arial Black" pitchFamily="34" charset="0"/>
                          <a:ea typeface="Calibri"/>
                          <a:cs typeface="Times New Roman"/>
                        </a:rPr>
                        <a:t>31-57</a:t>
                      </a:r>
                    </a:p>
                  </a:txBody>
                  <a:tcPr marL="68580" marR="68580" marT="0" marB="0"/>
                </a:tc>
                <a:tc>
                  <a:txBody>
                    <a:bodyPr/>
                    <a:lstStyle/>
                    <a:p>
                      <a:pPr marL="457200" algn="ctr">
                        <a:lnSpc>
                          <a:spcPct val="150000"/>
                        </a:lnSpc>
                        <a:spcAft>
                          <a:spcPts val="0"/>
                        </a:spcAft>
                      </a:pPr>
                      <a:r>
                        <a:rPr lang="en-US" sz="1200" dirty="0">
                          <a:latin typeface="Arial Black" pitchFamily="34" charset="0"/>
                          <a:ea typeface="Calibri"/>
                          <a:cs typeface="Times New Roman"/>
                        </a:rPr>
                        <a:t>15-19</a:t>
                      </a:r>
                    </a:p>
                  </a:txBody>
                  <a:tcPr marL="68580" marR="68580" marT="0" marB="0"/>
                </a:tc>
                <a:tc>
                  <a:txBody>
                    <a:bodyPr/>
                    <a:lstStyle/>
                    <a:p>
                      <a:pPr marL="457200" algn="ctr">
                        <a:lnSpc>
                          <a:spcPct val="150000"/>
                        </a:lnSpc>
                        <a:spcAft>
                          <a:spcPts val="0"/>
                        </a:spcAft>
                      </a:pPr>
                      <a:r>
                        <a:rPr lang="en-US" sz="1200" dirty="0">
                          <a:latin typeface="Arial Black" pitchFamily="34" charset="0"/>
                          <a:ea typeface="Calibri"/>
                          <a:cs typeface="Times New Roman"/>
                        </a:rPr>
                        <a:t>21.5-23</a:t>
                      </a:r>
                    </a:p>
                  </a:txBody>
                  <a:tcPr marL="68580" marR="68580" marT="0" marB="0"/>
                </a:tc>
                <a:tc>
                  <a:txBody>
                    <a:bodyPr/>
                    <a:lstStyle/>
                    <a:p>
                      <a:pPr marL="457200" algn="ctr">
                        <a:lnSpc>
                          <a:spcPct val="150000"/>
                        </a:lnSpc>
                        <a:spcAft>
                          <a:spcPts val="0"/>
                        </a:spcAft>
                      </a:pPr>
                      <a:r>
                        <a:rPr lang="en-US" sz="1200">
                          <a:latin typeface="Arial Black" pitchFamily="34" charset="0"/>
                          <a:ea typeface="Calibri"/>
                          <a:cs typeface="Times New Roman"/>
                        </a:rPr>
                        <a:t>-</a:t>
                      </a:r>
                    </a:p>
                  </a:txBody>
                  <a:tcPr marL="68580" marR="68580" marT="0" marB="0"/>
                </a:tc>
                <a:tc>
                  <a:txBody>
                    <a:bodyPr/>
                    <a:lstStyle/>
                    <a:p>
                      <a:pPr marL="457200" algn="ctr">
                        <a:lnSpc>
                          <a:spcPct val="150000"/>
                        </a:lnSpc>
                        <a:spcAft>
                          <a:spcPts val="1000"/>
                        </a:spcAft>
                      </a:pPr>
                      <a:r>
                        <a:rPr lang="en-US" sz="1200" dirty="0">
                          <a:latin typeface="Arial Black" pitchFamily="34" charset="0"/>
                          <a:ea typeface="Calibri"/>
                          <a:cs typeface="Times New Roman"/>
                        </a:rPr>
                        <a:t>2-5</a:t>
                      </a:r>
                    </a:p>
                  </a:txBody>
                  <a:tcPr marL="68580" marR="68580" marT="0" marB="0"/>
                </a:tc>
              </a:tr>
              <a:tr h="497742">
                <a:tc>
                  <a:txBody>
                    <a:bodyPr/>
                    <a:lstStyle/>
                    <a:p>
                      <a:pPr marL="457200" algn="ctr">
                        <a:lnSpc>
                          <a:spcPct val="150000"/>
                        </a:lnSpc>
                        <a:spcAft>
                          <a:spcPts val="0"/>
                        </a:spcAft>
                      </a:pPr>
                      <a:r>
                        <a:rPr lang="en-US" sz="1200" dirty="0">
                          <a:latin typeface="Arial Black" pitchFamily="34" charset="0"/>
                          <a:ea typeface="Calibri"/>
                          <a:cs typeface="Times New Roman"/>
                        </a:rPr>
                        <a:t>Hemp</a:t>
                      </a:r>
                    </a:p>
                  </a:txBody>
                  <a:tcPr marL="68580" marR="68580" marT="0" marB="0"/>
                </a:tc>
                <a:tc>
                  <a:txBody>
                    <a:bodyPr/>
                    <a:lstStyle/>
                    <a:p>
                      <a:pPr marL="457200" algn="ctr">
                        <a:lnSpc>
                          <a:spcPct val="150000"/>
                        </a:lnSpc>
                        <a:spcAft>
                          <a:spcPts val="0"/>
                        </a:spcAft>
                      </a:pPr>
                      <a:r>
                        <a:rPr lang="en-US" sz="1200">
                          <a:latin typeface="Arial Black" pitchFamily="34" charset="0"/>
                          <a:ea typeface="Calibri"/>
                          <a:cs typeface="Times New Roman"/>
                        </a:rPr>
                        <a:t>57-77</a:t>
                      </a:r>
                    </a:p>
                  </a:txBody>
                  <a:tcPr marL="68580" marR="68580" marT="0" marB="0"/>
                </a:tc>
                <a:tc>
                  <a:txBody>
                    <a:bodyPr/>
                    <a:lstStyle/>
                    <a:p>
                      <a:pPr marL="457200" algn="ctr">
                        <a:lnSpc>
                          <a:spcPct val="150000"/>
                        </a:lnSpc>
                        <a:spcAft>
                          <a:spcPts val="0"/>
                        </a:spcAft>
                      </a:pPr>
                      <a:r>
                        <a:rPr lang="en-US" sz="1200">
                          <a:latin typeface="Arial Black" pitchFamily="34" charset="0"/>
                          <a:ea typeface="Calibri"/>
                          <a:cs typeface="Times New Roman"/>
                        </a:rPr>
                        <a:t>3.7-13</a:t>
                      </a:r>
                    </a:p>
                  </a:txBody>
                  <a:tcPr marL="68580" marR="68580" marT="0" marB="0"/>
                </a:tc>
                <a:tc>
                  <a:txBody>
                    <a:bodyPr/>
                    <a:lstStyle/>
                    <a:p>
                      <a:pPr marL="457200" algn="ctr">
                        <a:lnSpc>
                          <a:spcPct val="150000"/>
                        </a:lnSpc>
                        <a:spcAft>
                          <a:spcPts val="0"/>
                        </a:spcAft>
                      </a:pPr>
                      <a:r>
                        <a:rPr lang="en-US" sz="1200" dirty="0">
                          <a:latin typeface="Arial Black" pitchFamily="34" charset="0"/>
                          <a:ea typeface="Calibri"/>
                          <a:cs typeface="Times New Roman"/>
                        </a:rPr>
                        <a:t>14-22.4</a:t>
                      </a:r>
                    </a:p>
                  </a:txBody>
                  <a:tcPr marL="68580" marR="68580" marT="0" marB="0"/>
                </a:tc>
                <a:tc>
                  <a:txBody>
                    <a:bodyPr/>
                    <a:lstStyle/>
                    <a:p>
                      <a:pPr marL="457200" algn="ctr">
                        <a:lnSpc>
                          <a:spcPct val="150000"/>
                        </a:lnSpc>
                        <a:spcAft>
                          <a:spcPts val="0"/>
                        </a:spcAft>
                      </a:pPr>
                      <a:r>
                        <a:rPr lang="en-US" sz="1200">
                          <a:latin typeface="Arial Black" pitchFamily="34" charset="0"/>
                          <a:ea typeface="Calibri"/>
                          <a:cs typeface="Times New Roman"/>
                        </a:rPr>
                        <a:t>0.9</a:t>
                      </a:r>
                    </a:p>
                  </a:txBody>
                  <a:tcPr marL="68580" marR="68580" marT="0" marB="0"/>
                </a:tc>
                <a:tc>
                  <a:txBody>
                    <a:bodyPr/>
                    <a:lstStyle/>
                    <a:p>
                      <a:pPr marL="457200" algn="ctr">
                        <a:lnSpc>
                          <a:spcPct val="150000"/>
                        </a:lnSpc>
                        <a:spcAft>
                          <a:spcPts val="1000"/>
                        </a:spcAft>
                      </a:pPr>
                      <a:r>
                        <a:rPr lang="en-US" sz="1200" dirty="0">
                          <a:latin typeface="Arial Black" pitchFamily="34" charset="0"/>
                          <a:ea typeface="Calibri"/>
                          <a:cs typeface="Times New Roman"/>
                        </a:rPr>
                        <a:t>0.8</a:t>
                      </a:r>
                    </a:p>
                  </a:txBody>
                  <a:tcPr marL="68580" marR="68580" marT="0" marB="0"/>
                </a:tc>
              </a:tr>
              <a:tr h="497742">
                <a:tc>
                  <a:txBody>
                    <a:bodyPr/>
                    <a:lstStyle/>
                    <a:p>
                      <a:pPr marL="457200" algn="ctr">
                        <a:lnSpc>
                          <a:spcPct val="150000"/>
                        </a:lnSpc>
                        <a:spcAft>
                          <a:spcPts val="0"/>
                        </a:spcAft>
                      </a:pPr>
                      <a:r>
                        <a:rPr lang="en-US" sz="1200" dirty="0">
                          <a:latin typeface="Arial Black" pitchFamily="34" charset="0"/>
                          <a:ea typeface="Calibri"/>
                          <a:cs typeface="Times New Roman"/>
                        </a:rPr>
                        <a:t>Ramie</a:t>
                      </a:r>
                    </a:p>
                  </a:txBody>
                  <a:tcPr marL="68580" marR="68580" marT="0" marB="0"/>
                </a:tc>
                <a:tc>
                  <a:txBody>
                    <a:bodyPr/>
                    <a:lstStyle/>
                    <a:p>
                      <a:pPr marL="457200" algn="ctr">
                        <a:lnSpc>
                          <a:spcPct val="150000"/>
                        </a:lnSpc>
                        <a:spcAft>
                          <a:spcPts val="0"/>
                        </a:spcAft>
                      </a:pPr>
                      <a:r>
                        <a:rPr lang="en-US" sz="1200" dirty="0">
                          <a:latin typeface="Arial Black" pitchFamily="34" charset="0"/>
                          <a:ea typeface="Calibri"/>
                          <a:cs typeface="Times New Roman"/>
                        </a:rPr>
                        <a:t>68.6-91</a:t>
                      </a:r>
                    </a:p>
                  </a:txBody>
                  <a:tcPr marL="68580" marR="68580" marT="0" marB="0"/>
                </a:tc>
                <a:tc>
                  <a:txBody>
                    <a:bodyPr/>
                    <a:lstStyle/>
                    <a:p>
                      <a:pPr marL="457200" algn="ctr">
                        <a:lnSpc>
                          <a:spcPct val="150000"/>
                        </a:lnSpc>
                        <a:spcAft>
                          <a:spcPts val="0"/>
                        </a:spcAft>
                      </a:pPr>
                      <a:r>
                        <a:rPr lang="en-US" sz="1200">
                          <a:latin typeface="Arial Black" pitchFamily="34" charset="0"/>
                          <a:ea typeface="Calibri"/>
                          <a:cs typeface="Times New Roman"/>
                        </a:rPr>
                        <a:t>0.6-0.7</a:t>
                      </a:r>
                    </a:p>
                  </a:txBody>
                  <a:tcPr marL="68580" marR="68580" marT="0" marB="0"/>
                </a:tc>
                <a:tc>
                  <a:txBody>
                    <a:bodyPr/>
                    <a:lstStyle/>
                    <a:p>
                      <a:pPr marL="457200" algn="ctr">
                        <a:lnSpc>
                          <a:spcPct val="150000"/>
                        </a:lnSpc>
                        <a:spcAft>
                          <a:spcPts val="0"/>
                        </a:spcAft>
                      </a:pPr>
                      <a:r>
                        <a:rPr lang="en-US" sz="1200" dirty="0">
                          <a:latin typeface="Arial Black" pitchFamily="34" charset="0"/>
                          <a:ea typeface="Calibri"/>
                          <a:cs typeface="Times New Roman"/>
                        </a:rPr>
                        <a:t>5-16.7</a:t>
                      </a:r>
                    </a:p>
                  </a:txBody>
                  <a:tcPr marL="68580" marR="68580" marT="0" marB="0"/>
                </a:tc>
                <a:tc>
                  <a:txBody>
                    <a:bodyPr/>
                    <a:lstStyle/>
                    <a:p>
                      <a:pPr marL="457200" algn="ctr">
                        <a:lnSpc>
                          <a:spcPct val="150000"/>
                        </a:lnSpc>
                        <a:spcAft>
                          <a:spcPts val="0"/>
                        </a:spcAft>
                      </a:pPr>
                      <a:r>
                        <a:rPr lang="en-US" sz="1200" dirty="0">
                          <a:latin typeface="Arial Black" pitchFamily="34" charset="0"/>
                          <a:ea typeface="Calibri"/>
                          <a:cs typeface="Times New Roman"/>
                        </a:rPr>
                        <a:t>1.9</a:t>
                      </a:r>
                    </a:p>
                  </a:txBody>
                  <a:tcPr marL="68580" marR="68580" marT="0" marB="0"/>
                </a:tc>
                <a:tc>
                  <a:txBody>
                    <a:bodyPr/>
                    <a:lstStyle/>
                    <a:p>
                      <a:pPr marL="457200" algn="ctr">
                        <a:lnSpc>
                          <a:spcPct val="150000"/>
                        </a:lnSpc>
                        <a:spcAft>
                          <a:spcPts val="1000"/>
                        </a:spcAft>
                      </a:pPr>
                      <a:r>
                        <a:rPr lang="en-US" sz="1200" dirty="0">
                          <a:latin typeface="Arial Black" pitchFamily="34" charset="0"/>
                          <a:ea typeface="Calibri"/>
                          <a:cs typeface="Times New Roman"/>
                        </a:rPr>
                        <a:t>-</a:t>
                      </a:r>
                    </a:p>
                  </a:txBody>
                  <a:tcPr marL="68580" marR="68580" marT="0" marB="0"/>
                </a:tc>
              </a:tr>
              <a:tr h="527097">
                <a:tc>
                  <a:txBody>
                    <a:bodyPr/>
                    <a:lstStyle/>
                    <a:p>
                      <a:pPr marL="457200" algn="ctr">
                        <a:lnSpc>
                          <a:spcPct val="150000"/>
                        </a:lnSpc>
                        <a:spcAft>
                          <a:spcPts val="0"/>
                        </a:spcAft>
                      </a:pPr>
                      <a:r>
                        <a:rPr lang="en-US" sz="1200" dirty="0">
                          <a:latin typeface="Arial Black" pitchFamily="34" charset="0"/>
                          <a:ea typeface="Calibri"/>
                          <a:cs typeface="Times New Roman"/>
                        </a:rPr>
                        <a:t>Jute (</a:t>
                      </a:r>
                      <a:r>
                        <a:rPr lang="en-US" sz="1200" dirty="0" err="1">
                          <a:latin typeface="Arial Black" pitchFamily="34" charset="0"/>
                          <a:ea typeface="Calibri"/>
                          <a:cs typeface="Times New Roman"/>
                        </a:rPr>
                        <a:t>bast</a:t>
                      </a:r>
                      <a:r>
                        <a:rPr lang="en-US" sz="1200" dirty="0">
                          <a:latin typeface="Arial Black" pitchFamily="34" charset="0"/>
                          <a:ea typeface="Calibri"/>
                          <a:cs typeface="Times New Roman"/>
                        </a:rPr>
                        <a:t>)</a:t>
                      </a:r>
                    </a:p>
                  </a:txBody>
                  <a:tcPr marL="68580" marR="68580" marT="0" marB="0"/>
                </a:tc>
                <a:tc>
                  <a:txBody>
                    <a:bodyPr/>
                    <a:lstStyle/>
                    <a:p>
                      <a:pPr marL="457200" algn="ctr">
                        <a:lnSpc>
                          <a:spcPct val="150000"/>
                        </a:lnSpc>
                        <a:spcAft>
                          <a:spcPts val="0"/>
                        </a:spcAft>
                      </a:pPr>
                      <a:r>
                        <a:rPr lang="en-US" sz="1200" dirty="0">
                          <a:latin typeface="Arial Black" pitchFamily="34" charset="0"/>
                          <a:ea typeface="Calibri"/>
                          <a:cs typeface="Times New Roman"/>
                        </a:rPr>
                        <a:t>45-71.5</a:t>
                      </a:r>
                    </a:p>
                  </a:txBody>
                  <a:tcPr marL="68580" marR="68580" marT="0" marB="0"/>
                </a:tc>
                <a:tc>
                  <a:txBody>
                    <a:bodyPr/>
                    <a:lstStyle/>
                    <a:p>
                      <a:pPr marL="457200" algn="ctr">
                        <a:lnSpc>
                          <a:spcPct val="150000"/>
                        </a:lnSpc>
                        <a:spcAft>
                          <a:spcPts val="0"/>
                        </a:spcAft>
                      </a:pPr>
                      <a:r>
                        <a:rPr lang="en-US" sz="1200" dirty="0">
                          <a:latin typeface="Arial Black" pitchFamily="34" charset="0"/>
                          <a:ea typeface="Calibri"/>
                          <a:cs typeface="Times New Roman"/>
                        </a:rPr>
                        <a:t>12-26</a:t>
                      </a:r>
                    </a:p>
                  </a:txBody>
                  <a:tcPr marL="68580" marR="68580" marT="0" marB="0"/>
                </a:tc>
                <a:tc>
                  <a:txBody>
                    <a:bodyPr/>
                    <a:lstStyle/>
                    <a:p>
                      <a:pPr marL="457200" algn="ctr">
                        <a:lnSpc>
                          <a:spcPct val="150000"/>
                        </a:lnSpc>
                        <a:spcAft>
                          <a:spcPts val="0"/>
                        </a:spcAft>
                      </a:pPr>
                      <a:r>
                        <a:rPr lang="en-US" sz="1200" dirty="0">
                          <a:latin typeface="Arial Black" pitchFamily="34" charset="0"/>
                          <a:ea typeface="Calibri"/>
                          <a:cs typeface="Times New Roman"/>
                        </a:rPr>
                        <a:t>13.6-21</a:t>
                      </a:r>
                    </a:p>
                  </a:txBody>
                  <a:tcPr marL="68580" marR="68580" marT="0" marB="0"/>
                </a:tc>
                <a:tc>
                  <a:txBody>
                    <a:bodyPr/>
                    <a:lstStyle/>
                    <a:p>
                      <a:pPr marL="457200" algn="ctr">
                        <a:lnSpc>
                          <a:spcPct val="150000"/>
                        </a:lnSpc>
                        <a:spcAft>
                          <a:spcPts val="0"/>
                        </a:spcAft>
                      </a:pPr>
                      <a:r>
                        <a:rPr lang="en-US" sz="1200" dirty="0">
                          <a:latin typeface="Arial Black" pitchFamily="34" charset="0"/>
                          <a:ea typeface="Calibri"/>
                          <a:cs typeface="Times New Roman"/>
                        </a:rPr>
                        <a:t>0.2</a:t>
                      </a:r>
                    </a:p>
                  </a:txBody>
                  <a:tcPr marL="68580" marR="68580" marT="0" marB="0"/>
                </a:tc>
                <a:tc>
                  <a:txBody>
                    <a:bodyPr/>
                    <a:lstStyle/>
                    <a:p>
                      <a:pPr marL="457200" algn="ctr">
                        <a:lnSpc>
                          <a:spcPct val="150000"/>
                        </a:lnSpc>
                        <a:spcAft>
                          <a:spcPts val="1000"/>
                        </a:spcAft>
                      </a:pPr>
                      <a:r>
                        <a:rPr lang="en-US" sz="1200" dirty="0">
                          <a:latin typeface="Arial Black" pitchFamily="34" charset="0"/>
                          <a:ea typeface="Calibri"/>
                          <a:cs typeface="Times New Roman"/>
                        </a:rPr>
                        <a:t>0.5-2</a:t>
                      </a:r>
                    </a:p>
                  </a:txBody>
                  <a:tcPr marL="68580" marR="68580" marT="0" marB="0"/>
                </a:tc>
              </a:tr>
              <a:tr h="497742">
                <a:tc>
                  <a:txBody>
                    <a:bodyPr/>
                    <a:lstStyle/>
                    <a:p>
                      <a:pPr marL="457200" algn="ctr">
                        <a:lnSpc>
                          <a:spcPct val="150000"/>
                        </a:lnSpc>
                        <a:spcAft>
                          <a:spcPts val="0"/>
                        </a:spcAft>
                      </a:pPr>
                      <a:r>
                        <a:rPr lang="en-US" sz="1200" dirty="0">
                          <a:latin typeface="Arial Black" pitchFamily="34" charset="0"/>
                          <a:ea typeface="Calibri"/>
                          <a:cs typeface="Times New Roman"/>
                        </a:rPr>
                        <a:t>Henequen</a:t>
                      </a:r>
                    </a:p>
                  </a:txBody>
                  <a:tcPr marL="68580" marR="68580" marT="0" marB="0"/>
                </a:tc>
                <a:tc>
                  <a:txBody>
                    <a:bodyPr/>
                    <a:lstStyle/>
                    <a:p>
                      <a:pPr marL="457200" algn="ctr">
                        <a:lnSpc>
                          <a:spcPct val="150000"/>
                        </a:lnSpc>
                        <a:spcAft>
                          <a:spcPts val="0"/>
                        </a:spcAft>
                      </a:pPr>
                      <a:r>
                        <a:rPr lang="en-US" sz="1200" dirty="0">
                          <a:latin typeface="Arial Black" pitchFamily="34" charset="0"/>
                          <a:ea typeface="Calibri"/>
                          <a:cs typeface="Times New Roman"/>
                        </a:rPr>
                        <a:t>77.6</a:t>
                      </a:r>
                    </a:p>
                  </a:txBody>
                  <a:tcPr marL="68580" marR="68580" marT="0" marB="0"/>
                </a:tc>
                <a:tc>
                  <a:txBody>
                    <a:bodyPr/>
                    <a:lstStyle/>
                    <a:p>
                      <a:pPr marL="457200" algn="ctr">
                        <a:lnSpc>
                          <a:spcPct val="150000"/>
                        </a:lnSpc>
                        <a:spcAft>
                          <a:spcPts val="0"/>
                        </a:spcAft>
                      </a:pPr>
                      <a:r>
                        <a:rPr lang="en-US" sz="1200">
                          <a:latin typeface="Arial Black" pitchFamily="34" charset="0"/>
                          <a:ea typeface="Calibri"/>
                          <a:cs typeface="Times New Roman"/>
                        </a:rPr>
                        <a:t>13.1</a:t>
                      </a:r>
                    </a:p>
                  </a:txBody>
                  <a:tcPr marL="68580" marR="68580" marT="0" marB="0"/>
                </a:tc>
                <a:tc>
                  <a:txBody>
                    <a:bodyPr/>
                    <a:lstStyle/>
                    <a:p>
                      <a:pPr marL="457200" algn="ctr">
                        <a:lnSpc>
                          <a:spcPct val="150000"/>
                        </a:lnSpc>
                        <a:spcAft>
                          <a:spcPts val="0"/>
                        </a:spcAft>
                      </a:pPr>
                      <a:r>
                        <a:rPr lang="en-US" sz="1200" dirty="0">
                          <a:latin typeface="Arial Black" pitchFamily="34" charset="0"/>
                          <a:ea typeface="Calibri"/>
                          <a:cs typeface="Times New Roman"/>
                        </a:rPr>
                        <a:t>4-8</a:t>
                      </a:r>
                    </a:p>
                  </a:txBody>
                  <a:tcPr marL="68580" marR="68580" marT="0" marB="0"/>
                </a:tc>
                <a:tc>
                  <a:txBody>
                    <a:bodyPr/>
                    <a:lstStyle/>
                    <a:p>
                      <a:pPr marL="457200" algn="ctr">
                        <a:lnSpc>
                          <a:spcPct val="150000"/>
                        </a:lnSpc>
                        <a:spcAft>
                          <a:spcPts val="0"/>
                        </a:spcAft>
                      </a:pPr>
                      <a:r>
                        <a:rPr lang="en-US" sz="1200" dirty="0">
                          <a:latin typeface="Arial Black" pitchFamily="34" charset="0"/>
                          <a:ea typeface="Calibri"/>
                          <a:cs typeface="Times New Roman"/>
                        </a:rPr>
                        <a:t>-</a:t>
                      </a:r>
                    </a:p>
                  </a:txBody>
                  <a:tcPr marL="68580" marR="68580" marT="0" marB="0"/>
                </a:tc>
                <a:tc>
                  <a:txBody>
                    <a:bodyPr/>
                    <a:lstStyle/>
                    <a:p>
                      <a:pPr marL="457200" algn="ctr">
                        <a:lnSpc>
                          <a:spcPct val="150000"/>
                        </a:lnSpc>
                        <a:spcAft>
                          <a:spcPts val="1000"/>
                        </a:spcAft>
                      </a:pPr>
                      <a:r>
                        <a:rPr lang="en-US" sz="1200" dirty="0">
                          <a:latin typeface="Arial Black" pitchFamily="34" charset="0"/>
                          <a:ea typeface="Calibri"/>
                          <a:cs typeface="Times New Roman"/>
                        </a:rPr>
                        <a:t>-</a:t>
                      </a:r>
                    </a:p>
                  </a:txBody>
                  <a:tcPr marL="68580" marR="68580" marT="0" marB="0"/>
                </a:tc>
              </a:tr>
              <a:tr h="497742">
                <a:tc>
                  <a:txBody>
                    <a:bodyPr/>
                    <a:lstStyle/>
                    <a:p>
                      <a:pPr marL="457200" algn="ctr">
                        <a:lnSpc>
                          <a:spcPct val="150000"/>
                        </a:lnSpc>
                        <a:spcAft>
                          <a:spcPts val="0"/>
                        </a:spcAft>
                      </a:pPr>
                      <a:r>
                        <a:rPr lang="en-US" sz="1200" dirty="0" smtClean="0">
                          <a:latin typeface="Arial Black" pitchFamily="34" charset="0"/>
                          <a:ea typeface="Calibri"/>
                          <a:cs typeface="Times New Roman"/>
                        </a:rPr>
                        <a:t>Flax fiber</a:t>
                      </a:r>
                      <a:endParaRPr lang="en-US" sz="1200" dirty="0">
                        <a:latin typeface="Arial Black" pitchFamily="34" charset="0"/>
                        <a:ea typeface="Calibri"/>
                        <a:cs typeface="Times New Roman"/>
                      </a:endParaRPr>
                    </a:p>
                  </a:txBody>
                  <a:tcPr marL="68580" marR="68580" marT="0" marB="0"/>
                </a:tc>
                <a:tc>
                  <a:txBody>
                    <a:bodyPr/>
                    <a:lstStyle/>
                    <a:p>
                      <a:pPr marL="457200" algn="ctr">
                        <a:lnSpc>
                          <a:spcPct val="150000"/>
                        </a:lnSpc>
                        <a:spcAft>
                          <a:spcPts val="0"/>
                        </a:spcAft>
                      </a:pPr>
                      <a:r>
                        <a:rPr lang="en-US" sz="1200" dirty="0">
                          <a:latin typeface="Arial Black" pitchFamily="34" charset="0"/>
                          <a:ea typeface="Calibri"/>
                          <a:cs typeface="Times New Roman"/>
                        </a:rPr>
                        <a:t>71</a:t>
                      </a:r>
                    </a:p>
                  </a:txBody>
                  <a:tcPr marL="68580" marR="68580" marT="0" marB="0"/>
                </a:tc>
                <a:tc>
                  <a:txBody>
                    <a:bodyPr/>
                    <a:lstStyle/>
                    <a:p>
                      <a:pPr marL="457200" algn="ctr">
                        <a:lnSpc>
                          <a:spcPct val="150000"/>
                        </a:lnSpc>
                        <a:spcAft>
                          <a:spcPts val="0"/>
                        </a:spcAft>
                      </a:pPr>
                      <a:r>
                        <a:rPr lang="en-US" sz="1200" dirty="0">
                          <a:latin typeface="Arial Black" pitchFamily="34" charset="0"/>
                          <a:ea typeface="Calibri"/>
                          <a:cs typeface="Times New Roman"/>
                        </a:rPr>
                        <a:t>22</a:t>
                      </a:r>
                    </a:p>
                  </a:txBody>
                  <a:tcPr marL="68580" marR="68580" marT="0" marB="0"/>
                </a:tc>
                <a:tc>
                  <a:txBody>
                    <a:bodyPr/>
                    <a:lstStyle/>
                    <a:p>
                      <a:pPr marL="457200" algn="ctr">
                        <a:lnSpc>
                          <a:spcPct val="150000"/>
                        </a:lnSpc>
                        <a:spcAft>
                          <a:spcPts val="0"/>
                        </a:spcAft>
                      </a:pPr>
                      <a:r>
                        <a:rPr lang="en-US" sz="1200" dirty="0">
                          <a:latin typeface="Arial Black" pitchFamily="34" charset="0"/>
                          <a:ea typeface="Calibri"/>
                          <a:cs typeface="Times New Roman"/>
                        </a:rPr>
                        <a:t>18.6-20.6</a:t>
                      </a:r>
                    </a:p>
                  </a:txBody>
                  <a:tcPr marL="68580" marR="68580" marT="0" marB="0"/>
                </a:tc>
                <a:tc>
                  <a:txBody>
                    <a:bodyPr/>
                    <a:lstStyle/>
                    <a:p>
                      <a:pPr marL="457200" algn="ctr">
                        <a:lnSpc>
                          <a:spcPct val="150000"/>
                        </a:lnSpc>
                        <a:spcAft>
                          <a:spcPts val="0"/>
                        </a:spcAft>
                      </a:pPr>
                      <a:r>
                        <a:rPr lang="en-US" sz="1200" dirty="0">
                          <a:latin typeface="Arial Black" pitchFamily="34" charset="0"/>
                          <a:ea typeface="Calibri"/>
                          <a:cs typeface="Times New Roman"/>
                        </a:rPr>
                        <a:t>2.3</a:t>
                      </a:r>
                    </a:p>
                  </a:txBody>
                  <a:tcPr marL="68580" marR="68580" marT="0" marB="0"/>
                </a:tc>
                <a:tc>
                  <a:txBody>
                    <a:bodyPr/>
                    <a:lstStyle/>
                    <a:p>
                      <a:pPr marL="457200" algn="ctr">
                        <a:lnSpc>
                          <a:spcPct val="150000"/>
                        </a:lnSpc>
                        <a:spcAft>
                          <a:spcPts val="1000"/>
                        </a:spcAft>
                      </a:pPr>
                      <a:r>
                        <a:rPr lang="en-US" sz="1200" dirty="0">
                          <a:latin typeface="Arial Black" pitchFamily="34" charset="0"/>
                          <a:ea typeface="Calibri"/>
                          <a:cs typeface="Times New Roman"/>
                        </a:rPr>
                        <a:t>-</a:t>
                      </a:r>
                    </a:p>
                  </a:txBody>
                  <a:tcPr marL="68580" marR="68580" marT="0" marB="0"/>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664</Words>
  <Application>Microsoft Office PowerPoint</Application>
  <PresentationFormat>On-screen Show (4:3)</PresentationFormat>
  <Paragraphs>181</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CS ChemDraw Drawing</vt:lpstr>
      <vt:lpstr>About OMICS Group</vt:lpstr>
      <vt:lpstr>About OMICS Group Conferences</vt:lpstr>
      <vt:lpstr>Biodegradation of poly(ε-caprolactone)/poly(lactic acid) composites: The effect of fiber load and compatibilization </vt:lpstr>
      <vt:lpstr>Introduction</vt:lpstr>
      <vt:lpstr>Introduction contd.</vt:lpstr>
      <vt:lpstr>Introduction contd.</vt:lpstr>
      <vt:lpstr>Figure1. Classification of  Reinforcing Natural/Biofibers</vt:lpstr>
      <vt:lpstr>Composition of natural fibers </vt:lpstr>
      <vt:lpstr>Table1. Chemical composition of some natural fibers</vt:lpstr>
      <vt:lpstr>Poly (lactic acid), PLA</vt:lpstr>
      <vt:lpstr>Figure 3: Synthesis of PLA</vt:lpstr>
      <vt:lpstr>Advantages of PLA </vt:lpstr>
      <vt:lpstr>Poly (ε-caprolactone), PCL</vt:lpstr>
      <vt:lpstr>Figure 4: Preparation of Poly (ε-caprolactone)</vt:lpstr>
      <vt:lpstr>Advantages of PCL</vt:lpstr>
      <vt:lpstr>Research interest</vt:lpstr>
      <vt:lpstr>Methodology</vt:lpstr>
      <vt:lpstr>Characterization</vt:lpstr>
      <vt:lpstr>Results And Discussion</vt:lpstr>
      <vt:lpstr> Fig. 2 FTIR of treated, untreated fibers, uncompatibilized and compatibilized blend </vt:lpstr>
      <vt:lpstr>Fig. 3 FESEM micrographs of (a) PCL/PLA (90/10), (b) PCL/PLA/DCP (90/10/0.01phr) (c) PCL/PLA/TF (90/10/25), (d) PCL/PLA/TF/DCP (90/10/10/0.01phr)</vt:lpstr>
      <vt:lpstr>Biodegradation</vt:lpstr>
      <vt:lpstr>  Fig. 5 FESEM micrographs after 90 days soil burial (a90) PCL (b90) PLA (c90) PCL/PLA/DCP (d90) PCL/PLA Mag. x500  </vt:lpstr>
      <vt:lpstr>  Fig. 6 FESEM micrographs after 90 days soil burial (e90) PCL/PLA/DCP/10 (f90) PCL/PLA/DCP/15 (g90) PCL/PLA/DCP/20 (h90) PCL/PLA/DCP/25 (i90) PCL/PLA/10 (j90) PCL/PLA/15 (k90) PCL/PLA/20 (l90) PCL/PLA/25 Mag. x500  </vt:lpstr>
      <vt:lpstr>Conclusions</vt:lpstr>
      <vt:lpstr>Slide 26</vt:lpstr>
      <vt:lpstr>Let Us Meet Again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Biodegradation of poly(ε-caprolactone)/poly(lactic acid) composites: The effect of fiber load and compatibilization </dc:title>
  <dc:creator>jeraf</dc:creator>
  <cp:lastModifiedBy>swetha-g</cp:lastModifiedBy>
  <cp:revision>28</cp:revision>
  <dcterms:created xsi:type="dcterms:W3CDTF">2014-09-03T12:44:03Z</dcterms:created>
  <dcterms:modified xsi:type="dcterms:W3CDTF">2014-11-05T14:18:51Z</dcterms:modified>
</cp:coreProperties>
</file>