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Lst>
  <p:notesMasterIdLst>
    <p:notesMasterId r:id="rId55"/>
  </p:notesMasterIdLst>
  <p:handoutMasterIdLst>
    <p:handoutMasterId r:id="rId56"/>
  </p:handoutMasterIdLst>
  <p:sldIdLst>
    <p:sldId id="256" r:id="rId2"/>
    <p:sldId id="295" r:id="rId3"/>
    <p:sldId id="257" r:id="rId4"/>
    <p:sldId id="265" r:id="rId5"/>
    <p:sldId id="301" r:id="rId6"/>
    <p:sldId id="296" r:id="rId7"/>
    <p:sldId id="297" r:id="rId8"/>
    <p:sldId id="302" r:id="rId9"/>
    <p:sldId id="303" r:id="rId10"/>
    <p:sldId id="299" r:id="rId11"/>
    <p:sldId id="304" r:id="rId12"/>
    <p:sldId id="298" r:id="rId13"/>
    <p:sldId id="307" r:id="rId14"/>
    <p:sldId id="287" r:id="rId15"/>
    <p:sldId id="288" r:id="rId16"/>
    <p:sldId id="308" r:id="rId17"/>
    <p:sldId id="305" r:id="rId18"/>
    <p:sldId id="306" r:id="rId19"/>
    <p:sldId id="259" r:id="rId20"/>
    <p:sldId id="260" r:id="rId21"/>
    <p:sldId id="300" r:id="rId22"/>
    <p:sldId id="266" r:id="rId23"/>
    <p:sldId id="261" r:id="rId24"/>
    <p:sldId id="267" r:id="rId25"/>
    <p:sldId id="268" r:id="rId26"/>
    <p:sldId id="269" r:id="rId27"/>
    <p:sldId id="262" r:id="rId28"/>
    <p:sldId id="270" r:id="rId29"/>
    <p:sldId id="271" r:id="rId30"/>
    <p:sldId id="272" r:id="rId31"/>
    <p:sldId id="273" r:id="rId32"/>
    <p:sldId id="274" r:id="rId33"/>
    <p:sldId id="275" r:id="rId34"/>
    <p:sldId id="280" r:id="rId35"/>
    <p:sldId id="289" r:id="rId36"/>
    <p:sldId id="264" r:id="rId37"/>
    <p:sldId id="281" r:id="rId38"/>
    <p:sldId id="279" r:id="rId39"/>
    <p:sldId id="278" r:id="rId40"/>
    <p:sldId id="309" r:id="rId41"/>
    <p:sldId id="310" r:id="rId42"/>
    <p:sldId id="311" r:id="rId43"/>
    <p:sldId id="312" r:id="rId44"/>
    <p:sldId id="313" r:id="rId45"/>
    <p:sldId id="314" r:id="rId46"/>
    <p:sldId id="315" r:id="rId47"/>
    <p:sldId id="316" r:id="rId48"/>
    <p:sldId id="317" r:id="rId49"/>
    <p:sldId id="318" r:id="rId50"/>
    <p:sldId id="319" r:id="rId51"/>
    <p:sldId id="282" r:id="rId52"/>
    <p:sldId id="290" r:id="rId53"/>
    <p:sldId id="291" r:id="rId54"/>
  </p:sldIdLst>
  <p:sldSz cx="9144000" cy="6858000" type="screen4x3"/>
  <p:notesSz cx="6858000" cy="9144000"/>
  <p:defaultTextStyle>
    <a:defPPr>
      <a:defRPr lang="en-AU"/>
    </a:defPPr>
    <a:lvl1pPr algn="l" rtl="0" fontAlgn="base">
      <a:spcBef>
        <a:spcPct val="0"/>
      </a:spcBef>
      <a:spcAft>
        <a:spcPct val="0"/>
      </a:spcAft>
      <a:defRPr sz="4400" kern="1200">
        <a:solidFill>
          <a:schemeClr val="tx1"/>
        </a:solidFill>
        <a:latin typeface="Times New Roman" pitchFamily="18" charset="0"/>
        <a:ea typeface="+mn-ea"/>
        <a:cs typeface="+mn-cs"/>
      </a:defRPr>
    </a:lvl1pPr>
    <a:lvl2pPr marL="457200" algn="l" rtl="0" fontAlgn="base">
      <a:spcBef>
        <a:spcPct val="0"/>
      </a:spcBef>
      <a:spcAft>
        <a:spcPct val="0"/>
      </a:spcAft>
      <a:defRPr sz="4400" kern="1200">
        <a:solidFill>
          <a:schemeClr val="tx1"/>
        </a:solidFill>
        <a:latin typeface="Times New Roman" pitchFamily="18" charset="0"/>
        <a:ea typeface="+mn-ea"/>
        <a:cs typeface="+mn-cs"/>
      </a:defRPr>
    </a:lvl2pPr>
    <a:lvl3pPr marL="914400" algn="l" rtl="0" fontAlgn="base">
      <a:spcBef>
        <a:spcPct val="0"/>
      </a:spcBef>
      <a:spcAft>
        <a:spcPct val="0"/>
      </a:spcAft>
      <a:defRPr sz="4400" kern="1200">
        <a:solidFill>
          <a:schemeClr val="tx1"/>
        </a:solidFill>
        <a:latin typeface="Times New Roman" pitchFamily="18" charset="0"/>
        <a:ea typeface="+mn-ea"/>
        <a:cs typeface="+mn-cs"/>
      </a:defRPr>
    </a:lvl3pPr>
    <a:lvl4pPr marL="1371600" algn="l" rtl="0" fontAlgn="base">
      <a:spcBef>
        <a:spcPct val="0"/>
      </a:spcBef>
      <a:spcAft>
        <a:spcPct val="0"/>
      </a:spcAft>
      <a:defRPr sz="4400" kern="1200">
        <a:solidFill>
          <a:schemeClr val="tx1"/>
        </a:solidFill>
        <a:latin typeface="Times New Roman" pitchFamily="18" charset="0"/>
        <a:ea typeface="+mn-ea"/>
        <a:cs typeface="+mn-cs"/>
      </a:defRPr>
    </a:lvl4pPr>
    <a:lvl5pPr marL="1828800" algn="l" rtl="0" fontAlgn="base">
      <a:spcBef>
        <a:spcPct val="0"/>
      </a:spcBef>
      <a:spcAft>
        <a:spcPct val="0"/>
      </a:spcAft>
      <a:defRPr sz="4400" kern="1200">
        <a:solidFill>
          <a:schemeClr val="tx1"/>
        </a:solidFill>
        <a:latin typeface="Times New Roman" pitchFamily="18" charset="0"/>
        <a:ea typeface="+mn-ea"/>
        <a:cs typeface="+mn-cs"/>
      </a:defRPr>
    </a:lvl5pPr>
    <a:lvl6pPr marL="2286000" algn="l" defTabSz="914400" rtl="0" eaLnBrk="1" latinLnBrk="0" hangingPunct="1">
      <a:defRPr sz="4400" kern="1200">
        <a:solidFill>
          <a:schemeClr val="tx1"/>
        </a:solidFill>
        <a:latin typeface="Times New Roman" pitchFamily="18" charset="0"/>
        <a:ea typeface="+mn-ea"/>
        <a:cs typeface="+mn-cs"/>
      </a:defRPr>
    </a:lvl6pPr>
    <a:lvl7pPr marL="2743200" algn="l" defTabSz="914400" rtl="0" eaLnBrk="1" latinLnBrk="0" hangingPunct="1">
      <a:defRPr sz="4400" kern="1200">
        <a:solidFill>
          <a:schemeClr val="tx1"/>
        </a:solidFill>
        <a:latin typeface="Times New Roman" pitchFamily="18" charset="0"/>
        <a:ea typeface="+mn-ea"/>
        <a:cs typeface="+mn-cs"/>
      </a:defRPr>
    </a:lvl7pPr>
    <a:lvl8pPr marL="3200400" algn="l" defTabSz="914400" rtl="0" eaLnBrk="1" latinLnBrk="0" hangingPunct="1">
      <a:defRPr sz="4400" kern="1200">
        <a:solidFill>
          <a:schemeClr val="tx1"/>
        </a:solidFill>
        <a:latin typeface="Times New Roman" pitchFamily="18" charset="0"/>
        <a:ea typeface="+mn-ea"/>
        <a:cs typeface="+mn-cs"/>
      </a:defRPr>
    </a:lvl8pPr>
    <a:lvl9pPr marL="3657600" algn="l" defTabSz="914400" rtl="0" eaLnBrk="1" latinLnBrk="0" hangingPunct="1">
      <a:defRPr sz="4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6600"/>
    <a:srgbClr val="0000FF"/>
    <a:srgbClr val="EEEAD8"/>
    <a:srgbClr val="E6E0C4"/>
    <a:srgbClr val="E0242D"/>
    <a:srgbClr val="FFFFE3"/>
    <a:srgbClr val="28A028"/>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87" autoAdjust="0"/>
    <p:restoredTop sz="90709" autoAdjust="0"/>
  </p:normalViewPr>
  <p:slideViewPr>
    <p:cSldViewPr>
      <p:cViewPr>
        <p:scale>
          <a:sx n="75" d="100"/>
          <a:sy n="75" d="100"/>
        </p:scale>
        <p:origin x="-1002" y="-30"/>
      </p:cViewPr>
      <p:guideLst>
        <p:guide orient="horz" pos="2160"/>
        <p:guide pos="2880"/>
      </p:guideLst>
    </p:cSldViewPr>
  </p:slideViewPr>
  <p:outlineViewPr>
    <p:cViewPr>
      <p:scale>
        <a:sx n="33" d="100"/>
        <a:sy n="33" d="100"/>
      </p:scale>
      <p:origin x="0" y="312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6.xml"/><Relationship Id="rId18" Type="http://schemas.openxmlformats.org/officeDocument/2006/relationships/slide" Target="slides/slide31.xml"/><Relationship Id="rId3" Type="http://schemas.openxmlformats.org/officeDocument/2006/relationships/slide" Target="slides/slide3.xml"/><Relationship Id="rId21" Type="http://schemas.openxmlformats.org/officeDocument/2006/relationships/slide" Target="slides/slide34.xml"/><Relationship Id="rId7" Type="http://schemas.openxmlformats.org/officeDocument/2006/relationships/slide" Target="slides/slide19.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29.xml"/><Relationship Id="rId20" Type="http://schemas.openxmlformats.org/officeDocument/2006/relationships/slide" Target="slides/slide33.xml"/><Relationship Id="rId1" Type="http://schemas.openxmlformats.org/officeDocument/2006/relationships/slide" Target="slides/slide1.xml"/><Relationship Id="rId6" Type="http://schemas.openxmlformats.org/officeDocument/2006/relationships/slide" Target="slides/slide15.xml"/><Relationship Id="rId11" Type="http://schemas.openxmlformats.org/officeDocument/2006/relationships/slide" Target="slides/slide24.xml"/><Relationship Id="rId24" Type="http://schemas.openxmlformats.org/officeDocument/2006/relationships/slide" Target="slides/slide38.xml"/><Relationship Id="rId5" Type="http://schemas.openxmlformats.org/officeDocument/2006/relationships/slide" Target="slides/slide14.xml"/><Relationship Id="rId15" Type="http://schemas.openxmlformats.org/officeDocument/2006/relationships/slide" Target="slides/slide28.xml"/><Relationship Id="rId23" Type="http://schemas.openxmlformats.org/officeDocument/2006/relationships/slide" Target="slides/slide37.xml"/><Relationship Id="rId10" Type="http://schemas.openxmlformats.org/officeDocument/2006/relationships/slide" Target="slides/slide23.xml"/><Relationship Id="rId19"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22.xml"/><Relationship Id="rId14" Type="http://schemas.openxmlformats.org/officeDocument/2006/relationships/slide" Target="slides/slide27.xml"/><Relationship Id="rId22"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AU"/>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AU"/>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1D16AC6-E347-4845-9052-D6A145A41952}"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AU"/>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AU"/>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AU"/>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800114F-98C6-4444-8435-63A7FF03A661}"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4E2BAE8-FCC0-45D0-BFB4-D34EA1E99359}" type="datetime1">
              <a:rPr lang="en-AU"/>
              <a:pPr>
                <a:defRPr/>
              </a:pPr>
              <a:t>22/07/2014</a:t>
            </a:fld>
            <a:endParaRPr lang="en-AU"/>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lvl1pPr>
          </a:lstStyle>
          <a:p>
            <a:pPr>
              <a:defRPr/>
            </a:pPr>
            <a:fld id="{33F2316D-3D05-4762-82DE-7F15C1DD3D7D}"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transition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F701C5-D0C1-4148-B989-C6EAEE48CA6D}" type="datetime1">
              <a:rPr lang="en-AU"/>
              <a:pPr>
                <a:defRPr/>
              </a:pPr>
              <a:t>22/07/2014</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D9510474-F36A-403F-BF76-CC849B20C40D}" type="slidenum">
              <a:rPr lang="en-AU"/>
              <a:pPr>
                <a:defRPr/>
              </a:pPr>
              <a:t>‹#›</a:t>
            </a:fld>
            <a:endParaRPr lang="en-AU"/>
          </a:p>
        </p:txBody>
      </p:sp>
    </p:spTree>
  </p:cSld>
  <p:clrMapOvr>
    <a:masterClrMapping/>
  </p:clrMapOvr>
  <p:transition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C30E05-A6CF-49AE-96B4-D14B28B1CE16}" type="datetime1">
              <a:rPr lang="en-AU"/>
              <a:pPr>
                <a:defRPr/>
              </a:pPr>
              <a:t>22/07/2014</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85637424-3453-461F-AA88-099D316EF576}" type="slidenum">
              <a:rPr lang="en-AU"/>
              <a:pPr>
                <a:defRPr/>
              </a:pPr>
              <a:t>‹#›</a:t>
            </a:fld>
            <a:endParaRPr lang="en-AU"/>
          </a:p>
        </p:txBody>
      </p:sp>
    </p:spTree>
  </p:cSld>
  <p:clrMapOvr>
    <a:masterClrMapping/>
  </p:clrMapOvr>
  <p:transition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A10E7B-0B58-492D-934F-9AE0C60F18C9}" type="datetime1">
              <a:rPr lang="en-AU"/>
              <a:pPr>
                <a:defRPr/>
              </a:pPr>
              <a:t>22/07/2014</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ADA014CD-2541-4ABC-A56F-ECE5955B960A}" type="slidenum">
              <a:rPr lang="en-AU"/>
              <a:pPr>
                <a:defRPr/>
              </a:pPr>
              <a:t>‹#›</a:t>
            </a:fld>
            <a:endParaRPr lang="en-AU"/>
          </a:p>
        </p:txBody>
      </p:sp>
    </p:spTree>
  </p:cSld>
  <p:clrMapOvr>
    <a:masterClrMapping/>
  </p:clrMapOvr>
  <p:transition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29D142-368C-4DEB-AD23-9225CEE5BF82}" type="datetime1">
              <a:rPr lang="en-AU"/>
              <a:pPr>
                <a:defRPr/>
              </a:pPr>
              <a:t>22/07/2014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A56EEF9-7653-456B-83C5-10952C0C8E97}"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transition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0B1A25D-8EF1-4F69-8C1F-2E8754897D66}" type="datetime1">
              <a:rPr lang="en-AU"/>
              <a:pPr>
                <a:defRPr/>
              </a:pPr>
              <a:t>22/07/2014</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566A9B91-F84F-464A-A40C-E92D89F568CC}" type="slidenum">
              <a:rPr lang="en-AU"/>
              <a:pPr>
                <a:defRPr/>
              </a:pPr>
              <a:t>‹#›</a:t>
            </a:fld>
            <a:endParaRPr lang="en-AU"/>
          </a:p>
        </p:txBody>
      </p:sp>
    </p:spTree>
  </p:cSld>
  <p:clrMapOvr>
    <a:masterClrMapping/>
  </p:clrMapOvr>
  <p:transition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633F7EE-5D29-4F99-9362-2CCD064D78DC}" type="datetime1">
              <a:rPr lang="en-AU"/>
              <a:pPr>
                <a:defRPr/>
              </a:pPr>
              <a:t>22/07/2014</a:t>
            </a:fld>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E06BAE32-1A3F-4C0B-81BB-147B66019DA9}" type="slidenum">
              <a:rPr lang="en-AU"/>
              <a:pPr>
                <a:defRPr/>
              </a:pPr>
              <a:t>‹#›</a:t>
            </a:fld>
            <a:endParaRPr lang="en-AU"/>
          </a:p>
        </p:txBody>
      </p:sp>
    </p:spTree>
  </p:cSld>
  <p:clrMapOvr>
    <a:masterClrMapping/>
  </p:clrMapOvr>
  <p:transition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1EE8BB9-143B-46AA-AB18-C29ACAC685E2}" type="datetime1">
              <a:rPr lang="en-AU"/>
              <a:pPr>
                <a:defRPr/>
              </a:pPr>
              <a:t>22/07/2014</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39B48B4F-9224-4330-8F98-78F75529764E}" type="slidenum">
              <a:rPr lang="en-AU"/>
              <a:pPr>
                <a:defRPr/>
              </a:pPr>
              <a:t>‹#›</a:t>
            </a:fld>
            <a:endParaRPr lang="en-AU"/>
          </a:p>
        </p:txBody>
      </p:sp>
    </p:spTree>
  </p:cSld>
  <p:clrMapOvr>
    <a:masterClrMapping/>
  </p:clrMapOvr>
  <p:transition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B0CE7C6-941B-4F3A-9759-D6EF03FCAA24}" type="datetime1">
              <a:rPr lang="en-AU"/>
              <a:pPr>
                <a:defRPr/>
              </a:pPr>
              <a:t>22/07/2014</a:t>
            </a:fld>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61F9C93F-4509-421E-BCC9-9F5BCD4ED8DD}" type="slidenum">
              <a:rPr lang="en-AU"/>
              <a:pPr>
                <a:defRPr/>
              </a:pPr>
              <a:t>‹#›</a:t>
            </a:fld>
            <a:endParaRPr lang="en-AU"/>
          </a:p>
        </p:txBody>
      </p:sp>
    </p:spTree>
  </p:cSld>
  <p:clrMapOvr>
    <a:masterClrMapping/>
  </p:clrMapOvr>
  <p:transition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F540E14-552A-47FC-B323-B7AA36B0CD34}" type="datetime1">
              <a:rPr lang="en-AU"/>
              <a:pPr>
                <a:defRPr/>
              </a:pPr>
              <a:t>22/07/2014</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515AF977-0A22-4682-91F6-BAD73FC6B695}" type="slidenum">
              <a:rPr lang="en-AU"/>
              <a:pPr>
                <a:defRPr/>
              </a:pPr>
              <a:t>‹#›</a:t>
            </a:fld>
            <a:endParaRPr lang="en-AU"/>
          </a:p>
        </p:txBody>
      </p:sp>
    </p:spTree>
  </p:cSld>
  <p:clrMapOvr>
    <a:masterClrMapping/>
  </p:clrMapOvr>
  <p:transition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239D10F-9144-41F0-BAAB-B3C69D36CF97}" type="datetime1">
              <a:rPr lang="en-AU"/>
              <a:pPr>
                <a:defRPr/>
              </a:pPr>
              <a:t>22/07/2014</a:t>
            </a:fld>
            <a:endParaRPr lang="en-AU"/>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D36FC04-2C5A-4A58-B47A-0943FB262DD2}" type="slidenum">
              <a:rPr lang="en-AU"/>
              <a:pPr>
                <a:defRPr/>
              </a:pPr>
              <a:t>‹#›</a:t>
            </a:fld>
            <a:endParaRPr lang="en-AU"/>
          </a:p>
        </p:txBody>
      </p:sp>
    </p:spTree>
  </p:cSld>
  <p:clrMapOvr>
    <a:masterClrMapping/>
  </p:clrMapOvr>
  <p:transition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8B985F2-E14C-4298-9CA3-362850293F8F}" type="datetime1">
              <a:rPr lang="en-AU"/>
              <a:pPr>
                <a:defRPr/>
              </a:pPr>
              <a:t>22/07/2014</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122834B-F5FE-41A6-9AE3-78EFF2DC5663}"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61" r:id="rId1"/>
    <p:sldLayoutId id="2147483853" r:id="rId2"/>
    <p:sldLayoutId id="2147483862" r:id="rId3"/>
    <p:sldLayoutId id="2147483854" r:id="rId4"/>
    <p:sldLayoutId id="2147483855" r:id="rId5"/>
    <p:sldLayoutId id="2147483856" r:id="rId6"/>
    <p:sldLayoutId id="2147483857" r:id="rId7"/>
    <p:sldLayoutId id="2147483858" r:id="rId8"/>
    <p:sldLayoutId id="2147483863" r:id="rId9"/>
    <p:sldLayoutId id="2147483859" r:id="rId10"/>
    <p:sldLayoutId id="2147483860" r:id="rId11"/>
  </p:sldLayoutIdLst>
  <p:transition advClick="0" advTm="30000"/>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4343400" y="4953000"/>
            <a:ext cx="4191000" cy="1477963"/>
          </a:xfrm>
          <a:prstGeom prst="rect">
            <a:avLst/>
          </a:prstGeom>
          <a:noFill/>
          <a:ln w="9525">
            <a:noFill/>
            <a:miter lim="800000"/>
            <a:headEnd/>
            <a:tailEnd/>
          </a:ln>
        </p:spPr>
        <p:txBody>
          <a:bodyPr>
            <a:spAutoFit/>
          </a:bodyPr>
          <a:lstStyle/>
          <a:p>
            <a:pPr algn="ctr">
              <a:defRPr/>
            </a:pPr>
            <a:r>
              <a:rPr lang="en-US" sz="1800" b="1" dirty="0">
                <a:solidFill>
                  <a:schemeClr val="bg1">
                    <a:lumMod val="95000"/>
                    <a:lumOff val="5000"/>
                  </a:schemeClr>
                </a:solidFill>
                <a:latin typeface="+mj-lt"/>
              </a:rPr>
              <a:t>By</a:t>
            </a:r>
            <a:endParaRPr lang="en-US" sz="1800" b="1" dirty="0">
              <a:solidFill>
                <a:srgbClr val="FF0000"/>
              </a:solidFill>
              <a:latin typeface="+mj-lt"/>
            </a:endParaRPr>
          </a:p>
          <a:p>
            <a:pPr algn="ctr">
              <a:defRPr/>
            </a:pPr>
            <a:r>
              <a:rPr lang="en-US" sz="1800" b="1" dirty="0">
                <a:solidFill>
                  <a:srgbClr val="FF0000"/>
                </a:solidFill>
                <a:latin typeface="+mj-lt"/>
              </a:rPr>
              <a:t>Dr. Kasi Viswanadh Gorthi</a:t>
            </a:r>
          </a:p>
          <a:p>
            <a:pPr algn="ctr">
              <a:defRPr/>
            </a:pPr>
            <a:r>
              <a:rPr lang="en-US" sz="1800" b="1" dirty="0">
                <a:solidFill>
                  <a:schemeClr val="bg1">
                    <a:lumMod val="95000"/>
                    <a:lumOff val="5000"/>
                  </a:schemeClr>
                </a:solidFill>
                <a:latin typeface="+mj-lt"/>
              </a:rPr>
              <a:t>Professor of Civil Engineering</a:t>
            </a:r>
          </a:p>
          <a:p>
            <a:pPr algn="ctr">
              <a:defRPr/>
            </a:pPr>
            <a:r>
              <a:rPr lang="en-US" sz="1800" b="1" dirty="0">
                <a:solidFill>
                  <a:schemeClr val="bg1">
                    <a:lumMod val="95000"/>
                    <a:lumOff val="5000"/>
                  </a:schemeClr>
                </a:solidFill>
                <a:latin typeface="+mj-lt"/>
              </a:rPr>
              <a:t>OSD to Vice-Chancellor, JNTUH , India</a:t>
            </a:r>
          </a:p>
          <a:p>
            <a:pPr algn="ctr">
              <a:defRPr/>
            </a:pPr>
            <a:r>
              <a:rPr lang="en-US" sz="1800" b="1" dirty="0">
                <a:solidFill>
                  <a:schemeClr val="bg1">
                    <a:lumMod val="95000"/>
                    <a:lumOff val="5000"/>
                  </a:schemeClr>
                </a:solidFill>
                <a:latin typeface="+mj-lt"/>
              </a:rPr>
              <a:t>Email: gkviswanadh@jntuh.ac.in  </a:t>
            </a:r>
          </a:p>
        </p:txBody>
      </p:sp>
      <p:sp>
        <p:nvSpPr>
          <p:cNvPr id="6" name="TextBox 5"/>
          <p:cNvSpPr txBox="1"/>
          <p:nvPr/>
        </p:nvSpPr>
        <p:spPr>
          <a:xfrm>
            <a:off x="1219200" y="685800"/>
            <a:ext cx="7391400" cy="2862263"/>
          </a:xfrm>
          <a:prstGeom prst="rect">
            <a:avLst/>
          </a:prstGeom>
          <a:noFill/>
        </p:spPr>
        <p:txBody>
          <a:bodyPr>
            <a:spAutoFit/>
          </a:bodyPr>
          <a:lstStyle/>
          <a:p>
            <a:pPr algn="ctr">
              <a:defRPr/>
            </a:pPr>
            <a:r>
              <a:rPr lang="en-US" sz="6000" b="1" dirty="0">
                <a:solidFill>
                  <a:schemeClr val="accent1">
                    <a:lumMod val="50000"/>
                  </a:schemeClr>
                </a:solidFill>
                <a:latin typeface="+mj-lt"/>
              </a:rPr>
              <a:t>Assessment of sea water intrusion into the coastal aquifers </a:t>
            </a:r>
            <a:endParaRPr lang="en-IN" sz="6000" b="1" dirty="0">
              <a:solidFill>
                <a:schemeClr val="accent1">
                  <a:lumMod val="50000"/>
                </a:schemeClr>
              </a:solidFill>
              <a:latin typeface="+mj-lt"/>
            </a:endParaRPr>
          </a:p>
        </p:txBody>
      </p:sp>
    </p:spTree>
  </p:cSld>
  <p:clrMapOvr>
    <a:masterClrMapping/>
  </p:clrMapOvr>
  <p:transition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066800" y="381000"/>
            <a:ext cx="7721600" cy="1143000"/>
          </a:xfrm>
        </p:spPr>
        <p:txBody>
          <a:bodyPr/>
          <a:lstStyle/>
          <a:p>
            <a:pPr algn="l" eaLnBrk="1" fontAlgn="auto" hangingPunct="1">
              <a:spcAft>
                <a:spcPts val="0"/>
              </a:spcAft>
              <a:defRPr/>
            </a:pPr>
            <a:r>
              <a:rPr lang="en-IN" sz="3600" dirty="0" smtClean="0">
                <a:solidFill>
                  <a:srgbClr val="C00000"/>
                </a:solidFill>
              </a:rPr>
              <a:t>Objectives:</a:t>
            </a:r>
            <a:endParaRPr lang="en-IN" sz="3600" dirty="0">
              <a:solidFill>
                <a:srgbClr val="C00000"/>
              </a:solidFill>
            </a:endParaRPr>
          </a:p>
        </p:txBody>
      </p:sp>
      <p:sp>
        <p:nvSpPr>
          <p:cNvPr id="9" name="TextBox 8"/>
          <p:cNvSpPr txBox="1"/>
          <p:nvPr/>
        </p:nvSpPr>
        <p:spPr>
          <a:xfrm>
            <a:off x="990600" y="1981200"/>
            <a:ext cx="7467600" cy="1570038"/>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cs typeface="Segoe UI Semilight" pitchFamily="34" charset="0"/>
              </a:rPr>
              <a:t>  The main objective of present work is to assess the </a:t>
            </a:r>
          </a:p>
          <a:p>
            <a:pPr>
              <a:buClr>
                <a:schemeClr val="bg2">
                  <a:lumMod val="60000"/>
                  <a:lumOff val="40000"/>
                </a:schemeClr>
              </a:buClr>
              <a:defRPr/>
            </a:pPr>
            <a:r>
              <a:rPr lang="en-IN" sz="2400" dirty="0">
                <a:solidFill>
                  <a:schemeClr val="bg1"/>
                </a:solidFill>
                <a:latin typeface="+mj-lt"/>
                <a:cs typeface="Segoe UI Semilight" pitchFamily="34" charset="0"/>
              </a:rPr>
              <a:t>      seawater intrusion in coastal areas of Nellore </a:t>
            </a:r>
          </a:p>
          <a:p>
            <a:pPr>
              <a:buClr>
                <a:schemeClr val="bg2">
                  <a:lumMod val="60000"/>
                  <a:lumOff val="40000"/>
                </a:schemeClr>
              </a:buClr>
              <a:defRPr/>
            </a:pPr>
            <a:r>
              <a:rPr lang="en-IN" sz="2400" dirty="0">
                <a:solidFill>
                  <a:schemeClr val="bg1"/>
                </a:solidFill>
                <a:latin typeface="+mj-lt"/>
                <a:cs typeface="Segoe UI Semilight" pitchFamily="34" charset="0"/>
              </a:rPr>
              <a:t>      district, Andhra Pradesh  .   Nellore district is situated in the south-eastern part   of the Andhra Pradesh. </a:t>
            </a:r>
          </a:p>
        </p:txBody>
      </p:sp>
    </p:spTree>
  </p:cSld>
  <p:clrMapOvr>
    <a:masterClrMapping/>
  </p:clrMapOvr>
  <p:transition advClick="0"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IN" smtClean="0"/>
          </a:p>
        </p:txBody>
      </p:sp>
      <p:sp>
        <p:nvSpPr>
          <p:cNvPr id="3" name="Content Placeholder 2"/>
          <p:cNvSpPr>
            <a:spLocks noGrp="1"/>
          </p:cNvSpPr>
          <p:nvPr>
            <p:ph idx="1"/>
          </p:nvPr>
        </p:nvSpPr>
        <p:spPr/>
        <p:txBody>
          <a:bodyPr/>
          <a:lstStyle/>
          <a:p>
            <a:pPr eaLnBrk="1" hangingPunct="1">
              <a:defRPr/>
            </a:pPr>
            <a:r>
              <a:rPr lang="en-US" sz="2400" dirty="0" smtClean="0">
                <a:latin typeface="+mj-lt"/>
              </a:rPr>
              <a:t>To study shallow groundwater hydrochemistry and its variations from sea coast.</a:t>
            </a:r>
          </a:p>
          <a:p>
            <a:pPr lvl="1" eaLnBrk="1" hangingPunct="1">
              <a:buFont typeface="Wingdings" pitchFamily="2" charset="2"/>
              <a:buNone/>
              <a:defRPr/>
            </a:pPr>
            <a:r>
              <a:rPr lang="en-US" dirty="0" smtClean="0">
                <a:latin typeface="+mj-lt"/>
              </a:rPr>
              <a:t>a) Hydro chemical variations [Ca/Mg ratio, TA/TH ratio, </a:t>
            </a:r>
            <a:r>
              <a:rPr lang="en-US" dirty="0" err="1" smtClean="0">
                <a:latin typeface="+mj-lt"/>
              </a:rPr>
              <a:t>Cl</a:t>
            </a:r>
            <a:r>
              <a:rPr lang="en-US" dirty="0" smtClean="0">
                <a:latin typeface="+mj-lt"/>
              </a:rPr>
              <a:t>/(Co3 + HCo3) ratio, base exchange Index, Mg/Ca Vs </a:t>
            </a:r>
            <a:r>
              <a:rPr lang="en-US" dirty="0" err="1" smtClean="0">
                <a:latin typeface="+mj-lt"/>
              </a:rPr>
              <a:t>Cl</a:t>
            </a:r>
            <a:r>
              <a:rPr lang="en-US" dirty="0" smtClean="0">
                <a:latin typeface="+mj-lt"/>
              </a:rPr>
              <a:t> ratio, I/</a:t>
            </a:r>
            <a:r>
              <a:rPr lang="en-US" dirty="0" err="1" smtClean="0">
                <a:latin typeface="+mj-lt"/>
              </a:rPr>
              <a:t>Cl</a:t>
            </a:r>
            <a:r>
              <a:rPr lang="en-US" dirty="0" smtClean="0">
                <a:latin typeface="+mj-lt"/>
              </a:rPr>
              <a:t> ratio]</a:t>
            </a:r>
          </a:p>
          <a:p>
            <a:pPr lvl="1" eaLnBrk="1" hangingPunct="1">
              <a:buFont typeface="Wingdings" pitchFamily="2" charset="2"/>
              <a:buNone/>
              <a:defRPr/>
            </a:pPr>
            <a:r>
              <a:rPr lang="en-US" dirty="0" smtClean="0">
                <a:latin typeface="+mj-lt"/>
              </a:rPr>
              <a:t>b) SAR &amp; % NA variations</a:t>
            </a:r>
          </a:p>
          <a:p>
            <a:pPr algn="just" eaLnBrk="1" hangingPunct="1">
              <a:defRPr/>
            </a:pPr>
            <a:r>
              <a:rPr lang="en-US" sz="2400" dirty="0" smtClean="0">
                <a:latin typeface="+mj-lt"/>
              </a:rPr>
              <a:t>To assess ground water quality parameters with WHO &amp; ISI drinking water standards and its suitability for drinking and agricultural purposes.</a:t>
            </a:r>
          </a:p>
          <a:p>
            <a:pPr algn="just" eaLnBrk="1" hangingPunct="1">
              <a:defRPr/>
            </a:pPr>
            <a:r>
              <a:rPr lang="en-US" sz="2400" dirty="0" smtClean="0">
                <a:latin typeface="+mj-lt"/>
              </a:rPr>
              <a:t>To suggest possible mitigation measures for saltwater intruded areas in the study area.</a:t>
            </a:r>
          </a:p>
          <a:p>
            <a:pPr>
              <a:defRPr/>
            </a:pPr>
            <a:endParaRPr lang="en-IN" dirty="0"/>
          </a:p>
        </p:txBody>
      </p:sp>
      <p:sp>
        <p:nvSpPr>
          <p:cNvPr id="4" name="Slide Number Placeholder 3"/>
          <p:cNvSpPr>
            <a:spLocks noGrp="1"/>
          </p:cNvSpPr>
          <p:nvPr>
            <p:ph type="sldNum" sz="quarter" idx="12"/>
          </p:nvPr>
        </p:nvSpPr>
        <p:spPr/>
        <p:txBody>
          <a:bodyPr/>
          <a:lstStyle/>
          <a:p>
            <a:pPr>
              <a:defRPr/>
            </a:pPr>
            <a:fld id="{5D63A0FB-16CB-4498-B57F-A5A29F1C4475}" type="slidenum">
              <a:rPr lang="en-AU" smtClean="0"/>
              <a:pPr>
                <a:defRPr/>
              </a:pPr>
              <a:t>11</a:t>
            </a:fld>
            <a:endParaRPr lang="en-AU"/>
          </a:p>
        </p:txBody>
      </p:sp>
    </p:spTree>
  </p:cSld>
  <p:clrMapOvr>
    <a:masterClrMapping/>
  </p:clrMapOvr>
  <p:transition advClick="0"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16386" name="Picture 8" descr="location map"/>
          <p:cNvPicPr>
            <a:picLocks noChangeAspect="1" noChangeArrowheads="1"/>
          </p:cNvPicPr>
          <p:nvPr/>
        </p:nvPicPr>
        <p:blipFill>
          <a:blip r:embed="rId2"/>
          <a:srcRect/>
          <a:stretch>
            <a:fillRect/>
          </a:stretch>
        </p:blipFill>
        <p:spPr bwMode="auto">
          <a:xfrm>
            <a:off x="1219200" y="2286000"/>
            <a:ext cx="7315200" cy="3200400"/>
          </a:xfrm>
          <a:prstGeom prst="rect">
            <a:avLst/>
          </a:prstGeom>
          <a:noFill/>
          <a:ln w="9525">
            <a:noFill/>
            <a:miter lim="800000"/>
            <a:headEnd/>
            <a:tailEnd/>
          </a:ln>
        </p:spPr>
      </p:pic>
      <p:sp>
        <p:nvSpPr>
          <p:cNvPr id="16387" name="Rectangle 9"/>
          <p:cNvSpPr>
            <a:spLocks noChangeArrowheads="1"/>
          </p:cNvSpPr>
          <p:nvPr/>
        </p:nvSpPr>
        <p:spPr bwMode="auto">
          <a:xfrm>
            <a:off x="2438400" y="5791200"/>
            <a:ext cx="4483100" cy="400050"/>
          </a:xfrm>
          <a:prstGeom prst="rect">
            <a:avLst/>
          </a:prstGeom>
          <a:noFill/>
          <a:ln w="9525">
            <a:noFill/>
            <a:miter lim="800000"/>
            <a:headEnd/>
            <a:tailEnd/>
          </a:ln>
          <a:effectLst>
            <a:prstShdw prst="shdw16">
              <a:srgbClr val="808080">
                <a:alpha val="50000"/>
              </a:srgbClr>
            </a:prstShdw>
          </a:effectLst>
        </p:spPr>
        <p:txBody>
          <a:bodyPr wrap="none" anchor="ctr">
            <a:spAutoFit/>
          </a:bodyPr>
          <a:lstStyle/>
          <a:p>
            <a:pPr indent="269875" algn="ctr" eaLnBrk="0" hangingPunct="0"/>
            <a:r>
              <a:rPr lang="en-AU" sz="2000" b="1">
                <a:solidFill>
                  <a:schemeClr val="bg1"/>
                </a:solidFill>
                <a:ea typeface="Calibri" pitchFamily="34" charset="0"/>
                <a:cs typeface="Times New Roman" pitchFamily="18" charset="0"/>
              </a:rPr>
              <a:t>Fig.  Location Map of the Study area</a:t>
            </a:r>
            <a:endParaRPr lang="en-AU" sz="2000">
              <a:solidFill>
                <a:schemeClr val="bg1"/>
              </a:solidFill>
              <a:ea typeface="Calibri" pitchFamily="34" charset="0"/>
              <a:cs typeface="Times New Roman" pitchFamily="18" charset="0"/>
            </a:endParaRPr>
          </a:p>
        </p:txBody>
      </p:sp>
      <p:sp>
        <p:nvSpPr>
          <p:cNvPr id="12" name="TextBox 11"/>
          <p:cNvSpPr txBox="1"/>
          <p:nvPr/>
        </p:nvSpPr>
        <p:spPr>
          <a:xfrm>
            <a:off x="1295400" y="457200"/>
            <a:ext cx="7315200" cy="584200"/>
          </a:xfrm>
          <a:prstGeom prst="rect">
            <a:avLst/>
          </a:prstGeom>
          <a:noFill/>
        </p:spPr>
        <p:txBody>
          <a:bodyPr>
            <a:spAutoFit/>
          </a:bodyPr>
          <a:lstStyle/>
          <a:p>
            <a:pPr>
              <a:buFontTx/>
              <a:buBlip>
                <a:blip r:embed="rId3"/>
              </a:buBlip>
              <a:defRPr/>
            </a:pPr>
            <a:r>
              <a:rPr lang="en-IN" sz="3200" b="1" dirty="0">
                <a:solidFill>
                  <a:schemeClr val="accent1">
                    <a:lumMod val="75000"/>
                  </a:schemeClr>
                </a:solidFill>
                <a:effectLst>
                  <a:outerShdw blurRad="38100" dist="38100" dir="2700000" algn="tl">
                    <a:srgbClr val="000000">
                      <a:alpha val="43137"/>
                    </a:srgbClr>
                  </a:outerShdw>
                </a:effectLst>
                <a:latin typeface="+mj-lt"/>
              </a:rPr>
              <a:t> </a:t>
            </a:r>
            <a:r>
              <a:rPr lang="en-IN" sz="3200" b="1" u="sng" dirty="0">
                <a:solidFill>
                  <a:schemeClr val="accent1">
                    <a:lumMod val="75000"/>
                  </a:schemeClr>
                </a:solidFill>
                <a:effectLst>
                  <a:outerShdw blurRad="38100" dist="38100" dir="2700000" algn="tl">
                    <a:srgbClr val="000000">
                      <a:alpha val="43137"/>
                    </a:srgbClr>
                  </a:outerShdw>
                </a:effectLst>
                <a:latin typeface="+mj-lt"/>
              </a:rPr>
              <a:t>Location:</a:t>
            </a:r>
          </a:p>
        </p:txBody>
      </p:sp>
      <p:sp>
        <p:nvSpPr>
          <p:cNvPr id="10245" name="TextBox 12"/>
          <p:cNvSpPr txBox="1">
            <a:spLocks noChangeArrowheads="1"/>
          </p:cNvSpPr>
          <p:nvPr/>
        </p:nvSpPr>
        <p:spPr bwMode="auto">
          <a:xfrm>
            <a:off x="1219200" y="1143000"/>
            <a:ext cx="7391400" cy="2308225"/>
          </a:xfrm>
          <a:prstGeom prst="rect">
            <a:avLst/>
          </a:prstGeom>
          <a:noFill/>
          <a:ln w="9525">
            <a:noFill/>
            <a:miter lim="800000"/>
            <a:headEnd/>
            <a:tailEnd/>
          </a:ln>
        </p:spPr>
        <p:txBody>
          <a:bodyPr>
            <a:spAutoFit/>
          </a:bodyPr>
          <a:lstStyle/>
          <a:p>
            <a:pPr>
              <a:buClr>
                <a:srgbClr val="20C9F8"/>
              </a:buClr>
              <a:buFont typeface="Wingdings" pitchFamily="2" charset="2"/>
              <a:buChar char="Ø"/>
            </a:pPr>
            <a:r>
              <a:rPr lang="en-IN" sz="2400">
                <a:solidFill>
                  <a:schemeClr val="bg1"/>
                </a:solidFill>
                <a:latin typeface="Calibri" pitchFamily="34" charset="0"/>
                <a:ea typeface="Segoe UI Semilight" pitchFamily="34" charset="0"/>
                <a:cs typeface="Segoe UI Semilight" pitchFamily="34" charset="0"/>
              </a:rPr>
              <a:t>The study area comprises, nine coastal mandals, viz</a:t>
            </a:r>
            <a:r>
              <a:rPr lang="en-US" sz="2400">
                <a:solidFill>
                  <a:schemeClr val="bg1"/>
                </a:solidFill>
                <a:latin typeface="Calibri" pitchFamily="34" charset="0"/>
                <a:ea typeface="Segoe UI Semilight" pitchFamily="34" charset="0"/>
                <a:cs typeface="Segoe UI Semilight" pitchFamily="34" charset="0"/>
              </a:rPr>
              <a:t> </a:t>
            </a:r>
          </a:p>
          <a:p>
            <a:pPr>
              <a:buClr>
                <a:srgbClr val="20C9F8"/>
              </a:buClr>
            </a:pPr>
            <a:r>
              <a:rPr lang="en-US" sz="2400">
                <a:solidFill>
                  <a:schemeClr val="bg1"/>
                </a:solidFill>
                <a:latin typeface="Calibri" pitchFamily="34" charset="0"/>
                <a:ea typeface="Segoe UI Semilight" pitchFamily="34" charset="0"/>
                <a:cs typeface="Segoe UI Semilight" pitchFamily="34" charset="0"/>
              </a:rPr>
              <a:t>     Kavali, Allur, Vidvalur, Indukurpet, T.P Gudur, </a:t>
            </a:r>
          </a:p>
          <a:p>
            <a:pPr>
              <a:buClr>
                <a:srgbClr val="20C9F8"/>
              </a:buClr>
            </a:pPr>
            <a:r>
              <a:rPr lang="en-US" sz="2400">
                <a:solidFill>
                  <a:schemeClr val="bg1"/>
                </a:solidFill>
                <a:latin typeface="Calibri" pitchFamily="34" charset="0"/>
                <a:ea typeface="Segoe UI Semilight" pitchFamily="34" charset="0"/>
                <a:cs typeface="Segoe UI Semilight" pitchFamily="34" charset="0"/>
              </a:rPr>
              <a:t>     Muthukur, Kota, Vakadu, Chittamur</a:t>
            </a:r>
            <a:r>
              <a:rPr lang="en-IN" sz="2400">
                <a:solidFill>
                  <a:schemeClr val="bg1"/>
                </a:solidFill>
                <a:latin typeface="Calibri" pitchFamily="34" charset="0"/>
                <a:ea typeface="Segoe UI Semilight" pitchFamily="34" charset="0"/>
                <a:cs typeface="Segoe UI Semilight" pitchFamily="34" charset="0"/>
              </a:rPr>
              <a:t> situated along </a:t>
            </a:r>
          </a:p>
          <a:p>
            <a:pPr>
              <a:buClr>
                <a:srgbClr val="20C9F8"/>
              </a:buClr>
            </a:pPr>
            <a:r>
              <a:rPr lang="en-IN" sz="2400">
                <a:solidFill>
                  <a:schemeClr val="bg1"/>
                </a:solidFill>
                <a:latin typeface="Calibri" pitchFamily="34" charset="0"/>
                <a:ea typeface="Segoe UI Semilight" pitchFamily="34" charset="0"/>
                <a:cs typeface="Segoe UI Semilight" pitchFamily="34" charset="0"/>
              </a:rPr>
              <a:t>     eastern part of the Nellore district </a:t>
            </a:r>
          </a:p>
          <a:p>
            <a:pPr>
              <a:buClr>
                <a:srgbClr val="20C9F8"/>
              </a:buClr>
              <a:buFont typeface="Wingdings" pitchFamily="2" charset="2"/>
              <a:buChar char="Ø"/>
            </a:pPr>
            <a:r>
              <a:rPr lang="en-IN" sz="2400">
                <a:solidFill>
                  <a:schemeClr val="bg1"/>
                </a:solidFill>
                <a:latin typeface="Calibri" pitchFamily="34" charset="0"/>
                <a:ea typeface="Segoe UI Semilight" pitchFamily="34" charset="0"/>
                <a:cs typeface="Segoe UI Semilight" pitchFamily="34" charset="0"/>
              </a:rPr>
              <a:t>Nellore district is approximately between 13°30’- 15°05’</a:t>
            </a:r>
          </a:p>
          <a:p>
            <a:pPr>
              <a:buClr>
                <a:srgbClr val="20C9F8"/>
              </a:buClr>
            </a:pPr>
            <a:r>
              <a:rPr lang="en-IN" sz="2400">
                <a:solidFill>
                  <a:schemeClr val="bg1"/>
                </a:solidFill>
                <a:latin typeface="Calibri" pitchFamily="34" charset="0"/>
                <a:ea typeface="Segoe UI Semilight" pitchFamily="34" charset="0"/>
                <a:cs typeface="Segoe UI Semilight" pitchFamily="34" charset="0"/>
              </a:rPr>
              <a:t>   of North Latitude, 79°05’- 80°15’of East Longitude.</a:t>
            </a:r>
            <a:endParaRPr lang="en-IN" sz="2400">
              <a:solidFill>
                <a:schemeClr val="bg1"/>
              </a:solidFill>
              <a:latin typeface="Calibri" pitchFamily="34" charset="0"/>
            </a:endParaRPr>
          </a:p>
        </p:txBody>
      </p:sp>
    </p:spTree>
  </p:cSld>
  <p:clrMapOvr>
    <a:masterClrMapping/>
  </p:clrMapOvr>
  <p:transition advClick="0"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eaLnBrk="1" hangingPunct="1"/>
            <a:r>
              <a:rPr lang="en-US" sz="3600" smtClean="0"/>
              <a:t>Study Area</a:t>
            </a:r>
          </a:p>
        </p:txBody>
      </p:sp>
      <p:pic>
        <p:nvPicPr>
          <p:cNvPr id="17411" name="Picture 1" descr="D:\mohanbabu\writeup\satteliteimg\2010nellore.bmp"/>
          <p:cNvPicPr>
            <a:picLocks noChangeAspect="1" noChangeArrowheads="1"/>
          </p:cNvPicPr>
          <p:nvPr/>
        </p:nvPicPr>
        <p:blipFill>
          <a:blip r:embed="rId2"/>
          <a:srcRect l="17519" t="7289" r="29926" b="8365"/>
          <a:stretch>
            <a:fillRect/>
          </a:stretch>
        </p:blipFill>
        <p:spPr bwMode="auto">
          <a:xfrm>
            <a:off x="3059113" y="692150"/>
            <a:ext cx="2808287" cy="5832475"/>
          </a:xfrm>
          <a:prstGeom prst="rect">
            <a:avLst/>
          </a:prstGeom>
          <a:noFill/>
          <a:ln w="9525">
            <a:noFill/>
            <a:miter lim="800000"/>
            <a:headEnd/>
            <a:tailEnd/>
          </a:ln>
        </p:spPr>
      </p:pic>
      <p:sp>
        <p:nvSpPr>
          <p:cNvPr id="17412" name="Rectangle 6"/>
          <p:cNvSpPr>
            <a:spLocks noChangeArrowheads="1"/>
          </p:cNvSpPr>
          <p:nvPr/>
        </p:nvSpPr>
        <p:spPr bwMode="auto">
          <a:xfrm>
            <a:off x="539750" y="5157788"/>
            <a:ext cx="2482850" cy="922337"/>
          </a:xfrm>
          <a:prstGeom prst="rect">
            <a:avLst/>
          </a:prstGeom>
          <a:noFill/>
          <a:ln w="9525">
            <a:noFill/>
            <a:miter lim="800000"/>
            <a:headEnd/>
            <a:tailEnd/>
          </a:ln>
        </p:spPr>
        <p:txBody>
          <a:bodyPr>
            <a:spAutoFit/>
          </a:bodyPr>
          <a:lstStyle/>
          <a:p>
            <a:r>
              <a:rPr lang="en-US" sz="1800"/>
              <a:t>SATELLITE IMAGE OF THE STUDY AREA DURING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a:xfrm>
            <a:off x="914400" y="152400"/>
            <a:ext cx="7721600" cy="1143000"/>
          </a:xfrm>
        </p:spPr>
        <p:txBody>
          <a:bodyPr/>
          <a:lstStyle/>
          <a:p>
            <a:pPr algn="l" eaLnBrk="1" fontAlgn="auto" hangingPunct="1">
              <a:spcAft>
                <a:spcPts val="0"/>
              </a:spcAft>
              <a:buFontTx/>
              <a:buBlip>
                <a:blip r:embed="rId2"/>
              </a:buBlip>
              <a:defRPr/>
            </a:pPr>
            <a:r>
              <a:rPr lang="en-IN" sz="3200" dirty="0" smtClean="0">
                <a:solidFill>
                  <a:schemeClr val="accent1">
                    <a:lumMod val="75000"/>
                  </a:schemeClr>
                </a:solidFill>
              </a:rPr>
              <a:t> </a:t>
            </a:r>
            <a:r>
              <a:rPr lang="en-IN" sz="3200" u="sng" dirty="0" smtClean="0">
                <a:solidFill>
                  <a:srgbClr val="C00000"/>
                </a:solidFill>
              </a:rPr>
              <a:t>Rainfall:</a:t>
            </a:r>
            <a:endParaRPr lang="en-IN" sz="3200" u="sng" dirty="0">
              <a:solidFill>
                <a:srgbClr val="C00000"/>
              </a:solidFill>
            </a:endParaRPr>
          </a:p>
        </p:txBody>
      </p:sp>
      <p:sp>
        <p:nvSpPr>
          <p:cNvPr id="14" name="TextBox 13"/>
          <p:cNvSpPr txBox="1"/>
          <p:nvPr/>
        </p:nvSpPr>
        <p:spPr>
          <a:xfrm>
            <a:off x="838200" y="1371600"/>
            <a:ext cx="7848600" cy="4894263"/>
          </a:xfrm>
          <a:prstGeom prst="rect">
            <a:avLst/>
          </a:prstGeom>
          <a:noFill/>
        </p:spPr>
        <p:txBody>
          <a:bodyPr>
            <a:spAutoFit/>
          </a:bodyPr>
          <a:lstStyle/>
          <a:p>
            <a:pPr>
              <a:buClr>
                <a:schemeClr val="bg2">
                  <a:lumMod val="60000"/>
                  <a:lumOff val="40000"/>
                </a:schemeClr>
              </a:buClr>
              <a:buFont typeface="Wingdings" pitchFamily="2" charset="2"/>
              <a:buChar char="Ø"/>
              <a:defRPr/>
            </a:pPr>
            <a:r>
              <a:rPr lang="en-US" sz="2400" dirty="0">
                <a:solidFill>
                  <a:schemeClr val="bg1"/>
                </a:solidFill>
                <a:latin typeface="+mj-lt"/>
              </a:rPr>
              <a:t> Due to SW and NE monsoons in Nellore district the </a:t>
            </a:r>
          </a:p>
          <a:p>
            <a:pPr>
              <a:buClr>
                <a:schemeClr val="bg2">
                  <a:lumMod val="60000"/>
                  <a:lumOff val="40000"/>
                </a:schemeClr>
              </a:buClr>
              <a:defRPr/>
            </a:pPr>
            <a:r>
              <a:rPr lang="en-US" sz="2400" dirty="0">
                <a:solidFill>
                  <a:schemeClr val="bg1"/>
                </a:solidFill>
                <a:latin typeface="+mj-lt"/>
              </a:rPr>
              <a:t>     rainfall ranges from </a:t>
            </a:r>
            <a:r>
              <a:rPr lang="en-US" sz="2400" b="1" dirty="0">
                <a:solidFill>
                  <a:schemeClr val="bg1"/>
                </a:solidFill>
                <a:latin typeface="+mj-lt"/>
              </a:rPr>
              <a:t>700-1000 mm</a:t>
            </a:r>
          </a:p>
          <a:p>
            <a:pPr>
              <a:buClr>
                <a:schemeClr val="bg2">
                  <a:lumMod val="60000"/>
                  <a:lumOff val="40000"/>
                </a:schemeClr>
              </a:buClr>
              <a:buFont typeface="Wingdings" pitchFamily="2" charset="2"/>
              <a:buChar char="Ø"/>
              <a:defRPr/>
            </a:pPr>
            <a:r>
              <a:rPr lang="en-US" sz="2400" b="1" dirty="0">
                <a:solidFill>
                  <a:schemeClr val="bg1"/>
                </a:solidFill>
                <a:latin typeface="+mj-lt"/>
              </a:rPr>
              <a:t> </a:t>
            </a:r>
            <a:r>
              <a:rPr lang="en-US" sz="2400" dirty="0">
                <a:solidFill>
                  <a:schemeClr val="bg1"/>
                </a:solidFill>
                <a:latin typeface="+mj-lt"/>
              </a:rPr>
              <a:t>In the year 2009-10 the normal rainfall of the district is </a:t>
            </a:r>
          </a:p>
          <a:p>
            <a:pPr>
              <a:buClr>
                <a:schemeClr val="bg2">
                  <a:lumMod val="60000"/>
                  <a:lumOff val="40000"/>
                </a:schemeClr>
              </a:buClr>
              <a:defRPr/>
            </a:pPr>
            <a:r>
              <a:rPr lang="en-US" sz="2400" b="1" dirty="0">
                <a:solidFill>
                  <a:schemeClr val="bg1"/>
                </a:solidFill>
                <a:latin typeface="+mj-lt"/>
              </a:rPr>
              <a:t>    1080mm</a:t>
            </a:r>
          </a:p>
          <a:p>
            <a:pPr>
              <a:buClr>
                <a:schemeClr val="bg2">
                  <a:lumMod val="60000"/>
                  <a:lumOff val="40000"/>
                </a:schemeClr>
              </a:buClr>
              <a:buFont typeface="Wingdings" pitchFamily="2" charset="2"/>
              <a:buChar char="Ø"/>
              <a:defRPr/>
            </a:pPr>
            <a:r>
              <a:rPr lang="en-US" sz="2400" b="1" dirty="0">
                <a:solidFill>
                  <a:schemeClr val="bg1"/>
                </a:solidFill>
                <a:latin typeface="+mj-lt"/>
              </a:rPr>
              <a:t> </a:t>
            </a:r>
            <a:r>
              <a:rPr lang="en-US" sz="2400" dirty="0">
                <a:solidFill>
                  <a:schemeClr val="bg1"/>
                </a:solidFill>
                <a:latin typeface="+mj-lt"/>
              </a:rPr>
              <a:t>During the reference year 2009-10, the actual quantum of </a:t>
            </a:r>
          </a:p>
          <a:p>
            <a:pPr>
              <a:buClr>
                <a:schemeClr val="bg2">
                  <a:lumMod val="60000"/>
                  <a:lumOff val="40000"/>
                </a:schemeClr>
              </a:buClr>
              <a:defRPr/>
            </a:pPr>
            <a:r>
              <a:rPr lang="en-US" sz="2400" dirty="0">
                <a:solidFill>
                  <a:schemeClr val="bg1"/>
                </a:solidFill>
                <a:latin typeface="+mj-lt"/>
              </a:rPr>
              <a:t>    rainfall received was </a:t>
            </a:r>
            <a:r>
              <a:rPr lang="en-US" sz="2400" b="1" dirty="0">
                <a:solidFill>
                  <a:schemeClr val="bg1"/>
                </a:solidFill>
                <a:latin typeface="+mj-lt"/>
              </a:rPr>
              <a:t>996.1mm </a:t>
            </a:r>
          </a:p>
          <a:p>
            <a:pPr>
              <a:buClr>
                <a:schemeClr val="bg2">
                  <a:lumMod val="60000"/>
                  <a:lumOff val="40000"/>
                </a:schemeClr>
              </a:buClr>
              <a:buFont typeface="Wingdings" pitchFamily="2" charset="2"/>
              <a:buChar char="Ø"/>
              <a:defRPr/>
            </a:pPr>
            <a:r>
              <a:rPr lang="en-US" sz="2400" b="1" dirty="0">
                <a:solidFill>
                  <a:schemeClr val="bg1"/>
                </a:solidFill>
                <a:latin typeface="+mj-lt"/>
              </a:rPr>
              <a:t> </a:t>
            </a:r>
            <a:r>
              <a:rPr lang="en-US" sz="2400" dirty="0">
                <a:solidFill>
                  <a:schemeClr val="bg1"/>
                </a:solidFill>
                <a:latin typeface="+mj-lt"/>
              </a:rPr>
              <a:t>From September to December the major portion of the </a:t>
            </a:r>
          </a:p>
          <a:p>
            <a:pPr>
              <a:buClr>
                <a:schemeClr val="bg2">
                  <a:lumMod val="60000"/>
                  <a:lumOff val="40000"/>
                </a:schemeClr>
              </a:buClr>
              <a:defRPr/>
            </a:pPr>
            <a:r>
              <a:rPr lang="en-US" sz="2400" dirty="0">
                <a:solidFill>
                  <a:schemeClr val="bg1"/>
                </a:solidFill>
                <a:latin typeface="+mj-lt"/>
              </a:rPr>
              <a:t>     rainfall is received during the northeast monsoon period </a:t>
            </a:r>
          </a:p>
          <a:p>
            <a:pPr>
              <a:buClr>
                <a:schemeClr val="bg2">
                  <a:lumMod val="60000"/>
                  <a:lumOff val="40000"/>
                </a:schemeClr>
              </a:buClr>
              <a:defRPr/>
            </a:pPr>
            <a:r>
              <a:rPr lang="en-US" sz="2400" dirty="0">
                <a:solidFill>
                  <a:schemeClr val="bg1"/>
                </a:solidFill>
                <a:latin typeface="+mj-lt"/>
              </a:rPr>
              <a:t>     to an extent of </a:t>
            </a:r>
            <a:r>
              <a:rPr lang="en-US" sz="2400" b="1" dirty="0">
                <a:solidFill>
                  <a:schemeClr val="bg1"/>
                </a:solidFill>
                <a:latin typeface="+mj-lt"/>
              </a:rPr>
              <a:t>610.8 mm</a:t>
            </a:r>
          </a:p>
          <a:p>
            <a:pPr>
              <a:buClr>
                <a:schemeClr val="bg2">
                  <a:lumMod val="60000"/>
                  <a:lumOff val="40000"/>
                </a:schemeClr>
              </a:buClr>
              <a:buFont typeface="Wingdings" pitchFamily="2" charset="2"/>
              <a:buChar char="Ø"/>
              <a:defRPr/>
            </a:pPr>
            <a:r>
              <a:rPr lang="en-US" sz="2400" b="1" dirty="0">
                <a:solidFill>
                  <a:schemeClr val="bg1"/>
                </a:solidFill>
                <a:latin typeface="+mj-lt"/>
              </a:rPr>
              <a:t> </a:t>
            </a:r>
            <a:r>
              <a:rPr lang="en-IN" sz="2400" dirty="0">
                <a:solidFill>
                  <a:schemeClr val="bg1"/>
                </a:solidFill>
                <a:latin typeface="+mj-lt"/>
              </a:rPr>
              <a:t>The total rainfall received during 2011 is </a:t>
            </a:r>
            <a:r>
              <a:rPr lang="en-IN" sz="2400" b="1" dirty="0">
                <a:solidFill>
                  <a:schemeClr val="bg1"/>
                </a:solidFill>
                <a:latin typeface="+mj-lt"/>
              </a:rPr>
              <a:t>1309.71 mm</a:t>
            </a:r>
          </a:p>
          <a:p>
            <a:pPr>
              <a:buClr>
                <a:schemeClr val="bg2">
                  <a:lumMod val="60000"/>
                  <a:lumOff val="40000"/>
                </a:schemeClr>
              </a:buClr>
              <a:buFont typeface="Wingdings" pitchFamily="2" charset="2"/>
              <a:buChar char="Ø"/>
              <a:defRPr/>
            </a:pPr>
            <a:r>
              <a:rPr lang="en-IN" sz="2400" b="1" dirty="0">
                <a:solidFill>
                  <a:schemeClr val="bg1"/>
                </a:solidFill>
                <a:latin typeface="+mj-lt"/>
              </a:rPr>
              <a:t> </a:t>
            </a:r>
            <a:r>
              <a:rPr lang="en-IN" sz="2400" dirty="0">
                <a:solidFill>
                  <a:schemeClr val="bg1"/>
                </a:solidFill>
                <a:latin typeface="+mj-lt"/>
              </a:rPr>
              <a:t>But most of the rainfall received during two months only, </a:t>
            </a:r>
          </a:p>
          <a:p>
            <a:pPr>
              <a:buClr>
                <a:schemeClr val="bg2">
                  <a:lumMod val="60000"/>
                  <a:lumOff val="40000"/>
                </a:schemeClr>
              </a:buClr>
              <a:defRPr/>
            </a:pPr>
            <a:r>
              <a:rPr lang="en-IN" sz="2400" dirty="0">
                <a:solidFill>
                  <a:schemeClr val="bg1"/>
                </a:solidFill>
                <a:latin typeface="+mj-lt"/>
              </a:rPr>
              <a:t>     i.e., in October and November with a rainfall of </a:t>
            </a:r>
            <a:r>
              <a:rPr lang="en-IN" sz="2400" b="1" dirty="0">
                <a:solidFill>
                  <a:schemeClr val="bg1"/>
                </a:solidFill>
                <a:latin typeface="+mj-lt"/>
              </a:rPr>
              <a:t>813.51mm</a:t>
            </a:r>
          </a:p>
          <a:p>
            <a:pP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0"/>
            <a:ext cx="7721600" cy="1143000"/>
          </a:xfrm>
        </p:spPr>
        <p:txBody>
          <a:bodyPr/>
          <a:lstStyle/>
          <a:p>
            <a:pPr algn="l" eaLnBrk="1" fontAlgn="auto" hangingPunct="1">
              <a:spcAft>
                <a:spcPts val="0"/>
              </a:spcAft>
              <a:buFontTx/>
              <a:buBlip>
                <a:blip r:embed="rId2"/>
              </a:buBlip>
              <a:defRPr/>
            </a:pPr>
            <a:r>
              <a:rPr lang="en-IN" sz="3200" u="sng" dirty="0" smtClean="0">
                <a:solidFill>
                  <a:schemeClr val="accent1">
                    <a:lumMod val="75000"/>
                  </a:schemeClr>
                </a:solidFill>
              </a:rPr>
              <a:t> Soils</a:t>
            </a:r>
            <a:r>
              <a:rPr lang="en-IN" sz="4000" dirty="0" smtClean="0">
                <a:solidFill>
                  <a:schemeClr val="accent1">
                    <a:lumMod val="75000"/>
                  </a:schemeClr>
                </a:solidFill>
              </a:rPr>
              <a:t>:</a:t>
            </a:r>
            <a:endParaRPr lang="en-IN" sz="4000" dirty="0">
              <a:solidFill>
                <a:schemeClr val="accent1">
                  <a:lumMod val="75000"/>
                </a:schemeClr>
              </a:solidFill>
            </a:endParaRPr>
          </a:p>
        </p:txBody>
      </p:sp>
      <p:sp>
        <p:nvSpPr>
          <p:cNvPr id="14" name="TextBox 13"/>
          <p:cNvSpPr txBox="1"/>
          <p:nvPr/>
        </p:nvSpPr>
        <p:spPr>
          <a:xfrm>
            <a:off x="762000" y="1371600"/>
            <a:ext cx="8077200" cy="1938338"/>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The soils of the district are classified as red, black and sandy. </a:t>
            </a:r>
          </a:p>
          <a:p>
            <a:pPr>
              <a:buClr>
                <a:schemeClr val="bg2">
                  <a:lumMod val="60000"/>
                  <a:lumOff val="40000"/>
                </a:schemeClr>
              </a:buClr>
              <a:buFont typeface="Wingdings" pitchFamily="2" charset="2"/>
              <a:buChar char="Ø"/>
              <a:defRPr/>
            </a:pPr>
            <a:r>
              <a:rPr lang="en-IN" sz="2400" dirty="0">
                <a:solidFill>
                  <a:schemeClr val="bg1"/>
                </a:solidFill>
                <a:latin typeface="+mj-lt"/>
              </a:rPr>
              <a:t> The red soils are predominant with 40% of the area whereas </a:t>
            </a:r>
          </a:p>
          <a:p>
            <a:pPr>
              <a:buClr>
                <a:schemeClr val="bg2">
                  <a:lumMod val="60000"/>
                  <a:lumOff val="40000"/>
                </a:schemeClr>
              </a:buClr>
              <a:defRPr/>
            </a:pPr>
            <a:r>
              <a:rPr lang="en-IN" sz="2400" dirty="0">
                <a:solidFill>
                  <a:schemeClr val="bg1"/>
                </a:solidFill>
                <a:latin typeface="+mj-lt"/>
              </a:rPr>
              <a:t>     black cotton soil and sandy loams occupy 23% and 34% of </a:t>
            </a:r>
          </a:p>
          <a:p>
            <a:pPr>
              <a:buClr>
                <a:schemeClr val="bg2">
                  <a:lumMod val="60000"/>
                  <a:lumOff val="40000"/>
                </a:schemeClr>
              </a:buClr>
              <a:defRPr/>
            </a:pPr>
            <a:r>
              <a:rPr lang="en-IN" sz="2400" dirty="0">
                <a:solidFill>
                  <a:schemeClr val="bg1"/>
                </a:solidFill>
                <a:latin typeface="+mj-lt"/>
              </a:rPr>
              <a:t>     the area respectively.</a:t>
            </a:r>
            <a:r>
              <a:rPr lang="en-IN" sz="2400" b="1" dirty="0">
                <a:solidFill>
                  <a:schemeClr val="bg1"/>
                </a:solidFill>
                <a:latin typeface="+mj-lt"/>
              </a:rPr>
              <a:t> </a:t>
            </a:r>
          </a:p>
          <a:p>
            <a:pPr>
              <a:buClr>
                <a:schemeClr val="bg2">
                  <a:lumMod val="60000"/>
                  <a:lumOff val="40000"/>
                </a:schemeClr>
              </a:buClr>
              <a:buFont typeface="Wingdings" pitchFamily="2" charset="2"/>
              <a:buChar char="Ø"/>
              <a:defRPr/>
            </a:pPr>
            <a:r>
              <a:rPr lang="en-IN" sz="2400" b="1" dirty="0">
                <a:solidFill>
                  <a:schemeClr val="bg1"/>
                </a:solidFill>
                <a:latin typeface="+mj-lt"/>
              </a:rPr>
              <a:t> </a:t>
            </a:r>
            <a:r>
              <a:rPr lang="en-US" sz="2400" dirty="0">
                <a:solidFill>
                  <a:schemeClr val="bg1"/>
                </a:solidFill>
                <a:latin typeface="+mj-lt"/>
              </a:rPr>
              <a:t>A major portion of the area is covered by red soils </a:t>
            </a:r>
            <a:endParaRPr lang="en-IN" sz="2400" dirty="0">
              <a:solidFill>
                <a:schemeClr val="bg1"/>
              </a:solidFill>
              <a:latin typeface="+mj-lt"/>
            </a:endParaRPr>
          </a:p>
        </p:txBody>
      </p:sp>
      <p:sp>
        <p:nvSpPr>
          <p:cNvPr id="16" name="TextBox 15"/>
          <p:cNvSpPr txBox="1"/>
          <p:nvPr/>
        </p:nvSpPr>
        <p:spPr>
          <a:xfrm>
            <a:off x="914400" y="4038600"/>
            <a:ext cx="7848600" cy="584200"/>
          </a:xfrm>
          <a:prstGeom prst="rect">
            <a:avLst/>
          </a:prstGeom>
          <a:noFill/>
        </p:spPr>
        <p:txBody>
          <a:bodyPr>
            <a:spAutoFit/>
          </a:bodyPr>
          <a:lstStyle/>
          <a:p>
            <a:pPr>
              <a:buFontTx/>
              <a:buBlip>
                <a:blip r:embed="rId2"/>
              </a:buBlip>
              <a:defRPr/>
            </a:pPr>
            <a:r>
              <a:rPr lang="en-IN" sz="3200" b="1" u="sng" dirty="0">
                <a:solidFill>
                  <a:schemeClr val="accent1">
                    <a:lumMod val="50000"/>
                  </a:schemeClr>
                </a:solidFill>
                <a:effectLst>
                  <a:outerShdw blurRad="38100" dist="38100" dir="2700000" algn="tl">
                    <a:srgbClr val="000000">
                      <a:alpha val="43137"/>
                    </a:srgbClr>
                  </a:outerShdw>
                </a:effectLst>
                <a:latin typeface="+mj-lt"/>
              </a:rPr>
              <a:t> Land utilization and Crop Particulars:</a:t>
            </a:r>
          </a:p>
        </p:txBody>
      </p:sp>
      <p:sp>
        <p:nvSpPr>
          <p:cNvPr id="17" name="TextBox 16"/>
          <p:cNvSpPr txBox="1"/>
          <p:nvPr/>
        </p:nvSpPr>
        <p:spPr>
          <a:xfrm>
            <a:off x="685800" y="4800600"/>
            <a:ext cx="8001000" cy="830263"/>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a:t>
            </a:r>
            <a:r>
              <a:rPr lang="en-US" sz="2400" dirty="0">
                <a:solidFill>
                  <a:schemeClr val="bg1"/>
                </a:solidFill>
                <a:latin typeface="+mj-lt"/>
              </a:rPr>
              <a:t>The principle crops being grown are paddy, </a:t>
            </a:r>
            <a:r>
              <a:rPr lang="en-US" sz="2400" dirty="0" err="1">
                <a:solidFill>
                  <a:schemeClr val="bg1"/>
                </a:solidFill>
                <a:latin typeface="+mj-lt"/>
              </a:rPr>
              <a:t>bajra</a:t>
            </a:r>
            <a:r>
              <a:rPr lang="en-US" sz="2400" dirty="0">
                <a:solidFill>
                  <a:schemeClr val="bg1"/>
                </a:solidFill>
                <a:latin typeface="+mj-lt"/>
              </a:rPr>
              <a:t>, sugarcane,</a:t>
            </a:r>
          </a:p>
          <a:p>
            <a:pPr>
              <a:buClr>
                <a:schemeClr val="bg2">
                  <a:lumMod val="60000"/>
                  <a:lumOff val="40000"/>
                </a:schemeClr>
              </a:buClr>
              <a:defRPr/>
            </a:pPr>
            <a:r>
              <a:rPr lang="en-US" sz="2400" dirty="0">
                <a:solidFill>
                  <a:schemeClr val="bg1"/>
                </a:solidFill>
                <a:latin typeface="+mj-lt"/>
              </a:rPr>
              <a:t>    groundnut, fruits &amp; vegetables, chilies, cotton and tobacco</a:t>
            </a: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eaLnBrk="1" hangingPunct="1"/>
            <a:r>
              <a:rPr lang="en-US" sz="3600" smtClean="0"/>
              <a:t>Land Use</a:t>
            </a:r>
          </a:p>
        </p:txBody>
      </p:sp>
      <p:pic>
        <p:nvPicPr>
          <p:cNvPr id="20483" name="Picture 1" descr="G:\lulc2005.bmp"/>
          <p:cNvPicPr>
            <a:picLocks noChangeAspect="1" noChangeArrowheads="1"/>
          </p:cNvPicPr>
          <p:nvPr/>
        </p:nvPicPr>
        <p:blipFill>
          <a:blip r:embed="rId2"/>
          <a:srcRect/>
          <a:stretch>
            <a:fillRect/>
          </a:stretch>
        </p:blipFill>
        <p:spPr bwMode="auto">
          <a:xfrm>
            <a:off x="1331913" y="849313"/>
            <a:ext cx="4597400"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eaLnBrk="1" hangingPunct="1"/>
            <a:r>
              <a:rPr lang="en-US" sz="3600" smtClean="0"/>
              <a:t>Methodology</a:t>
            </a:r>
          </a:p>
        </p:txBody>
      </p:sp>
      <p:sp>
        <p:nvSpPr>
          <p:cNvPr id="38915" name="Rectangle 3"/>
          <p:cNvSpPr>
            <a:spLocks noGrp="1" noChangeArrowheads="1"/>
          </p:cNvSpPr>
          <p:nvPr>
            <p:ph type="body" idx="1"/>
          </p:nvPr>
        </p:nvSpPr>
        <p:spPr/>
        <p:txBody>
          <a:bodyPr/>
          <a:lstStyle/>
          <a:p>
            <a:pPr eaLnBrk="1" hangingPunct="1">
              <a:buFont typeface="Wingdings" pitchFamily="2" charset="2"/>
              <a:buNone/>
              <a:defRPr/>
            </a:pPr>
            <a:r>
              <a:rPr lang="en-US" dirty="0" smtClean="0">
                <a:solidFill>
                  <a:srgbClr val="FF0000"/>
                </a:solidFill>
                <a:latin typeface="+mj-lt"/>
              </a:rPr>
              <a:t>The following methodology has been adopted in the present study</a:t>
            </a:r>
          </a:p>
          <a:p>
            <a:pPr algn="just">
              <a:defRPr/>
            </a:pPr>
            <a:r>
              <a:rPr lang="en-GB" sz="2400" dirty="0" smtClean="0">
                <a:latin typeface="+mj-lt"/>
              </a:rPr>
              <a:t>Collection of monthly rainfall data from District Statistical Department </a:t>
            </a:r>
            <a:endParaRPr lang="en-US" sz="2400" dirty="0" smtClean="0">
              <a:latin typeface="+mj-lt"/>
            </a:endParaRPr>
          </a:p>
          <a:p>
            <a:pPr algn="just">
              <a:defRPr/>
            </a:pPr>
            <a:r>
              <a:rPr lang="en-GB" sz="2400" dirty="0" smtClean="0">
                <a:latin typeface="+mj-lt"/>
              </a:rPr>
              <a:t>Collection of periodic groundwater levels from State Groundwater Department </a:t>
            </a:r>
            <a:endParaRPr lang="en-US" sz="2400" dirty="0" smtClean="0">
              <a:latin typeface="+mj-lt"/>
            </a:endParaRPr>
          </a:p>
          <a:p>
            <a:pPr algn="just">
              <a:defRPr/>
            </a:pPr>
            <a:r>
              <a:rPr lang="en-GB" sz="2400" dirty="0" smtClean="0">
                <a:latin typeface="+mj-lt"/>
              </a:rPr>
              <a:t>Correlation of groundwater levels with rainfall data</a:t>
            </a:r>
            <a:endParaRPr lang="en-US" sz="2400" dirty="0" smtClean="0">
              <a:latin typeface="+mj-lt"/>
            </a:endParaRPr>
          </a:p>
          <a:p>
            <a:pPr algn="just">
              <a:defRPr/>
            </a:pPr>
            <a:r>
              <a:rPr lang="en-GB" sz="2400" dirty="0" smtClean="0">
                <a:latin typeface="+mj-lt"/>
              </a:rPr>
              <a:t>Preparation of contour maps and drainage maps of the study area </a:t>
            </a:r>
            <a:endParaRPr lang="en-US" sz="2400" dirty="0" smtClean="0">
              <a:latin typeface="+mj-lt"/>
            </a:endParaRPr>
          </a:p>
          <a:p>
            <a:pPr algn="just">
              <a:defRPr/>
            </a:pPr>
            <a:r>
              <a:rPr lang="en-GB" sz="2400" dirty="0" smtClean="0">
                <a:latin typeface="+mj-lt"/>
              </a:rPr>
              <a:t>Model conceptualization and data preparation                                             </a:t>
            </a:r>
          </a:p>
          <a:p>
            <a:pPr algn="just">
              <a:defRPr/>
            </a:pPr>
            <a:r>
              <a:rPr lang="en-GB" sz="2400" dirty="0" smtClean="0">
                <a:latin typeface="+mj-lt"/>
              </a:rPr>
              <a:t>Model Simulations and calibration</a:t>
            </a:r>
            <a:endParaRPr lang="en-US" sz="2400" dirty="0" smtClean="0">
              <a:latin typeface="+mj-lt"/>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p:txBody>
          <a:bodyPr/>
          <a:lstStyle/>
          <a:p>
            <a:pPr algn="just">
              <a:defRPr/>
            </a:pPr>
            <a:r>
              <a:rPr lang="en-GB" sz="2400" dirty="0" smtClean="0">
                <a:latin typeface="+mj-lt"/>
              </a:rPr>
              <a:t>Analysis of water samples</a:t>
            </a:r>
            <a:endParaRPr lang="en-US" sz="2400" dirty="0" smtClean="0">
              <a:latin typeface="+mj-lt"/>
            </a:endParaRPr>
          </a:p>
          <a:p>
            <a:pPr algn="just">
              <a:defRPr/>
            </a:pPr>
            <a:r>
              <a:rPr lang="en-GB" sz="2400" dirty="0" smtClean="0">
                <a:latin typeface="+mj-lt"/>
              </a:rPr>
              <a:t>Comparison of hydro chemical data with various parameters to identify seawater intrusion</a:t>
            </a:r>
            <a:endParaRPr lang="en-US" sz="2400" dirty="0" smtClean="0">
              <a:latin typeface="+mj-lt"/>
            </a:endParaRPr>
          </a:p>
          <a:p>
            <a:pPr algn="just">
              <a:defRPr/>
            </a:pPr>
            <a:r>
              <a:rPr lang="en-GB" sz="2400" dirty="0" smtClean="0">
                <a:latin typeface="+mj-lt"/>
              </a:rPr>
              <a:t>Suitability of groundwater for drinking and agricultural purposes</a:t>
            </a:r>
          </a:p>
          <a:p>
            <a:pPr algn="just">
              <a:defRPr/>
            </a:pPr>
            <a:r>
              <a:rPr lang="en-GB" sz="2400" dirty="0" smtClean="0">
                <a:latin typeface="+mj-lt"/>
              </a:rPr>
              <a:t>Identification of saline water intrusion with the help of MODFLOW </a:t>
            </a:r>
            <a:endParaRPr lang="en-US" sz="2400" dirty="0" smtClean="0">
              <a:latin typeface="+mj-lt"/>
            </a:endParaRPr>
          </a:p>
          <a:p>
            <a:pPr algn="just">
              <a:defRPr/>
            </a:pPr>
            <a:endParaRPr lang="en-US" sz="2400" dirty="0" smtClean="0"/>
          </a:p>
        </p:txBody>
      </p:sp>
      <p:sp>
        <p:nvSpPr>
          <p:cNvPr id="5" name="Rectangle 2"/>
          <p:cNvSpPr txBox="1">
            <a:spLocks noChangeArrowheads="1"/>
          </p:cNvSpPr>
          <p:nvPr/>
        </p:nvSpPr>
        <p:spPr bwMode="auto">
          <a:xfrm>
            <a:off x="611188" y="188913"/>
            <a:ext cx="8207375" cy="574675"/>
          </a:xfrm>
          <a:prstGeom prst="rect">
            <a:avLst/>
          </a:prstGeom>
          <a:noFill/>
          <a:ln w="9525">
            <a:noFill/>
            <a:miter lim="800000"/>
            <a:headEnd/>
            <a:tailEnd/>
          </a:ln>
        </p:spPr>
        <p:txBody>
          <a:bodyPr anchor="ctr"/>
          <a:lstStyle/>
          <a:p>
            <a:pPr algn="r">
              <a:defRPr/>
            </a:pPr>
            <a:r>
              <a:rPr lang="en-US" sz="3600" kern="0" dirty="0">
                <a:solidFill>
                  <a:schemeClr val="bg1"/>
                </a:solidFill>
                <a:latin typeface="+mj-lt"/>
                <a:ea typeface="+mj-ea"/>
                <a:cs typeface="+mj-cs"/>
              </a:rPr>
              <a:t>Methodology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1143000" y="381000"/>
            <a:ext cx="7391400" cy="584200"/>
          </a:xfrm>
          <a:prstGeom prst="rect">
            <a:avLst/>
          </a:prstGeom>
          <a:noFill/>
        </p:spPr>
        <p:txBody>
          <a:bodyPr>
            <a:spAutoFit/>
          </a:bodyPr>
          <a:lstStyle/>
          <a:p>
            <a:pPr>
              <a:buFontTx/>
              <a:buBlip>
                <a:blip r:embed="rId2"/>
              </a:buBlip>
              <a:defRPr/>
            </a:pPr>
            <a:r>
              <a:rPr lang="en-IN" sz="3200" b="1" u="sng" dirty="0">
                <a:solidFill>
                  <a:schemeClr val="accent1">
                    <a:lumMod val="50000"/>
                  </a:schemeClr>
                </a:solidFill>
                <a:effectLst>
                  <a:outerShdw blurRad="38100" dist="38100" dir="2700000" algn="tl">
                    <a:srgbClr val="000000">
                      <a:alpha val="43137"/>
                    </a:srgbClr>
                  </a:outerShdw>
                </a:effectLst>
                <a:latin typeface="+mj-lt"/>
              </a:rPr>
              <a:t> Collection of Rainfall Data:</a:t>
            </a:r>
          </a:p>
        </p:txBody>
      </p:sp>
      <p:sp>
        <p:nvSpPr>
          <p:cNvPr id="19" name="TextBox 18"/>
          <p:cNvSpPr txBox="1"/>
          <p:nvPr/>
        </p:nvSpPr>
        <p:spPr>
          <a:xfrm>
            <a:off x="1219200" y="990600"/>
            <a:ext cx="7467600" cy="1570038"/>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Monthly rainfall data collected from District Statistical </a:t>
            </a:r>
          </a:p>
          <a:p>
            <a:pPr>
              <a:buClr>
                <a:schemeClr val="bg2">
                  <a:lumMod val="60000"/>
                  <a:lumOff val="40000"/>
                </a:schemeClr>
              </a:buClr>
              <a:defRPr/>
            </a:pPr>
            <a:r>
              <a:rPr lang="en-IN" sz="2400" dirty="0">
                <a:solidFill>
                  <a:schemeClr val="bg1"/>
                </a:solidFill>
                <a:latin typeface="+mj-lt"/>
              </a:rPr>
              <a:t>    Department, Nellore for the period 2011 for the Coastal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mandals</a:t>
            </a:r>
            <a:r>
              <a:rPr lang="en-IN" sz="2400" dirty="0">
                <a:solidFill>
                  <a:schemeClr val="bg1"/>
                </a:solidFill>
                <a:latin typeface="+mj-lt"/>
              </a:rPr>
              <a:t> </a:t>
            </a:r>
            <a:r>
              <a:rPr lang="en-US" sz="2400" dirty="0" err="1">
                <a:solidFill>
                  <a:schemeClr val="bg1"/>
                </a:solidFill>
                <a:latin typeface="+mj-lt"/>
              </a:rPr>
              <a:t>viz</a:t>
            </a:r>
            <a:r>
              <a:rPr lang="en-US" sz="2400" dirty="0">
                <a:solidFill>
                  <a:schemeClr val="bg1"/>
                </a:solidFill>
                <a:latin typeface="+mj-lt"/>
              </a:rPr>
              <a:t> </a:t>
            </a:r>
            <a:r>
              <a:rPr lang="en-US" sz="2400" dirty="0" err="1">
                <a:solidFill>
                  <a:schemeClr val="bg1"/>
                </a:solidFill>
                <a:latin typeface="+mj-lt"/>
              </a:rPr>
              <a:t>Kavali</a:t>
            </a:r>
            <a:r>
              <a:rPr lang="en-US" sz="2400" dirty="0">
                <a:solidFill>
                  <a:schemeClr val="bg1"/>
                </a:solidFill>
                <a:latin typeface="+mj-lt"/>
              </a:rPr>
              <a:t>, </a:t>
            </a:r>
            <a:r>
              <a:rPr lang="en-US" sz="2400" dirty="0" err="1">
                <a:solidFill>
                  <a:schemeClr val="bg1"/>
                </a:solidFill>
                <a:latin typeface="+mj-lt"/>
              </a:rPr>
              <a:t>Allur</a:t>
            </a:r>
            <a:r>
              <a:rPr lang="en-US" sz="2400" dirty="0">
                <a:solidFill>
                  <a:schemeClr val="bg1"/>
                </a:solidFill>
                <a:latin typeface="+mj-lt"/>
              </a:rPr>
              <a:t>, </a:t>
            </a:r>
            <a:r>
              <a:rPr lang="en-US" sz="2400" dirty="0" err="1">
                <a:solidFill>
                  <a:schemeClr val="bg1"/>
                </a:solidFill>
                <a:latin typeface="+mj-lt"/>
              </a:rPr>
              <a:t>Vidvalur</a:t>
            </a:r>
            <a:r>
              <a:rPr lang="en-US" sz="2400" dirty="0">
                <a:solidFill>
                  <a:schemeClr val="bg1"/>
                </a:solidFill>
                <a:latin typeface="+mj-lt"/>
              </a:rPr>
              <a:t>, </a:t>
            </a:r>
            <a:r>
              <a:rPr lang="en-US" sz="2400" dirty="0" err="1">
                <a:solidFill>
                  <a:schemeClr val="bg1"/>
                </a:solidFill>
                <a:latin typeface="+mj-lt"/>
              </a:rPr>
              <a:t>Indukurpet</a:t>
            </a:r>
            <a:r>
              <a:rPr lang="en-US" sz="2400" dirty="0">
                <a:solidFill>
                  <a:schemeClr val="bg1"/>
                </a:solidFill>
                <a:latin typeface="+mj-lt"/>
              </a:rPr>
              <a:t>, T.P </a:t>
            </a:r>
          </a:p>
          <a:p>
            <a:pPr>
              <a:buClr>
                <a:schemeClr val="bg2">
                  <a:lumMod val="60000"/>
                  <a:lumOff val="40000"/>
                </a:schemeClr>
              </a:buClr>
              <a:defRPr/>
            </a:pPr>
            <a:r>
              <a:rPr lang="en-US" sz="2400" dirty="0">
                <a:solidFill>
                  <a:schemeClr val="bg1"/>
                </a:solidFill>
                <a:latin typeface="+mj-lt"/>
              </a:rPr>
              <a:t>    </a:t>
            </a:r>
            <a:r>
              <a:rPr lang="en-US" sz="2400" dirty="0" err="1">
                <a:solidFill>
                  <a:schemeClr val="bg1"/>
                </a:solidFill>
                <a:latin typeface="+mj-lt"/>
              </a:rPr>
              <a:t>Gudur</a:t>
            </a:r>
            <a:r>
              <a:rPr lang="en-US" sz="2400" dirty="0">
                <a:solidFill>
                  <a:schemeClr val="bg1"/>
                </a:solidFill>
                <a:latin typeface="+mj-lt"/>
              </a:rPr>
              <a:t>, </a:t>
            </a:r>
            <a:r>
              <a:rPr lang="en-US" sz="2400" dirty="0" err="1">
                <a:solidFill>
                  <a:schemeClr val="bg1"/>
                </a:solidFill>
                <a:latin typeface="+mj-lt"/>
              </a:rPr>
              <a:t>Muthukur</a:t>
            </a:r>
            <a:r>
              <a:rPr lang="en-US" sz="2400" dirty="0">
                <a:solidFill>
                  <a:schemeClr val="bg1"/>
                </a:solidFill>
                <a:latin typeface="+mj-lt"/>
              </a:rPr>
              <a:t>, Kota, </a:t>
            </a:r>
            <a:r>
              <a:rPr lang="en-US" sz="2400" dirty="0" err="1">
                <a:solidFill>
                  <a:schemeClr val="bg1"/>
                </a:solidFill>
                <a:latin typeface="+mj-lt"/>
              </a:rPr>
              <a:t>Vakadu</a:t>
            </a:r>
            <a:r>
              <a:rPr lang="en-US" sz="2400" dirty="0">
                <a:solidFill>
                  <a:schemeClr val="bg1"/>
                </a:solidFill>
                <a:latin typeface="+mj-lt"/>
              </a:rPr>
              <a:t>, and </a:t>
            </a:r>
            <a:r>
              <a:rPr lang="en-US" sz="2400" dirty="0" err="1">
                <a:solidFill>
                  <a:schemeClr val="bg1"/>
                </a:solidFill>
                <a:latin typeface="+mj-lt"/>
              </a:rPr>
              <a:t>Chittamur</a:t>
            </a:r>
            <a:endParaRPr lang="en-IN" sz="2400" dirty="0">
              <a:solidFill>
                <a:schemeClr val="bg1"/>
              </a:solidFill>
              <a:latin typeface="+mj-lt"/>
            </a:endParaRPr>
          </a:p>
        </p:txBody>
      </p:sp>
      <p:graphicFrame>
        <p:nvGraphicFramePr>
          <p:cNvPr id="20" name="Table 19"/>
          <p:cNvGraphicFramePr>
            <a:graphicFrameLocks noGrp="1"/>
          </p:cNvGraphicFramePr>
          <p:nvPr/>
        </p:nvGraphicFramePr>
        <p:xfrm>
          <a:off x="1219200" y="3124200"/>
          <a:ext cx="7315200" cy="3435350"/>
        </p:xfrm>
        <a:graphic>
          <a:graphicData uri="http://schemas.openxmlformats.org/drawingml/2006/table">
            <a:tbl>
              <a:tblPr/>
              <a:tblGrid>
                <a:gridCol w="2201100"/>
                <a:gridCol w="2502965"/>
                <a:gridCol w="2611135"/>
              </a:tblGrid>
              <a:tr h="461772">
                <a:tc>
                  <a:txBody>
                    <a:bodyPr/>
                    <a:lstStyle/>
                    <a:p>
                      <a:pPr algn="ctr">
                        <a:lnSpc>
                          <a:spcPct val="115000"/>
                        </a:lnSpc>
                        <a:spcAft>
                          <a:spcPts val="0"/>
                        </a:spcAft>
                      </a:pPr>
                      <a:r>
                        <a:rPr lang="en-IN" sz="1400" b="1" kern="1200" dirty="0">
                          <a:solidFill>
                            <a:srgbClr val="000000"/>
                          </a:solidFill>
                          <a:latin typeface="Times New Roman"/>
                          <a:ea typeface="Times New Roman"/>
                          <a:cs typeface="Times New Roman"/>
                        </a:rPr>
                        <a:t>MONTH</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kern="1200" dirty="0">
                          <a:solidFill>
                            <a:srgbClr val="000000"/>
                          </a:solidFill>
                          <a:latin typeface="Times New Roman"/>
                          <a:ea typeface="Times New Roman"/>
                          <a:cs typeface="Times New Roman"/>
                        </a:rPr>
                        <a:t>RAINFALL(2011)</a:t>
                      </a:r>
                      <a:endParaRPr lang="en-IN" sz="1400" dirty="0">
                        <a:latin typeface="Calibri"/>
                        <a:ea typeface="Calibri"/>
                        <a:cs typeface="Times New Roman"/>
                      </a:endParaRPr>
                    </a:p>
                    <a:p>
                      <a:pPr algn="ctr">
                        <a:lnSpc>
                          <a:spcPct val="115000"/>
                        </a:lnSpc>
                        <a:spcAft>
                          <a:spcPts val="0"/>
                        </a:spcAft>
                      </a:pPr>
                      <a:r>
                        <a:rPr lang="en-IN" sz="1400" b="1" kern="1200" dirty="0">
                          <a:solidFill>
                            <a:srgbClr val="000000"/>
                          </a:solidFill>
                          <a:latin typeface="Times New Roman"/>
                          <a:ea typeface="Times New Roman"/>
                          <a:cs typeface="Times New Roman"/>
                        </a:rPr>
                        <a:t>(mm)</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6010" algn="l"/>
                        </a:tabLst>
                      </a:pPr>
                      <a:r>
                        <a:rPr lang="en-IN" sz="1400" b="1" kern="1200">
                          <a:solidFill>
                            <a:srgbClr val="000000"/>
                          </a:solidFill>
                          <a:latin typeface="Times New Roman"/>
                          <a:ea typeface="Times New Roman"/>
                          <a:cs typeface="Times New Roman"/>
                        </a:rPr>
                        <a:t>G.W.LEVEL(2011)</a:t>
                      </a:r>
                      <a:endParaRPr lang="en-IN" sz="1400">
                        <a:latin typeface="Calibri"/>
                        <a:ea typeface="Calibri"/>
                        <a:cs typeface="Times New Roman"/>
                      </a:endParaRPr>
                    </a:p>
                    <a:p>
                      <a:pPr algn="ctr">
                        <a:lnSpc>
                          <a:spcPct val="115000"/>
                        </a:lnSpc>
                        <a:spcAft>
                          <a:spcPts val="0"/>
                        </a:spcAft>
                        <a:tabLst>
                          <a:tab pos="2366010" algn="l"/>
                        </a:tabLst>
                      </a:pPr>
                      <a:r>
                        <a:rPr lang="en-IN" sz="1400" b="1" kern="1200">
                          <a:solidFill>
                            <a:srgbClr val="000000"/>
                          </a:solidFill>
                          <a:latin typeface="Times New Roman"/>
                          <a:ea typeface="Times New Roman"/>
                          <a:cs typeface="Times New Roman"/>
                        </a:rPr>
                        <a:t>(mm)</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 </a:t>
                      </a:r>
                      <a:r>
                        <a:rPr lang="en-IN" sz="1400" kern="1200" dirty="0">
                          <a:solidFill>
                            <a:srgbClr val="000000"/>
                          </a:solidFill>
                          <a:latin typeface="Times New Roman"/>
                          <a:ea typeface="Times New Roman"/>
                          <a:cs typeface="Times New Roman"/>
                        </a:rPr>
                        <a:t>January</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18.81</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6010" algn="l"/>
                        </a:tabLst>
                      </a:pPr>
                      <a:r>
                        <a:rPr lang="en-IN" sz="1400" kern="1200">
                          <a:solidFill>
                            <a:srgbClr val="000000"/>
                          </a:solidFill>
                          <a:latin typeface="Times New Roman"/>
                          <a:ea typeface="Times New Roman"/>
                          <a:cs typeface="Times New Roman"/>
                        </a:rPr>
                        <a:t>3.42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February</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38.88</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March</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0</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4.11</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 April</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74.74</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May</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1.16</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5.89</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June</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57.62</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July</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63.06</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6.57</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 </a:t>
                      </a:r>
                      <a:r>
                        <a:rPr lang="en-IN" sz="1400" kern="1200" dirty="0">
                          <a:solidFill>
                            <a:srgbClr val="000000"/>
                          </a:solidFill>
                          <a:latin typeface="Times New Roman"/>
                          <a:ea typeface="Times New Roman"/>
                          <a:cs typeface="Times New Roman"/>
                        </a:rPr>
                        <a:t>August</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142.95</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  September</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51.56</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5.89</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smtClean="0">
                          <a:solidFill>
                            <a:srgbClr val="000000"/>
                          </a:solidFill>
                          <a:latin typeface="Times New Roman"/>
                          <a:ea typeface="Times New Roman"/>
                          <a:cs typeface="Times New Roman"/>
                        </a:rPr>
                        <a:t>    </a:t>
                      </a:r>
                      <a:r>
                        <a:rPr lang="en-IN" sz="1400" kern="1200" dirty="0">
                          <a:solidFill>
                            <a:srgbClr val="000000"/>
                          </a:solidFill>
                          <a:latin typeface="Times New Roman"/>
                          <a:ea typeface="Times New Roman"/>
                          <a:cs typeface="Times New Roman"/>
                        </a:rPr>
                        <a:t>October</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371.52</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a:solidFill>
                            <a:srgbClr val="000000"/>
                          </a:solidFill>
                          <a:latin typeface="Times New Roman"/>
                          <a:ea typeface="Times New Roman"/>
                          <a:cs typeface="Times New Roman"/>
                        </a:rPr>
                        <a:t>  November</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441.88</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3.15</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86">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  December</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47.53</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kern="1200"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8" name="Rectangle 14"/>
          <p:cNvSpPr>
            <a:spLocks noChangeArrowheads="1"/>
          </p:cNvSpPr>
          <p:nvPr/>
        </p:nvSpPr>
        <p:spPr bwMode="auto">
          <a:xfrm>
            <a:off x="2743200" y="2590800"/>
            <a:ext cx="3940175" cy="338138"/>
          </a:xfrm>
          <a:prstGeom prst="rect">
            <a:avLst/>
          </a:prstGeom>
          <a:noFill/>
          <a:ln w="9525" cap="flat" cmpd="sng">
            <a:noFill/>
            <a:prstDash val="solid"/>
            <a:miter lim="800000"/>
            <a:headEnd type="none" w="med" len="med"/>
            <a:tailEnd type="none" w="med" len="med"/>
          </a:ln>
          <a:effectLst>
            <a:prstShdw prst="shdw16">
              <a:schemeClr val="bg2">
                <a:alpha val="50000"/>
              </a:schemeClr>
            </a:prstShdw>
          </a:effectLst>
        </p:spPr>
        <p:txBody>
          <a:bodyPr wrap="none" anchor="ctr">
            <a:spAutoFit/>
          </a:bodyPr>
          <a:lstStyle/>
          <a:p>
            <a:pPr algn="ctr" eaLnBrk="0" hangingPunct="0">
              <a:defRPr/>
            </a:pPr>
            <a:r>
              <a:rPr lang="en-AU" sz="1600" b="1" u="sng" dirty="0">
                <a:solidFill>
                  <a:schemeClr val="accent1">
                    <a:lumMod val="50000"/>
                  </a:schemeClr>
                </a:solidFill>
                <a:ea typeface="Calibri" pitchFamily="34" charset="0"/>
                <a:cs typeface="Times New Roman" pitchFamily="18" charset="0"/>
              </a:rPr>
              <a:t>Table 1 Amount of rainfall in the year 2011</a:t>
            </a:r>
            <a:endParaRPr lang="en-AU" sz="1600" b="1" dirty="0">
              <a:solidFill>
                <a:schemeClr val="accent1">
                  <a:lumMod val="50000"/>
                </a:schemeClr>
              </a:solidFill>
            </a:endParaRPr>
          </a:p>
        </p:txBody>
      </p:sp>
    </p:spTree>
  </p:cSld>
  <p:clrMapOvr>
    <a:masterClrMapping/>
  </p:clrMapOvr>
  <p:transition advClick="0"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066800" y="228600"/>
            <a:ext cx="7721600" cy="1143000"/>
          </a:xfrm>
        </p:spPr>
        <p:txBody>
          <a:bodyPr/>
          <a:lstStyle/>
          <a:p>
            <a:pPr algn="l" eaLnBrk="1" fontAlgn="auto" hangingPunct="1">
              <a:spcAft>
                <a:spcPts val="0"/>
              </a:spcAft>
              <a:defRPr/>
            </a:pPr>
            <a:r>
              <a:rPr lang="en-IN" sz="3600" dirty="0" smtClean="0">
                <a:solidFill>
                  <a:srgbClr val="FF0000"/>
                </a:solidFill>
              </a:rPr>
              <a:t>Contents – Presentation outline</a:t>
            </a:r>
            <a:endParaRPr lang="en-IN" sz="4000" dirty="0">
              <a:solidFill>
                <a:srgbClr val="FF0000"/>
              </a:solidFill>
            </a:endParaRPr>
          </a:p>
        </p:txBody>
      </p:sp>
      <p:sp>
        <p:nvSpPr>
          <p:cNvPr id="6147" name="Subtitle 9"/>
          <p:cNvSpPr>
            <a:spLocks noGrp="1"/>
          </p:cNvSpPr>
          <p:nvPr>
            <p:ph type="subTitle" idx="1"/>
          </p:nvPr>
        </p:nvSpPr>
        <p:spPr>
          <a:xfrm>
            <a:off x="609600" y="1524000"/>
            <a:ext cx="7924800" cy="4876800"/>
          </a:xfrm>
        </p:spPr>
        <p:txBody>
          <a:bodyPr/>
          <a:lstStyle/>
          <a:p>
            <a:pPr marR="0" algn="l" eaLnBrk="1" hangingPunct="1">
              <a:buFont typeface="Wingdings" pitchFamily="2" charset="2"/>
              <a:buChar char="Ø"/>
              <a:defRPr/>
            </a:pPr>
            <a:r>
              <a:rPr lang="en-IN" dirty="0" smtClean="0">
                <a:solidFill>
                  <a:schemeClr val="bg1"/>
                </a:solidFill>
                <a:latin typeface="+mj-lt"/>
              </a:rPr>
              <a:t> Introduction</a:t>
            </a:r>
          </a:p>
          <a:p>
            <a:pPr marR="0" algn="l" eaLnBrk="1" hangingPunct="1">
              <a:buFont typeface="Wingdings" pitchFamily="2" charset="2"/>
              <a:buChar char="Ø"/>
              <a:defRPr/>
            </a:pPr>
            <a:r>
              <a:rPr lang="en-IN" dirty="0" smtClean="0">
                <a:solidFill>
                  <a:schemeClr val="bg1"/>
                </a:solidFill>
                <a:latin typeface="+mj-lt"/>
              </a:rPr>
              <a:t> Methodology                                                        </a:t>
            </a:r>
          </a:p>
          <a:p>
            <a:pPr marR="0" algn="l" eaLnBrk="1" hangingPunct="1">
              <a:buFontTx/>
              <a:buChar char="•"/>
              <a:defRPr/>
            </a:pPr>
            <a:r>
              <a:rPr lang="en-IN" dirty="0" smtClean="0">
                <a:solidFill>
                  <a:schemeClr val="bg1"/>
                </a:solidFill>
                <a:latin typeface="+mj-lt"/>
              </a:rPr>
              <a:t>  </a:t>
            </a:r>
            <a:r>
              <a:rPr lang="en-IN" sz="2800" dirty="0" smtClean="0">
                <a:solidFill>
                  <a:schemeClr val="bg1"/>
                </a:solidFill>
                <a:latin typeface="+mj-lt"/>
              </a:rPr>
              <a:t>General quality of ground water</a:t>
            </a:r>
          </a:p>
          <a:p>
            <a:pPr marR="0" algn="l" eaLnBrk="1" hangingPunct="1">
              <a:buFontTx/>
              <a:buChar char="•"/>
              <a:defRPr/>
            </a:pPr>
            <a:r>
              <a:rPr lang="en-IN" sz="2800" dirty="0" smtClean="0">
                <a:solidFill>
                  <a:schemeClr val="bg1"/>
                </a:solidFill>
                <a:latin typeface="+mj-lt"/>
              </a:rPr>
              <a:t>  Chemical constituents</a:t>
            </a:r>
          </a:p>
          <a:p>
            <a:pPr marR="0" algn="l" eaLnBrk="1" hangingPunct="1">
              <a:buFontTx/>
              <a:buChar char="•"/>
              <a:defRPr/>
            </a:pPr>
            <a:r>
              <a:rPr lang="en-IN" sz="2800" dirty="0" smtClean="0">
                <a:solidFill>
                  <a:schemeClr val="bg1"/>
                </a:solidFill>
                <a:latin typeface="+mj-lt"/>
              </a:rPr>
              <a:t>  Criteria for reorganisation of sea water intrusion</a:t>
            </a:r>
          </a:p>
          <a:p>
            <a:pPr marR="0" algn="l" eaLnBrk="1" hangingPunct="1">
              <a:buFont typeface="Wingdings" pitchFamily="2" charset="2"/>
              <a:buChar char="Ø"/>
              <a:defRPr/>
            </a:pPr>
            <a:r>
              <a:rPr lang="en-IN" dirty="0" smtClean="0">
                <a:solidFill>
                  <a:schemeClr val="bg1"/>
                </a:solidFill>
                <a:latin typeface="+mj-lt"/>
              </a:rPr>
              <a:t>Results and Discussions </a:t>
            </a:r>
          </a:p>
          <a:p>
            <a:pPr marR="0" algn="l" eaLnBrk="1" hangingPunct="1">
              <a:buFont typeface="Wingdings" pitchFamily="2" charset="2"/>
              <a:buChar char="Ø"/>
              <a:defRPr/>
            </a:pPr>
            <a:r>
              <a:rPr lang="en-IN" dirty="0" smtClean="0">
                <a:solidFill>
                  <a:schemeClr val="bg1"/>
                </a:solidFill>
                <a:latin typeface="+mj-lt"/>
              </a:rPr>
              <a:t>Conclusions</a:t>
            </a:r>
          </a:p>
        </p:txBody>
      </p:sp>
    </p:spTree>
  </p:cSld>
  <p:clrMapOvr>
    <a:masterClrMapping/>
  </p:clrMapOvr>
  <p:transition advClick="0" advTm="3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3" name="Title 22"/>
          <p:cNvSpPr>
            <a:spLocks noGrp="1"/>
          </p:cNvSpPr>
          <p:nvPr>
            <p:ph type="ctrTitle"/>
          </p:nvPr>
        </p:nvSpPr>
        <p:spPr>
          <a:xfrm>
            <a:off x="1219200" y="457200"/>
            <a:ext cx="7721600" cy="1143000"/>
          </a:xfrm>
        </p:spPr>
        <p:txBody>
          <a:bodyPr/>
          <a:lstStyle/>
          <a:p>
            <a:pPr algn="l" eaLnBrk="1" fontAlgn="auto" hangingPunct="1">
              <a:spcAft>
                <a:spcPts val="0"/>
              </a:spcAft>
              <a:buFontTx/>
              <a:buBlip>
                <a:blip r:embed="rId2"/>
              </a:buBlip>
              <a:defRPr/>
            </a:pPr>
            <a:r>
              <a:rPr lang="en-IN" sz="3200" u="sng" dirty="0" smtClean="0">
                <a:solidFill>
                  <a:schemeClr val="accent1">
                    <a:lumMod val="50000"/>
                  </a:schemeClr>
                </a:solidFill>
              </a:rPr>
              <a:t>Chemical Analysis:</a:t>
            </a:r>
            <a:endParaRPr lang="en-IN" sz="3200" u="sng" dirty="0">
              <a:solidFill>
                <a:schemeClr val="accent1">
                  <a:lumMod val="50000"/>
                </a:schemeClr>
              </a:solidFill>
            </a:endParaRPr>
          </a:p>
        </p:txBody>
      </p:sp>
      <p:sp>
        <p:nvSpPr>
          <p:cNvPr id="17411" name="TextBox 23"/>
          <p:cNvSpPr txBox="1">
            <a:spLocks noChangeArrowheads="1"/>
          </p:cNvSpPr>
          <p:nvPr/>
        </p:nvSpPr>
        <p:spPr bwMode="auto">
          <a:xfrm>
            <a:off x="1219200" y="1752600"/>
            <a:ext cx="7315200" cy="3046413"/>
          </a:xfrm>
          <a:prstGeom prst="rect">
            <a:avLst/>
          </a:prstGeom>
          <a:noFill/>
          <a:ln w="9525">
            <a:noFill/>
            <a:miter lim="800000"/>
            <a:headEnd/>
            <a:tailEnd/>
          </a:ln>
        </p:spPr>
        <p:txBody>
          <a:bodyPr>
            <a:spAutoFit/>
          </a:bodyPr>
          <a:lstStyle/>
          <a:p>
            <a:pPr algn="just">
              <a:buFont typeface="Wingdings" pitchFamily="2" charset="2"/>
              <a:buChar char="Ø"/>
              <a:defRPr/>
            </a:pPr>
            <a:r>
              <a:rPr lang="en-IN" sz="2400" dirty="0">
                <a:solidFill>
                  <a:schemeClr val="bg1"/>
                </a:solidFill>
                <a:latin typeface="+mj-lt"/>
              </a:rPr>
              <a:t>  Groundwater analysis data of 33 samples (May, 2011)</a:t>
            </a:r>
          </a:p>
          <a:p>
            <a:pPr algn="just">
              <a:defRPr/>
            </a:pPr>
            <a:r>
              <a:rPr lang="en-IN" sz="2400" dirty="0">
                <a:solidFill>
                  <a:schemeClr val="bg1"/>
                </a:solidFill>
                <a:latin typeface="+mj-lt"/>
              </a:rPr>
              <a:t>     from 9 coastal </a:t>
            </a:r>
            <a:r>
              <a:rPr lang="en-IN" sz="2400" dirty="0" err="1">
                <a:solidFill>
                  <a:schemeClr val="bg1"/>
                </a:solidFill>
                <a:latin typeface="+mj-lt"/>
              </a:rPr>
              <a:t>mandals</a:t>
            </a:r>
            <a:r>
              <a:rPr lang="en-IN" sz="2400" dirty="0">
                <a:solidFill>
                  <a:schemeClr val="bg1"/>
                </a:solidFill>
                <a:latin typeface="+mj-lt"/>
              </a:rPr>
              <a:t> was collected from the State </a:t>
            </a:r>
          </a:p>
          <a:p>
            <a:pPr algn="just">
              <a:defRPr/>
            </a:pPr>
            <a:r>
              <a:rPr lang="en-IN" sz="2400" dirty="0">
                <a:solidFill>
                  <a:schemeClr val="bg1"/>
                </a:solidFill>
                <a:latin typeface="+mj-lt"/>
              </a:rPr>
              <a:t>     Groundwater Department, Nellore for the following </a:t>
            </a:r>
          </a:p>
          <a:p>
            <a:pPr algn="just">
              <a:defRPr/>
            </a:pPr>
            <a:r>
              <a:rPr lang="en-IN" sz="2400" dirty="0">
                <a:solidFill>
                  <a:schemeClr val="bg1"/>
                </a:solidFill>
                <a:latin typeface="+mj-lt"/>
              </a:rPr>
              <a:t>     parameters/ ions, viz., Hydrogen ion concentration </a:t>
            </a:r>
          </a:p>
          <a:p>
            <a:pPr algn="just">
              <a:defRPr/>
            </a:pPr>
            <a:r>
              <a:rPr lang="en-IN" sz="2400" dirty="0">
                <a:solidFill>
                  <a:schemeClr val="bg1"/>
                </a:solidFill>
                <a:latin typeface="+mj-lt"/>
              </a:rPr>
              <a:t>     (pH), Electrical Conductivity (EC), Total Dissolved </a:t>
            </a:r>
          </a:p>
          <a:p>
            <a:pPr algn="just">
              <a:defRPr/>
            </a:pPr>
            <a:r>
              <a:rPr lang="en-IN" sz="2400" dirty="0">
                <a:solidFill>
                  <a:schemeClr val="bg1"/>
                </a:solidFill>
                <a:latin typeface="+mj-lt"/>
              </a:rPr>
              <a:t>     Solids (TDS), Calcium (Ca), Magnesium (Mg), </a:t>
            </a:r>
          </a:p>
          <a:p>
            <a:pPr algn="just">
              <a:defRPr/>
            </a:pPr>
            <a:r>
              <a:rPr lang="en-IN" sz="2400" dirty="0">
                <a:solidFill>
                  <a:schemeClr val="bg1"/>
                </a:solidFill>
                <a:latin typeface="+mj-lt"/>
              </a:rPr>
              <a:t>     Chlorides (</a:t>
            </a:r>
            <a:r>
              <a:rPr lang="en-IN" sz="2400" dirty="0" err="1">
                <a:solidFill>
                  <a:schemeClr val="bg1"/>
                </a:solidFill>
                <a:latin typeface="+mj-lt"/>
              </a:rPr>
              <a:t>Cl</a:t>
            </a:r>
            <a:r>
              <a:rPr lang="en-IN" sz="2400" dirty="0">
                <a:solidFill>
                  <a:schemeClr val="bg1"/>
                </a:solidFill>
                <a:latin typeface="+mj-lt"/>
              </a:rPr>
              <a:t>), Sulphates (SO</a:t>
            </a:r>
            <a:r>
              <a:rPr lang="en-IN" sz="2400" baseline="-25000" dirty="0">
                <a:solidFill>
                  <a:schemeClr val="bg1"/>
                </a:solidFill>
                <a:latin typeface="+mj-lt"/>
              </a:rPr>
              <a:t>4 </a:t>
            </a:r>
            <a:r>
              <a:rPr lang="en-IN" sz="2400" dirty="0">
                <a:solidFill>
                  <a:schemeClr val="bg1"/>
                </a:solidFill>
                <a:latin typeface="+mj-lt"/>
              </a:rPr>
              <a:t>), Sodium (Na), </a:t>
            </a:r>
          </a:p>
          <a:p>
            <a:pPr algn="just">
              <a:defRPr/>
            </a:pPr>
            <a:r>
              <a:rPr lang="en-IN" sz="2400" dirty="0">
                <a:solidFill>
                  <a:schemeClr val="bg1"/>
                </a:solidFill>
                <a:latin typeface="+mj-lt"/>
              </a:rPr>
              <a:t>      Potassium (K), and Total hardness (as CaCO</a:t>
            </a:r>
            <a:r>
              <a:rPr lang="en-IN" sz="2400" baseline="-25000" dirty="0">
                <a:solidFill>
                  <a:schemeClr val="bg1"/>
                </a:solidFill>
                <a:latin typeface="+mj-lt"/>
              </a:rPr>
              <a:t>3</a:t>
            </a:r>
            <a:r>
              <a:rPr lang="en-IN" sz="2400" dirty="0">
                <a:solidFill>
                  <a:schemeClr val="bg1"/>
                </a:solidFill>
                <a:latin typeface="+mj-lt"/>
              </a:rPr>
              <a:t>)</a:t>
            </a:r>
          </a:p>
        </p:txBody>
      </p:sp>
    </p:spTree>
  </p:cSld>
  <p:clrMapOvr>
    <a:masterClrMapping/>
  </p:clrMapOvr>
  <p:transition advClick="0" advTm="3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p:txBody>
          <a:bodyPr/>
          <a:lstStyle/>
          <a:p>
            <a:pPr>
              <a:defRPr/>
            </a:pPr>
            <a:fld id="{D875650D-D55C-4ED6-9D4C-87954985BB6A}" type="slidenum">
              <a:rPr lang="en-AU"/>
              <a:pPr>
                <a:defRPr/>
              </a:pPr>
              <a:t>21</a:t>
            </a:fld>
            <a:endParaRPr lang="en-AU"/>
          </a:p>
        </p:txBody>
      </p:sp>
      <p:sp>
        <p:nvSpPr>
          <p:cNvPr id="5" name="Title 4"/>
          <p:cNvSpPr>
            <a:spLocks noGrp="1"/>
          </p:cNvSpPr>
          <p:nvPr>
            <p:ph type="ctrTitle" idx="4294967295"/>
          </p:nvPr>
        </p:nvSpPr>
        <p:spPr>
          <a:xfrm>
            <a:off x="1422400" y="457200"/>
            <a:ext cx="7721600" cy="1143000"/>
          </a:xfrm>
        </p:spPr>
        <p:txBody>
          <a:bodyPr>
            <a:normAutofit/>
          </a:bodyPr>
          <a:lstStyle/>
          <a:p>
            <a:pPr eaLnBrk="1" fontAlgn="auto" hangingPunct="1">
              <a:spcAft>
                <a:spcPts val="0"/>
              </a:spcAft>
              <a:buFontTx/>
              <a:buBlip>
                <a:blip r:embed="rId2"/>
              </a:buBlip>
              <a:defRPr/>
            </a:pPr>
            <a:r>
              <a:rPr lang="en-IN" sz="3200" b="1" u="sng" dirty="0" smtClean="0">
                <a:solidFill>
                  <a:schemeClr val="accent1">
                    <a:lumMod val="50000"/>
                  </a:schemeClr>
                </a:solidFill>
                <a:effectLst>
                  <a:outerShdw blurRad="38100" dist="38100" dir="2700000" algn="tl">
                    <a:srgbClr val="000000">
                      <a:alpha val="43137"/>
                    </a:srgbClr>
                  </a:outerShdw>
                </a:effectLst>
              </a:rPr>
              <a:t> Chemical Parameters</a:t>
            </a:r>
            <a:endParaRPr lang="en-IN" sz="3200" b="1" u="sng" dirty="0">
              <a:solidFill>
                <a:schemeClr val="accent1">
                  <a:lumMod val="50000"/>
                </a:schemeClr>
              </a:solidFill>
              <a:effectLst>
                <a:outerShdw blurRad="38100" dist="38100" dir="2700000" algn="tl">
                  <a:srgbClr val="000000">
                    <a:alpha val="43137"/>
                  </a:srgbClr>
                </a:outerShdw>
              </a:effectLst>
            </a:endParaRPr>
          </a:p>
        </p:txBody>
      </p:sp>
      <p:sp>
        <p:nvSpPr>
          <p:cNvPr id="6" name="Subtitle 5"/>
          <p:cNvSpPr>
            <a:spLocks noGrp="1"/>
          </p:cNvSpPr>
          <p:nvPr>
            <p:ph type="subTitle" idx="4294967295"/>
          </p:nvPr>
        </p:nvSpPr>
        <p:spPr>
          <a:xfrm>
            <a:off x="1371600" y="2057400"/>
            <a:ext cx="7086600" cy="4800600"/>
          </a:xfrm>
        </p:spPr>
        <p:txBody>
          <a:bodyPr>
            <a:normAutofit/>
          </a:bodyPr>
          <a:lstStyle/>
          <a:p>
            <a:pPr marL="274320" indent="-274320" algn="just" eaLnBrk="1" fontAlgn="auto" hangingPunct="1">
              <a:spcAft>
                <a:spcPts val="0"/>
              </a:spcAft>
              <a:buClr>
                <a:schemeClr val="accent3"/>
              </a:buClr>
              <a:buFont typeface="Wingdings" pitchFamily="2" charset="2"/>
              <a:buChar char="Ø"/>
              <a:defRPr/>
            </a:pPr>
            <a:r>
              <a:rPr lang="en-IN" sz="2400" dirty="0" smtClean="0">
                <a:solidFill>
                  <a:schemeClr val="tx2">
                    <a:lumMod val="75000"/>
                    <a:lumOff val="25000"/>
                  </a:schemeClr>
                </a:solidFill>
                <a:latin typeface="+mj-lt"/>
              </a:rPr>
              <a:t> </a:t>
            </a:r>
            <a:r>
              <a:rPr lang="en-IN" sz="2400" dirty="0" smtClean="0">
                <a:latin typeface="+mj-lt"/>
              </a:rPr>
              <a:t>Various chemical ratios, viz. Ca /Mg, </a:t>
            </a:r>
            <a:r>
              <a:rPr lang="en-IN" sz="2400" dirty="0" err="1" smtClean="0">
                <a:latin typeface="+mj-lt"/>
              </a:rPr>
              <a:t>Cl</a:t>
            </a:r>
            <a:r>
              <a:rPr lang="en-IN" sz="2400" dirty="0" smtClean="0">
                <a:latin typeface="+mj-lt"/>
              </a:rPr>
              <a:t> / CO3 +HCO3), Na /</a:t>
            </a:r>
            <a:r>
              <a:rPr lang="en-IN" sz="2400" dirty="0" err="1" smtClean="0">
                <a:latin typeface="+mj-lt"/>
              </a:rPr>
              <a:t>Cl</a:t>
            </a:r>
            <a:r>
              <a:rPr lang="en-IN" sz="2400" dirty="0" smtClean="0">
                <a:latin typeface="+mj-lt"/>
              </a:rPr>
              <a:t> were calculated based on equivalent parts per  million (</a:t>
            </a:r>
            <a:r>
              <a:rPr lang="en-IN" sz="2400" dirty="0" err="1" smtClean="0">
                <a:latin typeface="+mj-lt"/>
              </a:rPr>
              <a:t>epm</a:t>
            </a:r>
            <a:r>
              <a:rPr lang="en-IN" sz="2400" dirty="0" smtClean="0">
                <a:latin typeface="+mj-lt"/>
              </a:rPr>
              <a:t>) of respective cations and ions present in the groundwater to recognise the salt water intrusion in coastal aquifers of Nellore district.</a:t>
            </a:r>
          </a:p>
          <a:p>
            <a:pPr marL="274320" indent="-274320" algn="just" eaLnBrk="1" fontAlgn="auto" hangingPunct="1">
              <a:spcAft>
                <a:spcPts val="0"/>
              </a:spcAft>
              <a:buClr>
                <a:schemeClr val="accent3"/>
              </a:buClr>
              <a:buFont typeface="Wingdings" pitchFamily="2" charset="2"/>
              <a:buChar char="Ø"/>
              <a:defRPr/>
            </a:pPr>
            <a:endParaRPr lang="en-IN" sz="2400" dirty="0">
              <a:latin typeface="+mj-lt"/>
            </a:endParaRPr>
          </a:p>
        </p:txBody>
      </p:sp>
    </p:spTree>
  </p:cSld>
  <p:clrMapOvr>
    <a:masterClrMapping/>
  </p:clrMapOvr>
  <p:transition advClick="0" advTm="3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0" name="Title 39"/>
          <p:cNvSpPr>
            <a:spLocks noGrp="1"/>
          </p:cNvSpPr>
          <p:nvPr>
            <p:ph type="ctrTitle"/>
          </p:nvPr>
        </p:nvSpPr>
        <p:spPr>
          <a:xfrm>
            <a:off x="1066800" y="533400"/>
            <a:ext cx="7721600" cy="1143000"/>
          </a:xfrm>
        </p:spPr>
        <p:txBody>
          <a:bodyPr/>
          <a:lstStyle/>
          <a:p>
            <a:pPr algn="ctr" eaLnBrk="1" fontAlgn="auto" hangingPunct="1">
              <a:spcAft>
                <a:spcPts val="0"/>
              </a:spcAft>
              <a:defRPr/>
            </a:pPr>
            <a:r>
              <a:rPr lang="en-IN" sz="3600" dirty="0" smtClean="0">
                <a:solidFill>
                  <a:schemeClr val="accent1">
                    <a:lumMod val="50000"/>
                  </a:schemeClr>
                </a:solidFill>
              </a:rPr>
              <a:t>Results and Discussions</a:t>
            </a:r>
            <a:endParaRPr lang="en-IN" sz="3600" dirty="0">
              <a:solidFill>
                <a:schemeClr val="accent1">
                  <a:lumMod val="50000"/>
                </a:schemeClr>
              </a:solidFill>
            </a:endParaRPr>
          </a:p>
        </p:txBody>
      </p:sp>
      <p:sp>
        <p:nvSpPr>
          <p:cNvPr id="41" name="TextBox 40"/>
          <p:cNvSpPr txBox="1"/>
          <p:nvPr/>
        </p:nvSpPr>
        <p:spPr>
          <a:xfrm>
            <a:off x="1066800" y="1963738"/>
            <a:ext cx="7543800" cy="4894262"/>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The groundwater analysis data of 33samples (May, 2011) </a:t>
            </a:r>
          </a:p>
          <a:p>
            <a:pPr>
              <a:buClr>
                <a:schemeClr val="bg2">
                  <a:lumMod val="60000"/>
                  <a:lumOff val="40000"/>
                </a:schemeClr>
              </a:buClr>
              <a:defRPr/>
            </a:pPr>
            <a:r>
              <a:rPr lang="en-IN" sz="2400" dirty="0">
                <a:solidFill>
                  <a:schemeClr val="bg1"/>
                </a:solidFill>
                <a:latin typeface="+mj-lt"/>
              </a:rPr>
              <a:t>    from 9 coastal mandals was collected from the State </a:t>
            </a:r>
          </a:p>
          <a:p>
            <a:pPr>
              <a:buClr>
                <a:schemeClr val="bg2">
                  <a:lumMod val="60000"/>
                  <a:lumOff val="40000"/>
                </a:schemeClr>
              </a:buClr>
              <a:defRPr/>
            </a:pPr>
            <a:r>
              <a:rPr lang="en-IN" sz="2400" dirty="0">
                <a:solidFill>
                  <a:schemeClr val="bg1"/>
                </a:solidFill>
                <a:latin typeface="+mj-lt"/>
              </a:rPr>
              <a:t>    Groundwater Department, Nellore. These parameters </a:t>
            </a:r>
          </a:p>
          <a:p>
            <a:pPr>
              <a:buClr>
                <a:schemeClr val="bg2">
                  <a:lumMod val="60000"/>
                  <a:lumOff val="40000"/>
                </a:schemeClr>
              </a:buClr>
              <a:defRPr/>
            </a:pPr>
            <a:r>
              <a:rPr lang="en-IN" sz="2400" dirty="0">
                <a:solidFill>
                  <a:schemeClr val="bg1"/>
                </a:solidFill>
                <a:latin typeface="+mj-lt"/>
              </a:rPr>
              <a:t>     /ions are expressed in mg/l.          </a:t>
            </a:r>
          </a:p>
          <a:p>
            <a:pPr>
              <a:defRPr/>
            </a:pPr>
            <a:endParaRPr lang="en-IN" sz="2400" dirty="0">
              <a:solidFill>
                <a:schemeClr val="bg1"/>
              </a:solidFill>
              <a:latin typeface="+mj-lt"/>
            </a:endParaRPr>
          </a:p>
          <a:p>
            <a:pPr>
              <a:defRPr/>
            </a:pPr>
            <a:endParaRPr lang="en-IN" sz="2400" dirty="0">
              <a:solidFill>
                <a:schemeClr val="bg1"/>
              </a:solidFill>
              <a:latin typeface="+mj-lt"/>
            </a:endParaRPr>
          </a:p>
          <a:p>
            <a:pPr>
              <a:defRPr/>
            </a:pPr>
            <a:r>
              <a:rPr lang="en-IN" sz="2400" dirty="0">
                <a:solidFill>
                  <a:schemeClr val="bg1"/>
                </a:solidFill>
                <a:latin typeface="+mj-lt"/>
              </a:rPr>
              <a:t>The details of groundwater quality particulars are shown in Table  </a:t>
            </a:r>
          </a:p>
          <a:p>
            <a:pPr>
              <a:buFont typeface="Wingdings" pitchFamily="2" charset="2"/>
              <a:buChar char="Ø"/>
              <a:defRPr/>
            </a:pPr>
            <a:endParaRPr lang="en-IN" sz="2400" dirty="0">
              <a:solidFill>
                <a:schemeClr val="bg1"/>
              </a:solidFill>
              <a:latin typeface="+mj-lt"/>
            </a:endParaRPr>
          </a:p>
          <a:p>
            <a:pPr>
              <a:buFont typeface="Wingdings" pitchFamily="2" charset="2"/>
              <a:buChar char="Ø"/>
              <a:defRPr/>
            </a:pPr>
            <a:endParaRPr lang="en-IN" sz="2400" dirty="0">
              <a:solidFill>
                <a:schemeClr val="bg1"/>
              </a:solidFill>
              <a:latin typeface="+mj-lt"/>
            </a:endParaRPr>
          </a:p>
          <a:p>
            <a:pPr>
              <a:defRPr/>
            </a:pPr>
            <a:endParaRPr lang="en-IN" sz="2400" dirty="0">
              <a:solidFill>
                <a:schemeClr val="bg1"/>
              </a:solidFill>
              <a:latin typeface="+mj-lt"/>
            </a:endParaRPr>
          </a:p>
          <a:p>
            <a:pPr>
              <a:buFont typeface="Wingdings" pitchFamily="2" charset="2"/>
              <a:buChar char="Ø"/>
              <a:defRPr/>
            </a:pPr>
            <a:endParaRPr lang="en-IN" sz="2400" dirty="0">
              <a:solidFill>
                <a:schemeClr val="bg1"/>
              </a:solidFill>
              <a:latin typeface="+mj-lt"/>
            </a:endParaRPr>
          </a:p>
          <a:p>
            <a:pP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alpha val="0"/>
          </a:schemeClr>
        </a:solidFill>
        <a:effectLst/>
      </p:bgPr>
    </p:bg>
    <p:spTree>
      <p:nvGrpSpPr>
        <p:cNvPr id="1" name=""/>
        <p:cNvGrpSpPr/>
        <p:nvPr/>
      </p:nvGrpSpPr>
      <p:grpSpPr>
        <a:xfrm>
          <a:off x="0" y="0"/>
          <a:ext cx="0" cy="0"/>
          <a:chOff x="0" y="0"/>
          <a:chExt cx="0" cy="0"/>
        </a:xfrm>
      </p:grpSpPr>
      <p:sp>
        <p:nvSpPr>
          <p:cNvPr id="36" name="TextBox 35"/>
          <p:cNvSpPr txBox="1"/>
          <p:nvPr/>
        </p:nvSpPr>
        <p:spPr>
          <a:xfrm>
            <a:off x="990600" y="304800"/>
            <a:ext cx="7772400" cy="646113"/>
          </a:xfrm>
          <a:prstGeom prst="rect">
            <a:avLst/>
          </a:prstGeom>
          <a:noFill/>
        </p:spPr>
        <p:txBody>
          <a:bodyPr>
            <a:spAutoFit/>
          </a:bodyPr>
          <a:lstStyle/>
          <a:p>
            <a:pPr>
              <a:defRPr/>
            </a:pPr>
            <a:r>
              <a:rPr lang="en-IN" sz="3600" b="1" dirty="0">
                <a:solidFill>
                  <a:schemeClr val="accent1">
                    <a:lumMod val="50000"/>
                  </a:schemeClr>
                </a:solidFill>
                <a:effectLst>
                  <a:outerShdw blurRad="38100" dist="38100" dir="2700000" algn="tl">
                    <a:srgbClr val="000000">
                      <a:alpha val="43137"/>
                    </a:srgbClr>
                  </a:outerShdw>
                </a:effectLst>
                <a:latin typeface="+mj-lt"/>
              </a:rPr>
              <a:t>General Quality of Ground Water:</a:t>
            </a:r>
          </a:p>
        </p:txBody>
      </p:sp>
      <p:sp>
        <p:nvSpPr>
          <p:cNvPr id="37" name="TextBox 36"/>
          <p:cNvSpPr txBox="1"/>
          <p:nvPr/>
        </p:nvSpPr>
        <p:spPr>
          <a:xfrm>
            <a:off x="1219200" y="1143000"/>
            <a:ext cx="7391400" cy="3970338"/>
          </a:xfrm>
          <a:prstGeom prst="rect">
            <a:avLst/>
          </a:prstGeom>
          <a:noFill/>
        </p:spPr>
        <p:txBody>
          <a:bodyPr>
            <a:spAutoFit/>
          </a:bodyPr>
          <a:lstStyle/>
          <a:p>
            <a:pPr>
              <a:buFontTx/>
              <a:buBlip>
                <a:blip r:embed="rId2"/>
              </a:buBlip>
              <a:defRPr/>
            </a:pPr>
            <a:r>
              <a:rPr lang="en-IN" sz="3600" b="1" u="sng"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Hydrogen ion Activity (pH):</a:t>
            </a:r>
          </a:p>
          <a:p>
            <a:pPr>
              <a:defRPr/>
            </a:pPr>
            <a:endParaRPr lang="en-IN" sz="24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The pH of groundwater in the study area ranges from </a:t>
            </a:r>
          </a:p>
          <a:p>
            <a:pPr>
              <a:defRPr/>
            </a:pPr>
            <a:r>
              <a:rPr lang="en-IN" sz="2400" dirty="0">
                <a:solidFill>
                  <a:schemeClr val="bg1"/>
                </a:solidFill>
                <a:latin typeface="+mj-lt"/>
              </a:rPr>
              <a:t>      7.59 to 8.94.  </a:t>
            </a:r>
          </a:p>
          <a:p>
            <a:pPr>
              <a:buClr>
                <a:schemeClr val="bg2">
                  <a:lumMod val="60000"/>
                  <a:lumOff val="40000"/>
                </a:schemeClr>
              </a:buClr>
              <a:buFont typeface="Wingdings" pitchFamily="2" charset="2"/>
              <a:buChar char="Ø"/>
              <a:defRPr/>
            </a:pPr>
            <a:r>
              <a:rPr lang="en-IN" sz="2400" dirty="0">
                <a:solidFill>
                  <a:schemeClr val="bg1"/>
                </a:solidFill>
                <a:latin typeface="+mj-lt"/>
              </a:rPr>
              <a:t>  The pH generally ranges from 7.0 to 8.5 with the higher </a:t>
            </a:r>
          </a:p>
          <a:p>
            <a:pPr>
              <a:defRPr/>
            </a:pPr>
            <a:r>
              <a:rPr lang="en-IN" sz="2400" dirty="0">
                <a:solidFill>
                  <a:schemeClr val="bg1"/>
                </a:solidFill>
                <a:latin typeface="+mj-lt"/>
              </a:rPr>
              <a:t>      range 7.5 to 8.0 confined to the eastern, central and </a:t>
            </a:r>
          </a:p>
          <a:p>
            <a:pPr>
              <a:defRPr/>
            </a:pPr>
            <a:r>
              <a:rPr lang="en-IN" sz="2400" dirty="0">
                <a:solidFill>
                  <a:schemeClr val="bg1"/>
                </a:solidFill>
                <a:latin typeface="+mj-lt"/>
              </a:rPr>
              <a:t>      north western parts. </a:t>
            </a:r>
          </a:p>
          <a:p>
            <a:pPr>
              <a:buClr>
                <a:schemeClr val="bg2">
                  <a:lumMod val="60000"/>
                  <a:lumOff val="40000"/>
                </a:schemeClr>
              </a:buClr>
              <a:buFont typeface="Wingdings" pitchFamily="2" charset="2"/>
              <a:buChar char="Ø"/>
              <a:defRPr/>
            </a:pPr>
            <a:r>
              <a:rPr lang="en-IN" sz="2400" dirty="0">
                <a:solidFill>
                  <a:schemeClr val="bg1"/>
                </a:solidFill>
                <a:latin typeface="+mj-lt"/>
              </a:rPr>
              <a:t>  Higher pH is observed in area where the soil profile </a:t>
            </a:r>
          </a:p>
          <a:p>
            <a:pPr>
              <a:defRPr/>
            </a:pPr>
            <a:r>
              <a:rPr lang="en-IN" sz="2400" dirty="0">
                <a:solidFill>
                  <a:schemeClr val="bg1"/>
                </a:solidFill>
                <a:latin typeface="+mj-lt"/>
              </a:rPr>
              <a:t>      contains higher concentrations as at </a:t>
            </a:r>
            <a:r>
              <a:rPr lang="en-IN" sz="2400" dirty="0" err="1">
                <a:solidFill>
                  <a:schemeClr val="bg1"/>
                </a:solidFill>
                <a:latin typeface="+mj-lt"/>
              </a:rPr>
              <a:t>Alluru</a:t>
            </a:r>
            <a:r>
              <a:rPr lang="en-IN" sz="2400" dirty="0">
                <a:solidFill>
                  <a:schemeClr val="bg1"/>
                </a:solidFill>
                <a:latin typeface="+mj-lt"/>
              </a:rPr>
              <a:t>, </a:t>
            </a:r>
          </a:p>
          <a:p>
            <a:pPr>
              <a:defRPr/>
            </a:pPr>
            <a:r>
              <a:rPr lang="en-IN" sz="2400" dirty="0">
                <a:solidFill>
                  <a:schemeClr val="bg1"/>
                </a:solidFill>
                <a:latin typeface="+mj-lt"/>
              </a:rPr>
              <a:t>       </a:t>
            </a:r>
            <a:r>
              <a:rPr lang="en-IN" sz="2400" dirty="0" err="1">
                <a:solidFill>
                  <a:schemeClr val="bg1"/>
                </a:solidFill>
                <a:latin typeface="+mj-lt"/>
              </a:rPr>
              <a:t>Kudithipalem</a:t>
            </a:r>
            <a:r>
              <a:rPr lang="en-IN" sz="2400" dirty="0">
                <a:solidFill>
                  <a:schemeClr val="bg1"/>
                </a:solidFill>
                <a:latin typeface="+mj-lt"/>
              </a:rPr>
              <a:t>, and </a:t>
            </a:r>
            <a:r>
              <a:rPr lang="en-IN" sz="2400" dirty="0" err="1">
                <a:solidFill>
                  <a:schemeClr val="bg1"/>
                </a:solidFill>
                <a:latin typeface="+mj-lt"/>
              </a:rPr>
              <a:t>Mypadu</a:t>
            </a:r>
            <a:r>
              <a:rPr lang="en-IN" sz="2400" dirty="0">
                <a:solidFill>
                  <a:schemeClr val="bg1"/>
                </a:solidFill>
                <a:latin typeface="+mj-lt"/>
              </a:rPr>
              <a:t>. </a:t>
            </a:r>
          </a:p>
        </p:txBody>
      </p:sp>
    </p:spTree>
  </p:cSld>
  <p:clrMapOvr>
    <a:masterClrMapping/>
  </p:clrMapOvr>
  <p:transition advClick="0" advTm="3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1" name="TextBox 30"/>
          <p:cNvSpPr txBox="1"/>
          <p:nvPr/>
        </p:nvSpPr>
        <p:spPr>
          <a:xfrm>
            <a:off x="1219200" y="609600"/>
            <a:ext cx="7391400" cy="584200"/>
          </a:xfrm>
          <a:prstGeom prst="rect">
            <a:avLst/>
          </a:prstGeom>
          <a:noFill/>
        </p:spPr>
        <p:txBody>
          <a:bodyPr>
            <a:spAutoFit/>
          </a:bodyPr>
          <a:lstStyle/>
          <a:p>
            <a:pPr>
              <a:buFontTx/>
              <a:buBlip>
                <a:blip r:embed="rId2"/>
              </a:buBlip>
              <a:defRPr/>
            </a:pPr>
            <a:r>
              <a:rPr lang="en-IN" sz="32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Total Dissolved Solids:</a:t>
            </a:r>
          </a:p>
        </p:txBody>
      </p:sp>
      <p:sp>
        <p:nvSpPr>
          <p:cNvPr id="33" name="TextBox 32"/>
          <p:cNvSpPr txBox="1"/>
          <p:nvPr/>
        </p:nvSpPr>
        <p:spPr>
          <a:xfrm>
            <a:off x="1371600" y="1371600"/>
            <a:ext cx="7315200" cy="4154488"/>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In the study area the TDS values are ranging from 428</a:t>
            </a:r>
          </a:p>
          <a:p>
            <a:pPr>
              <a:defRPr/>
            </a:pPr>
            <a:r>
              <a:rPr lang="en-IN" sz="2400" dirty="0">
                <a:solidFill>
                  <a:schemeClr val="bg1"/>
                </a:solidFill>
                <a:latin typeface="+mj-lt"/>
              </a:rPr>
              <a:t>     to 4463 mg/lit. </a:t>
            </a:r>
          </a:p>
          <a:p>
            <a:pPr>
              <a:buClr>
                <a:schemeClr val="bg2">
                  <a:lumMod val="60000"/>
                  <a:lumOff val="40000"/>
                </a:schemeClr>
              </a:buClr>
              <a:buFont typeface="Wingdings" pitchFamily="2" charset="2"/>
              <a:buChar char="Ø"/>
              <a:defRPr/>
            </a:pPr>
            <a:r>
              <a:rPr lang="en-IN" sz="2400" dirty="0">
                <a:solidFill>
                  <a:schemeClr val="bg1"/>
                </a:solidFill>
                <a:latin typeface="+mj-lt"/>
              </a:rPr>
              <a:t> The TDS with less than 500 mg/l is observed in </a:t>
            </a:r>
          </a:p>
          <a:p>
            <a:pPr>
              <a:defRPr/>
            </a:pPr>
            <a:r>
              <a:rPr lang="en-IN" sz="2400" dirty="0">
                <a:solidFill>
                  <a:schemeClr val="bg1"/>
                </a:solidFill>
                <a:latin typeface="+mj-lt"/>
              </a:rPr>
              <a:t>     </a:t>
            </a:r>
            <a:r>
              <a:rPr lang="en-IN" sz="2400" dirty="0" err="1">
                <a:solidFill>
                  <a:schemeClr val="bg1"/>
                </a:solidFill>
                <a:latin typeface="+mj-lt"/>
              </a:rPr>
              <a:t>Kesavaram</a:t>
            </a:r>
            <a:r>
              <a:rPr lang="en-IN" sz="2400" dirty="0">
                <a:solidFill>
                  <a:schemeClr val="bg1"/>
                </a:solidFill>
                <a:latin typeface="+mj-lt"/>
              </a:rPr>
              <a:t> belonging to Kota </a:t>
            </a:r>
            <a:r>
              <a:rPr lang="en-IN" sz="2400" dirty="0" err="1">
                <a:solidFill>
                  <a:schemeClr val="bg1"/>
                </a:solidFill>
                <a:latin typeface="+mj-lt"/>
              </a:rPr>
              <a:t>Mandal</a:t>
            </a:r>
            <a:r>
              <a:rPr lang="en-IN" sz="2400" dirty="0">
                <a:solidFill>
                  <a:schemeClr val="bg1"/>
                </a:solidFill>
                <a:latin typeface="+mj-lt"/>
              </a:rPr>
              <a:t>.</a:t>
            </a:r>
          </a:p>
          <a:p>
            <a:pPr>
              <a:buClr>
                <a:schemeClr val="bg2">
                  <a:lumMod val="60000"/>
                  <a:lumOff val="40000"/>
                </a:schemeClr>
              </a:buClr>
              <a:buFont typeface="Wingdings" pitchFamily="2" charset="2"/>
              <a:buChar char="Ø"/>
              <a:defRPr/>
            </a:pPr>
            <a:r>
              <a:rPr lang="en-IN" sz="2400" dirty="0">
                <a:solidFill>
                  <a:schemeClr val="bg1"/>
                </a:solidFill>
                <a:latin typeface="+mj-lt"/>
              </a:rPr>
              <a:t> Maximum ranges TDS with more than 1500 mg/l </a:t>
            </a:r>
          </a:p>
          <a:p>
            <a:pPr>
              <a:defRPr/>
            </a:pPr>
            <a:r>
              <a:rPr lang="en-IN" sz="2400" dirty="0">
                <a:solidFill>
                  <a:schemeClr val="bg1"/>
                </a:solidFill>
                <a:latin typeface="+mj-lt"/>
              </a:rPr>
              <a:t>     occurs in the </a:t>
            </a:r>
            <a:r>
              <a:rPr lang="en-IN" sz="2400" dirty="0" err="1">
                <a:solidFill>
                  <a:schemeClr val="bg1"/>
                </a:solidFill>
                <a:latin typeface="+mj-lt"/>
              </a:rPr>
              <a:t>Ramudupalem</a:t>
            </a:r>
            <a:r>
              <a:rPr lang="en-IN" sz="2400" dirty="0">
                <a:solidFill>
                  <a:schemeClr val="bg1"/>
                </a:solidFill>
                <a:latin typeface="+mj-lt"/>
              </a:rPr>
              <a:t> belonging to </a:t>
            </a:r>
            <a:r>
              <a:rPr lang="en-IN" sz="2400" dirty="0" err="1">
                <a:solidFill>
                  <a:schemeClr val="bg1"/>
                </a:solidFill>
                <a:latin typeface="+mj-lt"/>
              </a:rPr>
              <a:t>Indukurpet</a:t>
            </a:r>
            <a:r>
              <a:rPr lang="en-IN" sz="2400" dirty="0">
                <a:solidFill>
                  <a:schemeClr val="bg1"/>
                </a:solidFill>
                <a:latin typeface="+mj-lt"/>
              </a:rPr>
              <a:t> </a:t>
            </a:r>
          </a:p>
          <a:p>
            <a:pPr>
              <a:defRPr/>
            </a:pPr>
            <a:r>
              <a:rPr lang="en-IN" sz="2400" dirty="0">
                <a:solidFill>
                  <a:schemeClr val="bg1"/>
                </a:solidFill>
                <a:latin typeface="+mj-lt"/>
              </a:rPr>
              <a:t>     </a:t>
            </a:r>
            <a:r>
              <a:rPr lang="en-IN" sz="2400" dirty="0" err="1">
                <a:solidFill>
                  <a:schemeClr val="bg1"/>
                </a:solidFill>
                <a:latin typeface="+mj-lt"/>
              </a:rPr>
              <a:t>Mandal</a:t>
            </a:r>
            <a:r>
              <a:rPr lang="en-IN" sz="2400" dirty="0">
                <a:solidFill>
                  <a:schemeClr val="bg1"/>
                </a:solidFill>
                <a:latin typeface="+mj-lt"/>
              </a:rPr>
              <a:t> with the range of 4463 mg/l.</a:t>
            </a:r>
          </a:p>
          <a:p>
            <a:pPr>
              <a:buClr>
                <a:schemeClr val="bg2">
                  <a:lumMod val="60000"/>
                  <a:lumOff val="40000"/>
                </a:schemeClr>
              </a:buClr>
              <a:buFont typeface="Wingdings" pitchFamily="2" charset="2"/>
              <a:buChar char="Ø"/>
              <a:defRPr/>
            </a:pPr>
            <a:r>
              <a:rPr lang="en-IN" sz="2400" dirty="0">
                <a:solidFill>
                  <a:schemeClr val="bg1"/>
                </a:solidFill>
                <a:latin typeface="+mj-lt"/>
              </a:rPr>
              <a:t>  According to the classification given by </a:t>
            </a:r>
            <a:r>
              <a:rPr lang="en-IN" sz="2400" dirty="0" err="1">
                <a:solidFill>
                  <a:schemeClr val="bg1"/>
                </a:solidFill>
                <a:latin typeface="+mj-lt"/>
              </a:rPr>
              <a:t>Robinove</a:t>
            </a:r>
            <a:r>
              <a:rPr lang="en-IN" sz="2400" dirty="0">
                <a:solidFill>
                  <a:schemeClr val="bg1"/>
                </a:solidFill>
                <a:latin typeface="+mj-lt"/>
              </a:rPr>
              <a:t> et </a:t>
            </a:r>
          </a:p>
          <a:p>
            <a:pPr>
              <a:defRPr/>
            </a:pPr>
            <a:r>
              <a:rPr lang="en-IN" sz="2400" dirty="0">
                <a:solidFill>
                  <a:schemeClr val="bg1"/>
                </a:solidFill>
                <a:latin typeface="+mj-lt"/>
              </a:rPr>
              <a:t>     al. groundwater in the study area are, in general </a:t>
            </a:r>
          </a:p>
          <a:p>
            <a:pPr>
              <a:defRPr/>
            </a:pPr>
            <a:r>
              <a:rPr lang="en-IN" sz="2400" dirty="0">
                <a:solidFill>
                  <a:schemeClr val="bg1"/>
                </a:solidFill>
                <a:latin typeface="+mj-lt"/>
              </a:rPr>
              <a:t>     </a:t>
            </a:r>
            <a:r>
              <a:rPr lang="en-IN" sz="2400" dirty="0" err="1">
                <a:solidFill>
                  <a:schemeClr val="bg1"/>
                </a:solidFill>
                <a:latin typeface="+mj-lt"/>
              </a:rPr>
              <a:t>nonsaline</a:t>
            </a:r>
            <a:r>
              <a:rPr lang="en-IN" sz="2400" dirty="0">
                <a:solidFill>
                  <a:schemeClr val="bg1"/>
                </a:solidFill>
                <a:latin typeface="+mj-lt"/>
              </a:rPr>
              <a:t> (less than 1000 mg/l) and in a few parts of </a:t>
            </a:r>
          </a:p>
          <a:p>
            <a:pPr>
              <a:defRPr/>
            </a:pPr>
            <a:r>
              <a:rPr lang="en-IN" sz="2400" dirty="0">
                <a:solidFill>
                  <a:schemeClr val="bg1"/>
                </a:solidFill>
                <a:latin typeface="+mj-lt"/>
              </a:rPr>
              <a:t>     study area are slightly saline (1000 to 3000 mg/l). </a:t>
            </a:r>
          </a:p>
        </p:txBody>
      </p:sp>
    </p:spTree>
  </p:cSld>
  <p:clrMapOvr>
    <a:masterClrMapping/>
  </p:clrMapOvr>
  <p:transition advClick="0" advTm="3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61" name="TextBox 60"/>
          <p:cNvSpPr txBox="1"/>
          <p:nvPr/>
        </p:nvSpPr>
        <p:spPr>
          <a:xfrm>
            <a:off x="1219200" y="609600"/>
            <a:ext cx="7391400" cy="584200"/>
          </a:xfrm>
          <a:prstGeom prst="rect">
            <a:avLst/>
          </a:prstGeom>
          <a:noFill/>
        </p:spPr>
        <p:txBody>
          <a:bodyPr>
            <a:spAutoFit/>
          </a:bodyPr>
          <a:lstStyle/>
          <a:p>
            <a:pPr>
              <a:buFontTx/>
              <a:buBlip>
                <a:blip r:embed="rId2"/>
              </a:buBlip>
              <a:defRPr/>
            </a:pPr>
            <a:r>
              <a:rPr lang="en-IN" sz="32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err="1">
                <a:solidFill>
                  <a:schemeClr val="accent1">
                    <a:lumMod val="50000"/>
                  </a:schemeClr>
                </a:solidFill>
                <a:effectLst>
                  <a:outerShdw blurRad="38100" dist="38100" dir="2700000" algn="tl">
                    <a:srgbClr val="000000">
                      <a:alpha val="43137"/>
                    </a:srgbClr>
                  </a:outerShdw>
                </a:effectLst>
                <a:latin typeface="+mj-lt"/>
              </a:rPr>
              <a:t>Toatal</a:t>
            </a:r>
            <a:r>
              <a:rPr lang="en-IN" sz="3200" b="1" u="sng" dirty="0">
                <a:solidFill>
                  <a:schemeClr val="accent1">
                    <a:lumMod val="50000"/>
                  </a:schemeClr>
                </a:solidFill>
                <a:effectLst>
                  <a:outerShdw blurRad="38100" dist="38100" dir="2700000" algn="tl">
                    <a:srgbClr val="000000">
                      <a:alpha val="43137"/>
                    </a:srgbClr>
                  </a:outerShdw>
                </a:effectLst>
                <a:latin typeface="+mj-lt"/>
              </a:rPr>
              <a:t> Hardness:</a:t>
            </a:r>
          </a:p>
        </p:txBody>
      </p:sp>
      <p:sp>
        <p:nvSpPr>
          <p:cNvPr id="63" name="TextBox 62"/>
          <p:cNvSpPr txBox="1"/>
          <p:nvPr/>
        </p:nvSpPr>
        <p:spPr>
          <a:xfrm>
            <a:off x="1447800" y="1447800"/>
            <a:ext cx="7315200" cy="1938338"/>
          </a:xfrm>
          <a:prstGeom prst="rect">
            <a:avLst/>
          </a:prstGeom>
          <a:noFill/>
        </p:spPr>
        <p:txBody>
          <a:bodyPr>
            <a:spAutoFit/>
          </a:bodyPr>
          <a:lstStyle/>
          <a:p>
            <a:pPr algn="just">
              <a:buClr>
                <a:schemeClr val="bg2">
                  <a:lumMod val="60000"/>
                  <a:lumOff val="40000"/>
                </a:schemeClr>
              </a:buClr>
              <a:buFont typeface="Wingdings" pitchFamily="2" charset="2"/>
              <a:buChar char="Ø"/>
              <a:defRPr/>
            </a:pPr>
            <a:r>
              <a:rPr lang="en-IN" sz="2400" dirty="0">
                <a:solidFill>
                  <a:schemeClr val="bg1"/>
                </a:solidFill>
              </a:rPr>
              <a:t> Hardness of ground waters in the study area ranges </a:t>
            </a:r>
          </a:p>
          <a:p>
            <a:pPr algn="just">
              <a:defRPr/>
            </a:pPr>
            <a:r>
              <a:rPr lang="en-IN" sz="2400" dirty="0">
                <a:solidFill>
                  <a:schemeClr val="bg1"/>
                </a:solidFill>
              </a:rPr>
              <a:t>    from 36 to 1238 mg/l.  But the general range is 300 to </a:t>
            </a:r>
          </a:p>
          <a:p>
            <a:pPr algn="just">
              <a:defRPr/>
            </a:pPr>
            <a:r>
              <a:rPr lang="en-IN" sz="2400" dirty="0">
                <a:solidFill>
                  <a:schemeClr val="bg1"/>
                </a:solidFill>
              </a:rPr>
              <a:t>    600 mg/l.  </a:t>
            </a:r>
          </a:p>
          <a:p>
            <a:pPr algn="just">
              <a:defRPr/>
            </a:pPr>
            <a:endParaRPr lang="en-IN" sz="2400" dirty="0">
              <a:solidFill>
                <a:schemeClr val="bg1"/>
              </a:solidFill>
            </a:endParaRPr>
          </a:p>
          <a:p>
            <a:pPr algn="just">
              <a:defRPr/>
            </a:pPr>
            <a:r>
              <a:rPr lang="en-IN" sz="2400" dirty="0">
                <a:solidFill>
                  <a:schemeClr val="bg1"/>
                </a:solidFill>
              </a:rPr>
              <a:t>Water is classified with respect to TH as shown below.</a:t>
            </a:r>
          </a:p>
        </p:txBody>
      </p:sp>
      <p:graphicFrame>
        <p:nvGraphicFramePr>
          <p:cNvPr id="64" name="Table 63"/>
          <p:cNvGraphicFramePr>
            <a:graphicFrameLocks noGrp="1"/>
          </p:cNvGraphicFramePr>
          <p:nvPr/>
        </p:nvGraphicFramePr>
        <p:xfrm>
          <a:off x="1447800" y="3733800"/>
          <a:ext cx="7010400" cy="2514600"/>
        </p:xfrm>
        <a:graphic>
          <a:graphicData uri="http://schemas.openxmlformats.org/drawingml/2006/table">
            <a:tbl>
              <a:tblPr/>
              <a:tblGrid>
                <a:gridCol w="3509654"/>
                <a:gridCol w="3500746"/>
              </a:tblGrid>
              <a:tr h="502920">
                <a:tc>
                  <a:txBody>
                    <a:bodyPr/>
                    <a:lstStyle/>
                    <a:p>
                      <a:pPr algn="ctr">
                        <a:lnSpc>
                          <a:spcPct val="115000"/>
                        </a:lnSpc>
                        <a:spcAft>
                          <a:spcPts val="0"/>
                        </a:spcAft>
                      </a:pPr>
                      <a:r>
                        <a:rPr lang="en-IN" sz="2000" b="1" dirty="0">
                          <a:solidFill>
                            <a:schemeClr val="bg1"/>
                          </a:solidFill>
                          <a:latin typeface="Times New Roman"/>
                          <a:ea typeface="Calibri"/>
                          <a:cs typeface="Times New Roman"/>
                        </a:rPr>
                        <a:t>Description</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b="1">
                          <a:solidFill>
                            <a:schemeClr val="bg1"/>
                          </a:solidFill>
                          <a:latin typeface="Times New Roman"/>
                          <a:ea typeface="Calibri"/>
                          <a:cs typeface="Times New Roman"/>
                        </a:rPr>
                        <a:t>TH (mg/l)</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lnSpc>
                          <a:spcPct val="115000"/>
                        </a:lnSpc>
                        <a:spcAft>
                          <a:spcPts val="0"/>
                        </a:spcAft>
                      </a:pPr>
                      <a:r>
                        <a:rPr lang="en-IN" sz="2000" dirty="0">
                          <a:solidFill>
                            <a:schemeClr val="bg1"/>
                          </a:solidFill>
                          <a:latin typeface="Times New Roman"/>
                          <a:ea typeface="Calibri"/>
                          <a:cs typeface="Times New Roman"/>
                        </a:rPr>
                        <a:t>Soft</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&lt; 75</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lnSpc>
                          <a:spcPct val="115000"/>
                        </a:lnSpc>
                        <a:spcAft>
                          <a:spcPts val="0"/>
                        </a:spcAft>
                      </a:pPr>
                      <a:r>
                        <a:rPr lang="en-IN" sz="2000" dirty="0">
                          <a:solidFill>
                            <a:schemeClr val="bg1"/>
                          </a:solidFill>
                          <a:latin typeface="Times New Roman"/>
                          <a:ea typeface="Calibri"/>
                          <a:cs typeface="Times New Roman"/>
                        </a:rPr>
                        <a:t>Moderately hard</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75-150</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lnSpc>
                          <a:spcPct val="115000"/>
                        </a:lnSpc>
                        <a:spcAft>
                          <a:spcPts val="0"/>
                        </a:spcAft>
                      </a:pPr>
                      <a:r>
                        <a:rPr lang="en-IN" sz="2000" dirty="0">
                          <a:solidFill>
                            <a:schemeClr val="bg1"/>
                          </a:solidFill>
                          <a:latin typeface="Times New Roman"/>
                          <a:ea typeface="Calibri"/>
                          <a:cs typeface="Times New Roman"/>
                        </a:rPr>
                        <a:t>Hard</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150-300</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lnSpc>
                          <a:spcPct val="115000"/>
                        </a:lnSpc>
                        <a:spcAft>
                          <a:spcPts val="0"/>
                        </a:spcAft>
                      </a:pPr>
                      <a:r>
                        <a:rPr lang="en-IN" sz="2000">
                          <a:solidFill>
                            <a:schemeClr val="bg1"/>
                          </a:solidFill>
                          <a:latin typeface="Times New Roman"/>
                          <a:ea typeface="Calibri"/>
                          <a:cs typeface="Times New Roman"/>
                        </a:rPr>
                        <a:t>Very hard</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&gt;300</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3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9" name="TextBox 48"/>
          <p:cNvSpPr txBox="1"/>
          <p:nvPr/>
        </p:nvSpPr>
        <p:spPr>
          <a:xfrm>
            <a:off x="1066800" y="1143000"/>
            <a:ext cx="7696200" cy="3416300"/>
          </a:xfrm>
          <a:prstGeom prst="rect">
            <a:avLst/>
          </a:prstGeom>
          <a:noFill/>
        </p:spPr>
        <p:txBody>
          <a:bodyPr>
            <a:spAutoFit/>
          </a:bodyPr>
          <a:lstStyle/>
          <a:p>
            <a:pPr algn="just">
              <a:buClr>
                <a:schemeClr val="bg2">
                  <a:lumMod val="60000"/>
                  <a:lumOff val="40000"/>
                </a:schemeClr>
              </a:buClr>
              <a:buFont typeface="Wingdings" pitchFamily="2" charset="2"/>
              <a:buChar char="Ø"/>
              <a:defRPr/>
            </a:pPr>
            <a:r>
              <a:rPr lang="en-IN" sz="2400" dirty="0">
                <a:solidFill>
                  <a:schemeClr val="bg1"/>
                </a:solidFill>
                <a:latin typeface="+mj-lt"/>
              </a:rPr>
              <a:t> In the study area, TH with less than 75 mg/l is not </a:t>
            </a:r>
          </a:p>
          <a:p>
            <a:pPr algn="just">
              <a:defRPr/>
            </a:pPr>
            <a:r>
              <a:rPr lang="en-IN" sz="2400" dirty="0">
                <a:solidFill>
                  <a:schemeClr val="bg1"/>
                </a:solidFill>
                <a:latin typeface="+mj-lt"/>
              </a:rPr>
              <a:t>    observed, shows that no sample falls under soft category.  </a:t>
            </a:r>
          </a:p>
          <a:p>
            <a:pPr algn="just">
              <a:buClr>
                <a:schemeClr val="bg2">
                  <a:lumMod val="60000"/>
                  <a:lumOff val="40000"/>
                </a:schemeClr>
              </a:buClr>
              <a:buFont typeface="Wingdings" pitchFamily="2" charset="2"/>
              <a:buChar char="Ø"/>
              <a:defRPr/>
            </a:pPr>
            <a:r>
              <a:rPr lang="en-IN" sz="2400" dirty="0">
                <a:solidFill>
                  <a:schemeClr val="bg1"/>
                </a:solidFill>
                <a:latin typeface="+mj-lt"/>
              </a:rPr>
              <a:t> Moderately hard water (75-150 mg/l) occurs in </a:t>
            </a:r>
            <a:r>
              <a:rPr lang="en-IN" sz="2400" dirty="0" err="1">
                <a:solidFill>
                  <a:schemeClr val="bg1"/>
                </a:solidFill>
                <a:latin typeface="+mj-lt"/>
              </a:rPr>
              <a:t>Pallipadu</a:t>
            </a:r>
            <a:r>
              <a:rPr lang="en-IN" sz="2400" dirty="0">
                <a:solidFill>
                  <a:schemeClr val="bg1"/>
                </a:solidFill>
                <a:latin typeface="+mj-lt"/>
              </a:rPr>
              <a:t> </a:t>
            </a:r>
          </a:p>
          <a:p>
            <a:pPr algn="just">
              <a:defRPr/>
            </a:pPr>
            <a:r>
              <a:rPr lang="en-IN" sz="2400" dirty="0">
                <a:solidFill>
                  <a:schemeClr val="bg1"/>
                </a:solidFill>
                <a:latin typeface="+mj-lt"/>
              </a:rPr>
              <a:t>    and Mothali.</a:t>
            </a:r>
          </a:p>
          <a:p>
            <a:pPr algn="just">
              <a:buClr>
                <a:schemeClr val="bg2">
                  <a:lumMod val="60000"/>
                  <a:lumOff val="40000"/>
                </a:schemeClr>
              </a:buClr>
              <a:buFont typeface="Wingdings" pitchFamily="2" charset="2"/>
              <a:buChar char="Ø"/>
              <a:defRPr/>
            </a:pPr>
            <a:r>
              <a:rPr lang="en-IN" sz="2400" dirty="0">
                <a:solidFill>
                  <a:schemeClr val="bg1"/>
                </a:solidFill>
                <a:latin typeface="+mj-lt"/>
              </a:rPr>
              <a:t> Hard water with 150-300 mg/l range covers most of the </a:t>
            </a:r>
          </a:p>
          <a:p>
            <a:pPr algn="just">
              <a:defRPr/>
            </a:pPr>
            <a:r>
              <a:rPr lang="en-IN" sz="2400" dirty="0">
                <a:solidFill>
                  <a:schemeClr val="bg1"/>
                </a:solidFill>
                <a:latin typeface="+mj-lt"/>
              </a:rPr>
              <a:t>    area. </a:t>
            </a:r>
          </a:p>
          <a:p>
            <a:pPr algn="just">
              <a:buClr>
                <a:schemeClr val="bg2">
                  <a:lumMod val="60000"/>
                  <a:lumOff val="40000"/>
                </a:schemeClr>
              </a:buClr>
              <a:buFont typeface="Wingdings" pitchFamily="2" charset="2"/>
              <a:buChar char="Ø"/>
              <a:defRPr/>
            </a:pPr>
            <a:r>
              <a:rPr lang="en-IN" sz="2400" dirty="0">
                <a:solidFill>
                  <a:schemeClr val="bg1"/>
                </a:solidFill>
                <a:latin typeface="+mj-lt"/>
              </a:rPr>
              <a:t> Maximum range of more than 300 mg/l, i.e., very hard </a:t>
            </a:r>
          </a:p>
          <a:p>
            <a:pPr algn="just">
              <a:defRPr/>
            </a:pPr>
            <a:r>
              <a:rPr lang="en-IN" sz="2400" dirty="0">
                <a:solidFill>
                  <a:schemeClr val="bg1"/>
                </a:solidFill>
                <a:latin typeface="+mj-lt"/>
              </a:rPr>
              <a:t>    waters are observed in most of the places in </a:t>
            </a:r>
            <a:r>
              <a:rPr lang="en-IN" sz="2400" dirty="0" err="1">
                <a:solidFill>
                  <a:schemeClr val="bg1"/>
                </a:solidFill>
                <a:latin typeface="+mj-lt"/>
              </a:rPr>
              <a:t>Kudithipalem</a:t>
            </a:r>
            <a:endParaRPr lang="en-IN" sz="2400" dirty="0">
              <a:solidFill>
                <a:schemeClr val="bg1"/>
              </a:solidFill>
              <a:latin typeface="+mj-lt"/>
            </a:endParaRPr>
          </a:p>
          <a:p>
            <a:pPr algn="just">
              <a:defRPr/>
            </a:pPr>
            <a:r>
              <a:rPr lang="en-IN" sz="2400" dirty="0">
                <a:solidFill>
                  <a:schemeClr val="bg1"/>
                </a:solidFill>
                <a:latin typeface="+mj-lt"/>
              </a:rPr>
              <a:t>    belonging to </a:t>
            </a:r>
            <a:r>
              <a:rPr lang="en-IN" sz="2400" dirty="0" err="1">
                <a:solidFill>
                  <a:schemeClr val="bg1"/>
                </a:solidFill>
                <a:latin typeface="+mj-lt"/>
              </a:rPr>
              <a:t>Indukurpet</a:t>
            </a:r>
            <a:r>
              <a:rPr lang="en-IN" sz="2400" dirty="0">
                <a:solidFill>
                  <a:schemeClr val="bg1"/>
                </a:solidFill>
                <a:latin typeface="+mj-lt"/>
              </a:rPr>
              <a:t> </a:t>
            </a:r>
            <a:r>
              <a:rPr lang="en-IN" sz="2400" dirty="0" err="1">
                <a:solidFill>
                  <a:schemeClr val="bg1"/>
                </a:solidFill>
                <a:latin typeface="+mj-lt"/>
              </a:rPr>
              <a:t>Mandal</a:t>
            </a:r>
            <a:r>
              <a:rPr lang="en-IN" sz="2400" dirty="0">
                <a:solidFill>
                  <a:schemeClr val="bg1"/>
                </a:solidFill>
                <a:latin typeface="+mj-lt"/>
              </a:rPr>
              <a:t>. </a:t>
            </a:r>
          </a:p>
        </p:txBody>
      </p:sp>
    </p:spTree>
  </p:cSld>
  <p:clrMapOvr>
    <a:masterClrMapping/>
  </p:clrMapOvr>
  <p:transition advClick="0" advTm="3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6626" name="Title 9"/>
          <p:cNvSpPr>
            <a:spLocks noGrp="1"/>
          </p:cNvSpPr>
          <p:nvPr>
            <p:ph type="ctrTitle"/>
          </p:nvPr>
        </p:nvSpPr>
        <p:spPr>
          <a:xfrm>
            <a:off x="990600" y="-304800"/>
            <a:ext cx="7721600" cy="1143000"/>
          </a:xfrm>
        </p:spPr>
        <p:txBody>
          <a:bodyPr/>
          <a:lstStyle/>
          <a:p>
            <a:pPr algn="l" eaLnBrk="1" fontAlgn="auto" hangingPunct="1">
              <a:spcAft>
                <a:spcPts val="0"/>
              </a:spcAft>
              <a:defRPr/>
            </a:pPr>
            <a:r>
              <a:rPr lang="en-IN" sz="3600" dirty="0" smtClean="0">
                <a:solidFill>
                  <a:schemeClr val="accent1">
                    <a:lumMod val="50000"/>
                  </a:schemeClr>
                </a:solidFill>
              </a:rPr>
              <a:t>Chemical constituents:</a:t>
            </a:r>
          </a:p>
        </p:txBody>
      </p:sp>
      <p:sp>
        <p:nvSpPr>
          <p:cNvPr id="3" name="TextBox 2"/>
          <p:cNvSpPr txBox="1"/>
          <p:nvPr/>
        </p:nvSpPr>
        <p:spPr>
          <a:xfrm>
            <a:off x="1066800" y="914400"/>
            <a:ext cx="5181600" cy="584200"/>
          </a:xfrm>
          <a:prstGeom prst="rect">
            <a:avLst/>
          </a:prstGeom>
          <a:noFill/>
        </p:spPr>
        <p:txBody>
          <a:bodyPr>
            <a:spAutoFit/>
          </a:bodyPr>
          <a:lstStyle/>
          <a:p>
            <a:pPr>
              <a:buFontTx/>
              <a:buBlip>
                <a:blip r:embed="rId2"/>
              </a:buBlip>
              <a:defRPr/>
            </a:pPr>
            <a:r>
              <a:rPr lang="en-IN" sz="32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Calcium (Ca):</a:t>
            </a:r>
          </a:p>
        </p:txBody>
      </p:sp>
      <p:sp>
        <p:nvSpPr>
          <p:cNvPr id="4" name="TextBox 3"/>
          <p:cNvSpPr txBox="1"/>
          <p:nvPr/>
        </p:nvSpPr>
        <p:spPr>
          <a:xfrm>
            <a:off x="1066800" y="1447800"/>
            <a:ext cx="7848600" cy="4894263"/>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Calcium concentration in the study area varies from 16-  </a:t>
            </a:r>
          </a:p>
          <a:p>
            <a:pPr>
              <a:buClr>
                <a:schemeClr val="bg2">
                  <a:lumMod val="60000"/>
                  <a:lumOff val="40000"/>
                </a:schemeClr>
              </a:buClr>
              <a:defRPr/>
            </a:pPr>
            <a:r>
              <a:rPr lang="en-IN" sz="2400" dirty="0">
                <a:solidFill>
                  <a:schemeClr val="bg1"/>
                </a:solidFill>
                <a:latin typeface="+mj-lt"/>
              </a:rPr>
              <a:t>     320mg/l. </a:t>
            </a:r>
          </a:p>
          <a:p>
            <a:pPr>
              <a:buClr>
                <a:schemeClr val="bg2">
                  <a:lumMod val="60000"/>
                  <a:lumOff val="40000"/>
                </a:schemeClr>
              </a:buClr>
              <a:buFont typeface="Wingdings" pitchFamily="2" charset="2"/>
              <a:buChar char="Ø"/>
              <a:defRPr/>
            </a:pPr>
            <a:r>
              <a:rPr lang="en-IN" sz="2400" dirty="0">
                <a:solidFill>
                  <a:schemeClr val="bg1"/>
                </a:solidFill>
                <a:latin typeface="+mj-lt"/>
              </a:rPr>
              <a:t>  Low concentration of 16 mg/l is observed mostly in the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Kesavaram</a:t>
            </a:r>
            <a:r>
              <a:rPr lang="en-IN" sz="2400" dirty="0">
                <a:solidFill>
                  <a:schemeClr val="bg1"/>
                </a:solidFill>
                <a:latin typeface="+mj-lt"/>
              </a:rPr>
              <a:t> belonging to Kota </a:t>
            </a:r>
            <a:r>
              <a:rPr lang="en-IN" sz="2400" dirty="0" err="1">
                <a:solidFill>
                  <a:schemeClr val="bg1"/>
                </a:solidFill>
                <a:latin typeface="+mj-lt"/>
              </a:rPr>
              <a:t>Mandal</a:t>
            </a:r>
            <a:r>
              <a:rPr lang="en-IN" sz="2400" dirty="0">
                <a:solidFill>
                  <a:schemeClr val="bg1"/>
                </a:solidFill>
                <a:latin typeface="+mj-lt"/>
              </a:rPr>
              <a:t>. </a:t>
            </a:r>
          </a:p>
          <a:p>
            <a:pPr>
              <a:buClr>
                <a:schemeClr val="bg2">
                  <a:lumMod val="60000"/>
                  <a:lumOff val="40000"/>
                </a:schemeClr>
              </a:buClr>
              <a:buFont typeface="Wingdings" pitchFamily="2" charset="2"/>
              <a:buChar char="Ø"/>
              <a:defRPr/>
            </a:pPr>
            <a:r>
              <a:rPr lang="en-IN" sz="2400" dirty="0">
                <a:solidFill>
                  <a:schemeClr val="bg1"/>
                </a:solidFill>
                <a:latin typeface="+mj-lt"/>
              </a:rPr>
              <a:t>  Higher concentrations with 50-100 mg/l are found the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Indukurpet</a:t>
            </a:r>
            <a:r>
              <a:rPr lang="en-IN" sz="2400" dirty="0">
                <a:solidFill>
                  <a:schemeClr val="bg1"/>
                </a:solidFill>
                <a:latin typeface="+mj-lt"/>
              </a:rPr>
              <a:t> and </a:t>
            </a:r>
            <a:r>
              <a:rPr lang="en-IN" sz="2400" dirty="0" err="1">
                <a:solidFill>
                  <a:schemeClr val="bg1"/>
                </a:solidFill>
                <a:latin typeface="+mj-lt"/>
              </a:rPr>
              <a:t>Vidavlur</a:t>
            </a:r>
            <a:r>
              <a:rPr lang="en-IN" sz="2400" dirty="0">
                <a:solidFill>
                  <a:schemeClr val="bg1"/>
                </a:solidFill>
                <a:latin typeface="+mj-lt"/>
              </a:rPr>
              <a:t> Mandals. </a:t>
            </a:r>
          </a:p>
          <a:p>
            <a:pPr>
              <a:buClr>
                <a:schemeClr val="bg2">
                  <a:lumMod val="60000"/>
                  <a:lumOff val="40000"/>
                </a:schemeClr>
              </a:buClr>
              <a:buFont typeface="Wingdings" pitchFamily="2" charset="2"/>
              <a:buChar char="Ø"/>
              <a:defRPr/>
            </a:pPr>
            <a:r>
              <a:rPr lang="en-IN" sz="2400" dirty="0">
                <a:solidFill>
                  <a:schemeClr val="bg1"/>
                </a:solidFill>
                <a:latin typeface="+mj-lt"/>
              </a:rPr>
              <a:t>  Maximum range of more than 100 mg/l occurs in the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Alluru</a:t>
            </a:r>
            <a:r>
              <a:rPr lang="en-IN" sz="2400" dirty="0">
                <a:solidFill>
                  <a:schemeClr val="bg1"/>
                </a:solidFill>
                <a:latin typeface="+mj-lt"/>
              </a:rPr>
              <a:t> </a:t>
            </a:r>
            <a:r>
              <a:rPr lang="en-IN" sz="2400" dirty="0" err="1">
                <a:solidFill>
                  <a:schemeClr val="bg1"/>
                </a:solidFill>
                <a:latin typeface="+mj-lt"/>
              </a:rPr>
              <a:t>Mandal</a:t>
            </a:r>
            <a:r>
              <a:rPr lang="en-IN" sz="2400" dirty="0">
                <a:solidFill>
                  <a:schemeClr val="bg1"/>
                </a:solidFill>
                <a:latin typeface="+mj-lt"/>
              </a:rPr>
              <a:t>.</a:t>
            </a:r>
          </a:p>
          <a:p>
            <a:pPr>
              <a:buClr>
                <a:schemeClr val="bg2">
                  <a:lumMod val="60000"/>
                  <a:lumOff val="40000"/>
                </a:schemeClr>
              </a:buClr>
              <a:buFont typeface="Wingdings" pitchFamily="2" charset="2"/>
              <a:buChar char="Ø"/>
              <a:defRPr/>
            </a:pPr>
            <a:r>
              <a:rPr lang="en-IN" sz="2400" dirty="0">
                <a:solidFill>
                  <a:schemeClr val="bg1"/>
                </a:solidFill>
                <a:latin typeface="+mj-lt"/>
              </a:rPr>
              <a:t>  Groundwater body modifies its chemical composition by </a:t>
            </a:r>
          </a:p>
          <a:p>
            <a:pPr>
              <a:buClr>
                <a:schemeClr val="bg2">
                  <a:lumMod val="60000"/>
                  <a:lumOff val="40000"/>
                </a:schemeClr>
              </a:buClr>
              <a:defRPr/>
            </a:pPr>
            <a:r>
              <a:rPr lang="en-IN" sz="2400" dirty="0">
                <a:solidFill>
                  <a:schemeClr val="bg1"/>
                </a:solidFill>
                <a:latin typeface="+mj-lt"/>
              </a:rPr>
              <a:t>     the process of cation exchange in the study area, and </a:t>
            </a:r>
          </a:p>
          <a:p>
            <a:pPr>
              <a:buClr>
                <a:schemeClr val="bg2">
                  <a:lumMod val="60000"/>
                  <a:lumOff val="40000"/>
                </a:schemeClr>
              </a:buClr>
              <a:defRPr/>
            </a:pPr>
            <a:r>
              <a:rPr lang="en-IN" sz="2400" dirty="0">
                <a:solidFill>
                  <a:schemeClr val="bg1"/>
                </a:solidFill>
                <a:latin typeface="+mj-lt"/>
              </a:rPr>
              <a:t>     inverse relation is observed between Ca &amp; Na ions.  </a:t>
            </a:r>
          </a:p>
          <a:p>
            <a:pPr>
              <a:buClr>
                <a:schemeClr val="bg2">
                  <a:lumMod val="60000"/>
                  <a:lumOff val="40000"/>
                </a:schemeClr>
              </a:buClr>
              <a:buFont typeface="Wingdings" pitchFamily="2" charset="2"/>
              <a:buChar char="Ø"/>
              <a:defRPr/>
            </a:pPr>
            <a:r>
              <a:rPr lang="en-IN" sz="2400" dirty="0">
                <a:solidFill>
                  <a:schemeClr val="bg1"/>
                </a:solidFill>
                <a:latin typeface="+mj-lt"/>
              </a:rPr>
              <a:t>  The Ca rich show low Na concentration and vice-versa.</a:t>
            </a: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1" name="TextBox 30"/>
          <p:cNvSpPr txBox="1"/>
          <p:nvPr/>
        </p:nvSpPr>
        <p:spPr>
          <a:xfrm>
            <a:off x="1066800" y="733425"/>
            <a:ext cx="7620000" cy="6124575"/>
          </a:xfrm>
          <a:prstGeom prst="rect">
            <a:avLst/>
          </a:prstGeom>
          <a:noFill/>
        </p:spPr>
        <p:txBody>
          <a:bodyPr>
            <a:spAutoFit/>
          </a:bodyPr>
          <a:lstStyle/>
          <a:p>
            <a:pPr>
              <a:buClr>
                <a:schemeClr val="bg2">
                  <a:lumMod val="60000"/>
                  <a:lumOff val="40000"/>
                </a:schemeClr>
              </a:buClr>
              <a:buFontTx/>
              <a:buBlip>
                <a:blip r:embed="rId2"/>
              </a:buBlip>
              <a:defRPr/>
            </a:pPr>
            <a:r>
              <a:rPr lang="en-IN" sz="40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Magnesium (Mg):</a:t>
            </a:r>
          </a:p>
          <a:p>
            <a:pPr>
              <a:buClr>
                <a:schemeClr val="bg2">
                  <a:lumMod val="60000"/>
                  <a:lumOff val="40000"/>
                </a:schemeClr>
              </a:buClr>
              <a:defRPr/>
            </a:pPr>
            <a:endParaRPr lang="en-IN" sz="4000" b="1" dirty="0">
              <a:solidFill>
                <a:schemeClr val="accent1">
                  <a:lumMod val="50000"/>
                </a:schemeClr>
              </a:solidFill>
              <a:effectLst>
                <a:outerShdw blurRad="38100" dist="38100" dir="2700000" algn="tl">
                  <a:srgbClr val="000000">
                    <a:alpha val="43137"/>
                  </a:srgbClr>
                </a:outerShdw>
              </a:effectLst>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In the groundwater study area Mg content is less than Ca.  </a:t>
            </a:r>
          </a:p>
          <a:p>
            <a:pPr>
              <a:buClr>
                <a:schemeClr val="bg2">
                  <a:lumMod val="60000"/>
                  <a:lumOff val="40000"/>
                </a:schemeClr>
              </a:buClr>
              <a:buFont typeface="Wingdings" pitchFamily="2" charset="2"/>
              <a:buChar char="Ø"/>
              <a:defRPr/>
            </a:pPr>
            <a:r>
              <a:rPr lang="en-IN" sz="2400" dirty="0">
                <a:solidFill>
                  <a:schemeClr val="bg1"/>
                </a:solidFill>
                <a:latin typeface="+mj-lt"/>
              </a:rPr>
              <a:t> It varies from 19 to 340 mg/lit. Most of the area shows 30 </a:t>
            </a:r>
          </a:p>
          <a:p>
            <a:pPr>
              <a:buClr>
                <a:schemeClr val="bg2">
                  <a:lumMod val="60000"/>
                  <a:lumOff val="40000"/>
                </a:schemeClr>
              </a:buClr>
              <a:defRPr/>
            </a:pPr>
            <a:r>
              <a:rPr lang="en-IN" sz="2400" dirty="0">
                <a:solidFill>
                  <a:schemeClr val="bg1"/>
                </a:solidFill>
                <a:latin typeface="+mj-lt"/>
              </a:rPr>
              <a:t>    to 50 mg/lit.  </a:t>
            </a:r>
          </a:p>
          <a:p>
            <a:pPr>
              <a:buClr>
                <a:schemeClr val="bg2">
                  <a:lumMod val="60000"/>
                  <a:lumOff val="40000"/>
                </a:schemeClr>
              </a:buClr>
              <a:buFont typeface="Wingdings" pitchFamily="2" charset="2"/>
              <a:buChar char="Ø"/>
              <a:defRPr/>
            </a:pPr>
            <a:r>
              <a:rPr lang="en-IN" sz="2400" dirty="0">
                <a:solidFill>
                  <a:schemeClr val="bg1"/>
                </a:solidFill>
                <a:latin typeface="+mj-lt"/>
              </a:rPr>
              <a:t> Higher range of 50-150 mg/lit is observed in the </a:t>
            </a:r>
            <a:r>
              <a:rPr lang="en-IN" sz="2400" dirty="0" err="1">
                <a:solidFill>
                  <a:schemeClr val="bg1"/>
                </a:solidFill>
                <a:latin typeface="+mj-lt"/>
              </a:rPr>
              <a:t>Mandals</a:t>
            </a:r>
            <a:r>
              <a:rPr lang="en-IN" sz="2400" dirty="0">
                <a:solidFill>
                  <a:schemeClr val="bg1"/>
                </a:solidFill>
                <a:latin typeface="+mj-lt"/>
              </a:rPr>
              <a:t>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Vakadu</a:t>
            </a:r>
            <a:r>
              <a:rPr lang="en-IN" sz="2400" dirty="0">
                <a:solidFill>
                  <a:schemeClr val="bg1"/>
                </a:solidFill>
                <a:latin typeface="+mj-lt"/>
              </a:rPr>
              <a:t> &amp; </a:t>
            </a:r>
            <a:r>
              <a:rPr lang="en-IN" sz="2400" dirty="0" err="1">
                <a:solidFill>
                  <a:schemeClr val="bg1"/>
                </a:solidFill>
                <a:latin typeface="+mj-lt"/>
              </a:rPr>
              <a:t>Kavali</a:t>
            </a:r>
            <a:r>
              <a:rPr lang="en-IN" sz="2400" dirty="0">
                <a:solidFill>
                  <a:schemeClr val="bg1"/>
                </a:solidFill>
                <a:latin typeface="+mj-lt"/>
              </a:rPr>
              <a:t>. </a:t>
            </a:r>
          </a:p>
          <a:p>
            <a:pPr>
              <a:buClr>
                <a:schemeClr val="bg2">
                  <a:lumMod val="60000"/>
                  <a:lumOff val="40000"/>
                </a:schemeClr>
              </a:buClr>
              <a:buFont typeface="Wingdings" pitchFamily="2" charset="2"/>
              <a:buChar char="Ø"/>
              <a:defRPr/>
            </a:pPr>
            <a:r>
              <a:rPr lang="en-IN" sz="2400" dirty="0">
                <a:solidFill>
                  <a:schemeClr val="bg1"/>
                </a:solidFill>
                <a:latin typeface="+mj-lt"/>
              </a:rPr>
              <a:t> Maximum content above 150mg/lit observed in </a:t>
            </a:r>
            <a:r>
              <a:rPr lang="en-IN" sz="2400" dirty="0" err="1">
                <a:solidFill>
                  <a:schemeClr val="bg1"/>
                </a:solidFill>
                <a:latin typeface="+mj-lt"/>
              </a:rPr>
              <a:t>Mandal</a:t>
            </a:r>
            <a:r>
              <a:rPr lang="en-IN" sz="2400" dirty="0">
                <a:solidFill>
                  <a:schemeClr val="bg1"/>
                </a:solidFill>
                <a:latin typeface="+mj-lt"/>
              </a:rPr>
              <a:t>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Alluru</a:t>
            </a:r>
            <a:endParaRPr lang="en-IN" sz="24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Generally Mg content is also controlled by the presence </a:t>
            </a:r>
          </a:p>
          <a:p>
            <a:pPr>
              <a:buClr>
                <a:schemeClr val="bg2">
                  <a:lumMod val="60000"/>
                  <a:lumOff val="40000"/>
                </a:schemeClr>
              </a:buClr>
              <a:defRPr/>
            </a:pPr>
            <a:r>
              <a:rPr lang="en-IN" sz="2400" dirty="0">
                <a:solidFill>
                  <a:schemeClr val="bg1"/>
                </a:solidFill>
                <a:latin typeface="+mj-lt"/>
              </a:rPr>
              <a:t>    of CO</a:t>
            </a:r>
            <a:r>
              <a:rPr lang="en-IN" sz="2400" baseline="-25000" dirty="0">
                <a:solidFill>
                  <a:schemeClr val="bg1"/>
                </a:solidFill>
                <a:latin typeface="+mj-lt"/>
              </a:rPr>
              <a:t>2</a:t>
            </a:r>
            <a:r>
              <a:rPr lang="en-IN" sz="2400" dirty="0">
                <a:solidFill>
                  <a:schemeClr val="bg1"/>
                </a:solidFill>
                <a:latin typeface="+mj-lt"/>
              </a:rPr>
              <a:t> like Ca. About 190mg/lit of Mg will remain in the </a:t>
            </a:r>
          </a:p>
          <a:p>
            <a:pPr>
              <a:buClr>
                <a:schemeClr val="bg2">
                  <a:lumMod val="60000"/>
                  <a:lumOff val="40000"/>
                </a:schemeClr>
              </a:buClr>
              <a:defRPr/>
            </a:pPr>
            <a:r>
              <a:rPr lang="en-IN" sz="2400" dirty="0">
                <a:solidFill>
                  <a:schemeClr val="bg1"/>
                </a:solidFill>
                <a:latin typeface="+mj-lt"/>
              </a:rPr>
              <a:t>    solution under the influence of atmospheric CO</a:t>
            </a:r>
            <a:r>
              <a:rPr lang="en-IN" sz="2400" baseline="-25000" dirty="0">
                <a:solidFill>
                  <a:schemeClr val="bg1"/>
                </a:solidFill>
                <a:latin typeface="+mj-lt"/>
              </a:rPr>
              <a:t>2</a:t>
            </a:r>
            <a:r>
              <a:rPr lang="en-IN" sz="2400" dirty="0">
                <a:solidFill>
                  <a:schemeClr val="bg1"/>
                </a:solidFill>
                <a:latin typeface="+mj-lt"/>
              </a:rPr>
              <a:t>. </a:t>
            </a:r>
          </a:p>
          <a:p>
            <a:pPr>
              <a:buClr>
                <a:schemeClr val="bg2">
                  <a:lumMod val="60000"/>
                  <a:lumOff val="40000"/>
                </a:schemeClr>
              </a:buClr>
              <a:buFont typeface="Wingdings" pitchFamily="2" charset="2"/>
              <a:buChar char="Ø"/>
              <a:defRPr/>
            </a:pPr>
            <a:r>
              <a:rPr lang="en-IN" sz="2400" dirty="0">
                <a:solidFill>
                  <a:schemeClr val="bg1"/>
                </a:solidFill>
                <a:latin typeface="+mj-lt"/>
              </a:rPr>
              <a:t> Therefore it is possible that all the Mg in the groundwater  of the study area remains in solution.</a:t>
            </a: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 name="TextBox 37"/>
          <p:cNvSpPr txBox="1"/>
          <p:nvPr/>
        </p:nvSpPr>
        <p:spPr>
          <a:xfrm>
            <a:off x="1066800" y="990600"/>
            <a:ext cx="7696200" cy="4032250"/>
          </a:xfrm>
          <a:prstGeom prst="rect">
            <a:avLst/>
          </a:prstGeom>
          <a:noFill/>
        </p:spPr>
        <p:txBody>
          <a:bodyPr>
            <a:spAutoFit/>
          </a:bodyPr>
          <a:lstStyle/>
          <a:p>
            <a:pPr>
              <a:buClr>
                <a:schemeClr val="bg2">
                  <a:lumMod val="60000"/>
                  <a:lumOff val="40000"/>
                </a:schemeClr>
              </a:buClr>
              <a:buFontTx/>
              <a:buBlip>
                <a:blip r:embed="rId2"/>
              </a:buBlip>
              <a:defRPr/>
            </a:pPr>
            <a:r>
              <a:rPr lang="en-IN" sz="4000" b="1" u="sng"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Sodium (Na):</a:t>
            </a:r>
          </a:p>
          <a:p>
            <a:pPr>
              <a:buClr>
                <a:schemeClr val="bg2">
                  <a:lumMod val="60000"/>
                  <a:lumOff val="40000"/>
                </a:schemeClr>
              </a:buClr>
              <a:buFont typeface="Wingdings" pitchFamily="2" charset="2"/>
              <a:buChar char="Ø"/>
              <a:defRPr/>
            </a:pPr>
            <a:r>
              <a:rPr lang="en-IN" sz="2400" dirty="0">
                <a:solidFill>
                  <a:schemeClr val="bg1"/>
                </a:solidFill>
                <a:latin typeface="+mj-lt"/>
              </a:rPr>
              <a:t> It is found that Na is the dominant cation in the study </a:t>
            </a:r>
          </a:p>
          <a:p>
            <a:pPr>
              <a:buClr>
                <a:schemeClr val="bg2">
                  <a:lumMod val="60000"/>
                  <a:lumOff val="40000"/>
                </a:schemeClr>
              </a:buClr>
              <a:defRPr/>
            </a:pPr>
            <a:r>
              <a:rPr lang="en-IN" sz="2400" dirty="0">
                <a:solidFill>
                  <a:schemeClr val="bg1"/>
                </a:solidFill>
                <a:latin typeface="+mj-lt"/>
              </a:rPr>
              <a:t>    area and its concentration in the groundwater’s of the </a:t>
            </a:r>
          </a:p>
          <a:p>
            <a:pPr>
              <a:buClr>
                <a:schemeClr val="bg2">
                  <a:lumMod val="60000"/>
                  <a:lumOff val="40000"/>
                </a:schemeClr>
              </a:buClr>
              <a:defRPr/>
            </a:pPr>
            <a:r>
              <a:rPr lang="en-IN" sz="2400" dirty="0">
                <a:solidFill>
                  <a:schemeClr val="bg1"/>
                </a:solidFill>
                <a:latin typeface="+mj-lt"/>
              </a:rPr>
              <a:t>    study area varies between 106 and 680mg/lit. </a:t>
            </a:r>
          </a:p>
          <a:p>
            <a:pPr>
              <a:buClr>
                <a:schemeClr val="bg2">
                  <a:lumMod val="60000"/>
                  <a:lumOff val="40000"/>
                </a:schemeClr>
              </a:buClr>
              <a:buFont typeface="Wingdings" pitchFamily="2" charset="2"/>
              <a:buChar char="Ø"/>
              <a:defRPr/>
            </a:pPr>
            <a:r>
              <a:rPr lang="en-IN" sz="2400" dirty="0">
                <a:solidFill>
                  <a:schemeClr val="bg1"/>
                </a:solidFill>
                <a:latin typeface="+mj-lt"/>
              </a:rPr>
              <a:t> Most of the study area falls in the range of 100-250mg/lit. </a:t>
            </a:r>
          </a:p>
          <a:p>
            <a:pPr>
              <a:buClr>
                <a:schemeClr val="bg2">
                  <a:lumMod val="60000"/>
                  <a:lumOff val="40000"/>
                </a:schemeClr>
              </a:buClr>
              <a:buFont typeface="Wingdings" pitchFamily="2" charset="2"/>
              <a:buChar char="Ø"/>
              <a:defRPr/>
            </a:pPr>
            <a:r>
              <a:rPr lang="en-IN" sz="2400" dirty="0">
                <a:solidFill>
                  <a:schemeClr val="bg1"/>
                </a:solidFill>
                <a:latin typeface="+mj-lt"/>
              </a:rPr>
              <a:t> The minimum range of Na is about 106mg/lit situated in</a:t>
            </a:r>
          </a:p>
          <a:p>
            <a:pPr>
              <a:buClr>
                <a:schemeClr val="bg2">
                  <a:lumMod val="60000"/>
                  <a:lumOff val="40000"/>
                </a:schemeClr>
              </a:buClr>
              <a:defRPr/>
            </a:pPr>
            <a:r>
              <a:rPr lang="en-IN" sz="2400" dirty="0">
                <a:solidFill>
                  <a:schemeClr val="bg1"/>
                </a:solidFill>
                <a:latin typeface="+mj-lt"/>
              </a:rPr>
              <a:t>     </a:t>
            </a:r>
            <a:r>
              <a:rPr lang="en-US" sz="2400" dirty="0" err="1">
                <a:solidFill>
                  <a:schemeClr val="bg1"/>
                </a:solidFill>
                <a:latin typeface="+mj-lt"/>
              </a:rPr>
              <a:t>Indukurpeta</a:t>
            </a:r>
            <a:r>
              <a:rPr lang="en-US" sz="2400" dirty="0">
                <a:solidFill>
                  <a:schemeClr val="bg1"/>
                </a:solidFill>
                <a:latin typeface="+mj-lt"/>
              </a:rPr>
              <a:t> </a:t>
            </a:r>
            <a:r>
              <a:rPr lang="en-US" sz="2400" dirty="0" err="1">
                <a:solidFill>
                  <a:schemeClr val="bg1"/>
                </a:solidFill>
                <a:latin typeface="+mj-lt"/>
              </a:rPr>
              <a:t>Mandal</a:t>
            </a:r>
            <a:r>
              <a:rPr lang="en-US" sz="2400" dirty="0">
                <a:solidFill>
                  <a:schemeClr val="bg1"/>
                </a:solidFill>
                <a:latin typeface="+mj-lt"/>
              </a:rPr>
              <a:t> and the maximum range of 680mg/lit </a:t>
            </a:r>
          </a:p>
          <a:p>
            <a:pPr>
              <a:buClr>
                <a:schemeClr val="bg2">
                  <a:lumMod val="60000"/>
                  <a:lumOff val="40000"/>
                </a:schemeClr>
              </a:buClr>
              <a:defRPr/>
            </a:pPr>
            <a:r>
              <a:rPr lang="en-US" sz="2400" dirty="0">
                <a:solidFill>
                  <a:schemeClr val="bg1"/>
                </a:solidFill>
                <a:latin typeface="+mj-lt"/>
              </a:rPr>
              <a:t>     situated in </a:t>
            </a:r>
            <a:r>
              <a:rPr lang="en-US" sz="2400" dirty="0" err="1">
                <a:solidFill>
                  <a:schemeClr val="bg1"/>
                </a:solidFill>
                <a:latin typeface="+mj-lt"/>
              </a:rPr>
              <a:t>Mypadu</a:t>
            </a:r>
            <a:r>
              <a:rPr lang="en-US" sz="2400" dirty="0">
                <a:solidFill>
                  <a:schemeClr val="bg1"/>
                </a:solidFill>
                <a:latin typeface="+mj-lt"/>
              </a:rPr>
              <a:t> present in </a:t>
            </a:r>
            <a:r>
              <a:rPr lang="en-US" sz="2400" dirty="0" err="1">
                <a:solidFill>
                  <a:schemeClr val="bg1"/>
                </a:solidFill>
                <a:latin typeface="+mj-lt"/>
              </a:rPr>
              <a:t>Indukurpeta</a:t>
            </a:r>
            <a:r>
              <a:rPr lang="en-US" sz="2400" dirty="0">
                <a:solidFill>
                  <a:schemeClr val="bg1"/>
                </a:solidFill>
                <a:latin typeface="+mj-lt"/>
              </a:rPr>
              <a:t> </a:t>
            </a:r>
            <a:r>
              <a:rPr lang="en-US" sz="2400" dirty="0" err="1">
                <a:solidFill>
                  <a:schemeClr val="bg1"/>
                </a:solidFill>
                <a:latin typeface="+mj-lt"/>
              </a:rPr>
              <a:t>Mandal</a:t>
            </a:r>
            <a:r>
              <a:rPr lang="en-US" sz="2400" dirty="0">
                <a:solidFill>
                  <a:schemeClr val="bg1"/>
                </a:solidFill>
                <a:latin typeface="+mj-lt"/>
              </a:rPr>
              <a:t>.</a:t>
            </a:r>
            <a:endParaRPr lang="en-IN" sz="2400" dirty="0">
              <a:solidFill>
                <a:schemeClr val="bg1"/>
              </a:solidFill>
              <a:latin typeface="+mj-lt"/>
            </a:endParaRP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0" name="Title 49"/>
          <p:cNvSpPr>
            <a:spLocks noGrp="1"/>
          </p:cNvSpPr>
          <p:nvPr>
            <p:ph type="ctrTitle"/>
          </p:nvPr>
        </p:nvSpPr>
        <p:spPr>
          <a:xfrm>
            <a:off x="914400" y="152400"/>
            <a:ext cx="7721600" cy="1143000"/>
          </a:xfrm>
        </p:spPr>
        <p:txBody>
          <a:bodyPr/>
          <a:lstStyle/>
          <a:p>
            <a:pPr algn="l" eaLnBrk="1" fontAlgn="auto" hangingPunct="1">
              <a:spcAft>
                <a:spcPts val="0"/>
              </a:spcAft>
              <a:defRPr/>
            </a:pPr>
            <a:r>
              <a:rPr lang="en-IN" sz="3600" dirty="0" smtClean="0">
                <a:solidFill>
                  <a:srgbClr val="FF0000"/>
                </a:solidFill>
              </a:rPr>
              <a:t>Introduction:</a:t>
            </a:r>
            <a:endParaRPr lang="en-IN" sz="3600" dirty="0">
              <a:solidFill>
                <a:srgbClr val="FF0000"/>
              </a:solidFill>
            </a:endParaRPr>
          </a:p>
        </p:txBody>
      </p:sp>
      <p:sp>
        <p:nvSpPr>
          <p:cNvPr id="7171" name="Subtitle 50"/>
          <p:cNvSpPr>
            <a:spLocks noGrp="1"/>
          </p:cNvSpPr>
          <p:nvPr>
            <p:ph type="subTitle" idx="1"/>
          </p:nvPr>
        </p:nvSpPr>
        <p:spPr>
          <a:xfrm>
            <a:off x="1066800" y="1371600"/>
            <a:ext cx="7696200" cy="5029200"/>
          </a:xfrm>
        </p:spPr>
        <p:txBody>
          <a:bodyPr/>
          <a:lstStyle/>
          <a:p>
            <a:pPr marR="0" algn="just" eaLnBrk="1" hangingPunct="1">
              <a:buFont typeface="Wingdings" pitchFamily="2" charset="2"/>
              <a:buChar char="Ø"/>
              <a:defRPr/>
            </a:pPr>
            <a:r>
              <a:rPr lang="en-IN" dirty="0" smtClean="0">
                <a:solidFill>
                  <a:schemeClr val="bg1"/>
                </a:solidFill>
                <a:latin typeface="+mj-lt"/>
              </a:rPr>
              <a:t>  </a:t>
            </a:r>
            <a:r>
              <a:rPr lang="en-US" dirty="0" smtClean="0">
                <a:solidFill>
                  <a:schemeClr val="bg1"/>
                </a:solidFill>
                <a:latin typeface="+mj-lt"/>
              </a:rPr>
              <a:t>The coast is where land, water and air interact. </a:t>
            </a:r>
          </a:p>
          <a:p>
            <a:pPr marR="0" algn="just" eaLnBrk="1" hangingPunct="1">
              <a:buFont typeface="Wingdings" pitchFamily="2" charset="2"/>
              <a:buChar char="Ø"/>
              <a:defRPr/>
            </a:pPr>
            <a:r>
              <a:rPr lang="en-US" dirty="0" smtClean="0">
                <a:solidFill>
                  <a:schemeClr val="bg1"/>
                </a:solidFill>
                <a:latin typeface="+mj-lt"/>
              </a:rPr>
              <a:t>  The coastal areas comprise of low lands with </a:t>
            </a:r>
          </a:p>
          <a:p>
            <a:pPr marR="0" algn="just" eaLnBrk="1" hangingPunct="1">
              <a:defRPr/>
            </a:pPr>
            <a:r>
              <a:rPr lang="en-US" dirty="0" smtClean="0">
                <a:solidFill>
                  <a:schemeClr val="bg1"/>
                </a:solidFill>
                <a:latin typeface="+mj-lt"/>
              </a:rPr>
              <a:t>     small gradients bordering  sea and /or lower </a:t>
            </a:r>
          </a:p>
          <a:p>
            <a:pPr marR="0" algn="just" eaLnBrk="1" hangingPunct="1">
              <a:defRPr/>
            </a:pPr>
            <a:r>
              <a:rPr lang="en-US" dirty="0" smtClean="0">
                <a:solidFill>
                  <a:schemeClr val="bg1"/>
                </a:solidFill>
                <a:latin typeface="+mj-lt"/>
              </a:rPr>
              <a:t>     reaches of rivers of coastal marshes </a:t>
            </a:r>
          </a:p>
          <a:p>
            <a:pPr marR="0" algn="just" eaLnBrk="1" hangingPunct="1">
              <a:buFont typeface="Wingdings" pitchFamily="2" charset="2"/>
              <a:buChar char="Ø"/>
              <a:defRPr/>
            </a:pPr>
            <a:r>
              <a:rPr lang="en-US" dirty="0" smtClean="0">
                <a:solidFill>
                  <a:schemeClr val="bg1"/>
                </a:solidFill>
                <a:latin typeface="+mj-lt"/>
              </a:rPr>
              <a:t>  The economic significance of coastal regions </a:t>
            </a:r>
          </a:p>
          <a:p>
            <a:pPr marR="0" algn="just" eaLnBrk="1" hangingPunct="1">
              <a:defRPr/>
            </a:pPr>
            <a:r>
              <a:rPr lang="en-US" dirty="0" smtClean="0">
                <a:solidFill>
                  <a:schemeClr val="bg1"/>
                </a:solidFill>
                <a:latin typeface="+mj-lt"/>
              </a:rPr>
              <a:t>      requires no elaboration. </a:t>
            </a:r>
          </a:p>
          <a:p>
            <a:pPr marR="0" algn="just" eaLnBrk="1" hangingPunct="1">
              <a:buFont typeface="Wingdings" pitchFamily="2" charset="2"/>
              <a:buChar char="Ø"/>
              <a:defRPr/>
            </a:pPr>
            <a:r>
              <a:rPr lang="en-US" dirty="0" smtClean="0">
                <a:solidFill>
                  <a:srgbClr val="FF0000"/>
                </a:solidFill>
                <a:latin typeface="+mj-lt"/>
              </a:rPr>
              <a:t>Largest cities of the  world are near to see and about 1/3</a:t>
            </a:r>
            <a:r>
              <a:rPr lang="en-US" baseline="30000" dirty="0" smtClean="0">
                <a:solidFill>
                  <a:srgbClr val="FF0000"/>
                </a:solidFill>
                <a:latin typeface="+mj-lt"/>
              </a:rPr>
              <a:t>rd</a:t>
            </a:r>
            <a:r>
              <a:rPr lang="en-US" dirty="0" smtClean="0">
                <a:solidFill>
                  <a:srgbClr val="FF0000"/>
                </a:solidFill>
                <a:latin typeface="+mj-lt"/>
              </a:rPr>
              <a:t> of the human habitant is within a 100 km strip along the coast line and  coastal deltas are major areas  of grain productions.</a:t>
            </a:r>
          </a:p>
        </p:txBody>
      </p:sp>
    </p:spTree>
  </p:cSld>
  <p:clrMapOvr>
    <a:masterClrMapping/>
  </p:clrMapOvr>
  <p:transition advClick="0" advTm="3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1219200" y="381000"/>
            <a:ext cx="7391400" cy="6248400"/>
          </a:xfrm>
          <a:prstGeom prst="rect">
            <a:avLst/>
          </a:prstGeom>
          <a:noFill/>
        </p:spPr>
        <p:txBody>
          <a:bodyPr>
            <a:spAutoFit/>
          </a:bodyPr>
          <a:lstStyle/>
          <a:p>
            <a:pPr>
              <a:buClr>
                <a:schemeClr val="bg2">
                  <a:lumMod val="60000"/>
                  <a:lumOff val="40000"/>
                </a:schemeClr>
              </a:buClr>
              <a:buFontTx/>
              <a:buBlip>
                <a:blip r:embed="rId2"/>
              </a:buBlip>
              <a:defRPr/>
            </a:pPr>
            <a:r>
              <a:rPr lang="en-IN" sz="40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Chloride (</a:t>
            </a:r>
            <a:r>
              <a:rPr lang="en-IN" sz="3200" b="1" u="sng" dirty="0" err="1">
                <a:solidFill>
                  <a:schemeClr val="accent1">
                    <a:lumMod val="50000"/>
                  </a:schemeClr>
                </a:solidFill>
                <a:effectLst>
                  <a:outerShdw blurRad="38100" dist="38100" dir="2700000" algn="tl">
                    <a:srgbClr val="000000">
                      <a:alpha val="43137"/>
                    </a:srgbClr>
                  </a:outerShdw>
                </a:effectLst>
                <a:latin typeface="+mj-lt"/>
              </a:rPr>
              <a:t>Cl</a:t>
            </a:r>
            <a:r>
              <a:rPr lang="en-IN" sz="3200" b="1" u="sng" dirty="0">
                <a:solidFill>
                  <a:schemeClr val="accent1">
                    <a:lumMod val="50000"/>
                  </a:schemeClr>
                </a:solidFill>
                <a:effectLst>
                  <a:outerShdw blurRad="38100" dist="38100" dir="2700000" algn="tl">
                    <a:srgbClr val="000000">
                      <a:alpha val="43137"/>
                    </a:srgbClr>
                  </a:outerShdw>
                </a:effectLst>
                <a:latin typeface="+mj-lt"/>
              </a:rPr>
              <a:t>):</a:t>
            </a:r>
          </a:p>
          <a:p>
            <a:pPr>
              <a:buClr>
                <a:schemeClr val="bg2">
                  <a:lumMod val="60000"/>
                  <a:lumOff val="40000"/>
                </a:schemeClr>
              </a:buClr>
              <a:buFont typeface="Wingdings" pitchFamily="2" charset="2"/>
              <a:buChar char="Ø"/>
              <a:defRPr/>
            </a:pPr>
            <a:r>
              <a:rPr lang="en-IN" sz="2400" dirty="0">
                <a:solidFill>
                  <a:schemeClr val="bg1"/>
                </a:solidFill>
                <a:latin typeface="+mj-lt"/>
              </a:rPr>
              <a:t>  Among anions, Chloride is the dominant anion in the </a:t>
            </a:r>
          </a:p>
          <a:p>
            <a:pPr>
              <a:buClr>
                <a:schemeClr val="bg2">
                  <a:lumMod val="60000"/>
                  <a:lumOff val="40000"/>
                </a:schemeClr>
              </a:buClr>
              <a:defRPr/>
            </a:pPr>
            <a:r>
              <a:rPr lang="en-IN" sz="2400" dirty="0">
                <a:solidFill>
                  <a:schemeClr val="bg1"/>
                </a:solidFill>
                <a:latin typeface="+mj-lt"/>
              </a:rPr>
              <a:t>     groundwater of the study area. Its concentration ranges      from 30- 1300 mg/lit. </a:t>
            </a:r>
          </a:p>
          <a:p>
            <a:pPr>
              <a:buClr>
                <a:schemeClr val="bg2">
                  <a:lumMod val="60000"/>
                  <a:lumOff val="40000"/>
                </a:schemeClr>
              </a:buClr>
              <a:buFont typeface="Wingdings" pitchFamily="2" charset="2"/>
              <a:buChar char="Ø"/>
              <a:defRPr/>
            </a:pPr>
            <a:r>
              <a:rPr lang="en-IN" sz="2400" dirty="0">
                <a:solidFill>
                  <a:schemeClr val="bg1"/>
                </a:solidFill>
                <a:latin typeface="+mj-lt"/>
              </a:rPr>
              <a:t>  Low concentration of 30 mg/lit is observed in </a:t>
            </a:r>
          </a:p>
          <a:p>
            <a:pPr>
              <a:buClr>
                <a:schemeClr val="bg2">
                  <a:lumMod val="60000"/>
                  <a:lumOff val="40000"/>
                </a:schemeClr>
              </a:buClr>
              <a:defRPr/>
            </a:pPr>
            <a:r>
              <a:rPr lang="en-IN" sz="2400" dirty="0">
                <a:solidFill>
                  <a:schemeClr val="bg1"/>
                </a:solidFill>
                <a:latin typeface="+mj-lt"/>
              </a:rPr>
              <a:t>     </a:t>
            </a:r>
            <a:r>
              <a:rPr lang="en-US" sz="2400" dirty="0" err="1">
                <a:solidFill>
                  <a:schemeClr val="bg1"/>
                </a:solidFill>
                <a:latin typeface="+mj-lt"/>
              </a:rPr>
              <a:t>Kesavaram</a:t>
            </a:r>
            <a:r>
              <a:rPr lang="en-US" sz="2400" dirty="0">
                <a:solidFill>
                  <a:schemeClr val="bg1"/>
                </a:solidFill>
                <a:latin typeface="+mj-lt"/>
              </a:rPr>
              <a:t> situated in Kota </a:t>
            </a:r>
            <a:r>
              <a:rPr lang="en-US" sz="2400" dirty="0" err="1">
                <a:solidFill>
                  <a:schemeClr val="bg1"/>
                </a:solidFill>
                <a:latin typeface="+mj-lt"/>
              </a:rPr>
              <a:t>Mandal</a:t>
            </a:r>
            <a:r>
              <a:rPr lang="en-US" sz="2400" dirty="0">
                <a:solidFill>
                  <a:schemeClr val="bg1"/>
                </a:solidFill>
                <a:latin typeface="+mj-lt"/>
              </a:rPr>
              <a:t>. </a:t>
            </a:r>
          </a:p>
          <a:p>
            <a:pPr>
              <a:buClr>
                <a:schemeClr val="bg2">
                  <a:lumMod val="60000"/>
                  <a:lumOff val="40000"/>
                </a:schemeClr>
              </a:buClr>
              <a:buFont typeface="Wingdings" pitchFamily="2" charset="2"/>
              <a:buChar char="Ø"/>
              <a:defRPr/>
            </a:pPr>
            <a:r>
              <a:rPr lang="en-US" sz="2400" dirty="0">
                <a:solidFill>
                  <a:schemeClr val="bg1"/>
                </a:solidFill>
                <a:latin typeface="+mj-lt"/>
              </a:rPr>
              <a:t>  The lowest concentration of </a:t>
            </a:r>
            <a:r>
              <a:rPr lang="en-US" sz="2400" dirty="0" err="1">
                <a:solidFill>
                  <a:schemeClr val="bg1"/>
                </a:solidFill>
                <a:latin typeface="+mj-lt"/>
              </a:rPr>
              <a:t>Cl</a:t>
            </a:r>
            <a:r>
              <a:rPr lang="en-US" sz="2400" dirty="0">
                <a:solidFill>
                  <a:schemeClr val="bg1"/>
                </a:solidFill>
                <a:latin typeface="+mj-lt"/>
              </a:rPr>
              <a:t> is almost coincides with </a:t>
            </a:r>
          </a:p>
          <a:p>
            <a:pPr>
              <a:buClr>
                <a:schemeClr val="bg2">
                  <a:lumMod val="60000"/>
                  <a:lumOff val="40000"/>
                </a:schemeClr>
              </a:buClr>
              <a:defRPr/>
            </a:pPr>
            <a:r>
              <a:rPr lang="en-US" sz="2400" dirty="0">
                <a:solidFill>
                  <a:schemeClr val="bg1"/>
                </a:solidFill>
                <a:latin typeface="+mj-lt"/>
              </a:rPr>
              <a:t>      the lowest of TDS.</a:t>
            </a:r>
          </a:p>
          <a:p>
            <a:pPr>
              <a:buClr>
                <a:schemeClr val="bg2">
                  <a:lumMod val="60000"/>
                  <a:lumOff val="40000"/>
                </a:schemeClr>
              </a:buClr>
              <a:buFont typeface="Wingdings" pitchFamily="2" charset="2"/>
              <a:buChar char="Ø"/>
              <a:defRPr/>
            </a:pPr>
            <a:r>
              <a:rPr lang="en-US" sz="2400" dirty="0">
                <a:solidFill>
                  <a:schemeClr val="bg1"/>
                </a:solidFill>
                <a:latin typeface="+mj-lt"/>
              </a:rPr>
              <a:t>  The maximum concentration of </a:t>
            </a:r>
            <a:r>
              <a:rPr lang="en-US" sz="2400" dirty="0" err="1">
                <a:solidFill>
                  <a:schemeClr val="bg1"/>
                </a:solidFill>
                <a:latin typeface="+mj-lt"/>
              </a:rPr>
              <a:t>Cl</a:t>
            </a:r>
            <a:r>
              <a:rPr lang="en-US" sz="2400" dirty="0">
                <a:solidFill>
                  <a:schemeClr val="bg1"/>
                </a:solidFill>
                <a:latin typeface="+mj-lt"/>
              </a:rPr>
              <a:t> is 1300mg/lit </a:t>
            </a:r>
          </a:p>
          <a:p>
            <a:pPr>
              <a:buClr>
                <a:schemeClr val="bg2">
                  <a:lumMod val="60000"/>
                  <a:lumOff val="40000"/>
                </a:schemeClr>
              </a:buClr>
              <a:defRPr/>
            </a:pPr>
            <a:r>
              <a:rPr lang="en-US" sz="2400" dirty="0">
                <a:solidFill>
                  <a:schemeClr val="bg1"/>
                </a:solidFill>
                <a:latin typeface="+mj-lt"/>
              </a:rPr>
              <a:t>      observed in the </a:t>
            </a:r>
            <a:r>
              <a:rPr lang="en-IN" sz="2400" dirty="0" err="1">
                <a:solidFill>
                  <a:schemeClr val="bg1"/>
                </a:solidFill>
                <a:latin typeface="+mj-lt"/>
              </a:rPr>
              <a:t>Kudithipalem</a:t>
            </a:r>
            <a:r>
              <a:rPr lang="en-IN" sz="2400" dirty="0">
                <a:solidFill>
                  <a:schemeClr val="bg1"/>
                </a:solidFill>
                <a:latin typeface="+mj-lt"/>
              </a:rPr>
              <a:t> situated in </a:t>
            </a:r>
            <a:r>
              <a:rPr lang="en-US" sz="2400" dirty="0" err="1">
                <a:solidFill>
                  <a:schemeClr val="bg1"/>
                </a:solidFill>
                <a:latin typeface="+mj-lt"/>
              </a:rPr>
              <a:t>Indukurpeta</a:t>
            </a:r>
            <a:r>
              <a:rPr lang="en-US" sz="2400" dirty="0">
                <a:solidFill>
                  <a:schemeClr val="bg1"/>
                </a:solidFill>
                <a:latin typeface="+mj-lt"/>
              </a:rPr>
              <a:t> </a:t>
            </a:r>
          </a:p>
          <a:p>
            <a:pPr>
              <a:buClr>
                <a:schemeClr val="bg2">
                  <a:lumMod val="60000"/>
                  <a:lumOff val="40000"/>
                </a:schemeClr>
              </a:buClr>
              <a:defRPr/>
            </a:pPr>
            <a:r>
              <a:rPr lang="en-US" sz="2400" dirty="0">
                <a:solidFill>
                  <a:schemeClr val="bg1"/>
                </a:solidFill>
                <a:latin typeface="+mj-lt"/>
              </a:rPr>
              <a:t>      </a:t>
            </a:r>
            <a:r>
              <a:rPr lang="en-US" sz="2400" dirty="0" err="1">
                <a:solidFill>
                  <a:schemeClr val="bg1"/>
                </a:solidFill>
                <a:latin typeface="+mj-lt"/>
              </a:rPr>
              <a:t>Mandal</a:t>
            </a:r>
            <a:r>
              <a:rPr lang="en-US" sz="2400" dirty="0">
                <a:solidFill>
                  <a:schemeClr val="bg1"/>
                </a:solidFill>
                <a:latin typeface="+mj-lt"/>
              </a:rPr>
              <a:t>.</a:t>
            </a:r>
            <a:endParaRPr lang="en-IN" sz="24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a:t>
            </a:r>
            <a:r>
              <a:rPr lang="en-US" sz="2400" dirty="0">
                <a:solidFill>
                  <a:schemeClr val="bg1"/>
                </a:solidFill>
                <a:latin typeface="+mj-lt"/>
              </a:rPr>
              <a:t>High Chloride contains in certain zones in the study </a:t>
            </a:r>
          </a:p>
          <a:p>
            <a:pPr>
              <a:buClr>
                <a:schemeClr val="bg2">
                  <a:lumMod val="60000"/>
                  <a:lumOff val="40000"/>
                </a:schemeClr>
              </a:buClr>
              <a:defRPr/>
            </a:pPr>
            <a:r>
              <a:rPr lang="en-US" sz="2400" dirty="0">
                <a:solidFill>
                  <a:schemeClr val="bg1"/>
                </a:solidFill>
                <a:latin typeface="+mj-lt"/>
              </a:rPr>
              <a:t>     area may be due to its accumulation in the permeable </a:t>
            </a:r>
          </a:p>
          <a:p>
            <a:pPr>
              <a:buClr>
                <a:schemeClr val="bg2">
                  <a:lumMod val="60000"/>
                  <a:lumOff val="40000"/>
                </a:schemeClr>
              </a:buClr>
              <a:defRPr/>
            </a:pPr>
            <a:r>
              <a:rPr lang="en-US" sz="2400" dirty="0">
                <a:solidFill>
                  <a:schemeClr val="bg1"/>
                </a:solidFill>
                <a:latin typeface="+mj-lt"/>
              </a:rPr>
              <a:t>     zones as in the finites sediments and in topography </a:t>
            </a:r>
          </a:p>
          <a:p>
            <a:pPr>
              <a:buClr>
                <a:schemeClr val="bg2">
                  <a:lumMod val="60000"/>
                  <a:lumOff val="40000"/>
                </a:schemeClr>
              </a:buClr>
              <a:defRPr/>
            </a:pPr>
            <a:r>
              <a:rPr lang="en-US" sz="2400" dirty="0">
                <a:solidFill>
                  <a:schemeClr val="bg1"/>
                </a:solidFill>
                <a:latin typeface="+mj-lt"/>
              </a:rPr>
              <a:t>     lows as there is no source of pollution in  the area.</a:t>
            </a:r>
            <a:endParaRPr lang="en-IN" sz="2400" dirty="0">
              <a:solidFill>
                <a:schemeClr val="bg1"/>
              </a:solidFill>
              <a:latin typeface="+mj-lt"/>
            </a:endParaRP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61" name="TextBox 60"/>
          <p:cNvSpPr txBox="1"/>
          <p:nvPr/>
        </p:nvSpPr>
        <p:spPr>
          <a:xfrm>
            <a:off x="1143000" y="533400"/>
            <a:ext cx="7467600" cy="5016500"/>
          </a:xfrm>
          <a:prstGeom prst="rect">
            <a:avLst/>
          </a:prstGeom>
          <a:noFill/>
        </p:spPr>
        <p:txBody>
          <a:bodyPr>
            <a:spAutoFit/>
          </a:bodyPr>
          <a:lstStyle/>
          <a:p>
            <a:pPr>
              <a:buClr>
                <a:schemeClr val="bg2">
                  <a:lumMod val="60000"/>
                  <a:lumOff val="40000"/>
                </a:schemeClr>
              </a:buClr>
              <a:buFontTx/>
              <a:buBlip>
                <a:blip r:embed="rId2"/>
              </a:buBlip>
              <a:defRPr/>
            </a:pPr>
            <a:r>
              <a:rPr lang="en-IN" sz="4000" b="1" u="sng"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Sulphates (SO</a:t>
            </a:r>
            <a:r>
              <a:rPr lang="en-IN" sz="1800" b="1" u="sng" dirty="0">
                <a:solidFill>
                  <a:schemeClr val="accent1">
                    <a:lumMod val="50000"/>
                  </a:schemeClr>
                </a:solidFill>
                <a:effectLst>
                  <a:outerShdw blurRad="38100" dist="38100" dir="2700000" algn="tl">
                    <a:srgbClr val="000000">
                      <a:alpha val="43137"/>
                    </a:srgbClr>
                  </a:outerShdw>
                </a:effectLst>
                <a:latin typeface="+mj-lt"/>
              </a:rPr>
              <a:t>4</a:t>
            </a:r>
            <a:r>
              <a:rPr lang="en-IN" sz="3200" b="1" u="sng" dirty="0">
                <a:solidFill>
                  <a:schemeClr val="accent1">
                    <a:lumMod val="50000"/>
                  </a:schemeClr>
                </a:solidFill>
                <a:effectLst>
                  <a:outerShdw blurRad="38100" dist="38100" dir="2700000" algn="tl">
                    <a:srgbClr val="000000">
                      <a:alpha val="43137"/>
                    </a:srgbClr>
                  </a:outerShdw>
                </a:effectLst>
                <a:latin typeface="+mj-lt"/>
              </a:rPr>
              <a:t>):</a:t>
            </a:r>
          </a:p>
          <a:p>
            <a:pPr>
              <a:buClr>
                <a:schemeClr val="bg2">
                  <a:lumMod val="60000"/>
                  <a:lumOff val="40000"/>
                </a:schemeClr>
              </a:buClr>
              <a:defRPr/>
            </a:pPr>
            <a:endParaRPr lang="en-IN" sz="4000" dirty="0">
              <a:solidFill>
                <a:schemeClr val="bg1"/>
              </a:solidFill>
              <a:latin typeface="+mj-lt"/>
            </a:endParaRPr>
          </a:p>
          <a:p>
            <a:pPr>
              <a:buClr>
                <a:schemeClr val="bg2">
                  <a:lumMod val="60000"/>
                  <a:lumOff val="40000"/>
                </a:schemeClr>
              </a:buClr>
              <a:buFont typeface="Wingdings" pitchFamily="2" charset="2"/>
              <a:buChar char="Ø"/>
              <a:defRPr/>
            </a:pPr>
            <a:r>
              <a:rPr lang="en-US" sz="2400" dirty="0">
                <a:solidFill>
                  <a:schemeClr val="bg1"/>
                </a:solidFill>
                <a:latin typeface="+mj-lt"/>
              </a:rPr>
              <a:t> </a:t>
            </a:r>
            <a:r>
              <a:rPr lang="en-US" sz="2400" dirty="0" err="1">
                <a:solidFill>
                  <a:schemeClr val="bg1"/>
                </a:solidFill>
                <a:latin typeface="+mj-lt"/>
              </a:rPr>
              <a:t>Sulphate</a:t>
            </a:r>
            <a:r>
              <a:rPr lang="en-US" sz="2400" dirty="0">
                <a:solidFill>
                  <a:schemeClr val="bg1"/>
                </a:solidFill>
                <a:latin typeface="+mj-lt"/>
              </a:rPr>
              <a:t> is generally less abundant than chloride in most     of the natural water; the same is observed in the ground      waters of the study area also. </a:t>
            </a:r>
          </a:p>
          <a:p>
            <a:pPr>
              <a:buClr>
                <a:schemeClr val="bg2">
                  <a:lumMod val="60000"/>
                  <a:lumOff val="40000"/>
                </a:schemeClr>
              </a:buClr>
              <a:buFont typeface="Wingdings" pitchFamily="2" charset="2"/>
              <a:buChar char="Ø"/>
              <a:defRPr/>
            </a:pPr>
            <a:r>
              <a:rPr lang="en-US" sz="2400" dirty="0">
                <a:solidFill>
                  <a:schemeClr val="bg1"/>
                </a:solidFill>
                <a:latin typeface="+mj-lt"/>
              </a:rPr>
              <a:t> In the study area the </a:t>
            </a:r>
            <a:r>
              <a:rPr lang="en-US" sz="2400" dirty="0" err="1">
                <a:solidFill>
                  <a:schemeClr val="bg1"/>
                </a:solidFill>
                <a:latin typeface="+mj-lt"/>
              </a:rPr>
              <a:t>sulphates</a:t>
            </a:r>
            <a:r>
              <a:rPr lang="en-US" sz="2400" dirty="0">
                <a:solidFill>
                  <a:schemeClr val="bg1"/>
                </a:solidFill>
                <a:latin typeface="+mj-lt"/>
              </a:rPr>
              <a:t> are ranges from 3-372 </a:t>
            </a:r>
          </a:p>
          <a:p>
            <a:pPr>
              <a:buClr>
                <a:schemeClr val="bg2">
                  <a:lumMod val="60000"/>
                  <a:lumOff val="40000"/>
                </a:schemeClr>
              </a:buClr>
              <a:defRPr/>
            </a:pPr>
            <a:r>
              <a:rPr lang="en-US" sz="2400" dirty="0">
                <a:solidFill>
                  <a:schemeClr val="bg1"/>
                </a:solidFill>
                <a:latin typeface="+mj-lt"/>
              </a:rPr>
              <a:t>     mg/lit. </a:t>
            </a:r>
          </a:p>
          <a:p>
            <a:pPr>
              <a:buClr>
                <a:schemeClr val="bg2">
                  <a:lumMod val="60000"/>
                  <a:lumOff val="40000"/>
                </a:schemeClr>
              </a:buClr>
              <a:buFont typeface="Wingdings" pitchFamily="2" charset="2"/>
              <a:buChar char="Ø"/>
              <a:defRPr/>
            </a:pPr>
            <a:r>
              <a:rPr lang="en-US" sz="2400" dirty="0">
                <a:solidFill>
                  <a:schemeClr val="bg1"/>
                </a:solidFill>
                <a:latin typeface="+mj-lt"/>
              </a:rPr>
              <a:t> The lower concentrations are observed in </a:t>
            </a:r>
            <a:r>
              <a:rPr lang="en-US" sz="2400" dirty="0" err="1">
                <a:solidFill>
                  <a:schemeClr val="bg1"/>
                </a:solidFill>
                <a:latin typeface="+mj-lt"/>
              </a:rPr>
              <a:t>Mypadu</a:t>
            </a:r>
            <a:r>
              <a:rPr lang="en-US" sz="2400" dirty="0">
                <a:solidFill>
                  <a:schemeClr val="bg1"/>
                </a:solidFill>
                <a:latin typeface="+mj-lt"/>
              </a:rPr>
              <a:t> </a:t>
            </a:r>
          </a:p>
          <a:p>
            <a:pPr>
              <a:buClr>
                <a:schemeClr val="bg2">
                  <a:lumMod val="60000"/>
                  <a:lumOff val="40000"/>
                </a:schemeClr>
              </a:buClr>
              <a:defRPr/>
            </a:pPr>
            <a:r>
              <a:rPr lang="en-US" sz="2400" dirty="0">
                <a:solidFill>
                  <a:schemeClr val="bg1"/>
                </a:solidFill>
                <a:latin typeface="+mj-lt"/>
              </a:rPr>
              <a:t>     situated in </a:t>
            </a:r>
            <a:r>
              <a:rPr lang="en-US" sz="2400" dirty="0" err="1">
                <a:solidFill>
                  <a:schemeClr val="bg1"/>
                </a:solidFill>
                <a:latin typeface="+mj-lt"/>
              </a:rPr>
              <a:t>Indukurpeta</a:t>
            </a:r>
            <a:r>
              <a:rPr lang="en-US" sz="2400" dirty="0">
                <a:solidFill>
                  <a:schemeClr val="bg1"/>
                </a:solidFill>
                <a:latin typeface="+mj-lt"/>
              </a:rPr>
              <a:t> </a:t>
            </a:r>
            <a:r>
              <a:rPr lang="en-US" sz="2400" dirty="0" err="1">
                <a:solidFill>
                  <a:schemeClr val="bg1"/>
                </a:solidFill>
                <a:latin typeface="+mj-lt"/>
              </a:rPr>
              <a:t>Mandal</a:t>
            </a:r>
            <a:r>
              <a:rPr lang="en-US" sz="2400" dirty="0">
                <a:solidFill>
                  <a:schemeClr val="bg1"/>
                </a:solidFill>
                <a:latin typeface="+mj-lt"/>
              </a:rPr>
              <a:t>. </a:t>
            </a:r>
          </a:p>
          <a:p>
            <a:pPr>
              <a:buClr>
                <a:schemeClr val="bg2">
                  <a:lumMod val="60000"/>
                  <a:lumOff val="40000"/>
                </a:schemeClr>
              </a:buClr>
              <a:buFont typeface="Wingdings" pitchFamily="2" charset="2"/>
              <a:buChar char="Ø"/>
              <a:defRPr/>
            </a:pPr>
            <a:r>
              <a:rPr lang="en-US" sz="2400" dirty="0">
                <a:solidFill>
                  <a:schemeClr val="bg1"/>
                </a:solidFill>
                <a:latin typeface="+mj-lt"/>
              </a:rPr>
              <a:t> The higher concentrations are observed in </a:t>
            </a:r>
            <a:r>
              <a:rPr lang="en-IN" sz="2400" dirty="0" err="1">
                <a:solidFill>
                  <a:schemeClr val="bg1"/>
                </a:solidFill>
                <a:latin typeface="+mj-lt"/>
              </a:rPr>
              <a:t>Kudithipalem</a:t>
            </a:r>
            <a:r>
              <a:rPr lang="en-IN" sz="2400" dirty="0">
                <a:solidFill>
                  <a:schemeClr val="bg1"/>
                </a:solidFill>
                <a:latin typeface="+mj-lt"/>
              </a:rPr>
              <a:t> </a:t>
            </a:r>
          </a:p>
          <a:p>
            <a:pPr>
              <a:buClr>
                <a:schemeClr val="bg2">
                  <a:lumMod val="60000"/>
                  <a:lumOff val="40000"/>
                </a:schemeClr>
              </a:buClr>
              <a:defRPr/>
            </a:pPr>
            <a:r>
              <a:rPr lang="en-IN" sz="2400" dirty="0">
                <a:solidFill>
                  <a:schemeClr val="bg1"/>
                </a:solidFill>
                <a:latin typeface="+mj-lt"/>
              </a:rPr>
              <a:t>     situated in </a:t>
            </a:r>
            <a:r>
              <a:rPr lang="en-US" sz="2400" dirty="0" err="1">
                <a:solidFill>
                  <a:schemeClr val="bg1"/>
                </a:solidFill>
                <a:latin typeface="+mj-lt"/>
              </a:rPr>
              <a:t>Indukurpeta</a:t>
            </a:r>
            <a:r>
              <a:rPr lang="en-US" sz="2400" dirty="0">
                <a:solidFill>
                  <a:schemeClr val="bg1"/>
                </a:solidFill>
                <a:latin typeface="+mj-lt"/>
              </a:rPr>
              <a:t> </a:t>
            </a:r>
            <a:r>
              <a:rPr lang="en-US" sz="2400" dirty="0" err="1">
                <a:solidFill>
                  <a:schemeClr val="bg1"/>
                </a:solidFill>
                <a:latin typeface="+mj-lt"/>
              </a:rPr>
              <a:t>Mandal</a:t>
            </a:r>
            <a:r>
              <a:rPr lang="en-US" sz="2400" dirty="0">
                <a:solidFill>
                  <a:schemeClr val="bg1"/>
                </a:solidFill>
                <a:latin typeface="+mj-lt"/>
              </a:rPr>
              <a:t>. </a:t>
            </a:r>
            <a:endParaRPr lang="en-IN" sz="2400" dirty="0">
              <a:solidFill>
                <a:schemeClr val="bg1"/>
              </a:solidFill>
              <a:latin typeface="+mj-lt"/>
            </a:endParaRPr>
          </a:p>
          <a:p>
            <a:pPr>
              <a:buClr>
                <a:schemeClr val="bg2">
                  <a:lumMod val="60000"/>
                  <a:lumOff val="40000"/>
                </a:schemeClr>
              </a:buClr>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6866" name="Rectangle 41"/>
          <p:cNvSpPr>
            <a:spLocks noChangeArrowheads="1"/>
          </p:cNvSpPr>
          <p:nvPr/>
        </p:nvSpPr>
        <p:spPr bwMode="auto">
          <a:xfrm>
            <a:off x="701675" y="381000"/>
            <a:ext cx="8442325" cy="400050"/>
          </a:xfrm>
          <a:prstGeom prst="rect">
            <a:avLst/>
          </a:prstGeom>
          <a:noFill/>
          <a:ln w="9525">
            <a:noFill/>
            <a:miter lim="800000"/>
            <a:headEnd/>
            <a:tailEnd/>
          </a:ln>
          <a:effectLst>
            <a:prstShdw prst="shdw16">
              <a:schemeClr val="bg2">
                <a:alpha val="50000"/>
              </a:schemeClr>
            </a:prstShdw>
          </a:effectLst>
        </p:spPr>
        <p:txBody>
          <a:bodyPr wrap="none" anchor="ctr">
            <a:spAutoFit/>
          </a:bodyPr>
          <a:lstStyle/>
          <a:p>
            <a:pPr indent="457200" algn="just" eaLnBrk="0" hangingPunct="0"/>
            <a:r>
              <a:rPr lang="en-AU" sz="2000">
                <a:solidFill>
                  <a:schemeClr val="bg1"/>
                </a:solidFill>
                <a:ea typeface="Calibri" pitchFamily="34" charset="0"/>
                <a:cs typeface="Times New Roman" pitchFamily="18" charset="0"/>
              </a:rPr>
              <a:t>Table: Maximum, Minimum Values and General Range in the Study Area.</a:t>
            </a:r>
          </a:p>
        </p:txBody>
      </p:sp>
      <p:graphicFrame>
        <p:nvGraphicFramePr>
          <p:cNvPr id="44" name="Table 43"/>
          <p:cNvGraphicFramePr>
            <a:graphicFrameLocks noGrp="1"/>
          </p:cNvGraphicFramePr>
          <p:nvPr/>
        </p:nvGraphicFramePr>
        <p:xfrm>
          <a:off x="1219200" y="1143000"/>
          <a:ext cx="7239000" cy="5135563"/>
        </p:xfrm>
        <a:graphic>
          <a:graphicData uri="http://schemas.openxmlformats.org/drawingml/2006/table">
            <a:tbl>
              <a:tblPr/>
              <a:tblGrid>
                <a:gridCol w="847327"/>
                <a:gridCol w="1024324"/>
                <a:gridCol w="1515775"/>
                <a:gridCol w="1459286"/>
                <a:gridCol w="2392288"/>
              </a:tblGrid>
              <a:tr h="1066800">
                <a:tc>
                  <a:txBody>
                    <a:bodyPr/>
                    <a:lstStyle/>
                    <a:p>
                      <a:pPr algn="ctr">
                        <a:lnSpc>
                          <a:spcPct val="115000"/>
                        </a:lnSpc>
                        <a:spcAft>
                          <a:spcPts val="0"/>
                        </a:spcAft>
                      </a:pPr>
                      <a:r>
                        <a:rPr lang="en-IN" sz="2000" b="1" dirty="0" err="1">
                          <a:solidFill>
                            <a:schemeClr val="bg1"/>
                          </a:solidFill>
                          <a:latin typeface="Times New Roman"/>
                          <a:ea typeface="Calibri"/>
                          <a:cs typeface="Times New Roman"/>
                        </a:rPr>
                        <a:t>S.No</a:t>
                      </a:r>
                      <a:r>
                        <a:rPr lang="en-IN" sz="2000" b="1" dirty="0">
                          <a:solidFill>
                            <a:schemeClr val="bg1"/>
                          </a:solidFill>
                          <a:latin typeface="Times New Roman"/>
                          <a:ea typeface="Calibri"/>
                          <a:cs typeface="Times New Roman"/>
                        </a:rPr>
                        <a:t>.</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b="1" dirty="0">
                          <a:solidFill>
                            <a:schemeClr val="bg1"/>
                          </a:solidFill>
                          <a:latin typeface="Times New Roman"/>
                          <a:ea typeface="Calibri"/>
                          <a:cs typeface="Times New Roman"/>
                        </a:rPr>
                        <a:t>Parameter</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b="1" dirty="0" err="1">
                          <a:solidFill>
                            <a:schemeClr val="bg1"/>
                          </a:solidFill>
                          <a:latin typeface="Times New Roman"/>
                          <a:ea typeface="Calibri"/>
                          <a:cs typeface="Times New Roman"/>
                        </a:rPr>
                        <a:t>Min.Value</a:t>
                      </a:r>
                      <a:r>
                        <a:rPr lang="en-IN" sz="2000" b="1" dirty="0">
                          <a:solidFill>
                            <a:schemeClr val="bg1"/>
                          </a:solidFill>
                          <a:latin typeface="Times New Roman"/>
                          <a:ea typeface="Calibri"/>
                          <a:cs typeface="Times New Roman"/>
                        </a:rPr>
                        <a:t> (mg/l)</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b="1" dirty="0" err="1">
                          <a:solidFill>
                            <a:schemeClr val="bg1"/>
                          </a:solidFill>
                          <a:latin typeface="Times New Roman"/>
                          <a:ea typeface="Calibri"/>
                          <a:cs typeface="Times New Roman"/>
                        </a:rPr>
                        <a:t>Max.Value</a:t>
                      </a:r>
                      <a:endParaRPr lang="en-IN" sz="2000" dirty="0">
                        <a:solidFill>
                          <a:schemeClr val="bg1"/>
                        </a:solidFill>
                        <a:latin typeface="Calibri"/>
                        <a:ea typeface="Calibri"/>
                        <a:cs typeface="Times New Roman"/>
                      </a:endParaRPr>
                    </a:p>
                    <a:p>
                      <a:pPr algn="ctr">
                        <a:lnSpc>
                          <a:spcPct val="115000"/>
                        </a:lnSpc>
                        <a:spcAft>
                          <a:spcPts val="0"/>
                        </a:spcAft>
                      </a:pPr>
                      <a:r>
                        <a:rPr lang="en-IN" sz="2000" b="1" dirty="0">
                          <a:solidFill>
                            <a:schemeClr val="bg1"/>
                          </a:solidFill>
                          <a:latin typeface="Times New Roman"/>
                          <a:ea typeface="Calibri"/>
                          <a:cs typeface="Times New Roman"/>
                        </a:rPr>
                        <a:t>(mg/l)</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b="1" dirty="0">
                          <a:solidFill>
                            <a:schemeClr val="bg1"/>
                          </a:solidFill>
                          <a:latin typeface="Times New Roman"/>
                          <a:ea typeface="Calibri"/>
                          <a:cs typeface="Times New Roman"/>
                        </a:rPr>
                        <a:t>General range (mg/l)</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ctr">
                        <a:lnSpc>
                          <a:spcPct val="115000"/>
                        </a:lnSpc>
                        <a:spcAft>
                          <a:spcPts val="0"/>
                        </a:spcAft>
                      </a:pPr>
                      <a:r>
                        <a:rPr lang="en-IN" sz="2000">
                          <a:solidFill>
                            <a:schemeClr val="bg1"/>
                          </a:solidFill>
                          <a:latin typeface="Times New Roman"/>
                          <a:ea typeface="Calibri"/>
                          <a:cs typeface="Times New Roman"/>
                        </a:rPr>
                        <a:t>1.</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Ph</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7.59</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8.94</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chemeClr val="bg1"/>
                          </a:solidFill>
                          <a:latin typeface="Calibri"/>
                          <a:ea typeface="Times New Roman"/>
                          <a:cs typeface="Times New Roman"/>
                        </a:rPr>
                        <a:t>8-8.6</a:t>
                      </a:r>
                      <a:endParaRPr lang="en-IN" sz="200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ctr">
                        <a:lnSpc>
                          <a:spcPct val="115000"/>
                        </a:lnSpc>
                        <a:spcAft>
                          <a:spcPts val="0"/>
                        </a:spcAft>
                      </a:pPr>
                      <a:r>
                        <a:rPr lang="en-IN" sz="2000">
                          <a:solidFill>
                            <a:schemeClr val="bg1"/>
                          </a:solidFill>
                          <a:latin typeface="Times New Roman"/>
                          <a:ea typeface="Calibri"/>
                          <a:cs typeface="Times New Roman"/>
                        </a:rPr>
                        <a:t>2.</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TDS</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428</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4463</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chemeClr val="bg1"/>
                          </a:solidFill>
                          <a:latin typeface="Calibri"/>
                          <a:ea typeface="Times New Roman"/>
                          <a:cs typeface="Times New Roman"/>
                        </a:rPr>
                        <a:t>400-1000</a:t>
                      </a:r>
                      <a:endParaRPr lang="en-IN" sz="200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algn="ctr">
                        <a:lnSpc>
                          <a:spcPct val="115000"/>
                        </a:lnSpc>
                        <a:spcAft>
                          <a:spcPts val="0"/>
                        </a:spcAft>
                      </a:pPr>
                      <a:r>
                        <a:rPr lang="en-IN" sz="2000">
                          <a:solidFill>
                            <a:schemeClr val="bg1"/>
                          </a:solidFill>
                          <a:latin typeface="Times New Roman"/>
                          <a:ea typeface="Calibri"/>
                          <a:cs typeface="Times New Roman"/>
                        </a:rPr>
                        <a:t>3.</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Total hardness</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36</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1238</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chemeClr val="bg1"/>
                          </a:solidFill>
                          <a:latin typeface="Calibri"/>
                          <a:ea typeface="Times New Roman"/>
                          <a:cs typeface="Times New Roman"/>
                        </a:rPr>
                        <a:t>100-300</a:t>
                      </a:r>
                      <a:endParaRPr lang="en-IN" sz="200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ctr">
                        <a:lnSpc>
                          <a:spcPct val="115000"/>
                        </a:lnSpc>
                        <a:spcAft>
                          <a:spcPts val="0"/>
                        </a:spcAft>
                      </a:pPr>
                      <a:r>
                        <a:rPr lang="en-IN" sz="2000">
                          <a:solidFill>
                            <a:schemeClr val="bg1"/>
                          </a:solidFill>
                          <a:latin typeface="Times New Roman"/>
                          <a:ea typeface="Calibri"/>
                          <a:cs typeface="Times New Roman"/>
                        </a:rPr>
                        <a:t>4.</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Calcium</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16</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chemeClr val="bg1"/>
                          </a:solidFill>
                          <a:latin typeface="Times New Roman"/>
                          <a:ea typeface="Calibri"/>
                          <a:cs typeface="Times New Roman"/>
                        </a:rPr>
                        <a:t>320</a:t>
                      </a:r>
                      <a:endParaRPr lang="en-IN" sz="20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chemeClr val="bg1"/>
                          </a:solidFill>
                          <a:latin typeface="Calibri"/>
                          <a:ea typeface="Times New Roman"/>
                          <a:cs typeface="Times New Roman"/>
                        </a:rPr>
                        <a:t>25 – 50</a:t>
                      </a:r>
                      <a:endParaRPr lang="en-IN" sz="2000" dirty="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ctr">
                        <a:lnSpc>
                          <a:spcPct val="115000"/>
                        </a:lnSpc>
                        <a:spcAft>
                          <a:spcPts val="0"/>
                        </a:spcAft>
                      </a:pPr>
                      <a:r>
                        <a:rPr lang="en-IN" sz="2000">
                          <a:solidFill>
                            <a:schemeClr val="bg1"/>
                          </a:solidFill>
                          <a:latin typeface="Times New Roman"/>
                          <a:ea typeface="Calibri"/>
                          <a:cs typeface="Times New Roman"/>
                        </a:rPr>
                        <a:t>5.</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Magnesium</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19</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340</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chemeClr val="bg1"/>
                          </a:solidFill>
                          <a:latin typeface="Calibri"/>
                          <a:ea typeface="Times New Roman"/>
                          <a:cs typeface="Times New Roman"/>
                        </a:rPr>
                        <a:t>&lt; 50 </a:t>
                      </a:r>
                      <a:endParaRPr lang="en-IN" sz="2000" dirty="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ctr">
                        <a:lnSpc>
                          <a:spcPct val="115000"/>
                        </a:lnSpc>
                        <a:spcAft>
                          <a:spcPts val="0"/>
                        </a:spcAft>
                      </a:pPr>
                      <a:r>
                        <a:rPr lang="en-IN" sz="2000">
                          <a:solidFill>
                            <a:schemeClr val="bg1"/>
                          </a:solidFill>
                          <a:latin typeface="Times New Roman"/>
                          <a:ea typeface="Calibri"/>
                          <a:cs typeface="Times New Roman"/>
                        </a:rPr>
                        <a:t>6.</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Sulphates</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3</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chemeClr val="bg1"/>
                          </a:solidFill>
                          <a:latin typeface="Times New Roman"/>
                          <a:ea typeface="Calibri"/>
                          <a:cs typeface="Times New Roman"/>
                        </a:rPr>
                        <a:t>372</a:t>
                      </a:r>
                      <a:endParaRPr lang="en-IN" sz="20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chemeClr val="bg1"/>
                          </a:solidFill>
                          <a:latin typeface="Calibri"/>
                          <a:ea typeface="Times New Roman"/>
                          <a:cs typeface="Times New Roman"/>
                        </a:rPr>
                        <a:t>50-250</a:t>
                      </a:r>
                      <a:endParaRPr lang="en-IN" sz="2000" dirty="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3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295400" y="457200"/>
            <a:ext cx="7239000" cy="1200150"/>
          </a:xfrm>
          <a:prstGeom prst="rect">
            <a:avLst/>
          </a:prstGeom>
          <a:noFill/>
        </p:spPr>
        <p:txBody>
          <a:bodyPr>
            <a:spAutoFit/>
          </a:bodyPr>
          <a:lstStyle/>
          <a:p>
            <a:pPr algn="ctr">
              <a:defRPr/>
            </a:pPr>
            <a:r>
              <a:rPr lang="en-IN" sz="3600" b="1" dirty="0">
                <a:solidFill>
                  <a:schemeClr val="accent1">
                    <a:lumMod val="50000"/>
                  </a:schemeClr>
                </a:solidFill>
                <a:effectLst>
                  <a:outerShdw blurRad="38100" dist="38100" dir="2700000" algn="tl">
                    <a:srgbClr val="000000">
                      <a:alpha val="43137"/>
                    </a:srgbClr>
                  </a:outerShdw>
                </a:effectLst>
                <a:latin typeface="+mj-lt"/>
              </a:rPr>
              <a:t>Criteria for reorganisation of saltwater intrusion</a:t>
            </a:r>
          </a:p>
        </p:txBody>
      </p:sp>
      <p:sp>
        <p:nvSpPr>
          <p:cNvPr id="12" name="TextBox 11"/>
          <p:cNvSpPr txBox="1"/>
          <p:nvPr/>
        </p:nvSpPr>
        <p:spPr>
          <a:xfrm>
            <a:off x="1295400" y="1752600"/>
            <a:ext cx="7315200" cy="3662363"/>
          </a:xfrm>
          <a:prstGeom prst="rect">
            <a:avLst/>
          </a:prstGeom>
          <a:noFill/>
        </p:spPr>
        <p:txBody>
          <a:bodyPr>
            <a:spAutoFit/>
          </a:bodyPr>
          <a:lstStyle/>
          <a:p>
            <a:pPr>
              <a:buClr>
                <a:schemeClr val="bg2">
                  <a:lumMod val="60000"/>
                  <a:lumOff val="40000"/>
                </a:schemeClr>
              </a:buClr>
              <a:buFontTx/>
              <a:buBlip>
                <a:blip r:embed="rId2"/>
              </a:buBlip>
              <a:defRPr/>
            </a:pPr>
            <a:r>
              <a:rPr lang="en-IN" sz="36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err="1">
                <a:solidFill>
                  <a:schemeClr val="accent1">
                    <a:lumMod val="50000"/>
                  </a:schemeClr>
                </a:solidFill>
                <a:effectLst>
                  <a:outerShdw blurRad="38100" dist="38100" dir="2700000" algn="tl">
                    <a:srgbClr val="000000">
                      <a:alpha val="43137"/>
                    </a:srgbClr>
                  </a:outerShdw>
                </a:effectLst>
                <a:latin typeface="+mj-lt"/>
              </a:rPr>
              <a:t>Hydrogeochemical</a:t>
            </a:r>
            <a:r>
              <a:rPr lang="en-IN" sz="3200" b="1" u="sng" dirty="0">
                <a:solidFill>
                  <a:schemeClr val="accent1">
                    <a:lumMod val="50000"/>
                  </a:schemeClr>
                </a:solidFill>
                <a:effectLst>
                  <a:outerShdw blurRad="38100" dist="38100" dir="2700000" algn="tl">
                    <a:srgbClr val="000000">
                      <a:alpha val="43137"/>
                    </a:srgbClr>
                  </a:outerShdw>
                </a:effectLst>
                <a:latin typeface="+mj-lt"/>
              </a:rPr>
              <a:t> parameters:</a:t>
            </a:r>
          </a:p>
          <a:p>
            <a:pPr>
              <a:buClr>
                <a:schemeClr val="bg2">
                  <a:lumMod val="60000"/>
                  <a:lumOff val="40000"/>
                </a:schemeClr>
              </a:buClr>
              <a:buFont typeface="Wingdings" pitchFamily="2" charset="2"/>
              <a:buChar char="Ø"/>
              <a:defRPr/>
            </a:pPr>
            <a:endParaRPr lang="en-IN" sz="24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In order to identify saline waters hydro geochemical </a:t>
            </a:r>
          </a:p>
          <a:p>
            <a:pPr>
              <a:buClr>
                <a:schemeClr val="bg2">
                  <a:lumMod val="60000"/>
                  <a:lumOff val="40000"/>
                </a:schemeClr>
              </a:buClr>
              <a:defRPr/>
            </a:pPr>
            <a:r>
              <a:rPr lang="en-IN" sz="2400" dirty="0">
                <a:solidFill>
                  <a:schemeClr val="bg1"/>
                </a:solidFill>
                <a:latin typeface="+mj-lt"/>
              </a:rPr>
              <a:t>     parameters are normally used. </a:t>
            </a:r>
          </a:p>
          <a:p>
            <a:pPr>
              <a:buClr>
                <a:schemeClr val="bg2">
                  <a:lumMod val="60000"/>
                  <a:lumOff val="40000"/>
                </a:schemeClr>
              </a:buClr>
              <a:buFont typeface="Wingdings" pitchFamily="2" charset="2"/>
              <a:buChar char="Ø"/>
              <a:defRPr/>
            </a:pPr>
            <a:r>
              <a:rPr lang="en-IN" sz="2400" dirty="0">
                <a:solidFill>
                  <a:schemeClr val="bg1"/>
                </a:solidFill>
                <a:latin typeface="+mj-lt"/>
              </a:rPr>
              <a:t> A few hydro chemical parameters that are suggested as </a:t>
            </a:r>
          </a:p>
          <a:p>
            <a:pPr>
              <a:buClr>
                <a:schemeClr val="bg2">
                  <a:lumMod val="60000"/>
                  <a:lumOff val="40000"/>
                </a:schemeClr>
              </a:buClr>
              <a:defRPr/>
            </a:pPr>
            <a:r>
              <a:rPr lang="en-IN" sz="2400" dirty="0">
                <a:solidFill>
                  <a:schemeClr val="bg1"/>
                </a:solidFill>
                <a:latin typeface="+mj-lt"/>
              </a:rPr>
              <a:t>    criteria for Ca/Mg,</a:t>
            </a:r>
            <a:r>
              <a:rPr lang="en-US" sz="2400" dirty="0">
                <a:solidFill>
                  <a:schemeClr val="bg1"/>
                </a:solidFill>
                <a:latin typeface="+mj-lt"/>
              </a:rPr>
              <a:t> </a:t>
            </a:r>
            <a:r>
              <a:rPr lang="en-US" sz="2400" dirty="0" err="1">
                <a:solidFill>
                  <a:schemeClr val="bg1"/>
                </a:solidFill>
                <a:latin typeface="+mj-lt"/>
              </a:rPr>
              <a:t>Cl</a:t>
            </a:r>
            <a:r>
              <a:rPr lang="en-US" sz="2400" dirty="0">
                <a:solidFill>
                  <a:schemeClr val="bg1"/>
                </a:solidFill>
                <a:latin typeface="+mj-lt"/>
              </a:rPr>
              <a:t>/(CO</a:t>
            </a:r>
            <a:r>
              <a:rPr lang="en-US" sz="2400" baseline="-25000" dirty="0">
                <a:solidFill>
                  <a:schemeClr val="bg1"/>
                </a:solidFill>
                <a:latin typeface="+mj-lt"/>
              </a:rPr>
              <a:t>3</a:t>
            </a:r>
            <a:r>
              <a:rPr lang="en-US" sz="2400" dirty="0">
                <a:solidFill>
                  <a:schemeClr val="bg1"/>
                </a:solidFill>
                <a:latin typeface="+mj-lt"/>
              </a:rPr>
              <a:t>+HCO3), Mg/Ca, and </a:t>
            </a:r>
          </a:p>
          <a:p>
            <a:pPr>
              <a:buClr>
                <a:schemeClr val="bg2">
                  <a:lumMod val="60000"/>
                  <a:lumOff val="40000"/>
                </a:schemeClr>
              </a:buClr>
              <a:defRPr/>
            </a:pPr>
            <a:r>
              <a:rPr lang="en-US" sz="2400" dirty="0">
                <a:solidFill>
                  <a:schemeClr val="bg1"/>
                </a:solidFill>
                <a:latin typeface="+mj-lt"/>
              </a:rPr>
              <a:t>    Na/</a:t>
            </a:r>
            <a:r>
              <a:rPr lang="en-US" sz="2400" dirty="0" err="1">
                <a:solidFill>
                  <a:schemeClr val="bg1"/>
                </a:solidFill>
                <a:latin typeface="+mj-lt"/>
              </a:rPr>
              <a:t>Cl</a:t>
            </a:r>
            <a:r>
              <a:rPr lang="en-US" sz="2400" dirty="0">
                <a:solidFill>
                  <a:schemeClr val="bg1"/>
                </a:solidFill>
                <a:latin typeface="+mj-lt"/>
              </a:rPr>
              <a:t> ratios. </a:t>
            </a:r>
          </a:p>
          <a:p>
            <a:pPr>
              <a:buClr>
                <a:schemeClr val="bg2">
                  <a:lumMod val="60000"/>
                  <a:lumOff val="40000"/>
                </a:schemeClr>
              </a:buClr>
              <a:buFont typeface="Wingdings" pitchFamily="2" charset="2"/>
              <a:buChar char="Ø"/>
              <a:defRPr/>
            </a:pPr>
            <a:r>
              <a:rPr lang="en-US" sz="2400" dirty="0">
                <a:solidFill>
                  <a:schemeClr val="bg1"/>
                </a:solidFill>
                <a:latin typeface="+mj-lt"/>
              </a:rPr>
              <a:t> In the study area the ratios are ranging by following </a:t>
            </a:r>
          </a:p>
          <a:p>
            <a:pPr>
              <a:buClr>
                <a:schemeClr val="bg2">
                  <a:lumMod val="60000"/>
                  <a:lumOff val="40000"/>
                </a:schemeClr>
              </a:buClr>
              <a:defRPr/>
            </a:pPr>
            <a:r>
              <a:rPr lang="en-US" sz="2400" dirty="0">
                <a:solidFill>
                  <a:schemeClr val="bg1"/>
                </a:solidFill>
                <a:latin typeface="+mj-lt"/>
              </a:rPr>
              <a:t>    values.</a:t>
            </a: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64" name="TextBox 63"/>
          <p:cNvSpPr txBox="1"/>
          <p:nvPr/>
        </p:nvSpPr>
        <p:spPr>
          <a:xfrm>
            <a:off x="1295400" y="762000"/>
            <a:ext cx="7239000" cy="5016500"/>
          </a:xfrm>
          <a:prstGeom prst="rect">
            <a:avLst/>
          </a:prstGeom>
          <a:noFill/>
        </p:spPr>
        <p:txBody>
          <a:bodyPr>
            <a:spAutoFit/>
          </a:bodyPr>
          <a:lstStyle/>
          <a:p>
            <a:pPr>
              <a:buClr>
                <a:schemeClr val="bg2">
                  <a:lumMod val="60000"/>
                  <a:lumOff val="40000"/>
                </a:schemeClr>
              </a:buClr>
              <a:buFontTx/>
              <a:buBlip>
                <a:blip r:embed="rId2"/>
              </a:buBlip>
              <a:defRPr/>
            </a:pPr>
            <a:r>
              <a:rPr lang="en-IN" sz="40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Ca/Mg Ratio: </a:t>
            </a:r>
          </a:p>
          <a:p>
            <a:pPr>
              <a:buClr>
                <a:schemeClr val="bg2">
                  <a:lumMod val="60000"/>
                  <a:lumOff val="40000"/>
                </a:schemeClr>
              </a:buClr>
              <a:defRPr/>
            </a:pPr>
            <a:endParaRPr lang="en-IN" sz="40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a:t>
            </a:r>
            <a:r>
              <a:rPr lang="en-US" sz="2400" dirty="0">
                <a:solidFill>
                  <a:schemeClr val="bg1"/>
                </a:solidFill>
                <a:latin typeface="+mj-lt"/>
              </a:rPr>
              <a:t>A low Ca/Mg ratio may be indicative of salt water </a:t>
            </a:r>
          </a:p>
          <a:p>
            <a:pPr>
              <a:buClr>
                <a:schemeClr val="bg2">
                  <a:lumMod val="60000"/>
                  <a:lumOff val="40000"/>
                </a:schemeClr>
              </a:buClr>
              <a:defRPr/>
            </a:pPr>
            <a:r>
              <a:rPr lang="en-US" sz="2400" dirty="0">
                <a:solidFill>
                  <a:schemeClr val="bg1"/>
                </a:solidFill>
                <a:latin typeface="+mj-lt"/>
              </a:rPr>
              <a:t>    contamination because magnesium is present in sea </a:t>
            </a:r>
          </a:p>
          <a:p>
            <a:pPr>
              <a:buClr>
                <a:schemeClr val="bg2">
                  <a:lumMod val="60000"/>
                  <a:lumOff val="40000"/>
                </a:schemeClr>
              </a:buClr>
              <a:defRPr/>
            </a:pPr>
            <a:r>
              <a:rPr lang="en-US" sz="2400" dirty="0">
                <a:solidFill>
                  <a:schemeClr val="bg1"/>
                </a:solidFill>
                <a:latin typeface="+mj-lt"/>
              </a:rPr>
              <a:t>    water in much greater concentration than calcium. </a:t>
            </a:r>
          </a:p>
          <a:p>
            <a:pPr>
              <a:buClr>
                <a:schemeClr val="bg2">
                  <a:lumMod val="60000"/>
                  <a:lumOff val="40000"/>
                </a:schemeClr>
              </a:buClr>
              <a:buFont typeface="Wingdings" pitchFamily="2" charset="2"/>
              <a:buChar char="Ø"/>
              <a:defRPr/>
            </a:pPr>
            <a:r>
              <a:rPr lang="en-US" sz="2400" dirty="0">
                <a:solidFill>
                  <a:schemeClr val="bg1"/>
                </a:solidFill>
                <a:latin typeface="+mj-lt"/>
              </a:rPr>
              <a:t> Therefore, Ca/Mg ratio is considered as a parameter </a:t>
            </a:r>
          </a:p>
          <a:p>
            <a:pPr>
              <a:buClr>
                <a:schemeClr val="bg2">
                  <a:lumMod val="60000"/>
                  <a:lumOff val="40000"/>
                </a:schemeClr>
              </a:buClr>
              <a:defRPr/>
            </a:pPr>
            <a:r>
              <a:rPr lang="en-US" sz="2400" dirty="0">
                <a:solidFill>
                  <a:schemeClr val="bg1"/>
                </a:solidFill>
                <a:latin typeface="+mj-lt"/>
              </a:rPr>
              <a:t>    for determining sea water contamination. </a:t>
            </a:r>
          </a:p>
          <a:p>
            <a:pPr>
              <a:buClr>
                <a:schemeClr val="bg2">
                  <a:lumMod val="60000"/>
                  <a:lumOff val="40000"/>
                </a:schemeClr>
              </a:buClr>
              <a:buFont typeface="Wingdings" pitchFamily="2" charset="2"/>
              <a:buChar char="Ø"/>
              <a:defRPr/>
            </a:pPr>
            <a:r>
              <a:rPr lang="en-US" sz="2400" dirty="0">
                <a:solidFill>
                  <a:schemeClr val="bg1"/>
                </a:solidFill>
                <a:latin typeface="+mj-lt"/>
              </a:rPr>
              <a:t> According to Ca/Mg ratio, in the above 33 samples </a:t>
            </a:r>
          </a:p>
          <a:p>
            <a:pPr>
              <a:buClr>
                <a:schemeClr val="bg2">
                  <a:lumMod val="60000"/>
                  <a:lumOff val="40000"/>
                </a:schemeClr>
              </a:buClr>
              <a:defRPr/>
            </a:pPr>
            <a:r>
              <a:rPr lang="en-US" sz="2400" dirty="0">
                <a:solidFill>
                  <a:schemeClr val="bg1"/>
                </a:solidFill>
                <a:latin typeface="+mj-lt"/>
              </a:rPr>
              <a:t>    only one sample that is </a:t>
            </a:r>
            <a:r>
              <a:rPr lang="en-US" sz="2400" dirty="0" err="1">
                <a:solidFill>
                  <a:schemeClr val="bg1"/>
                </a:solidFill>
                <a:latin typeface="+mj-lt"/>
              </a:rPr>
              <a:t>Muthukur</a:t>
            </a:r>
            <a:r>
              <a:rPr lang="en-US" sz="2400" dirty="0">
                <a:solidFill>
                  <a:schemeClr val="bg1"/>
                </a:solidFill>
                <a:latin typeface="+mj-lt"/>
              </a:rPr>
              <a:t> is contaminated with      seawater and 32 samples free from seawater intrusion.  </a:t>
            </a:r>
            <a:r>
              <a:rPr lang="en-IN" sz="2400" b="1" dirty="0">
                <a:solidFill>
                  <a:schemeClr val="bg1"/>
                </a:solidFill>
                <a:latin typeface="+mj-lt"/>
              </a:rPr>
              <a:t>                                              </a:t>
            </a:r>
            <a:endParaRPr lang="en-IN" sz="2400" dirty="0">
              <a:solidFill>
                <a:schemeClr val="bg1"/>
              </a:solidFill>
              <a:latin typeface="+mj-lt"/>
            </a:endParaRP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1295400" y="762000"/>
            <a:ext cx="7239000" cy="4648200"/>
          </a:xfrm>
          <a:prstGeom prst="rect">
            <a:avLst/>
          </a:prstGeom>
          <a:noFill/>
        </p:spPr>
        <p:txBody>
          <a:bodyPr>
            <a:spAutoFit/>
          </a:bodyPr>
          <a:lstStyle/>
          <a:p>
            <a:pPr>
              <a:buClr>
                <a:schemeClr val="bg2">
                  <a:lumMod val="60000"/>
                  <a:lumOff val="40000"/>
                </a:schemeClr>
              </a:buClr>
              <a:buFontTx/>
              <a:buBlip>
                <a:blip r:embed="rId2"/>
              </a:buBlip>
              <a:defRPr/>
            </a:pPr>
            <a:r>
              <a:rPr lang="en-US" sz="4000" b="1" dirty="0">
                <a:solidFill>
                  <a:schemeClr val="accent1">
                    <a:lumMod val="50000"/>
                  </a:schemeClr>
                </a:solidFill>
                <a:effectLst>
                  <a:outerShdw blurRad="38100" dist="38100" dir="2700000" algn="tl">
                    <a:srgbClr val="000000">
                      <a:alpha val="43137"/>
                    </a:srgbClr>
                  </a:outerShdw>
                </a:effectLst>
                <a:latin typeface="+mj-lt"/>
              </a:rPr>
              <a:t> </a:t>
            </a:r>
            <a:r>
              <a:rPr lang="en-US" sz="3200" b="1" u="sng" dirty="0" err="1">
                <a:solidFill>
                  <a:schemeClr val="accent1">
                    <a:lumMod val="50000"/>
                  </a:schemeClr>
                </a:solidFill>
                <a:effectLst>
                  <a:outerShdw blurRad="38100" dist="38100" dir="2700000" algn="tl">
                    <a:srgbClr val="000000">
                      <a:alpha val="43137"/>
                    </a:srgbClr>
                  </a:outerShdw>
                </a:effectLst>
                <a:latin typeface="+mj-lt"/>
              </a:rPr>
              <a:t>Cl</a:t>
            </a:r>
            <a:r>
              <a:rPr lang="en-US" sz="3200" b="1" u="sng" dirty="0">
                <a:solidFill>
                  <a:schemeClr val="accent1">
                    <a:lumMod val="50000"/>
                  </a:schemeClr>
                </a:solidFill>
                <a:effectLst>
                  <a:outerShdw blurRad="38100" dist="38100" dir="2700000" algn="tl">
                    <a:srgbClr val="000000">
                      <a:alpha val="43137"/>
                    </a:srgbClr>
                  </a:outerShdw>
                </a:effectLst>
                <a:latin typeface="+mj-lt"/>
              </a:rPr>
              <a:t> / (CO</a:t>
            </a:r>
            <a:r>
              <a:rPr lang="en-US" sz="3200" b="1" u="sng" baseline="-25000" dirty="0">
                <a:solidFill>
                  <a:schemeClr val="accent1">
                    <a:lumMod val="50000"/>
                  </a:schemeClr>
                </a:solidFill>
                <a:effectLst>
                  <a:outerShdw blurRad="38100" dist="38100" dir="2700000" algn="tl">
                    <a:srgbClr val="000000">
                      <a:alpha val="43137"/>
                    </a:srgbClr>
                  </a:outerShdw>
                </a:effectLst>
                <a:latin typeface="+mj-lt"/>
              </a:rPr>
              <a:t>3</a:t>
            </a:r>
            <a:r>
              <a:rPr lang="en-US" sz="3200" b="1" u="sng" dirty="0">
                <a:solidFill>
                  <a:schemeClr val="accent1">
                    <a:lumMod val="50000"/>
                  </a:schemeClr>
                </a:solidFill>
                <a:effectLst>
                  <a:outerShdw blurRad="38100" dist="38100" dir="2700000" algn="tl">
                    <a:srgbClr val="000000">
                      <a:alpha val="43137"/>
                    </a:srgbClr>
                  </a:outerShdw>
                </a:effectLst>
                <a:latin typeface="+mj-lt"/>
              </a:rPr>
              <a:t>+HCO</a:t>
            </a:r>
            <a:r>
              <a:rPr lang="en-US" sz="3200" b="1" u="sng" baseline="-25000" dirty="0">
                <a:solidFill>
                  <a:schemeClr val="accent1">
                    <a:lumMod val="50000"/>
                  </a:schemeClr>
                </a:solidFill>
                <a:effectLst>
                  <a:outerShdw blurRad="38100" dist="38100" dir="2700000" algn="tl">
                    <a:srgbClr val="000000">
                      <a:alpha val="43137"/>
                    </a:srgbClr>
                  </a:outerShdw>
                </a:effectLst>
                <a:latin typeface="+mj-lt"/>
              </a:rPr>
              <a:t>3</a:t>
            </a:r>
            <a:r>
              <a:rPr lang="en-US" sz="3200" b="1" u="sng" dirty="0">
                <a:solidFill>
                  <a:schemeClr val="accent1">
                    <a:lumMod val="50000"/>
                  </a:schemeClr>
                </a:solidFill>
                <a:effectLst>
                  <a:outerShdw blurRad="38100" dist="38100" dir="2700000" algn="tl">
                    <a:srgbClr val="000000">
                      <a:alpha val="43137"/>
                    </a:srgbClr>
                  </a:outerShdw>
                </a:effectLst>
                <a:latin typeface="+mj-lt"/>
              </a:rPr>
              <a:t>) Ratio:</a:t>
            </a:r>
          </a:p>
          <a:p>
            <a:pPr>
              <a:buClr>
                <a:schemeClr val="bg2">
                  <a:lumMod val="60000"/>
                  <a:lumOff val="40000"/>
                </a:schemeClr>
              </a:buClr>
              <a:buFont typeface="Wingdings" pitchFamily="2" charset="2"/>
              <a:buChar char="Ø"/>
              <a:defRPr/>
            </a:pPr>
            <a:endParaRPr lang="en-US" sz="40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a:t>
            </a:r>
            <a:r>
              <a:rPr lang="en-US" sz="2400" dirty="0" err="1">
                <a:solidFill>
                  <a:schemeClr val="bg1"/>
                </a:solidFill>
                <a:latin typeface="+mj-lt"/>
              </a:rPr>
              <a:t>Revelle</a:t>
            </a:r>
            <a:r>
              <a:rPr lang="en-US" sz="2400" dirty="0">
                <a:solidFill>
                  <a:schemeClr val="bg1"/>
                </a:solidFill>
                <a:latin typeface="+mj-lt"/>
              </a:rPr>
              <a:t> (1941) recommended the </a:t>
            </a:r>
            <a:r>
              <a:rPr lang="en-US" sz="2400" dirty="0" err="1">
                <a:solidFill>
                  <a:schemeClr val="bg1"/>
                </a:solidFill>
                <a:latin typeface="+mj-lt"/>
              </a:rPr>
              <a:t>Cl</a:t>
            </a:r>
            <a:r>
              <a:rPr lang="en-US" sz="2400" dirty="0">
                <a:solidFill>
                  <a:schemeClr val="bg1"/>
                </a:solidFill>
                <a:latin typeface="+mj-lt"/>
              </a:rPr>
              <a:t> / (CO</a:t>
            </a:r>
            <a:r>
              <a:rPr lang="en-US" sz="2400" baseline="-25000" dirty="0">
                <a:solidFill>
                  <a:schemeClr val="bg1"/>
                </a:solidFill>
                <a:latin typeface="+mj-lt"/>
              </a:rPr>
              <a:t>3</a:t>
            </a:r>
            <a:r>
              <a:rPr lang="en-US" sz="2400" dirty="0">
                <a:solidFill>
                  <a:schemeClr val="bg1"/>
                </a:solidFill>
                <a:latin typeface="+mj-lt"/>
              </a:rPr>
              <a:t>+HCO</a:t>
            </a:r>
            <a:r>
              <a:rPr lang="en-US" sz="2400" baseline="-25000" dirty="0">
                <a:solidFill>
                  <a:schemeClr val="bg1"/>
                </a:solidFill>
                <a:latin typeface="+mj-lt"/>
              </a:rPr>
              <a:t>3</a:t>
            </a:r>
            <a:r>
              <a:rPr lang="en-US" sz="2400" dirty="0">
                <a:solidFill>
                  <a:schemeClr val="bg1"/>
                </a:solidFill>
                <a:latin typeface="+mj-lt"/>
              </a:rPr>
              <a:t>) </a:t>
            </a:r>
          </a:p>
          <a:p>
            <a:pPr>
              <a:buClr>
                <a:schemeClr val="bg2">
                  <a:lumMod val="60000"/>
                  <a:lumOff val="40000"/>
                </a:schemeClr>
              </a:buClr>
              <a:defRPr/>
            </a:pPr>
            <a:r>
              <a:rPr lang="en-US" sz="2400" dirty="0">
                <a:solidFill>
                  <a:schemeClr val="bg1"/>
                </a:solidFill>
                <a:latin typeface="+mj-lt"/>
              </a:rPr>
              <a:t>     ratio as a criterion to evaluate the salt water intrusion.</a:t>
            </a:r>
          </a:p>
          <a:p>
            <a:pPr>
              <a:buClr>
                <a:schemeClr val="bg2">
                  <a:lumMod val="60000"/>
                  <a:lumOff val="40000"/>
                </a:schemeClr>
              </a:buClr>
              <a:buFont typeface="Wingdings" pitchFamily="2" charset="2"/>
              <a:buChar char="Ø"/>
              <a:defRPr/>
            </a:pPr>
            <a:r>
              <a:rPr lang="en-US" sz="2400" dirty="0">
                <a:solidFill>
                  <a:schemeClr val="bg1"/>
                </a:solidFill>
                <a:latin typeface="+mj-lt"/>
              </a:rPr>
              <a:t>  Chloride is the domination ion of ocean water and </a:t>
            </a:r>
          </a:p>
          <a:p>
            <a:pPr>
              <a:buClr>
                <a:schemeClr val="bg2">
                  <a:lumMod val="60000"/>
                  <a:lumOff val="40000"/>
                </a:schemeClr>
              </a:buClr>
              <a:defRPr/>
            </a:pPr>
            <a:r>
              <a:rPr lang="en-US" sz="2400" dirty="0">
                <a:solidFill>
                  <a:schemeClr val="bg1"/>
                </a:solidFill>
                <a:latin typeface="+mj-lt"/>
              </a:rPr>
              <a:t>     normally occurs in only small amount in groundwater </a:t>
            </a:r>
          </a:p>
          <a:p>
            <a:pPr>
              <a:buClr>
                <a:schemeClr val="bg2">
                  <a:lumMod val="60000"/>
                  <a:lumOff val="40000"/>
                </a:schemeClr>
              </a:buClr>
              <a:defRPr/>
            </a:pPr>
            <a:r>
              <a:rPr lang="en-US" sz="2400" dirty="0">
                <a:solidFill>
                  <a:schemeClr val="bg1"/>
                </a:solidFill>
                <a:latin typeface="+mj-lt"/>
              </a:rPr>
              <a:t>     while HCO</a:t>
            </a:r>
            <a:r>
              <a:rPr lang="en-US" sz="2400" baseline="-25000" dirty="0">
                <a:solidFill>
                  <a:schemeClr val="bg1"/>
                </a:solidFill>
                <a:latin typeface="+mj-lt"/>
              </a:rPr>
              <a:t>3</a:t>
            </a:r>
            <a:r>
              <a:rPr lang="en-US" sz="2400" dirty="0">
                <a:solidFill>
                  <a:schemeClr val="bg1"/>
                </a:solidFill>
                <a:latin typeface="+mj-lt"/>
              </a:rPr>
              <a:t> is usually the most abundant negative ion </a:t>
            </a:r>
          </a:p>
          <a:p>
            <a:pPr>
              <a:buClr>
                <a:schemeClr val="bg2">
                  <a:lumMod val="60000"/>
                  <a:lumOff val="40000"/>
                </a:schemeClr>
              </a:buClr>
              <a:defRPr/>
            </a:pPr>
            <a:r>
              <a:rPr lang="en-US" sz="2400" dirty="0">
                <a:solidFill>
                  <a:schemeClr val="bg1"/>
                </a:solidFill>
                <a:latin typeface="+mj-lt"/>
              </a:rPr>
              <a:t>      in ground waters, but it occurs in only minor amounts </a:t>
            </a:r>
          </a:p>
          <a:p>
            <a:pPr>
              <a:buClr>
                <a:schemeClr val="bg2">
                  <a:lumMod val="60000"/>
                  <a:lumOff val="40000"/>
                </a:schemeClr>
              </a:buClr>
              <a:defRPr/>
            </a:pPr>
            <a:r>
              <a:rPr lang="en-US" sz="2400" dirty="0">
                <a:solidFill>
                  <a:schemeClr val="bg1"/>
                </a:solidFill>
                <a:latin typeface="+mj-lt"/>
              </a:rPr>
              <a:t>     in sea water. The degree of concentration is assessed </a:t>
            </a:r>
          </a:p>
          <a:p>
            <a:pPr>
              <a:buClr>
                <a:schemeClr val="bg2">
                  <a:lumMod val="60000"/>
                  <a:lumOff val="40000"/>
                </a:schemeClr>
              </a:buClr>
              <a:defRPr/>
            </a:pPr>
            <a:r>
              <a:rPr lang="en-US" sz="2400" dirty="0">
                <a:solidFill>
                  <a:schemeClr val="bg1"/>
                </a:solidFill>
                <a:latin typeface="+mj-lt"/>
              </a:rPr>
              <a:t>     by Simpson (1946) as follows:</a:t>
            </a:r>
            <a:endParaRPr lang="en-IN" sz="2400" dirty="0">
              <a:solidFill>
                <a:schemeClr val="bg1"/>
              </a:solidFill>
              <a:latin typeface="+mj-lt"/>
            </a:endParaRPr>
          </a:p>
          <a:p>
            <a:pPr>
              <a:buClr>
                <a:schemeClr val="bg2">
                  <a:lumMod val="60000"/>
                  <a:lumOff val="40000"/>
                </a:schemeClr>
              </a:buClr>
              <a:buFont typeface="Wingdings" pitchFamily="2" charset="2"/>
              <a:buChar char="Ø"/>
              <a:defRPr/>
            </a:pPr>
            <a:endParaRPr lang="en-US"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39" name="Table 38"/>
          <p:cNvGraphicFramePr>
            <a:graphicFrameLocks noGrp="1"/>
          </p:cNvGraphicFramePr>
          <p:nvPr/>
        </p:nvGraphicFramePr>
        <p:xfrm>
          <a:off x="990600" y="1066800"/>
          <a:ext cx="7391400" cy="5051425"/>
        </p:xfrm>
        <a:graphic>
          <a:graphicData uri="http://schemas.openxmlformats.org/drawingml/2006/table">
            <a:tbl>
              <a:tblPr/>
              <a:tblGrid>
                <a:gridCol w="3741801"/>
                <a:gridCol w="3649599"/>
              </a:tblGrid>
              <a:tr h="561975">
                <a:tc>
                  <a:txBody>
                    <a:bodyPr/>
                    <a:lstStyle/>
                    <a:p>
                      <a:pPr algn="ctr">
                        <a:lnSpc>
                          <a:spcPct val="115000"/>
                        </a:lnSpc>
                        <a:spcAft>
                          <a:spcPts val="0"/>
                        </a:spcAft>
                      </a:pPr>
                      <a:r>
                        <a:rPr lang="en-US" sz="2000" b="1" kern="1200" dirty="0">
                          <a:solidFill>
                            <a:srgbClr val="000000"/>
                          </a:solidFill>
                          <a:latin typeface="Times New Roman"/>
                          <a:ea typeface="Times New Roman"/>
                          <a:cs typeface="Times New Roman"/>
                        </a:rPr>
                        <a:t>Range of </a:t>
                      </a:r>
                      <a:r>
                        <a:rPr lang="en-US" sz="2000" b="1" kern="1200" dirty="0" err="1">
                          <a:solidFill>
                            <a:srgbClr val="000000"/>
                          </a:solidFill>
                          <a:latin typeface="Times New Roman"/>
                          <a:ea typeface="Times New Roman"/>
                          <a:cs typeface="Times New Roman"/>
                        </a:rPr>
                        <a:t>Cl</a:t>
                      </a:r>
                      <a:r>
                        <a:rPr lang="en-US" sz="2000" b="1" kern="1200" dirty="0">
                          <a:solidFill>
                            <a:srgbClr val="000000"/>
                          </a:solidFill>
                          <a:latin typeface="Times New Roman"/>
                          <a:ea typeface="Times New Roman"/>
                          <a:cs typeface="Times New Roman"/>
                        </a:rPr>
                        <a:t> / (CO</a:t>
                      </a:r>
                      <a:r>
                        <a:rPr lang="en-US" sz="2000" b="1" kern="1200" baseline="-25000" dirty="0">
                          <a:solidFill>
                            <a:srgbClr val="000000"/>
                          </a:solidFill>
                          <a:latin typeface="Times New Roman"/>
                          <a:ea typeface="Times New Roman"/>
                          <a:cs typeface="Times New Roman"/>
                        </a:rPr>
                        <a:t>3</a:t>
                      </a:r>
                      <a:r>
                        <a:rPr lang="en-US" sz="2000" b="1" kern="1200" dirty="0">
                          <a:solidFill>
                            <a:srgbClr val="000000"/>
                          </a:solidFill>
                          <a:latin typeface="Times New Roman"/>
                          <a:ea typeface="Times New Roman"/>
                          <a:cs typeface="Times New Roman"/>
                        </a:rPr>
                        <a:t>+HCO</a:t>
                      </a:r>
                      <a:r>
                        <a:rPr lang="en-US" sz="2000" b="1" kern="1200" baseline="-25000" dirty="0">
                          <a:solidFill>
                            <a:srgbClr val="000000"/>
                          </a:solidFill>
                          <a:latin typeface="Times New Roman"/>
                          <a:ea typeface="Times New Roman"/>
                          <a:cs typeface="Times New Roman"/>
                        </a:rPr>
                        <a:t>3</a:t>
                      </a:r>
                      <a:r>
                        <a:rPr lang="en-US" sz="2000" b="1" kern="1200" dirty="0">
                          <a:solidFill>
                            <a:srgbClr val="000000"/>
                          </a:solidFill>
                          <a:latin typeface="Times New Roman"/>
                          <a:ea typeface="Times New Roman"/>
                          <a:cs typeface="Times New Roman"/>
                        </a:rPr>
                        <a:t>) Ratio: </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200">
                          <a:solidFill>
                            <a:srgbClr val="000000"/>
                          </a:solidFill>
                          <a:latin typeface="Times New Roman"/>
                          <a:ea typeface="Times New Roman"/>
                          <a:cs typeface="Times New Roman"/>
                        </a:rPr>
                        <a:t>Description </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&lt;0.05</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a:solidFill>
                            <a:srgbClr val="000000"/>
                          </a:solidFill>
                          <a:latin typeface="Times New Roman"/>
                          <a:ea typeface="Times New Roman"/>
                          <a:cs typeface="Times New Roman"/>
                        </a:rPr>
                        <a:t>Normally fresh ground water </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0.05-1.30</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a:solidFill>
                            <a:srgbClr val="000000"/>
                          </a:solidFill>
                          <a:latin typeface="Times New Roman"/>
                          <a:ea typeface="Times New Roman"/>
                          <a:cs typeface="Times New Roman"/>
                        </a:rPr>
                        <a:t>Slightly contaminated ground water </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1.30-2.80</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a:solidFill>
                            <a:srgbClr val="000000"/>
                          </a:solidFill>
                          <a:latin typeface="Times New Roman"/>
                          <a:ea typeface="Times New Roman"/>
                          <a:cs typeface="Times New Roman"/>
                        </a:rPr>
                        <a:t>Moderately contaminated ground water </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2.80-6.60</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a:solidFill>
                            <a:srgbClr val="000000"/>
                          </a:solidFill>
                          <a:latin typeface="Times New Roman"/>
                          <a:ea typeface="Times New Roman"/>
                          <a:cs typeface="Times New Roman"/>
                        </a:rPr>
                        <a:t>Injuriously contaminated ground water </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950">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6.60-15.50</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Highly contaminated ground water (near sea water) </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algn="ctr">
                        <a:lnSpc>
                          <a:spcPct val="115000"/>
                        </a:lnSpc>
                        <a:spcAft>
                          <a:spcPts val="0"/>
                        </a:spcAft>
                      </a:pPr>
                      <a:r>
                        <a:rPr lang="en-US" sz="2000" kern="1200">
                          <a:solidFill>
                            <a:srgbClr val="000000"/>
                          </a:solidFill>
                          <a:latin typeface="Times New Roman"/>
                          <a:ea typeface="Times New Roman"/>
                          <a:cs typeface="Times New Roman"/>
                        </a:rPr>
                        <a:t>&gt;200</a:t>
                      </a:r>
                      <a:endParaRPr lang="en-IN"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kern="1200" dirty="0">
                          <a:solidFill>
                            <a:srgbClr val="000000"/>
                          </a:solidFill>
                          <a:latin typeface="Times New Roman"/>
                          <a:ea typeface="Times New Roman"/>
                          <a:cs typeface="Times New Roman"/>
                        </a:rPr>
                        <a:t>Sea water </a:t>
                      </a:r>
                      <a:endParaRPr lang="en-IN"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3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2" name="TextBox 21"/>
          <p:cNvSpPr txBox="1"/>
          <p:nvPr/>
        </p:nvSpPr>
        <p:spPr>
          <a:xfrm>
            <a:off x="1143000" y="838200"/>
            <a:ext cx="7543800" cy="3416300"/>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From the above limit values out of 33 samples only one </a:t>
            </a:r>
          </a:p>
          <a:p>
            <a:pPr>
              <a:buClr>
                <a:schemeClr val="bg2">
                  <a:lumMod val="60000"/>
                  <a:lumOff val="40000"/>
                </a:schemeClr>
              </a:buClr>
              <a:defRPr/>
            </a:pPr>
            <a:r>
              <a:rPr lang="en-IN" sz="2400" dirty="0">
                <a:solidFill>
                  <a:schemeClr val="bg1"/>
                </a:solidFill>
                <a:latin typeface="+mj-lt"/>
              </a:rPr>
              <a:t>    sample which is </a:t>
            </a:r>
            <a:r>
              <a:rPr lang="en-IN" sz="2400" dirty="0" err="1">
                <a:solidFill>
                  <a:schemeClr val="bg1"/>
                </a:solidFill>
                <a:latin typeface="+mj-lt"/>
              </a:rPr>
              <a:t>Kesavaram</a:t>
            </a:r>
            <a:r>
              <a:rPr lang="en-IN" sz="2400" dirty="0">
                <a:solidFill>
                  <a:schemeClr val="bg1"/>
                </a:solidFill>
                <a:latin typeface="+mj-lt"/>
              </a:rPr>
              <a:t> situated in Kota </a:t>
            </a:r>
            <a:r>
              <a:rPr lang="en-IN" sz="2400" dirty="0" err="1">
                <a:solidFill>
                  <a:schemeClr val="bg1"/>
                </a:solidFill>
                <a:latin typeface="+mj-lt"/>
              </a:rPr>
              <a:t>mandal</a:t>
            </a:r>
            <a:r>
              <a:rPr lang="en-IN" sz="2400" dirty="0">
                <a:solidFill>
                  <a:schemeClr val="bg1"/>
                </a:solidFill>
                <a:latin typeface="+mj-lt"/>
              </a:rPr>
              <a:t> is </a:t>
            </a:r>
          </a:p>
          <a:p>
            <a:pPr>
              <a:buClr>
                <a:schemeClr val="bg2">
                  <a:lumMod val="60000"/>
                  <a:lumOff val="40000"/>
                </a:schemeClr>
              </a:buClr>
              <a:defRPr/>
            </a:pPr>
            <a:r>
              <a:rPr lang="en-IN" sz="2400" dirty="0">
                <a:solidFill>
                  <a:schemeClr val="bg1"/>
                </a:solidFill>
                <a:latin typeface="+mj-lt"/>
              </a:rPr>
              <a:t>    free from contamination, 8 samples are slightly </a:t>
            </a:r>
          </a:p>
          <a:p>
            <a:pPr>
              <a:buClr>
                <a:schemeClr val="bg2">
                  <a:lumMod val="60000"/>
                  <a:lumOff val="40000"/>
                </a:schemeClr>
              </a:buClr>
              <a:defRPr/>
            </a:pPr>
            <a:r>
              <a:rPr lang="en-IN" sz="2400" dirty="0">
                <a:solidFill>
                  <a:schemeClr val="bg1"/>
                </a:solidFill>
                <a:latin typeface="+mj-lt"/>
              </a:rPr>
              <a:t>    contaminated ground water, 15 samples are moderately </a:t>
            </a:r>
          </a:p>
          <a:p>
            <a:pPr>
              <a:buClr>
                <a:schemeClr val="bg2">
                  <a:lumMod val="60000"/>
                  <a:lumOff val="40000"/>
                </a:schemeClr>
              </a:buClr>
              <a:defRPr/>
            </a:pPr>
            <a:r>
              <a:rPr lang="en-IN" sz="2400" dirty="0">
                <a:solidFill>
                  <a:schemeClr val="bg1"/>
                </a:solidFill>
                <a:latin typeface="+mj-lt"/>
              </a:rPr>
              <a:t>    contaminated groundwater, 9 samples are injuriously </a:t>
            </a:r>
          </a:p>
          <a:p>
            <a:pPr>
              <a:buClr>
                <a:schemeClr val="bg2">
                  <a:lumMod val="60000"/>
                  <a:lumOff val="40000"/>
                </a:schemeClr>
              </a:buClr>
              <a:defRPr/>
            </a:pPr>
            <a:r>
              <a:rPr lang="en-IN" sz="2400" dirty="0">
                <a:solidFill>
                  <a:schemeClr val="bg1"/>
                </a:solidFill>
                <a:latin typeface="+mj-lt"/>
              </a:rPr>
              <a:t>    contaminated groundwater and only 3 samples are highly     contaminated but no one is fully seawater intrusion.</a:t>
            </a: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pic>
        <p:nvPicPr>
          <p:cNvPr id="41987" name="Chart 5"/>
          <p:cNvPicPr>
            <a:picLocks noChangeArrowheads="1"/>
          </p:cNvPicPr>
          <p:nvPr/>
        </p:nvPicPr>
        <p:blipFill>
          <a:blip r:embed="rId2"/>
          <a:srcRect/>
          <a:stretch>
            <a:fillRect/>
          </a:stretch>
        </p:blipFill>
        <p:spPr bwMode="auto">
          <a:xfrm>
            <a:off x="1524000" y="4025900"/>
            <a:ext cx="6400800" cy="2832100"/>
          </a:xfrm>
          <a:prstGeom prst="rect">
            <a:avLst/>
          </a:prstGeom>
          <a:noFill/>
          <a:ln w="9525">
            <a:noFill/>
            <a:miter lim="800000"/>
            <a:headEnd/>
            <a:tailEnd/>
          </a:ln>
        </p:spPr>
      </p:pic>
      <p:sp>
        <p:nvSpPr>
          <p:cNvPr id="41988" name="Rectangle 21"/>
          <p:cNvSpPr>
            <a:spLocks noChangeArrowheads="1"/>
          </p:cNvSpPr>
          <p:nvPr/>
        </p:nvSpPr>
        <p:spPr bwMode="auto">
          <a:xfrm>
            <a:off x="1752600" y="6096000"/>
            <a:ext cx="4500563" cy="338138"/>
          </a:xfrm>
          <a:prstGeom prst="rect">
            <a:avLst/>
          </a:prstGeom>
          <a:noFill/>
          <a:ln w="9525">
            <a:noFill/>
            <a:miter lim="800000"/>
            <a:headEnd/>
            <a:tailEnd/>
          </a:ln>
          <a:effectLst>
            <a:prstShdw prst="shdw16">
              <a:schemeClr val="bg2">
                <a:alpha val="50000"/>
              </a:schemeClr>
            </a:prstShdw>
          </a:effectLst>
        </p:spPr>
        <p:txBody>
          <a:bodyPr wrap="none" anchor="ctr">
            <a:spAutoFit/>
          </a:bodyPr>
          <a:lstStyle/>
          <a:p>
            <a:pPr algn="just" eaLnBrk="0" hangingPunct="0">
              <a:tabLst>
                <a:tab pos="171450" algn="ctr"/>
              </a:tabLst>
            </a:pPr>
            <a:r>
              <a:rPr lang="en-AU" sz="1600" b="1">
                <a:ea typeface="Calibri" pitchFamily="34" charset="0"/>
                <a:cs typeface="Times New Roman" pitchFamily="18" charset="0"/>
              </a:rPr>
              <a:t>                                         Fig:</a:t>
            </a:r>
            <a:r>
              <a:rPr lang="en-US" sz="1600" b="1">
                <a:ea typeface="Calibri" pitchFamily="34" charset="0"/>
                <a:cs typeface="Times New Roman" pitchFamily="18" charset="0"/>
              </a:rPr>
              <a:t> </a:t>
            </a:r>
            <a:r>
              <a:rPr lang="en-AU" sz="1600" b="1">
                <a:ea typeface="Calibri" pitchFamily="34" charset="0"/>
                <a:cs typeface="Times New Roman" pitchFamily="18" charset="0"/>
              </a:rPr>
              <a:t>Cl/CO</a:t>
            </a:r>
            <a:r>
              <a:rPr lang="en-AU" sz="1600" b="1" baseline="-30000">
                <a:ea typeface="Calibri" pitchFamily="34" charset="0"/>
                <a:cs typeface="Times New Roman" pitchFamily="18" charset="0"/>
              </a:rPr>
              <a:t>3</a:t>
            </a:r>
            <a:r>
              <a:rPr lang="en-AU" sz="1600" b="1">
                <a:ea typeface="Calibri" pitchFamily="34" charset="0"/>
                <a:cs typeface="Times New Roman" pitchFamily="18" charset="0"/>
              </a:rPr>
              <a:t>+HCO</a:t>
            </a:r>
            <a:r>
              <a:rPr lang="en-AU" sz="1600" b="1" baseline="-30000">
                <a:ea typeface="Calibri" pitchFamily="34" charset="0"/>
                <a:cs typeface="Times New Roman" pitchFamily="18" charset="0"/>
              </a:rPr>
              <a:t>3 </a:t>
            </a:r>
            <a:r>
              <a:rPr lang="en-AU" sz="1600" b="1">
                <a:ea typeface="Calibri" pitchFamily="34" charset="0"/>
                <a:cs typeface="Times New Roman" pitchFamily="18" charset="0"/>
              </a:rPr>
              <a:t>Ratio</a:t>
            </a:r>
            <a:endParaRPr lang="en-AU" sz="1600">
              <a:ea typeface="Calibri" pitchFamily="34" charset="0"/>
              <a:cs typeface="Times New Roman" pitchFamily="18" charset="0"/>
            </a:endParaRPr>
          </a:p>
        </p:txBody>
      </p:sp>
    </p:spTree>
  </p:cSld>
  <p:clrMapOvr>
    <a:masterClrMapping/>
  </p:clrMapOvr>
  <p:transition advClick="0" advTm="3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43010" name="Chart 2"/>
          <p:cNvPicPr>
            <a:picLocks noChangeArrowheads="1"/>
          </p:cNvPicPr>
          <p:nvPr/>
        </p:nvPicPr>
        <p:blipFill>
          <a:blip r:embed="rId2"/>
          <a:srcRect/>
          <a:stretch>
            <a:fillRect/>
          </a:stretch>
        </p:blipFill>
        <p:spPr bwMode="auto">
          <a:xfrm>
            <a:off x="1295400" y="1295400"/>
            <a:ext cx="7315200" cy="5410200"/>
          </a:xfrm>
          <a:prstGeom prst="rect">
            <a:avLst/>
          </a:prstGeom>
          <a:noFill/>
          <a:ln w="9525">
            <a:noFill/>
            <a:miter lim="800000"/>
            <a:headEnd/>
            <a:tailEnd/>
          </a:ln>
        </p:spPr>
      </p:pic>
      <p:sp>
        <p:nvSpPr>
          <p:cNvPr id="43011" name="Rectangle 32"/>
          <p:cNvSpPr>
            <a:spLocks noChangeArrowheads="1"/>
          </p:cNvSpPr>
          <p:nvPr/>
        </p:nvSpPr>
        <p:spPr bwMode="auto">
          <a:xfrm>
            <a:off x="1219200" y="381000"/>
            <a:ext cx="7543800" cy="830263"/>
          </a:xfrm>
          <a:prstGeom prst="rect">
            <a:avLst/>
          </a:prstGeom>
          <a:noFill/>
          <a:ln w="9525">
            <a:noFill/>
            <a:miter lim="800000"/>
            <a:headEnd/>
            <a:tailEnd/>
          </a:ln>
        </p:spPr>
        <p:txBody>
          <a:bodyPr>
            <a:spAutoFit/>
          </a:bodyPr>
          <a:lstStyle/>
          <a:p>
            <a:r>
              <a:rPr lang="en-IN" sz="2400" b="1"/>
              <a:t>Type of </a:t>
            </a:r>
            <a:r>
              <a:rPr lang="en-IN" sz="2400" b="1">
                <a:solidFill>
                  <a:srgbClr val="FF0000"/>
                </a:solidFill>
              </a:rPr>
              <a:t>contamination based on Cl / (CO</a:t>
            </a:r>
            <a:r>
              <a:rPr lang="en-IN" sz="2400" b="1" baseline="-25000">
                <a:solidFill>
                  <a:srgbClr val="FF0000"/>
                </a:solidFill>
              </a:rPr>
              <a:t>3</a:t>
            </a:r>
            <a:r>
              <a:rPr lang="en-IN" sz="2400" b="1">
                <a:solidFill>
                  <a:srgbClr val="FF0000"/>
                </a:solidFill>
              </a:rPr>
              <a:t> + HCO</a:t>
            </a:r>
            <a:r>
              <a:rPr lang="en-IN" sz="2400" b="1" baseline="-25000">
                <a:solidFill>
                  <a:srgbClr val="FF0000"/>
                </a:solidFill>
              </a:rPr>
              <a:t>3</a:t>
            </a:r>
            <a:r>
              <a:rPr lang="en-IN" sz="2400" b="1">
                <a:solidFill>
                  <a:srgbClr val="FF0000"/>
                </a:solidFill>
              </a:rPr>
              <a:t>) in </a:t>
            </a:r>
            <a:r>
              <a:rPr lang="en-IN" sz="2400" b="1"/>
              <a:t>the study area:</a:t>
            </a:r>
            <a:endParaRPr lang="en-IN" sz="2400"/>
          </a:p>
        </p:txBody>
      </p:sp>
    </p:spTree>
  </p:cSld>
  <p:clrMapOvr>
    <a:masterClrMapping/>
  </p:clrMapOvr>
  <p:transition advClick="0" advTm="3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90" name="TextBox 89"/>
          <p:cNvSpPr txBox="1"/>
          <p:nvPr/>
        </p:nvSpPr>
        <p:spPr>
          <a:xfrm>
            <a:off x="1066800" y="609600"/>
            <a:ext cx="7620000" cy="5754688"/>
          </a:xfrm>
          <a:prstGeom prst="rect">
            <a:avLst/>
          </a:prstGeom>
          <a:noFill/>
        </p:spPr>
        <p:txBody>
          <a:bodyPr>
            <a:spAutoFit/>
          </a:bodyPr>
          <a:lstStyle/>
          <a:p>
            <a:pPr>
              <a:buFontTx/>
              <a:buBlip>
                <a:blip r:embed="rId2"/>
              </a:buBlip>
              <a:defRPr/>
            </a:pPr>
            <a:r>
              <a:rPr lang="en-IN" sz="4000" b="1" dirty="0">
                <a:solidFill>
                  <a:schemeClr val="accent1">
                    <a:lumMod val="50000"/>
                  </a:schemeClr>
                </a:solidFill>
                <a:effectLst>
                  <a:outerShdw blurRad="38100" dist="38100" dir="2700000" algn="tl">
                    <a:srgbClr val="000000">
                      <a:alpha val="43137"/>
                    </a:srgbClr>
                  </a:outerShdw>
                </a:effectLst>
                <a:latin typeface="+mj-lt"/>
              </a:rPr>
              <a:t> </a:t>
            </a:r>
            <a:r>
              <a:rPr lang="en-IN" sz="3200" b="1" u="sng" dirty="0">
                <a:solidFill>
                  <a:schemeClr val="accent1">
                    <a:lumMod val="50000"/>
                  </a:schemeClr>
                </a:solidFill>
                <a:effectLst>
                  <a:outerShdw blurRad="38100" dist="38100" dir="2700000" algn="tl">
                    <a:srgbClr val="000000">
                      <a:alpha val="43137"/>
                    </a:srgbClr>
                  </a:outerShdw>
                </a:effectLst>
                <a:latin typeface="+mj-lt"/>
              </a:rPr>
              <a:t>Na/</a:t>
            </a:r>
            <a:r>
              <a:rPr lang="en-IN" sz="3200" b="1" u="sng" dirty="0" err="1">
                <a:solidFill>
                  <a:schemeClr val="accent1">
                    <a:lumMod val="50000"/>
                  </a:schemeClr>
                </a:solidFill>
                <a:effectLst>
                  <a:outerShdw blurRad="38100" dist="38100" dir="2700000" algn="tl">
                    <a:srgbClr val="000000">
                      <a:alpha val="43137"/>
                    </a:srgbClr>
                  </a:outerShdw>
                </a:effectLst>
                <a:latin typeface="+mj-lt"/>
              </a:rPr>
              <a:t>Cl</a:t>
            </a:r>
            <a:r>
              <a:rPr lang="en-IN" sz="3200" b="1" u="sng" dirty="0">
                <a:solidFill>
                  <a:schemeClr val="accent1">
                    <a:lumMod val="50000"/>
                  </a:schemeClr>
                </a:solidFill>
                <a:effectLst>
                  <a:outerShdw blurRad="38100" dist="38100" dir="2700000" algn="tl">
                    <a:srgbClr val="000000">
                      <a:alpha val="43137"/>
                    </a:srgbClr>
                  </a:outerShdw>
                </a:effectLst>
                <a:latin typeface="+mj-lt"/>
              </a:rPr>
              <a:t> Ratio:</a:t>
            </a:r>
          </a:p>
          <a:p>
            <a:pPr>
              <a:defRPr/>
            </a:pPr>
            <a:endParaRPr lang="en-IN" sz="4000" dirty="0">
              <a:solidFill>
                <a:schemeClr val="tx2">
                  <a:lumMod val="75000"/>
                  <a:lumOff val="25000"/>
                </a:schemeClr>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Na / </a:t>
            </a:r>
            <a:r>
              <a:rPr lang="en-IN" sz="2400" dirty="0" err="1">
                <a:solidFill>
                  <a:schemeClr val="bg1"/>
                </a:solidFill>
                <a:latin typeface="+mj-lt"/>
              </a:rPr>
              <a:t>Cl</a:t>
            </a:r>
            <a:r>
              <a:rPr lang="en-IN" sz="2400" dirty="0">
                <a:solidFill>
                  <a:schemeClr val="bg1"/>
                </a:solidFill>
                <a:latin typeface="+mj-lt"/>
              </a:rPr>
              <a:t> ratios of saltwater intrusion are usually lower </a:t>
            </a:r>
          </a:p>
          <a:p>
            <a:pPr>
              <a:buClr>
                <a:schemeClr val="bg2">
                  <a:lumMod val="60000"/>
                  <a:lumOff val="40000"/>
                </a:schemeClr>
              </a:buClr>
              <a:defRPr/>
            </a:pPr>
            <a:r>
              <a:rPr lang="en-IN" sz="2400" dirty="0">
                <a:solidFill>
                  <a:schemeClr val="bg1"/>
                </a:solidFill>
                <a:latin typeface="+mj-lt"/>
              </a:rPr>
              <a:t>     than the marine values.</a:t>
            </a:r>
          </a:p>
          <a:p>
            <a:pPr>
              <a:buClr>
                <a:schemeClr val="bg2">
                  <a:lumMod val="60000"/>
                  <a:lumOff val="40000"/>
                </a:schemeClr>
              </a:buClr>
              <a:buFont typeface="Wingdings" pitchFamily="2" charset="2"/>
              <a:buChar char="Ø"/>
              <a:defRPr/>
            </a:pPr>
            <a:r>
              <a:rPr lang="en-IN" sz="2400" dirty="0">
                <a:solidFill>
                  <a:schemeClr val="bg1"/>
                </a:solidFill>
                <a:latin typeface="+mj-lt"/>
              </a:rPr>
              <a:t>  On the other hand, high  Na/</a:t>
            </a:r>
            <a:r>
              <a:rPr lang="en-IN" sz="2400" dirty="0" err="1">
                <a:solidFill>
                  <a:schemeClr val="bg1"/>
                </a:solidFill>
                <a:latin typeface="+mj-lt"/>
              </a:rPr>
              <a:t>Cl</a:t>
            </a:r>
            <a:r>
              <a:rPr lang="en-IN" sz="2400" dirty="0">
                <a:solidFill>
                  <a:schemeClr val="bg1"/>
                </a:solidFill>
                <a:latin typeface="+mj-lt"/>
              </a:rPr>
              <a:t> ratios, typically </a:t>
            </a:r>
          </a:p>
          <a:p>
            <a:pPr>
              <a:buClr>
                <a:schemeClr val="bg2">
                  <a:lumMod val="60000"/>
                  <a:lumOff val="40000"/>
                </a:schemeClr>
              </a:buClr>
              <a:defRPr/>
            </a:pPr>
            <a:r>
              <a:rPr lang="en-IN" sz="2400" dirty="0">
                <a:solidFill>
                  <a:schemeClr val="bg1"/>
                </a:solidFill>
                <a:latin typeface="+mj-lt"/>
              </a:rPr>
              <a:t>     characterize anthropogenic sources like domestic waters. </a:t>
            </a:r>
          </a:p>
          <a:p>
            <a:pPr>
              <a:buClr>
                <a:schemeClr val="bg2">
                  <a:lumMod val="60000"/>
                  <a:lumOff val="40000"/>
                </a:schemeClr>
              </a:buClr>
              <a:buFont typeface="Wingdings" pitchFamily="2" charset="2"/>
              <a:buChar char="Ø"/>
              <a:defRPr/>
            </a:pPr>
            <a:r>
              <a:rPr lang="en-IN" sz="2400" dirty="0">
                <a:solidFill>
                  <a:schemeClr val="bg1"/>
                </a:solidFill>
                <a:latin typeface="+mj-lt"/>
              </a:rPr>
              <a:t>  Thus low Na/</a:t>
            </a:r>
            <a:r>
              <a:rPr lang="en-IN" sz="2400" dirty="0" err="1">
                <a:solidFill>
                  <a:schemeClr val="bg1"/>
                </a:solidFill>
                <a:latin typeface="+mj-lt"/>
              </a:rPr>
              <a:t>Cl</a:t>
            </a:r>
            <a:r>
              <a:rPr lang="en-IN" sz="2400" dirty="0">
                <a:solidFill>
                  <a:schemeClr val="bg1"/>
                </a:solidFill>
                <a:latin typeface="+mj-lt"/>
              </a:rPr>
              <a:t> ratios combined with other geological </a:t>
            </a:r>
          </a:p>
          <a:p>
            <a:pPr>
              <a:buClr>
                <a:schemeClr val="bg2">
                  <a:lumMod val="60000"/>
                  <a:lumOff val="40000"/>
                </a:schemeClr>
              </a:buClr>
              <a:defRPr/>
            </a:pPr>
            <a:r>
              <a:rPr lang="en-IN" sz="2400" dirty="0">
                <a:solidFill>
                  <a:schemeClr val="bg1"/>
                </a:solidFill>
                <a:latin typeface="+mj-lt"/>
              </a:rPr>
              <a:t>      parameters, can foretell the arrival of saltwater intrusion.</a:t>
            </a:r>
          </a:p>
          <a:p>
            <a:pPr>
              <a:buClr>
                <a:schemeClr val="bg2">
                  <a:lumMod val="60000"/>
                  <a:lumOff val="40000"/>
                </a:schemeClr>
              </a:buClr>
              <a:buFont typeface="Wingdings" pitchFamily="2" charset="2"/>
              <a:buChar char="Ø"/>
              <a:defRPr/>
            </a:pPr>
            <a:r>
              <a:rPr lang="en-IN" sz="2400" dirty="0">
                <a:solidFill>
                  <a:schemeClr val="bg1"/>
                </a:solidFill>
                <a:latin typeface="+mj-lt"/>
              </a:rPr>
              <a:t>  According to Na/</a:t>
            </a:r>
            <a:r>
              <a:rPr lang="en-IN" sz="2400" dirty="0" err="1">
                <a:solidFill>
                  <a:schemeClr val="bg1"/>
                </a:solidFill>
                <a:latin typeface="+mj-lt"/>
              </a:rPr>
              <a:t>Cl</a:t>
            </a:r>
            <a:r>
              <a:rPr lang="en-IN" sz="2400" dirty="0">
                <a:solidFill>
                  <a:schemeClr val="bg1"/>
                </a:solidFill>
                <a:latin typeface="+mj-lt"/>
              </a:rPr>
              <a:t> ratio, with less than 0.86 value in 23 </a:t>
            </a:r>
          </a:p>
          <a:p>
            <a:pPr>
              <a:buClr>
                <a:schemeClr val="bg2">
                  <a:lumMod val="60000"/>
                  <a:lumOff val="40000"/>
                </a:schemeClr>
              </a:buClr>
              <a:defRPr/>
            </a:pPr>
            <a:r>
              <a:rPr lang="en-IN" sz="2400" dirty="0">
                <a:solidFill>
                  <a:schemeClr val="bg1"/>
                </a:solidFill>
                <a:latin typeface="+mj-lt"/>
              </a:rPr>
              <a:t>     samples  indicates marine source of contamination.</a:t>
            </a:r>
          </a:p>
          <a:p>
            <a:pPr>
              <a:buClr>
                <a:schemeClr val="bg2">
                  <a:lumMod val="60000"/>
                  <a:lumOff val="40000"/>
                </a:schemeClr>
              </a:buClr>
              <a:buFont typeface="Wingdings" pitchFamily="2" charset="2"/>
              <a:buChar char="Ø"/>
              <a:defRPr/>
            </a:pPr>
            <a:r>
              <a:rPr lang="en-IN" sz="2400" dirty="0">
                <a:solidFill>
                  <a:schemeClr val="bg1"/>
                </a:solidFill>
                <a:latin typeface="+mj-lt"/>
              </a:rPr>
              <a:t>  Remaining 10 samples may be due to anthropogenic </a:t>
            </a:r>
          </a:p>
          <a:p>
            <a:pPr>
              <a:buClr>
                <a:schemeClr val="bg2">
                  <a:lumMod val="60000"/>
                  <a:lumOff val="40000"/>
                </a:schemeClr>
              </a:buClr>
              <a:defRPr/>
            </a:pPr>
            <a:r>
              <a:rPr lang="en-IN" sz="2400" dirty="0">
                <a:solidFill>
                  <a:schemeClr val="bg1"/>
                </a:solidFill>
                <a:latin typeface="+mj-lt"/>
              </a:rPr>
              <a:t>     sources like salt water pans and aquaculture farms.</a:t>
            </a: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8194" name="TextBox 51"/>
          <p:cNvSpPr txBox="1">
            <a:spLocks noChangeArrowheads="1"/>
          </p:cNvSpPr>
          <p:nvPr/>
        </p:nvSpPr>
        <p:spPr bwMode="auto">
          <a:xfrm>
            <a:off x="1143000" y="457200"/>
            <a:ext cx="2819400" cy="769938"/>
          </a:xfrm>
          <a:prstGeom prst="rect">
            <a:avLst/>
          </a:prstGeom>
          <a:noFill/>
          <a:ln w="9525">
            <a:noFill/>
            <a:miter lim="800000"/>
            <a:headEnd/>
            <a:tailEnd/>
          </a:ln>
        </p:spPr>
        <p:txBody>
          <a:bodyPr>
            <a:spAutoFit/>
          </a:bodyPr>
          <a:lstStyle/>
          <a:p>
            <a:pPr algn="ctr"/>
            <a:endParaRPr lang="en-IN"/>
          </a:p>
        </p:txBody>
      </p:sp>
      <p:sp>
        <p:nvSpPr>
          <p:cNvPr id="8195" name="Subtitle 53"/>
          <p:cNvSpPr>
            <a:spLocks noGrp="1"/>
          </p:cNvSpPr>
          <p:nvPr>
            <p:ph type="subTitle" idx="1"/>
          </p:nvPr>
        </p:nvSpPr>
        <p:spPr>
          <a:xfrm>
            <a:off x="609600" y="609600"/>
            <a:ext cx="8077200" cy="5791200"/>
          </a:xfrm>
        </p:spPr>
        <p:txBody>
          <a:bodyPr/>
          <a:lstStyle/>
          <a:p>
            <a:pPr marR="0" algn="just" eaLnBrk="1" hangingPunct="1">
              <a:buFont typeface="Wingdings" pitchFamily="2" charset="2"/>
              <a:buChar char="Ø"/>
              <a:defRPr/>
            </a:pPr>
            <a:r>
              <a:rPr lang="en-IN" sz="2800" dirty="0" smtClean="0">
                <a:solidFill>
                  <a:schemeClr val="bg1"/>
                </a:solidFill>
                <a:latin typeface="+mj-lt"/>
              </a:rPr>
              <a:t>  </a:t>
            </a:r>
          </a:p>
          <a:p>
            <a:pPr marR="0" algn="just" eaLnBrk="1" hangingPunct="1">
              <a:buFont typeface="Wingdings" pitchFamily="2" charset="2"/>
              <a:buChar char="Ø"/>
              <a:defRPr/>
            </a:pPr>
            <a:r>
              <a:rPr lang="en-IN" sz="2800" dirty="0" smtClean="0">
                <a:solidFill>
                  <a:srgbClr val="FF0000"/>
                </a:solidFill>
                <a:latin typeface="+mj-lt"/>
              </a:rPr>
              <a:t>The </a:t>
            </a:r>
            <a:r>
              <a:rPr lang="en-US" sz="2800" dirty="0" smtClean="0">
                <a:solidFill>
                  <a:srgbClr val="FF0000"/>
                </a:solidFill>
                <a:latin typeface="+mj-lt"/>
              </a:rPr>
              <a:t>issues  relevant to coastal zones are </a:t>
            </a:r>
          </a:p>
          <a:p>
            <a:pPr lvl="1" algn="just" eaLnBrk="1" hangingPunct="1">
              <a:buFont typeface="Wingdings" pitchFamily="2" charset="2"/>
              <a:buChar char="v"/>
              <a:defRPr/>
            </a:pPr>
            <a:r>
              <a:rPr lang="en-US" dirty="0" smtClean="0">
                <a:solidFill>
                  <a:schemeClr val="bg1"/>
                </a:solidFill>
                <a:latin typeface="+mj-lt"/>
              </a:rPr>
              <a:t>Storm, flood control,</a:t>
            </a:r>
          </a:p>
          <a:p>
            <a:pPr lvl="1" algn="just" eaLnBrk="1" hangingPunct="1">
              <a:buFont typeface="Wingdings" pitchFamily="2" charset="2"/>
              <a:buChar char="v"/>
              <a:defRPr/>
            </a:pPr>
            <a:r>
              <a:rPr lang="en-US" dirty="0" smtClean="0">
                <a:solidFill>
                  <a:schemeClr val="bg1"/>
                </a:solidFill>
                <a:latin typeface="+mj-lt"/>
              </a:rPr>
              <a:t>Protection from coastal erosion and reclusive of  land, </a:t>
            </a:r>
          </a:p>
          <a:p>
            <a:pPr lvl="1" algn="just" eaLnBrk="1" hangingPunct="1">
              <a:buFont typeface="Wingdings" pitchFamily="2" charset="2"/>
              <a:buChar char="v"/>
              <a:defRPr/>
            </a:pPr>
            <a:r>
              <a:rPr lang="en-US" dirty="0" smtClean="0">
                <a:solidFill>
                  <a:schemeClr val="bg1"/>
                </a:solidFill>
                <a:latin typeface="+mj-lt"/>
              </a:rPr>
              <a:t>coastal inundation, depletion of  forest resources,</a:t>
            </a:r>
          </a:p>
          <a:p>
            <a:pPr lvl="1" algn="just" eaLnBrk="1" hangingPunct="1">
              <a:buFont typeface="Wingdings" pitchFamily="2" charset="2"/>
              <a:buChar char="v"/>
              <a:defRPr/>
            </a:pPr>
            <a:r>
              <a:rPr lang="en-US" dirty="0" smtClean="0">
                <a:solidFill>
                  <a:schemeClr val="bg1"/>
                </a:solidFill>
                <a:latin typeface="+mj-lt"/>
              </a:rPr>
              <a:t> increased salinity intrusion in coastal land and aquifers, </a:t>
            </a:r>
          </a:p>
          <a:p>
            <a:pPr lvl="1" algn="just" eaLnBrk="1" hangingPunct="1">
              <a:buFont typeface="Wingdings" pitchFamily="2" charset="2"/>
              <a:buChar char="v"/>
              <a:defRPr/>
            </a:pPr>
            <a:r>
              <a:rPr lang="en-US" dirty="0" smtClean="0">
                <a:solidFill>
                  <a:schemeClr val="bg1"/>
                </a:solidFill>
                <a:latin typeface="+mj-lt"/>
              </a:rPr>
              <a:t>marines and      industrial pollution, </a:t>
            </a:r>
          </a:p>
          <a:p>
            <a:pPr lvl="1" algn="just" eaLnBrk="1" hangingPunct="1">
              <a:buFont typeface="Wingdings" pitchFamily="2" charset="2"/>
              <a:buChar char="v"/>
              <a:defRPr/>
            </a:pPr>
            <a:r>
              <a:rPr lang="en-US" dirty="0" smtClean="0">
                <a:solidFill>
                  <a:schemeClr val="bg1"/>
                </a:solidFill>
                <a:latin typeface="+mj-lt"/>
              </a:rPr>
              <a:t>effects due to change in      agricultural  practices, </a:t>
            </a:r>
          </a:p>
          <a:p>
            <a:pPr lvl="1" algn="just" eaLnBrk="1" hangingPunct="1">
              <a:buFont typeface="Wingdings" pitchFamily="2" charset="2"/>
              <a:buChar char="v"/>
              <a:defRPr/>
            </a:pPr>
            <a:r>
              <a:rPr lang="en-US" dirty="0" smtClean="0">
                <a:solidFill>
                  <a:schemeClr val="bg1"/>
                </a:solidFill>
                <a:latin typeface="+mj-lt"/>
              </a:rPr>
              <a:t> land use pattern, </a:t>
            </a:r>
          </a:p>
          <a:p>
            <a:pPr lvl="1" algn="just" eaLnBrk="1" hangingPunct="1">
              <a:buFont typeface="Wingdings" pitchFamily="2" charset="2"/>
              <a:buChar char="v"/>
              <a:defRPr/>
            </a:pPr>
            <a:r>
              <a:rPr lang="en-US" dirty="0" smtClean="0">
                <a:solidFill>
                  <a:schemeClr val="bg1"/>
                </a:solidFill>
                <a:latin typeface="+mj-lt"/>
              </a:rPr>
              <a:t>impact    of  aquaculture and fisheries. </a:t>
            </a:r>
            <a:endParaRPr lang="en-IN" dirty="0" smtClean="0">
              <a:solidFill>
                <a:schemeClr val="bg1"/>
              </a:solidFill>
              <a:latin typeface="+mj-lt"/>
            </a:endParaRPr>
          </a:p>
          <a:p>
            <a:pPr marR="0" algn="just" eaLnBrk="1" hangingPunct="1">
              <a:defRPr/>
            </a:pPr>
            <a:endParaRPr lang="en-IN" sz="2800" dirty="0" smtClean="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r" eaLnBrk="1" hangingPunct="1"/>
            <a:r>
              <a:rPr lang="en-US" sz="3600" b="1" smtClean="0">
                <a:solidFill>
                  <a:srgbClr val="FF0000"/>
                </a:solidFill>
              </a:rPr>
              <a:t>Drainage Map</a:t>
            </a:r>
          </a:p>
        </p:txBody>
      </p:sp>
      <p:sp>
        <p:nvSpPr>
          <p:cNvPr id="45059"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45060" name="Picture 2" descr="C:\Users\mohanbabu\Desktop\final maps\drainage.bmp"/>
          <p:cNvPicPr>
            <a:picLocks noChangeAspect="1" noChangeArrowheads="1"/>
          </p:cNvPicPr>
          <p:nvPr/>
        </p:nvPicPr>
        <p:blipFill>
          <a:blip r:embed="rId2"/>
          <a:srcRect/>
          <a:stretch>
            <a:fillRect/>
          </a:stretch>
        </p:blipFill>
        <p:spPr bwMode="auto">
          <a:xfrm>
            <a:off x="1828800" y="2065338"/>
            <a:ext cx="5334000" cy="479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r" eaLnBrk="1" hangingPunct="1"/>
            <a:r>
              <a:rPr lang="en-US" sz="3600" b="1" smtClean="0">
                <a:solidFill>
                  <a:srgbClr val="FF0000"/>
                </a:solidFill>
              </a:rPr>
              <a:t>Slope Map</a:t>
            </a:r>
          </a:p>
        </p:txBody>
      </p:sp>
      <p:sp>
        <p:nvSpPr>
          <p:cNvPr id="46083"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46084" name="Picture 2" descr="C:\Users\mohanbabu\Desktop\final maps\SLOPE.bmp"/>
          <p:cNvPicPr>
            <a:picLocks noChangeAspect="1" noChangeArrowheads="1"/>
          </p:cNvPicPr>
          <p:nvPr/>
        </p:nvPicPr>
        <p:blipFill>
          <a:blip r:embed="rId2"/>
          <a:srcRect/>
          <a:stretch>
            <a:fillRect/>
          </a:stretch>
        </p:blipFill>
        <p:spPr bwMode="auto">
          <a:xfrm>
            <a:off x="2057400" y="1687513"/>
            <a:ext cx="4891088" cy="517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algn="r" eaLnBrk="1" hangingPunct="1">
              <a:defRPr/>
            </a:pPr>
            <a:r>
              <a:rPr lang="en-US" sz="3600" b="1" dirty="0" smtClean="0">
                <a:solidFill>
                  <a:srgbClr val="FF0000"/>
                </a:solidFill>
              </a:rPr>
              <a:t>Observation Wells</a:t>
            </a:r>
          </a:p>
        </p:txBody>
      </p:sp>
      <p:pic>
        <p:nvPicPr>
          <p:cNvPr id="47107" name="Picture 4" descr="C:\Users\mohanbabu\Desktop\Ph.D Review Related\Final Images1\observationwells.bmp"/>
          <p:cNvPicPr>
            <a:picLocks noChangeAspect="1" noChangeArrowheads="1"/>
          </p:cNvPicPr>
          <p:nvPr/>
        </p:nvPicPr>
        <p:blipFill>
          <a:blip r:embed="rId2"/>
          <a:srcRect/>
          <a:stretch>
            <a:fillRect/>
          </a:stretch>
        </p:blipFill>
        <p:spPr bwMode="auto">
          <a:xfrm>
            <a:off x="1524000" y="2057400"/>
            <a:ext cx="6434138" cy="461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algn="r" eaLnBrk="1" hangingPunct="1">
              <a:defRPr/>
            </a:pPr>
            <a:r>
              <a:rPr lang="en-US" sz="3600" b="1" dirty="0" smtClean="0">
                <a:solidFill>
                  <a:srgbClr val="FF0000"/>
                </a:solidFill>
              </a:rPr>
              <a:t>Pumping Wells</a:t>
            </a:r>
          </a:p>
        </p:txBody>
      </p:sp>
      <p:pic>
        <p:nvPicPr>
          <p:cNvPr id="48131" name="Picture 4" descr="C:\Users\mohanbabu\Desktop\Ph.D Review Related\Final Images1\observationwells.bmp"/>
          <p:cNvPicPr>
            <a:picLocks noChangeAspect="1" noChangeArrowheads="1"/>
          </p:cNvPicPr>
          <p:nvPr/>
        </p:nvPicPr>
        <p:blipFill>
          <a:blip r:embed="rId2"/>
          <a:srcRect/>
          <a:stretch>
            <a:fillRect/>
          </a:stretch>
        </p:blipFill>
        <p:spPr bwMode="auto">
          <a:xfrm>
            <a:off x="1752600" y="1828800"/>
            <a:ext cx="6753225" cy="484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8313" y="188913"/>
            <a:ext cx="8675687" cy="574675"/>
          </a:xfrm>
          <a:prstGeom prst="rect">
            <a:avLst/>
          </a:prstGeom>
          <a:noFill/>
          <a:ln w="9525">
            <a:noFill/>
            <a:miter lim="800000"/>
            <a:headEnd/>
            <a:tailEnd/>
          </a:ln>
        </p:spPr>
        <p:txBody>
          <a:bodyPr anchor="ctr"/>
          <a:lstStyle/>
          <a:p>
            <a:pPr algn="r">
              <a:defRPr/>
            </a:pPr>
            <a:r>
              <a:rPr lang="en-US" sz="3600" kern="0" dirty="0">
                <a:solidFill>
                  <a:srgbClr val="FF0000"/>
                </a:solidFill>
                <a:latin typeface="+mj-lt"/>
                <a:ea typeface="+mj-ea"/>
                <a:cs typeface="+mj-cs"/>
              </a:rPr>
              <a:t>Model Calibration and Sensitivity</a:t>
            </a:r>
          </a:p>
        </p:txBody>
      </p:sp>
      <p:sp>
        <p:nvSpPr>
          <p:cNvPr id="105476" name="Rectangle 6"/>
          <p:cNvSpPr>
            <a:spLocks noChangeArrowheads="1"/>
          </p:cNvSpPr>
          <p:nvPr/>
        </p:nvSpPr>
        <p:spPr bwMode="auto">
          <a:xfrm>
            <a:off x="468313" y="765175"/>
            <a:ext cx="8424862" cy="5575300"/>
          </a:xfrm>
          <a:prstGeom prst="rect">
            <a:avLst/>
          </a:prstGeom>
          <a:noFill/>
          <a:ln w="9525">
            <a:noFill/>
            <a:miter lim="800000"/>
            <a:headEnd/>
            <a:tailEnd/>
          </a:ln>
        </p:spPr>
        <p:txBody>
          <a:bodyPr>
            <a:spAutoFit/>
          </a:bodyPr>
          <a:lstStyle/>
          <a:p>
            <a:pPr algn="just">
              <a:lnSpc>
                <a:spcPct val="150000"/>
              </a:lnSpc>
              <a:buFont typeface="Wingdings" pitchFamily="2" charset="2"/>
              <a:buChar char="q"/>
              <a:defRPr/>
            </a:pPr>
            <a:r>
              <a:rPr lang="en-US" sz="2400" dirty="0">
                <a:solidFill>
                  <a:srgbClr val="000099"/>
                </a:solidFill>
                <a:latin typeface="+mj-lt"/>
              </a:rPr>
              <a:t>In this study, groundwater flow model calibration has been achieved through a trail and error method by adjusting the two key parameters i.e., hydraulic conductivity and recharge rates until head values as calculated by SEAWAT match the observed hydraulic head values to a satisfactory degree.</a:t>
            </a:r>
          </a:p>
          <a:p>
            <a:pPr algn="just">
              <a:lnSpc>
                <a:spcPct val="150000"/>
              </a:lnSpc>
              <a:buFont typeface="Wingdings" pitchFamily="2" charset="2"/>
              <a:buChar char="q"/>
              <a:defRPr/>
            </a:pPr>
            <a:r>
              <a:rPr lang="en-US" sz="2400" dirty="0">
                <a:solidFill>
                  <a:srgbClr val="000099"/>
                </a:solidFill>
                <a:latin typeface="+mj-lt"/>
              </a:rPr>
              <a:t> No attempt was made just several transport parameters including effective porosity set at  0.3. Their values remain the same as initially assigned. The aquifer hydraulic conductivity was decreased with depth due to increased  overburden of the aquifer material.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8313" y="188913"/>
            <a:ext cx="8675687" cy="574675"/>
          </a:xfrm>
          <a:prstGeom prst="rect">
            <a:avLst/>
          </a:prstGeom>
          <a:noFill/>
          <a:ln w="9525">
            <a:noFill/>
            <a:miter lim="800000"/>
            <a:headEnd/>
            <a:tailEnd/>
          </a:ln>
        </p:spPr>
        <p:txBody>
          <a:bodyPr anchor="ctr"/>
          <a:lstStyle/>
          <a:p>
            <a:pPr algn="r">
              <a:defRPr/>
            </a:pPr>
            <a:r>
              <a:rPr lang="en-US" sz="3600" kern="0" dirty="0">
                <a:solidFill>
                  <a:srgbClr val="FF0000"/>
                </a:solidFill>
                <a:latin typeface="+mj-lt"/>
                <a:ea typeface="+mj-ea"/>
                <a:cs typeface="+mj-cs"/>
              </a:rPr>
              <a:t>Model Calibration and Sensitivity</a:t>
            </a:r>
          </a:p>
        </p:txBody>
      </p:sp>
      <p:sp>
        <p:nvSpPr>
          <p:cNvPr id="106500" name="Rectangle 6"/>
          <p:cNvSpPr>
            <a:spLocks noChangeArrowheads="1"/>
          </p:cNvSpPr>
          <p:nvPr/>
        </p:nvSpPr>
        <p:spPr bwMode="auto">
          <a:xfrm>
            <a:off x="684213" y="836613"/>
            <a:ext cx="7991475" cy="5564187"/>
          </a:xfrm>
          <a:prstGeom prst="rect">
            <a:avLst/>
          </a:prstGeom>
          <a:noFill/>
          <a:ln w="9525">
            <a:noFill/>
            <a:miter lim="800000"/>
            <a:headEnd/>
            <a:tailEnd/>
          </a:ln>
        </p:spPr>
        <p:txBody>
          <a:bodyPr>
            <a:spAutoFit/>
          </a:bodyPr>
          <a:lstStyle/>
          <a:p>
            <a:pPr algn="just">
              <a:lnSpc>
                <a:spcPct val="150000"/>
              </a:lnSpc>
              <a:buFont typeface="Wingdings" pitchFamily="2" charset="2"/>
              <a:buChar char="q"/>
              <a:defRPr/>
            </a:pPr>
            <a:r>
              <a:rPr lang="en-US" sz="2400" dirty="0">
                <a:solidFill>
                  <a:srgbClr val="000099"/>
                </a:solidFill>
                <a:latin typeface="+mj-lt"/>
              </a:rPr>
              <a:t>The conductivity of the clay was reduced to 8.2m/day, 7.1m/day and 6.5m/day from top to bottom from the initial value of 10.1m/day, where as conductivity of sand was increased to 10.1m/day to 9.9m/day and 9.7m/day from 10m/day top to bottom. </a:t>
            </a:r>
          </a:p>
          <a:p>
            <a:pPr algn="just">
              <a:lnSpc>
                <a:spcPct val="150000"/>
              </a:lnSpc>
              <a:buFont typeface="Wingdings" pitchFamily="2" charset="2"/>
              <a:buChar char="q"/>
              <a:defRPr/>
            </a:pPr>
            <a:r>
              <a:rPr lang="en-US" sz="2400" dirty="0">
                <a:solidFill>
                  <a:srgbClr val="000099"/>
                </a:solidFill>
                <a:latin typeface="+mj-lt"/>
              </a:rPr>
              <a:t>Calibration result show an overall correlation coefficient of 0.91, root mean square of 1.389 and standard error of 0.258 were obtained when model calibration was finished and indicates a reasonable matching between observation and calculated heads.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8313" y="188913"/>
            <a:ext cx="8675687" cy="574675"/>
          </a:xfrm>
          <a:prstGeom prst="rect">
            <a:avLst/>
          </a:prstGeom>
          <a:noFill/>
          <a:ln w="9525">
            <a:noFill/>
            <a:miter lim="800000"/>
            <a:headEnd/>
            <a:tailEnd/>
          </a:ln>
        </p:spPr>
        <p:txBody>
          <a:bodyPr anchor="ctr"/>
          <a:lstStyle/>
          <a:p>
            <a:pPr algn="r">
              <a:defRPr/>
            </a:pPr>
            <a:r>
              <a:rPr lang="en-US" sz="3600" b="1" kern="0" dirty="0">
                <a:solidFill>
                  <a:srgbClr val="FF0000"/>
                </a:solidFill>
                <a:latin typeface="+mj-lt"/>
                <a:ea typeface="+mj-ea"/>
                <a:cs typeface="+mj-cs"/>
              </a:rPr>
              <a:t>Transient Modeling</a:t>
            </a:r>
          </a:p>
        </p:txBody>
      </p:sp>
      <p:sp>
        <p:nvSpPr>
          <p:cNvPr id="107524" name="Rectangle 6"/>
          <p:cNvSpPr>
            <a:spLocks noChangeArrowheads="1"/>
          </p:cNvSpPr>
          <p:nvPr/>
        </p:nvSpPr>
        <p:spPr bwMode="auto">
          <a:xfrm>
            <a:off x="684213" y="836613"/>
            <a:ext cx="7991475" cy="4524375"/>
          </a:xfrm>
          <a:prstGeom prst="rect">
            <a:avLst/>
          </a:prstGeom>
          <a:noFill/>
          <a:ln w="9525">
            <a:noFill/>
            <a:miter lim="800000"/>
            <a:headEnd/>
            <a:tailEnd/>
          </a:ln>
        </p:spPr>
        <p:txBody>
          <a:bodyPr>
            <a:spAutoFit/>
          </a:bodyPr>
          <a:lstStyle/>
          <a:p>
            <a:pPr algn="just">
              <a:buFont typeface="Wingdings" pitchFamily="2" charset="2"/>
              <a:buChar char="q"/>
              <a:defRPr/>
            </a:pPr>
            <a:r>
              <a:rPr lang="en-US" sz="2400" dirty="0"/>
              <a:t> </a:t>
            </a:r>
            <a:r>
              <a:rPr lang="en-US" sz="2400" dirty="0">
                <a:solidFill>
                  <a:srgbClr val="000099"/>
                </a:solidFill>
                <a:latin typeface="+mj-lt"/>
              </a:rPr>
              <a:t>The transient modeling was performed to simulate density dependent solute transport modeling using SEAWAT with period May 2012 and January 2013 hydrological parameters including TDS Values in which have been obtained from the analytical results and identified that there is a mismatch at the initial stage. </a:t>
            </a:r>
          </a:p>
          <a:p>
            <a:pPr algn="just">
              <a:buFont typeface="Wingdings" pitchFamily="2" charset="2"/>
              <a:buChar char="q"/>
              <a:defRPr/>
            </a:pPr>
            <a:r>
              <a:rPr lang="en-US" sz="2400" dirty="0">
                <a:solidFill>
                  <a:srgbClr val="000099"/>
                </a:solidFill>
                <a:latin typeface="+mj-lt"/>
              </a:rPr>
              <a:t> Therefore greater effort was made to obtain a better match by modifying the magnitude and distribution of the background salt concentration closer to the </a:t>
            </a:r>
            <a:r>
              <a:rPr lang="en-US" sz="2400" dirty="0" err="1">
                <a:solidFill>
                  <a:srgbClr val="000099"/>
                </a:solidFill>
                <a:latin typeface="+mj-lt"/>
              </a:rPr>
              <a:t>analysed</a:t>
            </a:r>
            <a:r>
              <a:rPr lang="en-US" sz="2400" dirty="0">
                <a:solidFill>
                  <a:srgbClr val="000099"/>
                </a:solidFill>
                <a:latin typeface="+mj-lt"/>
              </a:rPr>
              <a:t> values. </a:t>
            </a:r>
          </a:p>
          <a:p>
            <a:pPr algn="just">
              <a:buFont typeface="Wingdings" pitchFamily="2" charset="2"/>
              <a:buChar char="q"/>
              <a:defRPr/>
            </a:pPr>
            <a:r>
              <a:rPr lang="en-US" sz="2400" dirty="0">
                <a:solidFill>
                  <a:srgbClr val="000099"/>
                </a:solidFill>
                <a:latin typeface="+mj-lt"/>
              </a:rPr>
              <a:t> By changing the transport parameters, </a:t>
            </a:r>
            <a:r>
              <a:rPr lang="en-US" sz="2400" dirty="0" err="1">
                <a:solidFill>
                  <a:srgbClr val="000099"/>
                </a:solidFill>
                <a:latin typeface="+mj-lt"/>
              </a:rPr>
              <a:t>dispersivity</a:t>
            </a:r>
            <a:r>
              <a:rPr lang="en-US" sz="2400" dirty="0">
                <a:solidFill>
                  <a:srgbClr val="000099"/>
                </a:solidFill>
                <a:latin typeface="+mj-lt"/>
              </a:rPr>
              <a:t>, effective porosity values.</a:t>
            </a:r>
          </a:p>
          <a:p>
            <a:pPr algn="just">
              <a:buFont typeface="Wingdings" pitchFamily="2" charset="2"/>
              <a:buChar char="q"/>
              <a:defRPr/>
            </a:pPr>
            <a:endParaRPr lang="en-US" sz="2400" dirty="0">
              <a:solidFill>
                <a:srgbClr val="0000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8313" y="188913"/>
            <a:ext cx="8675687" cy="574675"/>
          </a:xfrm>
          <a:prstGeom prst="rect">
            <a:avLst/>
          </a:prstGeom>
          <a:noFill/>
          <a:ln w="9525">
            <a:noFill/>
            <a:miter lim="800000"/>
            <a:headEnd/>
            <a:tailEnd/>
          </a:ln>
        </p:spPr>
        <p:txBody>
          <a:bodyPr anchor="ctr"/>
          <a:lstStyle/>
          <a:p>
            <a:pPr algn="r">
              <a:defRPr/>
            </a:pPr>
            <a:r>
              <a:rPr lang="en-US" sz="3600" kern="0" dirty="0">
                <a:solidFill>
                  <a:srgbClr val="FF0000"/>
                </a:solidFill>
                <a:latin typeface="+mj-lt"/>
                <a:ea typeface="+mj-ea"/>
                <a:cs typeface="+mj-cs"/>
              </a:rPr>
              <a:t>Transient Modeling</a:t>
            </a:r>
            <a:endParaRPr lang="en-US" sz="3600" kern="0" dirty="0">
              <a:solidFill>
                <a:srgbClr val="FF0000"/>
              </a:solidFill>
              <a:latin typeface="+mj-lt"/>
              <a:ea typeface="+mj-ea"/>
              <a:cs typeface="+mj-cs"/>
            </a:endParaRPr>
          </a:p>
        </p:txBody>
      </p:sp>
      <p:sp>
        <p:nvSpPr>
          <p:cNvPr id="108548" name="Rectangle 6"/>
          <p:cNvSpPr>
            <a:spLocks noChangeArrowheads="1"/>
          </p:cNvSpPr>
          <p:nvPr/>
        </p:nvSpPr>
        <p:spPr bwMode="auto">
          <a:xfrm>
            <a:off x="684213" y="836613"/>
            <a:ext cx="7991475" cy="4524375"/>
          </a:xfrm>
          <a:prstGeom prst="rect">
            <a:avLst/>
          </a:prstGeom>
          <a:noFill/>
          <a:ln w="9525">
            <a:noFill/>
            <a:miter lim="800000"/>
            <a:headEnd/>
            <a:tailEnd/>
          </a:ln>
        </p:spPr>
        <p:txBody>
          <a:bodyPr>
            <a:spAutoFit/>
          </a:bodyPr>
          <a:lstStyle/>
          <a:p>
            <a:pPr algn="just">
              <a:buFont typeface="Wingdings" pitchFamily="2" charset="2"/>
              <a:buChar char="q"/>
              <a:defRPr/>
            </a:pPr>
            <a:r>
              <a:rPr lang="en-US" sz="2400" dirty="0">
                <a:solidFill>
                  <a:srgbClr val="000099"/>
                </a:solidFill>
              </a:rPr>
              <a:t> </a:t>
            </a:r>
            <a:r>
              <a:rPr lang="en-US" sz="3200" dirty="0">
                <a:solidFill>
                  <a:srgbClr val="000099"/>
                </a:solidFill>
                <a:latin typeface="+mj-lt"/>
              </a:rPr>
              <a:t>The </a:t>
            </a:r>
            <a:r>
              <a:rPr lang="en-US" sz="3200" dirty="0" err="1">
                <a:solidFill>
                  <a:srgbClr val="000099"/>
                </a:solidFill>
                <a:latin typeface="+mj-lt"/>
              </a:rPr>
              <a:t>dispersivity</a:t>
            </a:r>
            <a:r>
              <a:rPr lang="en-US" sz="3200" dirty="0">
                <a:solidFill>
                  <a:srgbClr val="000099"/>
                </a:solidFill>
                <a:latin typeface="+mj-lt"/>
              </a:rPr>
              <a:t> changed to 95m (from 100m) and effective porosity changed to 0.3 (from 0.25) then it was found that there is a good match between observed and computed TDS concentrations with correlation coefficient 0.971 and normalized RMS error of 12.95. All the concentration values are based on the concentrations at the bottom of the top sand layer.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a:xfrm>
            <a:off x="468313" y="1341438"/>
            <a:ext cx="8207375" cy="574675"/>
          </a:xfrm>
        </p:spPr>
        <p:txBody>
          <a:bodyPr>
            <a:normAutofit fontScale="90000"/>
          </a:bodyPr>
          <a:lstStyle/>
          <a:p>
            <a:pPr>
              <a:defRPr/>
            </a:pPr>
            <a:endParaRPr lang="en-US" smtClean="0"/>
          </a:p>
        </p:txBody>
      </p:sp>
      <p:sp>
        <p:nvSpPr>
          <p:cNvPr id="6" name="Rectangle 2"/>
          <p:cNvSpPr txBox="1">
            <a:spLocks noChangeArrowheads="1"/>
          </p:cNvSpPr>
          <p:nvPr/>
        </p:nvSpPr>
        <p:spPr bwMode="auto">
          <a:xfrm>
            <a:off x="468313" y="188913"/>
            <a:ext cx="8207375" cy="574675"/>
          </a:xfrm>
          <a:prstGeom prst="rect">
            <a:avLst/>
          </a:prstGeom>
          <a:noFill/>
          <a:ln w="9525">
            <a:noFill/>
            <a:miter lim="800000"/>
            <a:headEnd/>
            <a:tailEnd/>
          </a:ln>
        </p:spPr>
        <p:txBody>
          <a:bodyPr anchor="ctr"/>
          <a:lstStyle/>
          <a:p>
            <a:pPr algn="r">
              <a:defRPr/>
            </a:pPr>
            <a:r>
              <a:rPr lang="en-US" sz="3600" kern="0" dirty="0">
                <a:solidFill>
                  <a:srgbClr val="FF0000"/>
                </a:solidFill>
                <a:latin typeface="+mj-lt"/>
                <a:ea typeface="+mj-ea"/>
                <a:cs typeface="+mj-cs"/>
              </a:rPr>
              <a:t>Transient State Calibration</a:t>
            </a:r>
          </a:p>
        </p:txBody>
      </p:sp>
      <p:pic>
        <p:nvPicPr>
          <p:cNvPr id="53252" name="Picture 4"/>
          <p:cNvPicPr>
            <a:picLocks noChangeAspect="1" noChangeArrowheads="1"/>
          </p:cNvPicPr>
          <p:nvPr/>
        </p:nvPicPr>
        <p:blipFill>
          <a:blip r:embed="rId2"/>
          <a:srcRect/>
          <a:stretch>
            <a:fillRect/>
          </a:stretch>
        </p:blipFill>
        <p:spPr bwMode="auto">
          <a:xfrm>
            <a:off x="755650" y="908050"/>
            <a:ext cx="7173913" cy="554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algn="r" eaLnBrk="1" hangingPunct="1">
              <a:defRPr/>
            </a:pPr>
            <a:r>
              <a:rPr lang="en-US" sz="2400" b="1" dirty="0" smtClean="0">
                <a:solidFill>
                  <a:srgbClr val="FF0000"/>
                </a:solidFill>
              </a:rPr>
              <a:t>Groundwater Contours In m (</a:t>
            </a:r>
            <a:r>
              <a:rPr lang="en-US" sz="2400" b="1" dirty="0" err="1" smtClean="0">
                <a:solidFill>
                  <a:srgbClr val="FF0000"/>
                </a:solidFill>
              </a:rPr>
              <a:t>amsl</a:t>
            </a:r>
            <a:r>
              <a:rPr lang="en-US" sz="2400" b="1" dirty="0" smtClean="0">
                <a:solidFill>
                  <a:srgbClr val="FF0000"/>
                </a:solidFill>
              </a:rPr>
              <a:t>) in January 2013</a:t>
            </a:r>
          </a:p>
        </p:txBody>
      </p:sp>
      <p:pic>
        <p:nvPicPr>
          <p:cNvPr id="54275" name="Picture 6"/>
          <p:cNvPicPr>
            <a:picLocks noChangeAspect="1" noChangeArrowheads="1"/>
          </p:cNvPicPr>
          <p:nvPr/>
        </p:nvPicPr>
        <p:blipFill>
          <a:blip r:embed="rId2"/>
          <a:srcRect/>
          <a:stretch>
            <a:fillRect/>
          </a:stretch>
        </p:blipFill>
        <p:spPr bwMode="auto">
          <a:xfrm>
            <a:off x="2133600" y="2362200"/>
            <a:ext cx="4800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4389438"/>
          </a:xfrm>
        </p:spPr>
        <p:txBody>
          <a:bodyPr/>
          <a:lstStyle/>
          <a:p>
            <a:pPr marL="468313" indent="-468313">
              <a:buFont typeface="Wingdings" pitchFamily="2" charset="2"/>
              <a:buNone/>
              <a:defRPr/>
            </a:pPr>
            <a:r>
              <a:rPr lang="en-US" sz="2800" dirty="0" smtClean="0">
                <a:solidFill>
                  <a:srgbClr val="FF0000"/>
                </a:solidFill>
              </a:rPr>
              <a:t>Groundwater</a:t>
            </a:r>
            <a:endParaRPr lang="en-US" sz="2800" dirty="0" smtClean="0">
              <a:solidFill>
                <a:srgbClr val="000099"/>
              </a:solidFill>
            </a:endParaRPr>
          </a:p>
          <a:p>
            <a:pPr marL="468313" indent="-468313" algn="just">
              <a:buFontTx/>
              <a:buChar char="•"/>
              <a:defRPr/>
            </a:pPr>
            <a:r>
              <a:rPr lang="en-US" sz="2800" dirty="0" smtClean="0">
                <a:solidFill>
                  <a:srgbClr val="000099"/>
                </a:solidFill>
                <a:latin typeface="+mj-lt"/>
              </a:rPr>
              <a:t>An important component of water resource systems. </a:t>
            </a:r>
          </a:p>
          <a:p>
            <a:pPr marL="468313" indent="-468313" algn="just">
              <a:buFontTx/>
              <a:buChar char="•"/>
              <a:defRPr/>
            </a:pPr>
            <a:r>
              <a:rPr lang="en-US" sz="2800" dirty="0" smtClean="0">
                <a:solidFill>
                  <a:srgbClr val="000099"/>
                </a:solidFill>
                <a:latin typeface="+mj-lt"/>
              </a:rPr>
              <a:t>Extracted from aquifers through pumping wells and supplied for domestic use, industry and agriculture.</a:t>
            </a:r>
          </a:p>
          <a:p>
            <a:pPr marL="468313" indent="-468313" algn="just">
              <a:buFontTx/>
              <a:buChar char="•"/>
              <a:defRPr/>
            </a:pPr>
            <a:r>
              <a:rPr lang="en-US" sz="2800" dirty="0" smtClean="0">
                <a:solidFill>
                  <a:srgbClr val="000099"/>
                </a:solidFill>
                <a:latin typeface="+mj-lt"/>
              </a:rPr>
              <a:t>With increased withdrawal of groundwater, the quality of groundwater has been continuously deteriorating. </a:t>
            </a:r>
          </a:p>
          <a:p>
            <a:pPr eaLnBrk="1" hangingPunct="1">
              <a:defRPr/>
            </a:pPr>
            <a:r>
              <a:rPr lang="en-US" sz="2800" dirty="0" smtClean="0">
                <a:latin typeface="+mj-lt"/>
              </a:rPr>
              <a:t>Growing concern about the water resources especially Water Crisis</a:t>
            </a:r>
          </a:p>
          <a:p>
            <a:pPr algn="just" eaLnBrk="1" hangingPunct="1">
              <a:defRPr/>
            </a:pPr>
            <a:r>
              <a:rPr lang="en-US" sz="2800" dirty="0" smtClean="0">
                <a:latin typeface="+mj-lt"/>
              </a:rPr>
              <a:t>To meet the increasing demand of water – need to tap ground water resources</a:t>
            </a:r>
          </a:p>
          <a:p>
            <a:pPr>
              <a:defRPr/>
            </a:pPr>
            <a:endParaRPr lang="en-IN" dirty="0"/>
          </a:p>
        </p:txBody>
      </p:sp>
      <p:sp>
        <p:nvSpPr>
          <p:cNvPr id="4" name="Slide Number Placeholder 3"/>
          <p:cNvSpPr>
            <a:spLocks noGrp="1"/>
          </p:cNvSpPr>
          <p:nvPr>
            <p:ph type="sldNum" sz="quarter" idx="12"/>
          </p:nvPr>
        </p:nvSpPr>
        <p:spPr/>
        <p:txBody>
          <a:bodyPr/>
          <a:lstStyle/>
          <a:p>
            <a:pPr>
              <a:defRPr/>
            </a:pPr>
            <a:fld id="{6E31DC04-CE01-42E7-83E0-D554AC19F13F}" type="slidenum">
              <a:rPr lang="en-AU" smtClean="0"/>
              <a:pPr>
                <a:defRPr/>
              </a:pPr>
              <a:t>5</a:t>
            </a:fld>
            <a:endParaRPr lang="en-AU"/>
          </a:p>
        </p:txBody>
      </p:sp>
    </p:spTree>
  </p:cSld>
  <p:clrMapOvr>
    <a:masterClrMapping/>
  </p:clrMapOvr>
  <p:transition advClick="0" advTm="3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1524000" y="304800"/>
            <a:ext cx="8207375" cy="574675"/>
          </a:xfrm>
        </p:spPr>
        <p:txBody>
          <a:bodyPr>
            <a:normAutofit fontScale="90000"/>
          </a:bodyPr>
          <a:lstStyle/>
          <a:p>
            <a:pPr>
              <a:defRPr/>
            </a:pPr>
            <a:r>
              <a:rPr lang="en-US" sz="2000" dirty="0" smtClean="0"/>
              <a:t/>
            </a:r>
            <a:br>
              <a:rPr lang="en-US" sz="2000" dirty="0" smtClean="0"/>
            </a:br>
            <a:r>
              <a:rPr lang="en-US" sz="2000" dirty="0" smtClean="0"/>
              <a:t/>
            </a:r>
            <a:br>
              <a:rPr lang="en-US" sz="2000" dirty="0" smtClean="0"/>
            </a:br>
            <a:r>
              <a:rPr lang="en-US" sz="3600" dirty="0" smtClean="0"/>
              <a:t/>
            </a:r>
            <a:br>
              <a:rPr lang="en-US" sz="3600" dirty="0" smtClean="0"/>
            </a:br>
            <a:r>
              <a:rPr lang="en-US" sz="3600" dirty="0" smtClean="0">
                <a:solidFill>
                  <a:srgbClr val="FF0000"/>
                </a:solidFill>
              </a:rPr>
              <a:t>Observed TDS Contours In The Study Area </a:t>
            </a:r>
            <a:br>
              <a:rPr lang="en-US" sz="3600" dirty="0" smtClean="0">
                <a:solidFill>
                  <a:srgbClr val="FF0000"/>
                </a:solidFill>
              </a:rPr>
            </a:br>
            <a:r>
              <a:rPr lang="en-US" sz="3600" dirty="0" smtClean="0">
                <a:solidFill>
                  <a:srgbClr val="FF0000"/>
                </a:solidFill>
              </a:rPr>
              <a:t>During May 2012</a:t>
            </a:r>
          </a:p>
        </p:txBody>
      </p:sp>
      <p:pic>
        <p:nvPicPr>
          <p:cNvPr id="55299" name="Picture 18"/>
          <p:cNvPicPr>
            <a:picLocks noChangeAspect="1" noChangeArrowheads="1"/>
          </p:cNvPicPr>
          <p:nvPr/>
        </p:nvPicPr>
        <p:blipFill>
          <a:blip r:embed="rId2"/>
          <a:srcRect/>
          <a:stretch>
            <a:fillRect/>
          </a:stretch>
        </p:blipFill>
        <p:spPr bwMode="auto">
          <a:xfrm>
            <a:off x="2124075" y="765175"/>
            <a:ext cx="4824413"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8" name="TextBox 57"/>
          <p:cNvSpPr txBox="1"/>
          <p:nvPr/>
        </p:nvSpPr>
        <p:spPr>
          <a:xfrm>
            <a:off x="1371600" y="457200"/>
            <a:ext cx="6705600" cy="646113"/>
          </a:xfrm>
          <a:prstGeom prst="rect">
            <a:avLst/>
          </a:prstGeom>
          <a:noFill/>
        </p:spPr>
        <p:txBody>
          <a:bodyPr>
            <a:spAutoFit/>
          </a:bodyPr>
          <a:lstStyle/>
          <a:p>
            <a:pPr algn="ctr">
              <a:defRPr/>
            </a:pPr>
            <a:r>
              <a:rPr lang="en-IN" sz="3600" b="1" dirty="0">
                <a:solidFill>
                  <a:schemeClr val="accent1">
                    <a:lumMod val="50000"/>
                  </a:schemeClr>
                </a:solidFill>
                <a:effectLst>
                  <a:outerShdw blurRad="38100" dist="38100" dir="2700000" algn="tl">
                    <a:srgbClr val="000000">
                      <a:alpha val="43137"/>
                    </a:srgbClr>
                  </a:outerShdw>
                </a:effectLst>
                <a:latin typeface="+mj-lt"/>
              </a:rPr>
              <a:t>Conclusions</a:t>
            </a:r>
          </a:p>
        </p:txBody>
      </p:sp>
      <p:sp>
        <p:nvSpPr>
          <p:cNvPr id="59" name="TextBox 58"/>
          <p:cNvSpPr txBox="1"/>
          <p:nvPr/>
        </p:nvSpPr>
        <p:spPr>
          <a:xfrm>
            <a:off x="1219200" y="1524000"/>
            <a:ext cx="7391400" cy="5262563"/>
          </a:xfrm>
          <a:prstGeom prst="rect">
            <a:avLst/>
          </a:prstGeom>
          <a:noFill/>
        </p:spPr>
        <p:txBody>
          <a:bodyPr>
            <a:spAutoFit/>
          </a:bodyPr>
          <a:lstStyle/>
          <a:p>
            <a:pPr>
              <a:buClr>
                <a:schemeClr val="bg2">
                  <a:lumMod val="60000"/>
                  <a:lumOff val="40000"/>
                </a:schemeClr>
              </a:buClr>
              <a:buFont typeface="Wingdings" pitchFamily="2" charset="2"/>
              <a:buChar char="Ø"/>
              <a:defRPr/>
            </a:pPr>
            <a:r>
              <a:rPr lang="en-IN" sz="2400" dirty="0">
                <a:solidFill>
                  <a:schemeClr val="bg1"/>
                </a:solidFill>
                <a:latin typeface="+mj-lt"/>
              </a:rPr>
              <a:t> The study area covering 9 coastal </a:t>
            </a:r>
            <a:r>
              <a:rPr lang="en-US" sz="2400" dirty="0">
                <a:solidFill>
                  <a:schemeClr val="bg1"/>
                </a:solidFill>
                <a:latin typeface="+mj-lt"/>
              </a:rPr>
              <a:t>of Nellore district </a:t>
            </a:r>
          </a:p>
          <a:p>
            <a:pPr>
              <a:buClr>
                <a:schemeClr val="bg2">
                  <a:lumMod val="60000"/>
                  <a:lumOff val="40000"/>
                </a:schemeClr>
              </a:buClr>
              <a:defRPr/>
            </a:pPr>
            <a:r>
              <a:rPr lang="en-US" sz="2400" dirty="0">
                <a:solidFill>
                  <a:schemeClr val="bg1"/>
                </a:solidFill>
                <a:latin typeface="+mj-lt"/>
              </a:rPr>
              <a:t>     </a:t>
            </a:r>
            <a:r>
              <a:rPr lang="en-IN" sz="2400" dirty="0">
                <a:solidFill>
                  <a:schemeClr val="bg1"/>
                </a:solidFill>
                <a:latin typeface="+mj-lt"/>
              </a:rPr>
              <a:t>Groundwater development is mainly for drinking </a:t>
            </a:r>
          </a:p>
          <a:p>
            <a:pPr>
              <a:buClr>
                <a:schemeClr val="bg2">
                  <a:lumMod val="60000"/>
                  <a:lumOff val="40000"/>
                </a:schemeClr>
              </a:buClr>
              <a:defRPr/>
            </a:pPr>
            <a:r>
              <a:rPr lang="en-IN" sz="2400" dirty="0">
                <a:solidFill>
                  <a:schemeClr val="bg1"/>
                </a:solidFill>
                <a:latin typeface="+mj-lt"/>
              </a:rPr>
              <a:t>    purpose and certain areas are for agricultural purposes. </a:t>
            </a:r>
          </a:p>
          <a:p>
            <a:pPr>
              <a:buClr>
                <a:schemeClr val="bg2">
                  <a:lumMod val="60000"/>
                  <a:lumOff val="40000"/>
                </a:schemeClr>
              </a:buClr>
              <a:buFont typeface="Wingdings" pitchFamily="2" charset="2"/>
              <a:buChar char="Ø"/>
              <a:defRPr/>
            </a:pPr>
            <a:r>
              <a:rPr lang="en-IN" sz="2400" dirty="0">
                <a:solidFill>
                  <a:schemeClr val="bg1"/>
                </a:solidFill>
                <a:latin typeface="+mj-lt"/>
              </a:rPr>
              <a:t> A total number of 33 villages of the study area were </a:t>
            </a:r>
          </a:p>
          <a:p>
            <a:pPr>
              <a:buClr>
                <a:schemeClr val="bg2">
                  <a:lumMod val="60000"/>
                  <a:lumOff val="40000"/>
                </a:schemeClr>
              </a:buClr>
              <a:defRPr/>
            </a:pPr>
            <a:r>
              <a:rPr lang="en-IN" sz="2400" dirty="0">
                <a:solidFill>
                  <a:schemeClr val="bg1"/>
                </a:solidFill>
                <a:latin typeface="+mj-lt"/>
              </a:rPr>
              <a:t>    observed and groundwater quality data taken from the </a:t>
            </a:r>
          </a:p>
          <a:p>
            <a:pPr>
              <a:buClr>
                <a:schemeClr val="bg2">
                  <a:lumMod val="60000"/>
                  <a:lumOff val="40000"/>
                </a:schemeClr>
              </a:buClr>
              <a:defRPr/>
            </a:pPr>
            <a:r>
              <a:rPr lang="en-IN" sz="2400" dirty="0">
                <a:solidFill>
                  <a:schemeClr val="bg1"/>
                </a:solidFill>
                <a:latin typeface="+mj-lt"/>
              </a:rPr>
              <a:t>    State Groundwater Department, Nellore. </a:t>
            </a:r>
          </a:p>
          <a:p>
            <a:pPr>
              <a:buClr>
                <a:schemeClr val="bg2">
                  <a:lumMod val="60000"/>
                  <a:lumOff val="40000"/>
                </a:schemeClr>
              </a:buClr>
              <a:buFont typeface="Wingdings" pitchFamily="2" charset="2"/>
              <a:buChar char="Ø"/>
              <a:defRPr/>
            </a:pPr>
            <a:r>
              <a:rPr lang="en-IN" sz="2400" dirty="0">
                <a:solidFill>
                  <a:schemeClr val="bg1"/>
                </a:solidFill>
                <a:latin typeface="+mj-lt"/>
              </a:rPr>
              <a:t> Groundwater quality was assessed by estimating major </a:t>
            </a:r>
          </a:p>
          <a:p>
            <a:pPr>
              <a:buClr>
                <a:schemeClr val="bg2">
                  <a:lumMod val="60000"/>
                  <a:lumOff val="40000"/>
                </a:schemeClr>
              </a:buClr>
              <a:defRPr/>
            </a:pPr>
            <a:r>
              <a:rPr lang="en-IN" sz="2400" dirty="0">
                <a:solidFill>
                  <a:schemeClr val="bg1"/>
                </a:solidFill>
                <a:latin typeface="+mj-lt"/>
              </a:rPr>
              <a:t>    cations and anions.  </a:t>
            </a:r>
          </a:p>
          <a:p>
            <a:pPr>
              <a:buClr>
                <a:schemeClr val="bg2">
                  <a:lumMod val="60000"/>
                  <a:lumOff val="40000"/>
                </a:schemeClr>
              </a:buClr>
              <a:buFont typeface="Wingdings" pitchFamily="2" charset="2"/>
              <a:buChar char="Ø"/>
              <a:defRPr/>
            </a:pPr>
            <a:r>
              <a:rPr lang="en-IN" sz="2400" dirty="0">
                <a:solidFill>
                  <a:schemeClr val="bg1"/>
                </a:solidFill>
                <a:latin typeface="+mj-lt"/>
              </a:rPr>
              <a:t> The dominant cation is magnesium and dominant anion </a:t>
            </a:r>
          </a:p>
          <a:p>
            <a:pPr>
              <a:buClr>
                <a:schemeClr val="bg2">
                  <a:lumMod val="60000"/>
                  <a:lumOff val="40000"/>
                </a:schemeClr>
              </a:buClr>
              <a:defRPr/>
            </a:pPr>
            <a:r>
              <a:rPr lang="en-IN" sz="2400" dirty="0">
                <a:solidFill>
                  <a:schemeClr val="bg1"/>
                </a:solidFill>
                <a:latin typeface="+mj-lt"/>
              </a:rPr>
              <a:t>     is chloride in the study area. </a:t>
            </a:r>
          </a:p>
          <a:p>
            <a:pPr>
              <a:buClr>
                <a:schemeClr val="bg2">
                  <a:lumMod val="60000"/>
                  <a:lumOff val="40000"/>
                </a:schemeClr>
              </a:buClr>
              <a:buFont typeface="Wingdings" pitchFamily="2" charset="2"/>
              <a:buChar char="Ø"/>
              <a:defRPr/>
            </a:pPr>
            <a:r>
              <a:rPr lang="en-IN" sz="2400" dirty="0">
                <a:solidFill>
                  <a:schemeClr val="bg1"/>
                </a:solidFill>
                <a:latin typeface="+mj-lt"/>
              </a:rPr>
              <a:t>  According to drinking water standards, the ground </a:t>
            </a:r>
          </a:p>
          <a:p>
            <a:pPr>
              <a:buClr>
                <a:schemeClr val="bg2">
                  <a:lumMod val="60000"/>
                  <a:lumOff val="40000"/>
                </a:schemeClr>
              </a:buClr>
              <a:defRPr/>
            </a:pPr>
            <a:r>
              <a:rPr lang="en-IN" sz="2400" dirty="0">
                <a:solidFill>
                  <a:schemeClr val="bg1"/>
                </a:solidFill>
                <a:latin typeface="+mj-lt"/>
              </a:rPr>
              <a:t>     water in the study area is potable</a:t>
            </a:r>
          </a:p>
          <a:p>
            <a:pPr>
              <a:buClr>
                <a:schemeClr val="bg2">
                  <a:lumMod val="60000"/>
                  <a:lumOff val="40000"/>
                </a:schemeClr>
              </a:buClr>
              <a:defRPr/>
            </a:pPr>
            <a:endParaRPr lang="en-IN" sz="2400" dirty="0">
              <a:solidFill>
                <a:schemeClr val="bg1"/>
              </a:solidFill>
              <a:latin typeface="+mj-lt"/>
            </a:endParaRPr>
          </a:p>
          <a:p>
            <a:pPr>
              <a:buClr>
                <a:schemeClr val="bg2">
                  <a:lumMod val="60000"/>
                  <a:lumOff val="40000"/>
                </a:schemeClr>
              </a:buClr>
              <a:buFont typeface="Wingdings" pitchFamily="2" charset="2"/>
              <a:buChar char="Ø"/>
              <a:defRPr/>
            </a:pPr>
            <a:endParaRPr lang="en-IN" sz="2400" dirty="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01" name="TextBox 100"/>
          <p:cNvSpPr txBox="1"/>
          <p:nvPr/>
        </p:nvSpPr>
        <p:spPr>
          <a:xfrm>
            <a:off x="304800" y="533400"/>
            <a:ext cx="8382000" cy="4524375"/>
          </a:xfrm>
          <a:prstGeom prst="rect">
            <a:avLst/>
          </a:prstGeom>
          <a:noFill/>
        </p:spPr>
        <p:txBody>
          <a:bodyPr>
            <a:spAutoFit/>
          </a:bodyPr>
          <a:lstStyle/>
          <a:p>
            <a:pPr>
              <a:buClr>
                <a:schemeClr val="bg2">
                  <a:lumMod val="60000"/>
                  <a:lumOff val="40000"/>
                </a:schemeClr>
              </a:buClr>
              <a:defRPr/>
            </a:pPr>
            <a:endParaRPr lang="en-IN" sz="2400" dirty="0">
              <a:solidFill>
                <a:schemeClr val="bg1"/>
              </a:solidFill>
              <a:latin typeface="+mj-lt"/>
            </a:endParaRPr>
          </a:p>
          <a:p>
            <a:pPr>
              <a:buClr>
                <a:schemeClr val="bg2">
                  <a:lumMod val="60000"/>
                  <a:lumOff val="40000"/>
                </a:schemeClr>
              </a:buClr>
              <a:buFont typeface="Wingdings" pitchFamily="2" charset="2"/>
              <a:buChar char="Ø"/>
              <a:defRPr/>
            </a:pPr>
            <a:r>
              <a:rPr lang="en-IN" sz="2400" dirty="0">
                <a:solidFill>
                  <a:schemeClr val="bg1"/>
                </a:solidFill>
                <a:latin typeface="+mj-lt"/>
              </a:rPr>
              <a:t> Regarding salt water intrusion, the low Ca / Mg ratio may be </a:t>
            </a:r>
          </a:p>
          <a:p>
            <a:pPr>
              <a:buClr>
                <a:schemeClr val="bg2">
                  <a:lumMod val="60000"/>
                  <a:lumOff val="40000"/>
                </a:schemeClr>
              </a:buClr>
              <a:defRPr/>
            </a:pPr>
            <a:r>
              <a:rPr lang="en-IN" sz="2400" dirty="0">
                <a:solidFill>
                  <a:schemeClr val="bg1"/>
                </a:solidFill>
                <a:latin typeface="+mj-lt"/>
              </a:rPr>
              <a:t>    indicative of salt water contamination.  </a:t>
            </a:r>
          </a:p>
          <a:p>
            <a:pPr>
              <a:buClr>
                <a:schemeClr val="bg2">
                  <a:lumMod val="60000"/>
                  <a:lumOff val="40000"/>
                </a:schemeClr>
              </a:buClr>
              <a:buFont typeface="Wingdings" pitchFamily="2" charset="2"/>
              <a:buChar char="Ø"/>
              <a:defRPr/>
            </a:pPr>
            <a:r>
              <a:rPr lang="en-IN" sz="2400" dirty="0">
                <a:solidFill>
                  <a:schemeClr val="bg1"/>
                </a:solidFill>
                <a:latin typeface="+mj-lt"/>
              </a:rPr>
              <a:t> According to   </a:t>
            </a:r>
            <a:r>
              <a:rPr lang="en-IN" sz="2400" dirty="0" err="1">
                <a:solidFill>
                  <a:schemeClr val="bg1"/>
                </a:solidFill>
                <a:latin typeface="+mj-lt"/>
              </a:rPr>
              <a:t>Cl</a:t>
            </a:r>
            <a:r>
              <a:rPr lang="en-IN" sz="2400" dirty="0">
                <a:solidFill>
                  <a:schemeClr val="bg1"/>
                </a:solidFill>
                <a:latin typeface="+mj-lt"/>
              </a:rPr>
              <a:t> / (CO</a:t>
            </a:r>
            <a:r>
              <a:rPr lang="en-IN" sz="2400" baseline="-25000" dirty="0">
                <a:solidFill>
                  <a:schemeClr val="bg1"/>
                </a:solidFill>
                <a:latin typeface="+mj-lt"/>
              </a:rPr>
              <a:t>3</a:t>
            </a:r>
            <a:r>
              <a:rPr lang="en-IN" sz="2400" dirty="0">
                <a:solidFill>
                  <a:schemeClr val="bg1"/>
                </a:solidFill>
                <a:latin typeface="+mj-lt"/>
              </a:rPr>
              <a:t>+HCO</a:t>
            </a:r>
            <a:r>
              <a:rPr lang="en-IN" sz="2400" baseline="-25000" dirty="0">
                <a:solidFill>
                  <a:schemeClr val="bg1"/>
                </a:solidFill>
                <a:latin typeface="+mj-lt"/>
              </a:rPr>
              <a:t>3</a:t>
            </a:r>
            <a:r>
              <a:rPr lang="en-IN" sz="2400" dirty="0">
                <a:solidFill>
                  <a:schemeClr val="bg1"/>
                </a:solidFill>
                <a:latin typeface="+mj-lt"/>
              </a:rPr>
              <a:t>) ratio, the study area is found to </a:t>
            </a:r>
          </a:p>
          <a:p>
            <a:pPr>
              <a:buClr>
                <a:schemeClr val="bg2">
                  <a:lumMod val="60000"/>
                  <a:lumOff val="40000"/>
                </a:schemeClr>
              </a:buClr>
              <a:defRPr/>
            </a:pPr>
            <a:r>
              <a:rPr lang="en-IN" sz="2400" dirty="0">
                <a:solidFill>
                  <a:schemeClr val="bg1"/>
                </a:solidFill>
                <a:latin typeface="+mj-lt"/>
              </a:rPr>
              <a:t>    be contaminated with slightly to moderately contaminated </a:t>
            </a:r>
          </a:p>
          <a:p>
            <a:pPr>
              <a:buClr>
                <a:schemeClr val="bg2">
                  <a:lumMod val="60000"/>
                  <a:lumOff val="40000"/>
                </a:schemeClr>
              </a:buClr>
              <a:defRPr/>
            </a:pPr>
            <a:r>
              <a:rPr lang="en-IN" sz="2400" dirty="0">
                <a:solidFill>
                  <a:schemeClr val="bg1"/>
                </a:solidFill>
                <a:latin typeface="+mj-lt"/>
              </a:rPr>
              <a:t>    groundwater and there are no fresh ground water is encountered.  </a:t>
            </a:r>
          </a:p>
          <a:p>
            <a:pPr>
              <a:buClr>
                <a:schemeClr val="bg2">
                  <a:lumMod val="60000"/>
                  <a:lumOff val="40000"/>
                </a:schemeClr>
              </a:buClr>
              <a:buFont typeface="Wingdings" pitchFamily="2" charset="2"/>
              <a:buChar char="Ø"/>
              <a:defRPr/>
            </a:pPr>
            <a:r>
              <a:rPr lang="en-IN" sz="2400" dirty="0">
                <a:solidFill>
                  <a:schemeClr val="bg1"/>
                </a:solidFill>
                <a:latin typeface="+mj-lt"/>
              </a:rPr>
              <a:t> According to Na / </a:t>
            </a:r>
            <a:r>
              <a:rPr lang="en-IN" sz="2400" dirty="0" err="1">
                <a:solidFill>
                  <a:schemeClr val="bg1"/>
                </a:solidFill>
                <a:latin typeface="+mj-lt"/>
              </a:rPr>
              <a:t>Cl</a:t>
            </a:r>
            <a:r>
              <a:rPr lang="en-IN" sz="2400" dirty="0">
                <a:solidFill>
                  <a:schemeClr val="bg1"/>
                </a:solidFill>
                <a:latin typeface="+mj-lt"/>
              </a:rPr>
              <a:t> ratio, the contamination may be due to </a:t>
            </a:r>
          </a:p>
          <a:p>
            <a:pPr>
              <a:buClr>
                <a:schemeClr val="bg2">
                  <a:lumMod val="60000"/>
                  <a:lumOff val="40000"/>
                </a:schemeClr>
              </a:buClr>
              <a:defRPr/>
            </a:pPr>
            <a:r>
              <a:rPr lang="en-IN" sz="2400" dirty="0">
                <a:solidFill>
                  <a:schemeClr val="bg1"/>
                </a:solidFill>
                <a:latin typeface="+mj-lt"/>
              </a:rPr>
              <a:t>    marine source of origin.</a:t>
            </a:r>
          </a:p>
          <a:p>
            <a:pPr>
              <a:buClr>
                <a:schemeClr val="bg2">
                  <a:lumMod val="60000"/>
                  <a:lumOff val="40000"/>
                </a:schemeClr>
              </a:buClr>
              <a:buFont typeface="Wingdings" pitchFamily="2" charset="2"/>
              <a:buChar char="Ø"/>
              <a:defRPr/>
            </a:pPr>
            <a:r>
              <a:rPr lang="en-IN" sz="2400" dirty="0">
                <a:solidFill>
                  <a:schemeClr val="bg1"/>
                </a:solidFill>
                <a:latin typeface="+mj-lt"/>
              </a:rPr>
              <a:t>  Based on the </a:t>
            </a:r>
            <a:r>
              <a:rPr lang="en-IN" sz="2400" dirty="0" err="1">
                <a:solidFill>
                  <a:schemeClr val="bg1"/>
                </a:solidFill>
                <a:latin typeface="+mj-lt"/>
              </a:rPr>
              <a:t>hydrogeochemcial</a:t>
            </a:r>
            <a:r>
              <a:rPr lang="en-IN" sz="2400" dirty="0">
                <a:solidFill>
                  <a:schemeClr val="bg1"/>
                </a:solidFill>
                <a:latin typeface="+mj-lt"/>
              </a:rPr>
              <a:t> parameters the seawater </a:t>
            </a:r>
          </a:p>
          <a:p>
            <a:pPr>
              <a:buClr>
                <a:schemeClr val="bg2">
                  <a:lumMod val="60000"/>
                  <a:lumOff val="40000"/>
                </a:schemeClr>
              </a:buClr>
              <a:defRPr/>
            </a:pPr>
            <a:r>
              <a:rPr lang="en-IN" sz="2400" dirty="0">
                <a:solidFill>
                  <a:schemeClr val="bg1"/>
                </a:solidFill>
                <a:latin typeface="+mj-lt"/>
              </a:rPr>
              <a:t>     intrusion is noticed in </a:t>
            </a:r>
            <a:r>
              <a:rPr lang="en-IN" sz="2400" dirty="0" err="1">
                <a:solidFill>
                  <a:schemeClr val="bg1"/>
                </a:solidFill>
                <a:latin typeface="+mj-lt"/>
              </a:rPr>
              <a:t>Indukurpet</a:t>
            </a:r>
            <a:r>
              <a:rPr lang="en-IN" sz="2400" dirty="0">
                <a:solidFill>
                  <a:schemeClr val="bg1"/>
                </a:solidFill>
                <a:latin typeface="+mj-lt"/>
              </a:rPr>
              <a:t> </a:t>
            </a:r>
            <a:r>
              <a:rPr lang="en-IN" sz="2400" dirty="0" err="1">
                <a:solidFill>
                  <a:schemeClr val="bg1"/>
                </a:solidFill>
                <a:latin typeface="+mj-lt"/>
              </a:rPr>
              <a:t>mandal</a:t>
            </a:r>
            <a:r>
              <a:rPr lang="en-IN" sz="2400" dirty="0">
                <a:solidFill>
                  <a:schemeClr val="bg1"/>
                </a:solidFill>
                <a:latin typeface="+mj-lt"/>
              </a:rPr>
              <a:t> followed by </a:t>
            </a:r>
          </a:p>
          <a:p>
            <a:pPr>
              <a:buClr>
                <a:schemeClr val="bg2">
                  <a:lumMod val="60000"/>
                  <a:lumOff val="40000"/>
                </a:schemeClr>
              </a:buClr>
              <a:defRPr/>
            </a:pPr>
            <a:r>
              <a:rPr lang="en-IN" sz="2400" dirty="0">
                <a:solidFill>
                  <a:schemeClr val="bg1"/>
                </a:solidFill>
                <a:latin typeface="+mj-lt"/>
              </a:rPr>
              <a:t>     </a:t>
            </a:r>
            <a:r>
              <a:rPr lang="en-IN" sz="2400" dirty="0" err="1">
                <a:solidFill>
                  <a:schemeClr val="bg1"/>
                </a:solidFill>
                <a:latin typeface="+mj-lt"/>
              </a:rPr>
              <a:t>Muttukur</a:t>
            </a:r>
            <a:r>
              <a:rPr lang="en-IN" sz="2400" dirty="0">
                <a:solidFill>
                  <a:schemeClr val="bg1"/>
                </a:solidFill>
                <a:latin typeface="+mj-lt"/>
              </a:rPr>
              <a:t>.</a:t>
            </a:r>
          </a:p>
        </p:txBody>
      </p:sp>
    </p:spTree>
  </p:cSld>
  <p:clrMapOvr>
    <a:masterClrMapping/>
  </p:clrMapOvr>
  <p:transition advClick="0" advTm="3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524000" y="2590800"/>
            <a:ext cx="68580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IN"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onotype Corsiva" pitchFamily="66" charset="0"/>
              </a:rPr>
              <a:t>Thank You!!!</a:t>
            </a:r>
          </a:p>
        </p:txBody>
      </p:sp>
    </p:spTree>
  </p:cSld>
  <p:clrMapOvr>
    <a:masterClrMapping/>
  </p:clrMapOvr>
  <p:transition advClick="0"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990600" y="0"/>
            <a:ext cx="7721600" cy="1143000"/>
          </a:xfrm>
        </p:spPr>
        <p:txBody>
          <a:bodyPr/>
          <a:lstStyle/>
          <a:p>
            <a:pPr algn="l" eaLnBrk="1" fontAlgn="auto" hangingPunct="1">
              <a:spcAft>
                <a:spcPts val="0"/>
              </a:spcAft>
              <a:defRPr/>
            </a:pPr>
            <a:r>
              <a:rPr lang="en-IN" sz="3200" dirty="0" smtClean="0">
                <a:solidFill>
                  <a:schemeClr val="accent1">
                    <a:lumMod val="75000"/>
                  </a:schemeClr>
                </a:solidFill>
              </a:rPr>
              <a:t> </a:t>
            </a:r>
            <a:r>
              <a:rPr lang="en-IN" sz="3200" u="sng" dirty="0" smtClean="0">
                <a:solidFill>
                  <a:schemeClr val="accent1">
                    <a:lumMod val="75000"/>
                  </a:schemeClr>
                </a:solidFill>
              </a:rPr>
              <a:t>Hydrological Issues of Coastal Regions: </a:t>
            </a:r>
            <a:endParaRPr lang="en-IN" sz="3200" u="sng" dirty="0">
              <a:solidFill>
                <a:schemeClr val="accent1">
                  <a:lumMod val="75000"/>
                </a:schemeClr>
              </a:solidFill>
            </a:endParaRPr>
          </a:p>
        </p:txBody>
      </p:sp>
      <p:sp>
        <p:nvSpPr>
          <p:cNvPr id="9219" name="Subtitle 4"/>
          <p:cNvSpPr>
            <a:spLocks noGrp="1"/>
          </p:cNvSpPr>
          <p:nvPr>
            <p:ph type="subTitle" idx="1"/>
          </p:nvPr>
        </p:nvSpPr>
        <p:spPr>
          <a:xfrm>
            <a:off x="762000" y="1371600"/>
            <a:ext cx="7467600" cy="5105400"/>
          </a:xfrm>
        </p:spPr>
        <p:txBody>
          <a:bodyPr/>
          <a:lstStyle/>
          <a:p>
            <a:pPr marR="0" algn="just" eaLnBrk="1" hangingPunct="1">
              <a:lnSpc>
                <a:spcPct val="90000"/>
              </a:lnSpc>
              <a:buFont typeface="Wingdings" pitchFamily="2" charset="2"/>
              <a:buChar char="v"/>
              <a:defRPr/>
            </a:pPr>
            <a:r>
              <a:rPr lang="en-IN" dirty="0" smtClean="0">
                <a:solidFill>
                  <a:schemeClr val="bg1"/>
                </a:solidFill>
                <a:latin typeface="+mj-lt"/>
              </a:rPr>
              <a:t> </a:t>
            </a:r>
            <a:r>
              <a:rPr lang="en-US" dirty="0" smtClean="0">
                <a:solidFill>
                  <a:schemeClr val="bg1"/>
                </a:solidFill>
                <a:latin typeface="+mj-lt"/>
              </a:rPr>
              <a:t>Hydrology of coastal areas is distinct</a:t>
            </a:r>
          </a:p>
          <a:p>
            <a:pPr marR="0" algn="l" eaLnBrk="1" hangingPunct="1">
              <a:buFont typeface="Wingdings" pitchFamily="2" charset="2"/>
              <a:buChar char="v"/>
              <a:defRPr/>
            </a:pPr>
            <a:r>
              <a:rPr lang="en-US" dirty="0" smtClean="0">
                <a:solidFill>
                  <a:schemeClr val="bg1"/>
                </a:solidFill>
                <a:latin typeface="+mj-lt"/>
              </a:rPr>
              <a:t> </a:t>
            </a:r>
            <a:r>
              <a:rPr lang="en-US" dirty="0" smtClean="0">
                <a:solidFill>
                  <a:srgbClr val="00B050"/>
                </a:solidFill>
                <a:latin typeface="+mj-lt"/>
              </a:rPr>
              <a:t>In a delta the water levels and flows are  influenced            </a:t>
            </a:r>
          </a:p>
          <a:p>
            <a:pPr marR="0" algn="l" eaLnBrk="1" hangingPunct="1">
              <a:defRPr/>
            </a:pPr>
            <a:r>
              <a:rPr lang="en-US" dirty="0" smtClean="0">
                <a:solidFill>
                  <a:srgbClr val="00B050"/>
                </a:solidFill>
                <a:latin typeface="+mj-lt"/>
              </a:rPr>
              <a:t>     by the water levels of sea </a:t>
            </a:r>
          </a:p>
          <a:p>
            <a:pPr marR="0" algn="just" eaLnBrk="1" hangingPunct="1">
              <a:lnSpc>
                <a:spcPct val="90000"/>
              </a:lnSpc>
              <a:buFont typeface="Wingdings" pitchFamily="2" charset="2"/>
              <a:buChar char="v"/>
              <a:defRPr/>
            </a:pPr>
            <a:r>
              <a:rPr lang="en-US" dirty="0" smtClean="0">
                <a:solidFill>
                  <a:schemeClr val="bg1"/>
                </a:solidFill>
                <a:latin typeface="+mj-lt"/>
              </a:rPr>
              <a:t> The impact assessment of development activities  on      </a:t>
            </a:r>
          </a:p>
          <a:p>
            <a:pPr marR="0" algn="just" eaLnBrk="1" hangingPunct="1">
              <a:lnSpc>
                <a:spcPct val="90000"/>
              </a:lnSpc>
              <a:defRPr/>
            </a:pPr>
            <a:r>
              <a:rPr lang="en-US" dirty="0" smtClean="0">
                <a:solidFill>
                  <a:schemeClr val="bg1"/>
                </a:solidFill>
                <a:latin typeface="+mj-lt"/>
              </a:rPr>
              <a:t>     coastal area is normally complicated due to  the </a:t>
            </a:r>
          </a:p>
          <a:p>
            <a:pPr marR="0" algn="just" eaLnBrk="1" hangingPunct="1">
              <a:lnSpc>
                <a:spcPct val="90000"/>
              </a:lnSpc>
              <a:defRPr/>
            </a:pPr>
            <a:r>
              <a:rPr lang="en-US" dirty="0" smtClean="0">
                <a:solidFill>
                  <a:schemeClr val="bg1"/>
                </a:solidFill>
                <a:latin typeface="+mj-lt"/>
              </a:rPr>
              <a:t>     involvement of so many factors</a:t>
            </a:r>
          </a:p>
          <a:p>
            <a:pPr marR="0" algn="l" eaLnBrk="1" hangingPunct="1">
              <a:lnSpc>
                <a:spcPct val="90000"/>
              </a:lnSpc>
              <a:buFont typeface="Wingdings" pitchFamily="2" charset="2"/>
              <a:buChar char="v"/>
              <a:defRPr/>
            </a:pPr>
            <a:r>
              <a:rPr lang="en-US" dirty="0" smtClean="0">
                <a:solidFill>
                  <a:schemeClr val="bg1"/>
                </a:solidFill>
                <a:latin typeface="+mj-lt"/>
              </a:rPr>
              <a:t>  </a:t>
            </a:r>
            <a:r>
              <a:rPr lang="en-US" dirty="0" smtClean="0">
                <a:solidFill>
                  <a:srgbClr val="002060"/>
                </a:solidFill>
                <a:latin typeface="+mj-lt"/>
              </a:rPr>
              <a:t>As a result, it is not feasible to draw guidelines to     </a:t>
            </a:r>
          </a:p>
          <a:p>
            <a:pPr marR="0" algn="l" eaLnBrk="1" hangingPunct="1">
              <a:lnSpc>
                <a:spcPct val="90000"/>
              </a:lnSpc>
              <a:defRPr/>
            </a:pPr>
            <a:r>
              <a:rPr lang="en-US" dirty="0" smtClean="0">
                <a:solidFill>
                  <a:srgbClr val="002060"/>
                </a:solidFill>
                <a:latin typeface="+mj-lt"/>
              </a:rPr>
              <a:t>      address the various interactive processes</a:t>
            </a:r>
          </a:p>
          <a:p>
            <a:pPr marR="0" algn="l" eaLnBrk="1" hangingPunct="1">
              <a:lnSpc>
                <a:spcPct val="90000"/>
              </a:lnSpc>
              <a:buFont typeface="Wingdings" pitchFamily="2" charset="2"/>
              <a:buChar char="v"/>
              <a:defRPr/>
            </a:pPr>
            <a:r>
              <a:rPr lang="en-US" dirty="0" smtClean="0">
                <a:solidFill>
                  <a:schemeClr val="bg1"/>
                </a:solidFill>
                <a:latin typeface="+mj-lt"/>
              </a:rPr>
              <a:t>  It would be realistic to confine to impacts that  </a:t>
            </a:r>
          </a:p>
          <a:p>
            <a:pPr marR="0" algn="l" eaLnBrk="1" hangingPunct="1">
              <a:lnSpc>
                <a:spcPct val="90000"/>
              </a:lnSpc>
              <a:defRPr/>
            </a:pPr>
            <a:r>
              <a:rPr lang="en-US" dirty="0" smtClean="0">
                <a:solidFill>
                  <a:schemeClr val="bg1"/>
                </a:solidFill>
                <a:latin typeface="+mj-lt"/>
              </a:rPr>
              <a:t>      expressed in terms of changes in the quantity  and </a:t>
            </a:r>
          </a:p>
          <a:p>
            <a:pPr marR="0" algn="l" eaLnBrk="1" hangingPunct="1">
              <a:lnSpc>
                <a:spcPct val="90000"/>
              </a:lnSpc>
              <a:defRPr/>
            </a:pPr>
            <a:r>
              <a:rPr lang="en-US" dirty="0" smtClean="0">
                <a:solidFill>
                  <a:schemeClr val="bg1"/>
                </a:solidFill>
                <a:latin typeface="+mj-lt"/>
              </a:rPr>
              <a:t>      quality of water for subsequent use as inputs</a:t>
            </a:r>
            <a:endParaRPr lang="en-IN" dirty="0" smtClean="0">
              <a:solidFill>
                <a:schemeClr val="bg1"/>
              </a:solidFill>
              <a:latin typeface="+mj-lt"/>
            </a:endParaRPr>
          </a:p>
        </p:txBody>
      </p:sp>
    </p:spTree>
  </p:cSld>
  <p:clrMapOvr>
    <a:masterClrMapping/>
  </p:clrMapOvr>
  <p:transition advClick="0"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0242" name="Subtitle 5"/>
          <p:cNvSpPr>
            <a:spLocks noGrp="1"/>
          </p:cNvSpPr>
          <p:nvPr>
            <p:ph type="subTitle" idx="1"/>
          </p:nvPr>
        </p:nvSpPr>
        <p:spPr>
          <a:xfrm>
            <a:off x="990600" y="457200"/>
            <a:ext cx="7620000" cy="5867400"/>
          </a:xfrm>
        </p:spPr>
        <p:txBody>
          <a:bodyPr/>
          <a:lstStyle/>
          <a:p>
            <a:pPr marR="0" algn="just" eaLnBrk="1" hangingPunct="1">
              <a:buFont typeface="Wingdings" pitchFamily="2" charset="2"/>
              <a:buChar char="Ø"/>
              <a:defRPr/>
            </a:pPr>
            <a:r>
              <a:rPr lang="en-IN" sz="2400" dirty="0" smtClean="0">
                <a:solidFill>
                  <a:schemeClr val="bg1"/>
                </a:solidFill>
                <a:latin typeface="+mj-lt"/>
              </a:rPr>
              <a:t> The coastal aquifers constituent an important source </a:t>
            </a:r>
          </a:p>
          <a:p>
            <a:pPr marR="0" algn="just" eaLnBrk="1" hangingPunct="1">
              <a:defRPr/>
            </a:pPr>
            <a:r>
              <a:rPr lang="en-IN" sz="2400" dirty="0" smtClean="0">
                <a:solidFill>
                  <a:schemeClr val="bg1"/>
                </a:solidFill>
                <a:latin typeface="+mj-lt"/>
              </a:rPr>
              <a:t>     of water in the world.</a:t>
            </a:r>
          </a:p>
          <a:p>
            <a:pPr marR="0" algn="just" eaLnBrk="1" hangingPunct="1">
              <a:buFont typeface="Wingdings" pitchFamily="2" charset="2"/>
              <a:buChar char="Ø"/>
              <a:defRPr/>
            </a:pPr>
            <a:r>
              <a:rPr lang="en-IN" sz="2400" dirty="0" smtClean="0">
                <a:solidFill>
                  <a:schemeClr val="bg1"/>
                </a:solidFill>
                <a:latin typeface="+mj-lt"/>
              </a:rPr>
              <a:t> The fresh water aquifers are in contact with the sea </a:t>
            </a:r>
          </a:p>
          <a:p>
            <a:pPr marR="0" algn="just" eaLnBrk="1" hangingPunct="1">
              <a:defRPr/>
            </a:pPr>
            <a:r>
              <a:rPr lang="en-IN" sz="2400" dirty="0" smtClean="0">
                <a:solidFill>
                  <a:schemeClr val="bg1"/>
                </a:solidFill>
                <a:latin typeface="+mj-lt"/>
              </a:rPr>
              <a:t>     due to that the planning and management of such </a:t>
            </a:r>
          </a:p>
          <a:p>
            <a:pPr marR="0" algn="just" eaLnBrk="1" hangingPunct="1">
              <a:defRPr/>
            </a:pPr>
            <a:r>
              <a:rPr lang="en-IN" sz="2400" dirty="0" smtClean="0">
                <a:solidFill>
                  <a:schemeClr val="bg1"/>
                </a:solidFill>
                <a:latin typeface="+mj-lt"/>
              </a:rPr>
              <a:t>     aquifers requires special attention associated with </a:t>
            </a:r>
          </a:p>
          <a:p>
            <a:pPr marR="0" algn="just" eaLnBrk="1" hangingPunct="1">
              <a:defRPr/>
            </a:pPr>
            <a:r>
              <a:rPr lang="en-IN" sz="2400" dirty="0" smtClean="0">
                <a:solidFill>
                  <a:schemeClr val="bg1"/>
                </a:solidFill>
                <a:latin typeface="+mj-lt"/>
              </a:rPr>
              <a:t>     the danger of seawater intrusion.</a:t>
            </a:r>
          </a:p>
          <a:p>
            <a:pPr marR="0" algn="just" eaLnBrk="1" hangingPunct="1">
              <a:buFont typeface="Wingdings" pitchFamily="2" charset="2"/>
              <a:buChar char="Ø"/>
              <a:defRPr/>
            </a:pPr>
            <a:r>
              <a:rPr lang="en-IN" sz="2400" dirty="0" smtClean="0">
                <a:solidFill>
                  <a:schemeClr val="bg1"/>
                </a:solidFill>
                <a:latin typeface="+mj-lt"/>
              </a:rPr>
              <a:t> </a:t>
            </a:r>
            <a:r>
              <a:rPr lang="en-IN" sz="2400" dirty="0" smtClean="0">
                <a:solidFill>
                  <a:srgbClr val="FF0000"/>
                </a:solidFill>
                <a:latin typeface="+mj-lt"/>
              </a:rPr>
              <a:t>As seawater intrusion progresses, the part of the </a:t>
            </a:r>
          </a:p>
          <a:p>
            <a:pPr marR="0" algn="just" eaLnBrk="1" hangingPunct="1">
              <a:defRPr/>
            </a:pPr>
            <a:r>
              <a:rPr lang="en-IN" sz="2400" dirty="0" smtClean="0">
                <a:solidFill>
                  <a:srgbClr val="FF0000"/>
                </a:solidFill>
                <a:latin typeface="+mj-lt"/>
              </a:rPr>
              <a:t>    aquifer close to the sea become saline and pumping </a:t>
            </a:r>
          </a:p>
          <a:p>
            <a:pPr marR="0" algn="just" eaLnBrk="1" hangingPunct="1">
              <a:defRPr/>
            </a:pPr>
            <a:r>
              <a:rPr lang="en-IN" sz="2400" dirty="0" smtClean="0">
                <a:solidFill>
                  <a:srgbClr val="FF0000"/>
                </a:solidFill>
                <a:latin typeface="+mj-lt"/>
              </a:rPr>
              <a:t>    wells that operate close to the coast have to be </a:t>
            </a:r>
          </a:p>
          <a:p>
            <a:pPr marR="0" algn="just" eaLnBrk="1" hangingPunct="1">
              <a:defRPr/>
            </a:pPr>
            <a:r>
              <a:rPr lang="en-IN" sz="2400" dirty="0" smtClean="0">
                <a:solidFill>
                  <a:srgbClr val="FF0000"/>
                </a:solidFill>
                <a:latin typeface="+mj-lt"/>
              </a:rPr>
              <a:t>    dissolute. </a:t>
            </a:r>
          </a:p>
          <a:p>
            <a:pPr marR="0" algn="just" eaLnBrk="1" hangingPunct="1">
              <a:buFont typeface="Wingdings" pitchFamily="2" charset="2"/>
              <a:buChar char="Ø"/>
              <a:defRPr/>
            </a:pPr>
            <a:r>
              <a:rPr lang="en-IN" sz="2400" dirty="0" smtClean="0">
                <a:solidFill>
                  <a:schemeClr val="bg1"/>
                </a:solidFill>
                <a:latin typeface="+mj-lt"/>
              </a:rPr>
              <a:t>  Also, the area above the intruding seawater wedge, </a:t>
            </a:r>
          </a:p>
          <a:p>
            <a:pPr marR="0" algn="just" eaLnBrk="1" hangingPunct="1">
              <a:defRPr/>
            </a:pPr>
            <a:r>
              <a:rPr lang="en-IN" sz="2400" dirty="0" smtClean="0">
                <a:solidFill>
                  <a:schemeClr val="bg1"/>
                </a:solidFill>
                <a:latin typeface="+mj-lt"/>
              </a:rPr>
              <a:t>     which remains fresh by natural replenishment, is lost </a:t>
            </a:r>
          </a:p>
          <a:p>
            <a:pPr marR="0" algn="just" eaLnBrk="1" hangingPunct="1">
              <a:defRPr/>
            </a:pPr>
            <a:r>
              <a:rPr lang="en-IN" sz="2400" dirty="0" smtClean="0">
                <a:solidFill>
                  <a:schemeClr val="bg1"/>
                </a:solidFill>
                <a:latin typeface="+mj-lt"/>
              </a:rPr>
              <a:t>     as source of freshwater</a:t>
            </a:r>
          </a:p>
        </p:txBody>
      </p:sp>
    </p:spTree>
  </p:cSld>
  <p:clrMapOvr>
    <a:masterClrMapping/>
  </p:clrMapOvr>
  <p:transition advClick="0"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5400" smtClean="0">
                <a:solidFill>
                  <a:srgbClr val="FF0000"/>
                </a:solidFill>
              </a:rPr>
              <a:t>Problems with groundwater </a:t>
            </a:r>
            <a:br>
              <a:rPr lang="en-US" sz="5400" smtClean="0">
                <a:solidFill>
                  <a:srgbClr val="FF0000"/>
                </a:solidFill>
              </a:rPr>
            </a:br>
            <a:endParaRPr lang="en-IN" smtClean="0"/>
          </a:p>
        </p:txBody>
      </p:sp>
      <p:sp>
        <p:nvSpPr>
          <p:cNvPr id="3" name="Content Placeholder 2"/>
          <p:cNvSpPr>
            <a:spLocks noGrp="1"/>
          </p:cNvSpPr>
          <p:nvPr>
            <p:ph idx="1"/>
          </p:nvPr>
        </p:nvSpPr>
        <p:spPr/>
        <p:txBody>
          <a:bodyPr/>
          <a:lstStyle/>
          <a:p>
            <a:pPr marL="468313" indent="-468313">
              <a:buFont typeface="Wingdings" pitchFamily="2" charset="2"/>
              <a:buChar char="Ø"/>
              <a:defRPr/>
            </a:pPr>
            <a:r>
              <a:rPr lang="en-US" sz="2400" dirty="0" smtClean="0">
                <a:solidFill>
                  <a:srgbClr val="000099"/>
                </a:solidFill>
              </a:rPr>
              <a:t>Groundwater overdraft / mining / subsidence </a:t>
            </a:r>
          </a:p>
          <a:p>
            <a:pPr marL="468313" indent="-468313">
              <a:buFont typeface="Wingdings" pitchFamily="2" charset="2"/>
              <a:buChar char="Ø"/>
              <a:defRPr/>
            </a:pPr>
            <a:r>
              <a:rPr lang="en-US" sz="2400" dirty="0" smtClean="0">
                <a:solidFill>
                  <a:srgbClr val="000099"/>
                </a:solidFill>
              </a:rPr>
              <a:t>Water logging </a:t>
            </a:r>
          </a:p>
          <a:p>
            <a:pPr marL="468313" indent="-468313">
              <a:buFont typeface="Wingdings" pitchFamily="2" charset="2"/>
              <a:buChar char="Ø"/>
              <a:defRPr/>
            </a:pPr>
            <a:r>
              <a:rPr lang="en-US" sz="2400" dirty="0" smtClean="0">
                <a:solidFill>
                  <a:srgbClr val="000099"/>
                </a:solidFill>
              </a:rPr>
              <a:t>Seawater intrusion </a:t>
            </a:r>
          </a:p>
          <a:p>
            <a:pPr marL="468313" indent="-468313">
              <a:buFont typeface="Wingdings" pitchFamily="2" charset="2"/>
              <a:buChar char="Ø"/>
              <a:defRPr/>
            </a:pPr>
            <a:r>
              <a:rPr lang="en-US" sz="2400" dirty="0" smtClean="0">
                <a:solidFill>
                  <a:srgbClr val="000099"/>
                </a:solidFill>
              </a:rPr>
              <a:t>Groundwater pollution </a:t>
            </a:r>
          </a:p>
          <a:p>
            <a:pPr>
              <a:defRPr/>
            </a:pPr>
            <a:endParaRPr lang="en-IN" dirty="0"/>
          </a:p>
        </p:txBody>
      </p:sp>
      <p:sp>
        <p:nvSpPr>
          <p:cNvPr id="4" name="Slide Number Placeholder 3"/>
          <p:cNvSpPr>
            <a:spLocks noGrp="1"/>
          </p:cNvSpPr>
          <p:nvPr>
            <p:ph type="sldNum" sz="quarter" idx="12"/>
          </p:nvPr>
        </p:nvSpPr>
        <p:spPr/>
        <p:txBody>
          <a:bodyPr/>
          <a:lstStyle/>
          <a:p>
            <a:pPr>
              <a:defRPr/>
            </a:pPr>
            <a:fld id="{9538878D-D7ED-48F7-8F37-965CB088AE82}" type="slidenum">
              <a:rPr lang="en-AU" smtClean="0"/>
              <a:pPr>
                <a:defRPr/>
              </a:pPr>
              <a:t>8</a:t>
            </a:fld>
            <a:endParaRPr lang="en-AU"/>
          </a:p>
        </p:txBody>
      </p:sp>
    </p:spTree>
  </p:cSld>
  <p:clrMapOvr>
    <a:masterClrMapping/>
  </p:clrMapOvr>
  <p:transition advClick="0"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IN" smtClean="0"/>
          </a:p>
        </p:txBody>
      </p:sp>
      <p:sp>
        <p:nvSpPr>
          <p:cNvPr id="13315" name="Content Placeholder 2"/>
          <p:cNvSpPr>
            <a:spLocks noGrp="1"/>
          </p:cNvSpPr>
          <p:nvPr>
            <p:ph idx="1"/>
          </p:nvPr>
        </p:nvSpPr>
        <p:spPr/>
        <p:txBody>
          <a:bodyPr/>
          <a:lstStyle/>
          <a:p>
            <a:pPr algn="just" eaLnBrk="1" hangingPunct="1"/>
            <a:r>
              <a:rPr lang="en-US" sz="2800" smtClean="0">
                <a:solidFill>
                  <a:srgbClr val="FF0000"/>
                </a:solidFill>
              </a:rPr>
              <a:t>Coastal aquifers prove to be an important source of ground water resource.</a:t>
            </a:r>
          </a:p>
          <a:p>
            <a:pPr algn="just" eaLnBrk="1" hangingPunct="1"/>
            <a:r>
              <a:rPr lang="en-US" sz="2800" smtClean="0">
                <a:solidFill>
                  <a:srgbClr val="002060"/>
                </a:solidFill>
              </a:rPr>
              <a:t>Seawater is the most common pollutant of fresh water in coastal aquifers</a:t>
            </a:r>
          </a:p>
          <a:p>
            <a:pPr algn="just" eaLnBrk="1" hangingPunct="1"/>
            <a:r>
              <a:rPr lang="en-US" sz="2800" smtClean="0"/>
              <a:t>Seawater intrusion in fresh water aquifers- Results from the activities of Man.</a:t>
            </a:r>
          </a:p>
          <a:p>
            <a:pPr algn="just" eaLnBrk="1" hangingPunct="1"/>
            <a:r>
              <a:rPr lang="en-US" sz="2800" smtClean="0"/>
              <a:t>Excessive ground water pumping</a:t>
            </a:r>
          </a:p>
          <a:p>
            <a:pPr lvl="1" algn="just" eaLnBrk="1" hangingPunct="1"/>
            <a:r>
              <a:rPr lang="en-US" sz="2600" smtClean="0"/>
              <a:t>Deterioration of water quality</a:t>
            </a:r>
          </a:p>
          <a:p>
            <a:pPr lvl="1" algn="just" eaLnBrk="1" hangingPunct="1"/>
            <a:r>
              <a:rPr lang="en-US" sz="2600" smtClean="0"/>
              <a:t>Dictating expensive remedies</a:t>
            </a:r>
          </a:p>
          <a:p>
            <a:endParaRPr lang="en-IN" smtClean="0"/>
          </a:p>
        </p:txBody>
      </p:sp>
      <p:sp>
        <p:nvSpPr>
          <p:cNvPr id="4" name="Slide Number Placeholder 3"/>
          <p:cNvSpPr>
            <a:spLocks noGrp="1"/>
          </p:cNvSpPr>
          <p:nvPr>
            <p:ph type="sldNum" sz="quarter" idx="12"/>
          </p:nvPr>
        </p:nvSpPr>
        <p:spPr/>
        <p:txBody>
          <a:bodyPr/>
          <a:lstStyle/>
          <a:p>
            <a:pPr>
              <a:defRPr/>
            </a:pPr>
            <a:fld id="{299FA8DB-E94E-4BF7-A8BC-6D2DCA78A311}" type="slidenum">
              <a:rPr lang="en-AU" smtClean="0"/>
              <a:pPr>
                <a:defRPr/>
              </a:pPr>
              <a:t>9</a:t>
            </a:fld>
            <a:endParaRPr lang="en-AU"/>
          </a:p>
        </p:txBody>
      </p:sp>
    </p:spTree>
  </p:cSld>
  <p:clrMapOvr>
    <a:masterClrMapping/>
  </p:clrMapOvr>
  <p:transition advClick="0" advTm="30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3140</TotalTime>
  <Words>3319</Words>
  <Application>Microsoft PowerPoint 7.0</Application>
  <PresentationFormat>On-screen Show (4:3)</PresentationFormat>
  <Paragraphs>453</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Times New Roman</vt:lpstr>
      <vt:lpstr>Arial</vt:lpstr>
      <vt:lpstr>Calibri</vt:lpstr>
      <vt:lpstr>Constantia</vt:lpstr>
      <vt:lpstr>Wingdings 2</vt:lpstr>
      <vt:lpstr>Wingdings</vt:lpstr>
      <vt:lpstr>Segoe UI Semilight</vt:lpstr>
      <vt:lpstr>Flow</vt:lpstr>
      <vt:lpstr>Slide 1</vt:lpstr>
      <vt:lpstr>Contents – Presentation outline</vt:lpstr>
      <vt:lpstr>Introduction:</vt:lpstr>
      <vt:lpstr>Slide 4</vt:lpstr>
      <vt:lpstr>Slide 5</vt:lpstr>
      <vt:lpstr> Hydrological Issues of Coastal Regions: </vt:lpstr>
      <vt:lpstr>Slide 7</vt:lpstr>
      <vt:lpstr>Problems with groundwater  </vt:lpstr>
      <vt:lpstr>Slide 9</vt:lpstr>
      <vt:lpstr>Objectives:</vt:lpstr>
      <vt:lpstr>Slide 11</vt:lpstr>
      <vt:lpstr>Slide 12</vt:lpstr>
      <vt:lpstr>Study Area</vt:lpstr>
      <vt:lpstr> Rainfall:</vt:lpstr>
      <vt:lpstr> Soils:</vt:lpstr>
      <vt:lpstr>Land Use</vt:lpstr>
      <vt:lpstr>Methodology</vt:lpstr>
      <vt:lpstr>Slide 18</vt:lpstr>
      <vt:lpstr>Slide 19</vt:lpstr>
      <vt:lpstr>Chemical Analysis:</vt:lpstr>
      <vt:lpstr> Chemical Parameters</vt:lpstr>
      <vt:lpstr>Results and Discussions</vt:lpstr>
      <vt:lpstr>Slide 23</vt:lpstr>
      <vt:lpstr>Slide 24</vt:lpstr>
      <vt:lpstr>Slide 25</vt:lpstr>
      <vt:lpstr>Slide 26</vt:lpstr>
      <vt:lpstr>Chemical constituents:</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Drainage Map</vt:lpstr>
      <vt:lpstr>Slope Map</vt:lpstr>
      <vt:lpstr>Observation Wells</vt:lpstr>
      <vt:lpstr>Pumping Wells</vt:lpstr>
      <vt:lpstr>Slide 44</vt:lpstr>
      <vt:lpstr>Slide 45</vt:lpstr>
      <vt:lpstr>Slide 46</vt:lpstr>
      <vt:lpstr>Slide 47</vt:lpstr>
      <vt:lpstr>Slide 48</vt:lpstr>
      <vt:lpstr>Groundwater Contours In m (amsl) in January 2013</vt:lpstr>
      <vt:lpstr>   Observed TDS Contours In The Study Area  During May 2012</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dc:creator>
  <cp:lastModifiedBy>ravindra-s</cp:lastModifiedBy>
  <cp:revision>188</cp:revision>
  <cp:lastPrinted>1601-01-01T00:00:00Z</cp:lastPrinted>
  <dcterms:created xsi:type="dcterms:W3CDTF">1601-01-01T00:00:00Z</dcterms:created>
  <dcterms:modified xsi:type="dcterms:W3CDTF">2014-07-22T05:39:05Z</dcterms:modified>
</cp:coreProperties>
</file>