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0"/>
  </p:notesMasterIdLst>
  <p:handoutMasterIdLst>
    <p:handoutMasterId r:id="rId21"/>
  </p:handoutMasterIdLst>
  <p:sldIdLst>
    <p:sldId id="277" r:id="rId3"/>
    <p:sldId id="273" r:id="rId4"/>
    <p:sldId id="258" r:id="rId5"/>
    <p:sldId id="289" r:id="rId6"/>
    <p:sldId id="290" r:id="rId7"/>
    <p:sldId id="276" r:id="rId8"/>
    <p:sldId id="278" r:id="rId9"/>
    <p:sldId id="291" r:id="rId10"/>
    <p:sldId id="293" r:id="rId11"/>
    <p:sldId id="280" r:id="rId12"/>
    <p:sldId id="287" r:id="rId13"/>
    <p:sldId id="292" r:id="rId14"/>
    <p:sldId id="288" r:id="rId15"/>
    <p:sldId id="294" r:id="rId16"/>
    <p:sldId id="281" r:id="rId17"/>
    <p:sldId id="286" r:id="rId18"/>
    <p:sldId id="285" r:id="rId19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3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CC66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73" autoAdjust="0"/>
    <p:restoredTop sz="94492" autoAdjust="0"/>
  </p:normalViewPr>
  <p:slideViewPr>
    <p:cSldViewPr>
      <p:cViewPr>
        <p:scale>
          <a:sx n="59" d="100"/>
          <a:sy n="59" d="100"/>
        </p:scale>
        <p:origin x="-108" y="270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ropbox\IVRI%20Kolkata\Abstract%20and%20conferences\Hyderabad%20conference%20lichhi\graph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Dropbox\IVRI%20Kolkata\Abstract%20and%20conferences\Hyderabad%20conference%20lichhi\graph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ropbox\IVRI%20Kolkata\Abstract%20and%20conferences\Hyderabad%20conference%20lichhi\graph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ropbox\IVRI%20Kolkata\Abstract%20and%20conferences\Hyderabad%20conference%20lichhi\graph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256274764489176"/>
          <c:y val="3.145844269466317E-2"/>
          <c:w val="0.83826298583029835"/>
          <c:h val="0.885856080489938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</c:spPr>
          <c:invertIfNegative val="0"/>
          <c:errBars>
            <c:errBarType val="both"/>
            <c:errValType val="cust"/>
            <c:noEndCap val="0"/>
            <c:plus>
              <c:numRef>
                <c:f>Sheet1!$B$31:$E$31</c:f>
                <c:numCache>
                  <c:formatCode>General</c:formatCode>
                  <c:ptCount val="4"/>
                  <c:pt idx="0">
                    <c:v>0.04</c:v>
                  </c:pt>
                  <c:pt idx="1">
                    <c:v>0.06</c:v>
                  </c:pt>
                  <c:pt idx="2">
                    <c:v>0.05</c:v>
                  </c:pt>
                  <c:pt idx="3">
                    <c:v>0.03</c:v>
                  </c:pt>
                </c:numCache>
              </c:numRef>
            </c:plus>
            <c:minus>
              <c:numRef>
                <c:f>Sheet1!$B$31:$E$31</c:f>
                <c:numCache>
                  <c:formatCode>General</c:formatCode>
                  <c:ptCount val="4"/>
                  <c:pt idx="0">
                    <c:v>0.04</c:v>
                  </c:pt>
                  <c:pt idx="1">
                    <c:v>0.06</c:v>
                  </c:pt>
                  <c:pt idx="2">
                    <c:v>0.05</c:v>
                  </c:pt>
                  <c:pt idx="3">
                    <c:v>0.03</c:v>
                  </c:pt>
                </c:numCache>
              </c:numRef>
            </c:minus>
          </c:errBars>
          <c:cat>
            <c:strRef>
              <c:f>Sheet1!$B$28:$E$28</c:f>
              <c:strCache>
                <c:ptCount val="4"/>
                <c:pt idx="0">
                  <c:v>control</c:v>
                </c:pt>
                <c:pt idx="1">
                  <c:v>LPE (1%)</c:v>
                </c:pt>
                <c:pt idx="2">
                  <c:v>LEP (1.5%)</c:v>
                </c:pt>
                <c:pt idx="3">
                  <c:v> BHT 100</c:v>
                </c:pt>
              </c:strCache>
            </c:strRef>
          </c:cat>
          <c:val>
            <c:numRef>
              <c:f>Sheet1!$B$29:$E$29</c:f>
              <c:numCache>
                <c:formatCode>General</c:formatCode>
                <c:ptCount val="4"/>
                <c:pt idx="0">
                  <c:v>0.09</c:v>
                </c:pt>
                <c:pt idx="1">
                  <c:v>0.22</c:v>
                </c:pt>
                <c:pt idx="2">
                  <c:v>0.28999999999999998</c:v>
                </c:pt>
                <c:pt idx="3">
                  <c:v>0.23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3997824"/>
        <c:axId val="63999360"/>
      </c:barChart>
      <c:catAx>
        <c:axId val="639978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63999360"/>
        <c:crosses val="autoZero"/>
        <c:auto val="1"/>
        <c:lblAlgn val="ctr"/>
        <c:lblOffset val="100"/>
        <c:noMultiLvlLbl val="0"/>
      </c:catAx>
      <c:valAx>
        <c:axId val="63999360"/>
        <c:scaling>
          <c:orientation val="minMax"/>
          <c:max val="0.4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400"/>
                  <a:t>Total phenolics</a:t>
                </a:r>
                <a:r>
                  <a:rPr lang="en-US" sz="1400" baseline="0"/>
                  <a:t> (mg GAE)</a:t>
                </a:r>
                <a:endParaRPr lang="en-US" sz="1400"/>
              </a:p>
            </c:rich>
          </c:tx>
          <c:layout>
            <c:manualLayout>
              <c:xMode val="edge"/>
              <c:yMode val="edge"/>
              <c:x val="1.3888888888888888E-2"/>
              <c:y val="0.1565031672939376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63997824"/>
        <c:crosses val="autoZero"/>
        <c:crossBetween val="between"/>
        <c:majorUnit val="5.000000000000001E-2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66FF"/>
            </a:solidFill>
          </c:spPr>
          <c:invertIfNegative val="0"/>
          <c:errBars>
            <c:errBarType val="both"/>
            <c:errValType val="cust"/>
            <c:noEndCap val="0"/>
            <c:plus>
              <c:numRef>
                <c:f>Sheet1!$B$8:$E$8</c:f>
                <c:numCache>
                  <c:formatCode>General</c:formatCode>
                  <c:ptCount val="4"/>
                  <c:pt idx="0">
                    <c:v>1.38</c:v>
                  </c:pt>
                  <c:pt idx="1">
                    <c:v>2.57</c:v>
                  </c:pt>
                  <c:pt idx="2">
                    <c:v>3.42</c:v>
                  </c:pt>
                  <c:pt idx="3">
                    <c:v>3.73</c:v>
                  </c:pt>
                </c:numCache>
              </c:numRef>
            </c:plus>
            <c:minus>
              <c:numRef>
                <c:f>Sheet1!$B$8:$E$8</c:f>
                <c:numCache>
                  <c:formatCode>General</c:formatCode>
                  <c:ptCount val="4"/>
                  <c:pt idx="0">
                    <c:v>1.38</c:v>
                  </c:pt>
                  <c:pt idx="1">
                    <c:v>2.57</c:v>
                  </c:pt>
                  <c:pt idx="2">
                    <c:v>3.42</c:v>
                  </c:pt>
                  <c:pt idx="3">
                    <c:v>3.73</c:v>
                  </c:pt>
                </c:numCache>
              </c:numRef>
            </c:minus>
          </c:errBars>
          <c:cat>
            <c:strRef>
              <c:f>Sheet1!$B$5:$E$5</c:f>
              <c:strCache>
                <c:ptCount val="4"/>
                <c:pt idx="0">
                  <c:v>control</c:v>
                </c:pt>
                <c:pt idx="1">
                  <c:v>LPE (1%)</c:v>
                </c:pt>
                <c:pt idx="2">
                  <c:v>LEP (1.5%)</c:v>
                </c:pt>
                <c:pt idx="3">
                  <c:v> BHT 100</c:v>
                </c:pt>
              </c:strCache>
            </c:strRef>
          </c:cat>
          <c:val>
            <c:numRef>
              <c:f>Sheet1!$B$6:$E$6</c:f>
              <c:numCache>
                <c:formatCode>General</c:formatCode>
                <c:ptCount val="4"/>
                <c:pt idx="0">
                  <c:v>17.559999999999999</c:v>
                </c:pt>
                <c:pt idx="1">
                  <c:v>49.39</c:v>
                </c:pt>
                <c:pt idx="2">
                  <c:v>64.86</c:v>
                </c:pt>
                <c:pt idx="3">
                  <c:v>66.25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075968"/>
        <c:axId val="79090048"/>
      </c:barChart>
      <c:catAx>
        <c:axId val="790759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79090048"/>
        <c:crosses val="autoZero"/>
        <c:auto val="1"/>
        <c:lblAlgn val="ctr"/>
        <c:lblOffset val="100"/>
        <c:noMultiLvlLbl val="0"/>
      </c:catAx>
      <c:valAx>
        <c:axId val="7909004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DPPH</a:t>
                </a:r>
                <a:r>
                  <a:rPr lang="en-US" sz="1400" baseline="0"/>
                  <a:t> (%RSA)</a:t>
                </a:r>
                <a:endParaRPr lang="en-US" sz="1400"/>
              </a:p>
            </c:rich>
          </c:tx>
          <c:layout>
            <c:manualLayout>
              <c:xMode val="edge"/>
              <c:yMode val="edge"/>
              <c:x val="1.9444444444444445E-2"/>
              <c:y val="0.3349223303849657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790759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5"/>
    </mc:Choice>
    <mc:Fallback>
      <c:style val="25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359494835872785"/>
          <c:y val="4.7581786651668539E-2"/>
          <c:w val="0.83259552783174828"/>
          <c:h val="0.77928290213723284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errBars>
            <c:errBarType val="both"/>
            <c:errValType val="cust"/>
            <c:noEndCap val="0"/>
            <c:plus>
              <c:numRef>
                <c:f>Sheet1!$B$50:$E$50</c:f>
                <c:numCache>
                  <c:formatCode>General</c:formatCode>
                  <c:ptCount val="4"/>
                  <c:pt idx="0">
                    <c:v>0.08</c:v>
                  </c:pt>
                  <c:pt idx="1">
                    <c:v>0.09</c:v>
                  </c:pt>
                  <c:pt idx="2">
                    <c:v>7.0000000000000007E-2</c:v>
                  </c:pt>
                  <c:pt idx="3">
                    <c:v>0.06</c:v>
                  </c:pt>
                </c:numCache>
              </c:numRef>
            </c:plus>
            <c:minus>
              <c:numRef>
                <c:f>Sheet1!$B$50:$E$50</c:f>
                <c:numCache>
                  <c:formatCode>General</c:formatCode>
                  <c:ptCount val="4"/>
                  <c:pt idx="0">
                    <c:v>0.08</c:v>
                  </c:pt>
                  <c:pt idx="1">
                    <c:v>0.09</c:v>
                  </c:pt>
                  <c:pt idx="2">
                    <c:v>7.0000000000000007E-2</c:v>
                  </c:pt>
                  <c:pt idx="3">
                    <c:v>0.06</c:v>
                  </c:pt>
                </c:numCache>
              </c:numRef>
            </c:minus>
          </c:errBars>
          <c:cat>
            <c:strRef>
              <c:f>Sheet1!$B$47:$E$47</c:f>
              <c:strCache>
                <c:ptCount val="4"/>
                <c:pt idx="0">
                  <c:v>control</c:v>
                </c:pt>
                <c:pt idx="1">
                  <c:v>LPE (1%)</c:v>
                </c:pt>
                <c:pt idx="2">
                  <c:v>LEP (1.5%)</c:v>
                </c:pt>
                <c:pt idx="3">
                  <c:v> BHT 100</c:v>
                </c:pt>
              </c:strCache>
            </c:strRef>
          </c:cat>
          <c:val>
            <c:numRef>
              <c:f>Sheet1!$B$48:$E$48</c:f>
              <c:numCache>
                <c:formatCode>General</c:formatCode>
                <c:ptCount val="4"/>
                <c:pt idx="0">
                  <c:v>0.28000000000000003</c:v>
                </c:pt>
                <c:pt idx="1">
                  <c:v>0.53</c:v>
                </c:pt>
                <c:pt idx="2">
                  <c:v>0.67</c:v>
                </c:pt>
                <c:pt idx="3">
                  <c:v>0.56000000000000005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965760"/>
        <c:axId val="78967552"/>
      </c:barChart>
      <c:catAx>
        <c:axId val="789657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78967552"/>
        <c:crosses val="autoZero"/>
        <c:auto val="1"/>
        <c:lblAlgn val="ctr"/>
        <c:lblOffset val="100"/>
        <c:noMultiLvlLbl val="0"/>
      </c:catAx>
      <c:valAx>
        <c:axId val="7896755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 Reducing power (A700)</a:t>
                </a:r>
              </a:p>
            </c:rich>
          </c:tx>
          <c:layout>
            <c:manualLayout>
              <c:xMode val="edge"/>
              <c:yMode val="edge"/>
              <c:x val="0"/>
              <c:y val="0.1958375515560555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789657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002405949256338E-2"/>
          <c:y val="5.1400554097404488E-2"/>
          <c:w val="0.86713604549431311"/>
          <c:h val="0.8326195683872849"/>
        </c:manualLayout>
      </c:layout>
      <c:lineChart>
        <c:grouping val="standard"/>
        <c:varyColors val="0"/>
        <c:ser>
          <c:idx val="0"/>
          <c:order val="0"/>
          <c:tx>
            <c:strRef>
              <c:f>Sheet1!$B$69</c:f>
              <c:strCache>
                <c:ptCount val="1"/>
                <c:pt idx="0">
                  <c:v>control</c:v>
                </c:pt>
              </c:strCache>
            </c:strRef>
          </c:tx>
          <c:errBars>
            <c:errDir val="y"/>
            <c:errBarType val="both"/>
            <c:errValType val="cust"/>
            <c:noEndCap val="0"/>
            <c:plus>
              <c:numRef>
                <c:f>Sheet1!$I$69:$M$69</c:f>
                <c:numCache>
                  <c:formatCode>General</c:formatCode>
                  <c:ptCount val="5"/>
                  <c:pt idx="0">
                    <c:v>0.02</c:v>
                  </c:pt>
                  <c:pt idx="1">
                    <c:v>0.02</c:v>
                  </c:pt>
                  <c:pt idx="2">
                    <c:v>0.01</c:v>
                  </c:pt>
                  <c:pt idx="3">
                    <c:v>0.01</c:v>
                  </c:pt>
                  <c:pt idx="4">
                    <c:v>0.02</c:v>
                  </c:pt>
                </c:numCache>
              </c:numRef>
            </c:plus>
            <c:minus>
              <c:numRef>
                <c:f>Sheet1!$I$69:$M$69</c:f>
                <c:numCache>
                  <c:formatCode>General</c:formatCode>
                  <c:ptCount val="5"/>
                  <c:pt idx="0">
                    <c:v>0.02</c:v>
                  </c:pt>
                  <c:pt idx="1">
                    <c:v>0.02</c:v>
                  </c:pt>
                  <c:pt idx="2">
                    <c:v>0.01</c:v>
                  </c:pt>
                  <c:pt idx="3">
                    <c:v>0.01</c:v>
                  </c:pt>
                  <c:pt idx="4">
                    <c:v>0.02</c:v>
                  </c:pt>
                </c:numCache>
              </c:numRef>
            </c:minus>
          </c:errBars>
          <c:cat>
            <c:strRef>
              <c:f>Sheet1!$C$68:$G$68</c:f>
              <c:strCache>
                <c:ptCount val="5"/>
                <c:pt idx="0">
                  <c:v>0 day</c:v>
                </c:pt>
                <c:pt idx="1">
                  <c:v>3 day</c:v>
                </c:pt>
                <c:pt idx="2">
                  <c:v>6 day</c:v>
                </c:pt>
                <c:pt idx="3">
                  <c:v>9 day</c:v>
                </c:pt>
                <c:pt idx="4">
                  <c:v>12 day</c:v>
                </c:pt>
              </c:strCache>
            </c:strRef>
          </c:cat>
          <c:val>
            <c:numRef>
              <c:f>Sheet1!$C$69:$G$69</c:f>
              <c:numCache>
                <c:formatCode>General</c:formatCode>
                <c:ptCount val="5"/>
                <c:pt idx="0">
                  <c:v>0.31</c:v>
                </c:pt>
                <c:pt idx="1">
                  <c:v>0.47</c:v>
                </c:pt>
                <c:pt idx="2">
                  <c:v>0.69</c:v>
                </c:pt>
                <c:pt idx="3">
                  <c:v>0.95</c:v>
                </c:pt>
                <c:pt idx="4">
                  <c:v>1.1399999999999999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Sheet1!$B$70</c:f>
              <c:strCache>
                <c:ptCount val="1"/>
                <c:pt idx="0">
                  <c:v>LPE (1%)</c:v>
                </c:pt>
              </c:strCache>
            </c:strRef>
          </c:tx>
          <c:errBars>
            <c:errDir val="y"/>
            <c:errBarType val="both"/>
            <c:errValType val="cust"/>
            <c:noEndCap val="0"/>
            <c:plus>
              <c:numRef>
                <c:f>Sheet1!$I$71:$M$71</c:f>
                <c:numCache>
                  <c:formatCode>General</c:formatCode>
                  <c:ptCount val="5"/>
                  <c:pt idx="0">
                    <c:v>0.01</c:v>
                  </c:pt>
                  <c:pt idx="1">
                    <c:v>0.01</c:v>
                  </c:pt>
                  <c:pt idx="2">
                    <c:v>0.02</c:v>
                  </c:pt>
                  <c:pt idx="3">
                    <c:v>0.03</c:v>
                  </c:pt>
                  <c:pt idx="4">
                    <c:v>0.02</c:v>
                  </c:pt>
                </c:numCache>
              </c:numRef>
            </c:plus>
            <c:minus>
              <c:numRef>
                <c:f>Sheet1!$I$71:$M$71</c:f>
                <c:numCache>
                  <c:formatCode>General</c:formatCode>
                  <c:ptCount val="5"/>
                  <c:pt idx="0">
                    <c:v>0.01</c:v>
                  </c:pt>
                  <c:pt idx="1">
                    <c:v>0.01</c:v>
                  </c:pt>
                  <c:pt idx="2">
                    <c:v>0.02</c:v>
                  </c:pt>
                  <c:pt idx="3">
                    <c:v>0.03</c:v>
                  </c:pt>
                  <c:pt idx="4">
                    <c:v>0.02</c:v>
                  </c:pt>
                </c:numCache>
              </c:numRef>
            </c:minus>
          </c:errBars>
          <c:cat>
            <c:strRef>
              <c:f>Sheet1!$C$68:$G$68</c:f>
              <c:strCache>
                <c:ptCount val="5"/>
                <c:pt idx="0">
                  <c:v>0 day</c:v>
                </c:pt>
                <c:pt idx="1">
                  <c:v>3 day</c:v>
                </c:pt>
                <c:pt idx="2">
                  <c:v>6 day</c:v>
                </c:pt>
                <c:pt idx="3">
                  <c:v>9 day</c:v>
                </c:pt>
                <c:pt idx="4">
                  <c:v>12 day</c:v>
                </c:pt>
              </c:strCache>
            </c:strRef>
          </c:cat>
          <c:val>
            <c:numRef>
              <c:f>Sheet1!$C$70:$G$70</c:f>
              <c:numCache>
                <c:formatCode>General</c:formatCode>
                <c:ptCount val="5"/>
                <c:pt idx="0">
                  <c:v>0.24</c:v>
                </c:pt>
                <c:pt idx="1">
                  <c:v>0.41</c:v>
                </c:pt>
                <c:pt idx="2">
                  <c:v>0.62</c:v>
                </c:pt>
                <c:pt idx="3">
                  <c:v>0.85</c:v>
                </c:pt>
                <c:pt idx="4">
                  <c:v>0.97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Sheet1!$B$71</c:f>
              <c:strCache>
                <c:ptCount val="1"/>
                <c:pt idx="0">
                  <c:v>LEP (1.5%)</c:v>
                </c:pt>
              </c:strCache>
            </c:strRef>
          </c:tx>
          <c:cat>
            <c:strRef>
              <c:f>Sheet1!$C$68:$G$68</c:f>
              <c:strCache>
                <c:ptCount val="5"/>
                <c:pt idx="0">
                  <c:v>0 day</c:v>
                </c:pt>
                <c:pt idx="1">
                  <c:v>3 day</c:v>
                </c:pt>
                <c:pt idx="2">
                  <c:v>6 day</c:v>
                </c:pt>
                <c:pt idx="3">
                  <c:v>9 day</c:v>
                </c:pt>
                <c:pt idx="4">
                  <c:v>12 day</c:v>
                </c:pt>
              </c:strCache>
            </c:strRef>
          </c:cat>
          <c:val>
            <c:numRef>
              <c:f>Sheet1!$C$71:$G$71</c:f>
              <c:numCache>
                <c:formatCode>General</c:formatCode>
                <c:ptCount val="5"/>
                <c:pt idx="0">
                  <c:v>0.2</c:v>
                </c:pt>
                <c:pt idx="1">
                  <c:v>0.32</c:v>
                </c:pt>
                <c:pt idx="2">
                  <c:v>0.51</c:v>
                </c:pt>
                <c:pt idx="3">
                  <c:v>0.74</c:v>
                </c:pt>
                <c:pt idx="4">
                  <c:v>0.89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Sheet1!$B$72</c:f>
              <c:strCache>
                <c:ptCount val="1"/>
                <c:pt idx="0">
                  <c:v> BHT 100</c:v>
                </c:pt>
              </c:strCache>
            </c:strRef>
          </c:tx>
          <c:errBars>
            <c:errDir val="y"/>
            <c:errBarType val="both"/>
            <c:errValType val="cust"/>
            <c:noEndCap val="0"/>
            <c:plus>
              <c:numRef>
                <c:f>Sheet1!$I$73:$M$73</c:f>
                <c:numCache>
                  <c:formatCode>General</c:formatCode>
                  <c:ptCount val="5"/>
                  <c:pt idx="0">
                    <c:v>0.02</c:v>
                  </c:pt>
                  <c:pt idx="1">
                    <c:v>0.02</c:v>
                  </c:pt>
                  <c:pt idx="2">
                    <c:v>0.03</c:v>
                  </c:pt>
                  <c:pt idx="3">
                    <c:v>0.04</c:v>
                  </c:pt>
                  <c:pt idx="4">
                    <c:v>0.02</c:v>
                  </c:pt>
                </c:numCache>
              </c:numRef>
            </c:plus>
            <c:minus>
              <c:numRef>
                <c:f>Sheet1!$I$73:$M$73</c:f>
                <c:numCache>
                  <c:formatCode>General</c:formatCode>
                  <c:ptCount val="5"/>
                  <c:pt idx="0">
                    <c:v>0.02</c:v>
                  </c:pt>
                  <c:pt idx="1">
                    <c:v>0.02</c:v>
                  </c:pt>
                  <c:pt idx="2">
                    <c:v>0.03</c:v>
                  </c:pt>
                  <c:pt idx="3">
                    <c:v>0.04</c:v>
                  </c:pt>
                  <c:pt idx="4">
                    <c:v>0.02</c:v>
                  </c:pt>
                </c:numCache>
              </c:numRef>
            </c:minus>
          </c:errBars>
          <c:cat>
            <c:strRef>
              <c:f>Sheet1!$C$68:$G$68</c:f>
              <c:strCache>
                <c:ptCount val="5"/>
                <c:pt idx="0">
                  <c:v>0 day</c:v>
                </c:pt>
                <c:pt idx="1">
                  <c:v>3 day</c:v>
                </c:pt>
                <c:pt idx="2">
                  <c:v>6 day</c:v>
                </c:pt>
                <c:pt idx="3">
                  <c:v>9 day</c:v>
                </c:pt>
                <c:pt idx="4">
                  <c:v>12 day</c:v>
                </c:pt>
              </c:strCache>
            </c:strRef>
          </c:cat>
          <c:val>
            <c:numRef>
              <c:f>Sheet1!$C$72:$G$72</c:f>
              <c:numCache>
                <c:formatCode>General</c:formatCode>
                <c:ptCount val="5"/>
                <c:pt idx="0">
                  <c:v>0.2</c:v>
                </c:pt>
                <c:pt idx="1">
                  <c:v>0.31</c:v>
                </c:pt>
                <c:pt idx="2">
                  <c:v>0.52</c:v>
                </c:pt>
                <c:pt idx="3">
                  <c:v>0.75</c:v>
                </c:pt>
                <c:pt idx="4">
                  <c:v>0.92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9023488"/>
        <c:axId val="79025280"/>
      </c:lineChart>
      <c:catAx>
        <c:axId val="790234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79025280"/>
        <c:crosses val="autoZero"/>
        <c:auto val="1"/>
        <c:lblAlgn val="ctr"/>
        <c:lblOffset val="100"/>
        <c:noMultiLvlLbl val="0"/>
      </c:catAx>
      <c:valAx>
        <c:axId val="790252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79023488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20708062632855304"/>
          <c:y val="0.10248162375929423"/>
          <c:w val="0.1834984980489606"/>
          <c:h val="0.25995203429759961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0.20548</cdr:x>
      <cdr:y>0.05182</cdr:y>
    </cdr:from>
    <cdr:to>
      <cdr:x>0.90411</cdr:x>
      <cdr:y>0.70816</cdr:y>
    </cdr:to>
    <cdr:grpSp>
      <cdr:nvGrpSpPr>
        <cdr:cNvPr id="7" name="Group 6"/>
        <cdr:cNvGrpSpPr/>
      </cdr:nvGrpSpPr>
      <cdr:grpSpPr>
        <a:xfrm xmlns:a="http://schemas.openxmlformats.org/drawingml/2006/main">
          <a:off x="1143003" y="228615"/>
          <a:ext cx="3886199" cy="2895591"/>
          <a:chOff x="1143000" y="228600"/>
          <a:chExt cx="3886200" cy="2895600"/>
        </a:xfrm>
      </cdr:grpSpPr>
      <cdr:sp macro="" textlink="">
        <cdr:nvSpPr>
          <cdr:cNvPr id="2" name="TextBox 1"/>
          <cdr:cNvSpPr txBox="1"/>
        </cdr:nvSpPr>
        <cdr:spPr>
          <a:xfrm xmlns:a="http://schemas.openxmlformats.org/drawingml/2006/main">
            <a:off x="4648200" y="228600"/>
            <a:ext cx="381000" cy="381000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vertOverflow="clip" wrap="square" rtlCol="0"/>
          <a:lstStyle xmlns:a="http://schemas.openxmlformats.org/drawingml/2006/main"/>
          <a:p xmlns:a="http://schemas.openxmlformats.org/drawingml/2006/main">
            <a:r>
              <a:rPr lang="en-US" sz="1400" dirty="0"/>
              <a:t>a</a:t>
            </a:r>
          </a:p>
        </cdr:txBody>
      </cdr:sp>
      <cdr:sp macro="" textlink="">
        <cdr:nvSpPr>
          <cdr:cNvPr id="3" name="TextBox 1"/>
          <cdr:cNvSpPr txBox="1"/>
        </cdr:nvSpPr>
        <cdr:spPr>
          <a:xfrm xmlns:a="http://schemas.openxmlformats.org/drawingml/2006/main">
            <a:off x="2286000" y="1066800"/>
            <a:ext cx="381000" cy="381000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n-US" sz="1400" dirty="0" smtClean="0"/>
              <a:t>b</a:t>
            </a:r>
            <a:endParaRPr lang="en-US" sz="1400" dirty="0"/>
          </a:p>
        </cdr:txBody>
      </cdr:sp>
      <cdr:sp macro="" textlink="">
        <cdr:nvSpPr>
          <cdr:cNvPr id="5" name="TextBox 1"/>
          <cdr:cNvSpPr txBox="1"/>
        </cdr:nvSpPr>
        <cdr:spPr>
          <a:xfrm xmlns:a="http://schemas.openxmlformats.org/drawingml/2006/main">
            <a:off x="3556000" y="355600"/>
            <a:ext cx="381000" cy="381000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n-US" sz="1400" dirty="0"/>
              <a:t>a</a:t>
            </a:r>
          </a:p>
        </cdr:txBody>
      </cdr:sp>
      <cdr:sp macro="" textlink="">
        <cdr:nvSpPr>
          <cdr:cNvPr id="6" name="TextBox 1"/>
          <cdr:cNvSpPr txBox="1"/>
        </cdr:nvSpPr>
        <cdr:spPr>
          <a:xfrm xmlns:a="http://schemas.openxmlformats.org/drawingml/2006/main">
            <a:off x="1143000" y="2743200"/>
            <a:ext cx="381000" cy="381000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n-US" sz="1400" dirty="0" smtClean="0"/>
              <a:t>c</a:t>
            </a:r>
            <a:endParaRPr lang="en-US" sz="1400" dirty="0"/>
          </a:p>
        </cdr:txBody>
      </cdr:sp>
    </cdr:grp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E03B7-B591-4A2A-B695-014C5A39F13E}" type="datetimeFigureOut">
              <a:rPr lang="en-US"/>
              <a:t>9/16/2014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322BB-75AD-4A1E-9661-2724167329F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270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FBD7B-E4FB-4AA8-9540-FD148073ACB3}" type="datetimeFigureOut">
              <a:rPr lang="en-US"/>
              <a:t>9/16/2014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5B7DE-1198-4F2F-B574-CA8CAE34164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2312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0" y="1135743"/>
            <a:ext cx="1622332" cy="799981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324" y="362396"/>
            <a:ext cx="9141619" cy="167640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60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2089595"/>
            <a:ext cx="9141619" cy="886344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accent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09051-6E81-43E8-9099-FF6A0C3DCFE8}" type="datetime1">
              <a:rPr lang="en-US"/>
              <a:t>9/16/2014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751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EAB04-7709-4C1E-A61A-74684A0170FC}" type="datetime1">
              <a:rPr lang="en-US"/>
              <a:t>9/16/2014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4082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 rot="5400000">
            <a:off x="9583007" y="233864"/>
            <a:ext cx="1063300" cy="524046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5" name="bottom graphic"/>
          <p:cNvGrpSpPr/>
          <p:nvPr/>
        </p:nvGrpSpPr>
        <p:grpSpPr>
          <a:xfrm>
            <a:off x="0" y="5395517"/>
            <a:ext cx="12188825" cy="1462483"/>
            <a:chOff x="0" y="4046638"/>
            <a:chExt cx="9144000" cy="1096862"/>
          </a:xfrm>
        </p:grpSpPr>
        <p:sp>
          <p:nvSpPr>
            <p:cNvPr id="16" name="Freeform 15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72"/>
            <p:cNvSpPr/>
            <p:nvPr/>
          </p:nvSpPr>
          <p:spPr bwMode="ltGray">
            <a:xfrm rot="5400000">
              <a:off x="4023569" y="23069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51060" y="1150514"/>
            <a:ext cx="1828324" cy="502168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8882" y="1150514"/>
            <a:ext cx="8227457" cy="5021685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9BD0D-E0B1-4CED-AC65-708AC79EB9CD}" type="datetime1">
              <a:rPr lang="en-US"/>
              <a:t>9/16/2014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  <p:pic>
        <p:nvPicPr>
          <p:cNvPr id="14" name="Picture 13"/>
          <p:cNvPicPr/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6012" y="0"/>
            <a:ext cx="912813" cy="914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164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EA6D-DF0B-4D4B-B359-5F1D1D0E30A4}" type="datetime1">
              <a:rPr lang="en-US"/>
              <a:t>9/16/2014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515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0" y="3124415"/>
            <a:ext cx="1622332" cy="805061"/>
            <a:chOff x="0" y="2343311"/>
            <a:chExt cx="1217066" cy="603796"/>
          </a:xfrm>
        </p:grpSpPr>
        <p:sp>
          <p:nvSpPr>
            <p:cNvPr id="8" name="Rounded Rectangle 7"/>
            <p:cNvSpPr/>
            <p:nvPr/>
          </p:nvSpPr>
          <p:spPr>
            <a:xfrm>
              <a:off x="787514" y="2347123"/>
              <a:ext cx="429552" cy="599984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86370" y="2347123"/>
              <a:ext cx="429552" cy="599984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92604" y="2535915"/>
              <a:ext cx="599986" cy="214778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9" name="bottom graphic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20" name="Freeform 19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324" y="1932518"/>
            <a:ext cx="9141619" cy="2105367"/>
          </a:xfrm>
        </p:spPr>
        <p:txBody>
          <a:bodyPr anchor="b">
            <a:normAutofit/>
          </a:bodyPr>
          <a:lstStyle>
            <a:lvl1pPr algn="l">
              <a:defRPr sz="60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324" y="4084264"/>
            <a:ext cx="9141619" cy="933297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DB99-15BC-4479-BAC5-1E502E66917A}" type="datetime1">
              <a:rPr lang="en-US"/>
              <a:t>9/16/2014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69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8882" y="1600200"/>
            <a:ext cx="4875530" cy="4572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2" y="1600200"/>
            <a:ext cx="4875530" cy="4572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C2A3-CD19-48AB-9F64-ECCF75182EDD}" type="datetime1">
              <a:rPr lang="en-US"/>
              <a:t>9/16/2014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779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2" y="1596571"/>
            <a:ext cx="487553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882" y="2413000"/>
            <a:ext cx="4875530" cy="375919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412" y="1596571"/>
            <a:ext cx="487553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412" y="2413000"/>
            <a:ext cx="4875530" cy="375919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E8C1-7C87-4705-AB97-8CD17D208E3F}" type="datetime1">
              <a:rPr lang="en-US"/>
              <a:t>9/16/2014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8703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C624E-DF92-4841-B9B9-DD11AA239B85}" type="datetime1">
              <a:rPr lang="en-US"/>
              <a:t>9/16/2014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90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bottom graphic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9" name="Freeform 8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3AE1-4360-4D5B-BDBC-656B872DD533}" type="datetime1">
              <a:rPr lang="en-US"/>
              <a:t>9/16/2014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  <p:pic>
        <p:nvPicPr>
          <p:cNvPr id="11" name="Picture 10"/>
          <p:cNvPicPr/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6012" y="0"/>
            <a:ext cx="912813" cy="914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2539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5530" y="1600200"/>
            <a:ext cx="6094413" cy="4572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3" y="1600202"/>
            <a:ext cx="3453500" cy="4571999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90708-46A4-4851-883E-8DFB8939107E}" type="datetime1">
              <a:rPr lang="en-US"/>
              <a:t>9/16/2014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8396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8887" y="1600200"/>
            <a:ext cx="6703850" cy="3657600"/>
          </a:xfrm>
          <a:prstGeom prst="roundRect">
            <a:avLst>
              <a:gd name="adj" fmla="val 3098"/>
            </a:avLst>
          </a:prstGeom>
        </p:spPr>
        <p:txBody>
          <a:bodyPr>
            <a:normAutofit/>
          </a:bodyPr>
          <a:lstStyle>
            <a:lvl1pPr marL="0" indent="0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5883" y="1600200"/>
            <a:ext cx="2844059" cy="3759200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8EFFC-86AE-4294-A319-CAFC2651994B}" type="datetime1">
              <a:rPr lang="en-US"/>
              <a:t>9/16/2014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4298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bottom graphic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21" name="Freeform 20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grpSp>
        <p:nvGrpSpPr>
          <p:cNvPr id="7" name="squares"/>
          <p:cNvGrpSpPr/>
          <p:nvPr/>
        </p:nvGrpSpPr>
        <p:grpSpPr>
          <a:xfrm>
            <a:off x="1" y="800551"/>
            <a:ext cx="1063023" cy="524183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8883" y="6448425"/>
            <a:ext cx="8288401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8883" y="152400"/>
            <a:ext cx="9751060" cy="12954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600200"/>
            <a:ext cx="9751060" cy="45720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547913" y="6448425"/>
            <a:ext cx="142203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29E8617-6EA8-4B97-A5E8-E18E98765EE2}" type="datetime1">
              <a:rPr lang="en-US"/>
              <a:pPr/>
              <a:t>9/16/2014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71516" y="6448425"/>
            <a:ext cx="812588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4C99D79-8A4B-4031-B1E0-AF26F8EDF2B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2682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55772" indent="-304747" algn="l" defTabSz="1218987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0679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5782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0884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987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01089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6192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91294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1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3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4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jp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gif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4805" y="2286000"/>
            <a:ext cx="2590800" cy="176212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85611"/>
            <a:ext cx="1827212" cy="1104509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827212" y="762000"/>
            <a:ext cx="9141619" cy="1124396"/>
          </a:xfrm>
          <a:prstGeom prst="rect">
            <a:avLst/>
          </a:prstGeom>
        </p:spPr>
        <p:txBody>
          <a:bodyPr/>
          <a:lstStyle>
            <a:lvl1pPr algn="l" defTabSz="1218987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rgbClr val="0000FF"/>
                </a:solidFill>
              </a:rPr>
              <a:t>Antioxidant </a:t>
            </a:r>
            <a:r>
              <a:rPr lang="en-US" b="1" dirty="0" smtClean="0">
                <a:solidFill>
                  <a:srgbClr val="0000FF"/>
                </a:solidFill>
              </a:rPr>
              <a:t>effect </a:t>
            </a:r>
            <a:r>
              <a:rPr lang="en-US" b="1" dirty="0">
                <a:solidFill>
                  <a:srgbClr val="0000FF"/>
                </a:solidFill>
              </a:rPr>
              <a:t>of </a:t>
            </a:r>
            <a:r>
              <a:rPr lang="en-US" b="1" dirty="0" smtClean="0">
                <a:solidFill>
                  <a:srgbClr val="0000FF"/>
                </a:solidFill>
              </a:rPr>
              <a:t>Litchi </a:t>
            </a:r>
            <a:r>
              <a:rPr lang="en-US" b="1" dirty="0">
                <a:solidFill>
                  <a:srgbClr val="0000FF"/>
                </a:solidFill>
              </a:rPr>
              <a:t>fruit pericarp extract </a:t>
            </a:r>
            <a:r>
              <a:rPr lang="en-US" b="1" dirty="0" smtClean="0">
                <a:solidFill>
                  <a:srgbClr val="0000FF"/>
                </a:solidFill>
              </a:rPr>
              <a:t>in </a:t>
            </a:r>
            <a:r>
              <a:rPr lang="en-US" b="1" dirty="0">
                <a:solidFill>
                  <a:srgbClr val="0000FF"/>
                </a:solidFill>
              </a:rPr>
              <a:t>sheep meat nuggets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540061" y="4724399"/>
            <a:ext cx="9715920" cy="609601"/>
          </a:xfrm>
          <a:prstGeom prst="rect">
            <a:avLst/>
          </a:prstGeom>
        </p:spPr>
        <p:txBody>
          <a:bodyPr/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772" indent="-304747" algn="l" defTabSz="1218987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0679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7822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0884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59872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089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61922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12947" indent="-30474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IN" sz="2400" b="1" dirty="0" err="1" smtClean="0">
                <a:solidFill>
                  <a:srgbClr val="0000FF"/>
                </a:solidFill>
              </a:rPr>
              <a:t>Arun</a:t>
            </a:r>
            <a:r>
              <a:rPr lang="en-IN" sz="2400" b="1" dirty="0" smtClean="0">
                <a:solidFill>
                  <a:srgbClr val="0000FF"/>
                </a:solidFill>
              </a:rPr>
              <a:t> </a:t>
            </a:r>
            <a:r>
              <a:rPr lang="en-IN" sz="2400" b="1" dirty="0" smtClean="0">
                <a:solidFill>
                  <a:srgbClr val="0000FF"/>
                </a:solidFill>
              </a:rPr>
              <a:t>Kr Das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85095" y="5334000"/>
            <a:ext cx="102902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dirty="0"/>
              <a:t>Eastern Regional </a:t>
            </a:r>
            <a:r>
              <a:rPr lang="en-IN" dirty="0" smtClean="0"/>
              <a:t>Station, </a:t>
            </a:r>
            <a:endParaRPr lang="en-US" dirty="0" smtClean="0"/>
          </a:p>
          <a:p>
            <a:pPr algn="ctr"/>
            <a:r>
              <a:rPr lang="en-IN" b="1" dirty="0" smtClean="0"/>
              <a:t>ICAR-Indian </a:t>
            </a:r>
            <a:r>
              <a:rPr lang="en-IN" b="1" dirty="0" smtClean="0"/>
              <a:t>Veterinary Research </a:t>
            </a:r>
            <a:r>
              <a:rPr lang="en-IN" b="1" dirty="0" smtClean="0"/>
              <a:t>Institute</a:t>
            </a:r>
          </a:p>
          <a:p>
            <a:pPr algn="ctr"/>
            <a:r>
              <a:rPr lang="en-IN" b="1" dirty="0" smtClean="0"/>
              <a:t> </a:t>
            </a:r>
            <a:r>
              <a:rPr lang="en-IN" b="1" dirty="0" smtClean="0"/>
              <a:t>37 </a:t>
            </a:r>
            <a:r>
              <a:rPr lang="en-IN" b="1" dirty="0" err="1" smtClean="0"/>
              <a:t>Belgachia</a:t>
            </a:r>
            <a:r>
              <a:rPr lang="en-IN" b="1" dirty="0" smtClean="0"/>
              <a:t> Road, </a:t>
            </a:r>
            <a:r>
              <a:rPr lang="en-IN" b="1" dirty="0" smtClean="0"/>
              <a:t>Kolkata-700037</a:t>
            </a:r>
            <a:endParaRPr lang="en-IN" b="1" dirty="0" smtClean="0"/>
          </a:p>
        </p:txBody>
      </p:sp>
    </p:spTree>
    <p:extLst>
      <p:ext uri="{BB962C8B-B14F-4D97-AF65-F5344CB8AC3E}">
        <p14:creationId xmlns:p14="http://schemas.microsoft.com/office/powerpoint/2010/main" val="4231347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2" y="304800"/>
            <a:ext cx="10209529" cy="99060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0000FF"/>
                </a:solidFill>
              </a:rPr>
              <a:t>Total </a:t>
            </a:r>
            <a:r>
              <a:rPr lang="en-US" sz="2800" b="1" dirty="0" err="1">
                <a:solidFill>
                  <a:srgbClr val="0000FF"/>
                </a:solidFill>
              </a:rPr>
              <a:t>phenolics</a:t>
            </a:r>
            <a:r>
              <a:rPr lang="en-US" sz="2800" b="1" dirty="0">
                <a:solidFill>
                  <a:srgbClr val="0000FF"/>
                </a:solidFill>
              </a:rPr>
              <a:t> (mg </a:t>
            </a:r>
            <a:r>
              <a:rPr lang="en-US" sz="2800" b="1" dirty="0" err="1">
                <a:solidFill>
                  <a:srgbClr val="0000FF"/>
                </a:solidFill>
              </a:rPr>
              <a:t>gallic</a:t>
            </a:r>
            <a:r>
              <a:rPr lang="en-US" sz="2800" b="1" dirty="0">
                <a:solidFill>
                  <a:srgbClr val="0000FF"/>
                </a:solidFill>
              </a:rPr>
              <a:t> acid equivalent) in different concentrations of </a:t>
            </a:r>
            <a:r>
              <a:rPr lang="en-US" sz="2800" b="1" dirty="0" smtClean="0">
                <a:solidFill>
                  <a:srgbClr val="0000FF"/>
                </a:solidFill>
              </a:rPr>
              <a:t>litchi pericarp powder </a:t>
            </a:r>
            <a:r>
              <a:rPr lang="en-US" sz="2800" b="1" dirty="0">
                <a:solidFill>
                  <a:srgbClr val="0000FF"/>
                </a:solidFill>
              </a:rPr>
              <a:t>and BHT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2" y="1600202"/>
            <a:ext cx="5257800" cy="5105398"/>
          </a:xfrm>
        </p:spPr>
        <p:txBody>
          <a:bodyPr>
            <a:normAutofit/>
          </a:bodyPr>
          <a:lstStyle/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n-US" sz="2400" dirty="0" err="1" smtClean="0">
                <a:solidFill>
                  <a:srgbClr val="000000"/>
                </a:solidFill>
              </a:rPr>
              <a:t>Phenolics</a:t>
            </a:r>
            <a:r>
              <a:rPr lang="en-US" sz="2400" dirty="0" smtClean="0">
                <a:solidFill>
                  <a:srgbClr val="000000"/>
                </a:solidFill>
              </a:rPr>
              <a:t> constitutes - one </a:t>
            </a:r>
            <a:r>
              <a:rPr lang="en-US" sz="2400" dirty="0">
                <a:solidFill>
                  <a:srgbClr val="000000"/>
                </a:solidFill>
              </a:rPr>
              <a:t>of the major groups of compounds acting as primary antioxidants or free radical terminators. </a:t>
            </a:r>
            <a:endParaRPr lang="en-US" sz="2400" dirty="0" smtClean="0">
              <a:solidFill>
                <a:srgbClr val="000000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rgbClr val="000000"/>
                </a:solidFill>
              </a:rPr>
              <a:t>Determination </a:t>
            </a:r>
            <a:r>
              <a:rPr lang="en-US" sz="2400" dirty="0">
                <a:solidFill>
                  <a:srgbClr val="000000"/>
                </a:solidFill>
              </a:rPr>
              <a:t>of total </a:t>
            </a:r>
            <a:r>
              <a:rPr lang="en-US" sz="2400" dirty="0" err="1">
                <a:solidFill>
                  <a:srgbClr val="000000"/>
                </a:solidFill>
              </a:rPr>
              <a:t>phenolics</a:t>
            </a:r>
            <a:r>
              <a:rPr lang="en-US" sz="2400" dirty="0">
                <a:solidFill>
                  <a:srgbClr val="000000"/>
                </a:solidFill>
              </a:rPr>
              <a:t> is one of important parameters to estimate the amount of </a:t>
            </a:r>
            <a:r>
              <a:rPr lang="en-US" sz="2400" dirty="0" smtClean="0">
                <a:solidFill>
                  <a:srgbClr val="000000"/>
                </a:solidFill>
              </a:rPr>
              <a:t>antioxidants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rgbClr val="000000"/>
                </a:solidFill>
              </a:rPr>
              <a:t>Concentration </a:t>
            </a:r>
            <a:r>
              <a:rPr lang="en-US" sz="2400" dirty="0">
                <a:solidFill>
                  <a:srgbClr val="000000"/>
                </a:solidFill>
              </a:rPr>
              <a:t>dependent total </a:t>
            </a:r>
            <a:r>
              <a:rPr lang="en-US" sz="2400" dirty="0" err="1">
                <a:solidFill>
                  <a:srgbClr val="000000"/>
                </a:solidFill>
              </a:rPr>
              <a:t>phenolics</a:t>
            </a:r>
            <a:r>
              <a:rPr lang="en-US" sz="2400" dirty="0">
                <a:solidFill>
                  <a:srgbClr val="000000"/>
                </a:solidFill>
              </a:rPr>
              <a:t> in </a:t>
            </a:r>
            <a:r>
              <a:rPr lang="en-US" sz="2400" dirty="0" smtClean="0">
                <a:solidFill>
                  <a:srgbClr val="000000"/>
                </a:solidFill>
              </a:rPr>
              <a:t>Litchi </a:t>
            </a:r>
            <a:r>
              <a:rPr lang="en-US" sz="2400" dirty="0" err="1" smtClean="0">
                <a:solidFill>
                  <a:srgbClr val="000000"/>
                </a:solidFill>
              </a:rPr>
              <a:t>pericarb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powder extract. </a:t>
            </a:r>
            <a:endParaRPr lang="en-US" sz="2400" dirty="0">
              <a:solidFill>
                <a:srgbClr val="000000"/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4612" y="0"/>
            <a:ext cx="684213" cy="762000"/>
          </a:xfrm>
          <a:prstGeom prst="rect">
            <a:avLst/>
          </a:prstGeom>
          <a:noFill/>
        </p:spPr>
      </p:pic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5298846"/>
              </p:ext>
            </p:extLst>
          </p:nvPr>
        </p:nvGraphicFramePr>
        <p:xfrm>
          <a:off x="6094412" y="1524000"/>
          <a:ext cx="5744856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7255753" y="2057734"/>
            <a:ext cx="3962400" cy="2594930"/>
            <a:chOff x="7255753" y="2057734"/>
            <a:chExt cx="3962400" cy="2594930"/>
          </a:xfrm>
        </p:grpSpPr>
        <p:sp>
          <p:nvSpPr>
            <p:cNvPr id="3" name="TextBox 2"/>
            <p:cNvSpPr txBox="1"/>
            <p:nvPr/>
          </p:nvSpPr>
          <p:spPr>
            <a:xfrm>
              <a:off x="7255753" y="4190999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532812" y="2514600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695371" y="2057734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0913353" y="2976264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730956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2" y="381000"/>
            <a:ext cx="10287000" cy="106680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0000FF"/>
                </a:solidFill>
              </a:rPr>
              <a:t>Radical scavenging activity (%) of </a:t>
            </a:r>
            <a:r>
              <a:rPr lang="en-US" sz="2800" b="1" dirty="0" smtClean="0">
                <a:solidFill>
                  <a:srgbClr val="0000FF"/>
                </a:solidFill>
              </a:rPr>
              <a:t>litchi </a:t>
            </a:r>
            <a:r>
              <a:rPr lang="en-US" sz="2800" b="1" dirty="0" err="1" smtClean="0">
                <a:solidFill>
                  <a:srgbClr val="0000FF"/>
                </a:solidFill>
              </a:rPr>
              <a:t>pericarb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</a:rPr>
              <a:t>powder extract </a:t>
            </a:r>
            <a:r>
              <a:rPr lang="en-US" sz="2800" b="1" dirty="0">
                <a:solidFill>
                  <a:srgbClr val="0000FF"/>
                </a:solidFill>
              </a:rPr>
              <a:t>and BHT</a:t>
            </a:r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4612" y="0"/>
            <a:ext cx="684213" cy="762000"/>
          </a:xfrm>
          <a:prstGeom prst="rect">
            <a:avLst/>
          </a:prstGeom>
          <a:noFill/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789612" y="1797038"/>
            <a:ext cx="6227242" cy="506096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The </a:t>
            </a:r>
            <a:r>
              <a:rPr lang="en-US" dirty="0"/>
              <a:t>DPPH radical has been widely used to test the free radical scavenging ability of various natural products and has been accepted as a model compound for free radicals originating in </a:t>
            </a:r>
            <a:r>
              <a:rPr lang="en-US" dirty="0" smtClean="0"/>
              <a:t>lipids</a:t>
            </a:r>
          </a:p>
          <a:p>
            <a:pPr algn="just"/>
            <a:r>
              <a:rPr lang="en-US" dirty="0" smtClean="0"/>
              <a:t>The </a:t>
            </a:r>
            <a:r>
              <a:rPr lang="en-US" dirty="0"/>
              <a:t>percent radical scavenging activity of </a:t>
            </a:r>
            <a:r>
              <a:rPr lang="en-US" dirty="0" smtClean="0"/>
              <a:t>LPE was </a:t>
            </a:r>
            <a:r>
              <a:rPr lang="en-US" dirty="0"/>
              <a:t>increased significantly (</a:t>
            </a:r>
            <a:r>
              <a:rPr lang="en-US" i="1" dirty="0"/>
              <a:t>P</a:t>
            </a:r>
            <a:r>
              <a:rPr lang="en-US" dirty="0"/>
              <a:t> &lt; 0.05) with the </a:t>
            </a:r>
            <a:r>
              <a:rPr lang="en-US" dirty="0" smtClean="0"/>
              <a:t>concentration</a:t>
            </a:r>
          </a:p>
          <a:p>
            <a:pPr algn="just"/>
            <a:r>
              <a:rPr lang="en-US" dirty="0"/>
              <a:t>DPPH radical scavenging activity of </a:t>
            </a:r>
            <a:r>
              <a:rPr lang="en-US" dirty="0" smtClean="0"/>
              <a:t>1.5 LPE was </a:t>
            </a:r>
            <a:r>
              <a:rPr lang="en-US" dirty="0"/>
              <a:t>comparable to </a:t>
            </a:r>
            <a:r>
              <a:rPr lang="en-US" dirty="0" smtClean="0"/>
              <a:t>the </a:t>
            </a:r>
            <a:r>
              <a:rPr lang="en-US" dirty="0"/>
              <a:t>activity of </a:t>
            </a:r>
            <a:r>
              <a:rPr lang="en-US" dirty="0" smtClean="0"/>
              <a:t>100</a:t>
            </a:r>
            <a:r>
              <a:rPr lang="en-US" dirty="0"/>
              <a:t> ppm </a:t>
            </a:r>
            <a:r>
              <a:rPr lang="en-US" dirty="0" smtClean="0"/>
              <a:t>BHT</a:t>
            </a:r>
            <a:r>
              <a:rPr lang="en-US" dirty="0"/>
              <a:t>.</a:t>
            </a:r>
            <a:endParaRPr lang="en-US" dirty="0" smtClean="0"/>
          </a:p>
          <a:p>
            <a:pPr algn="just"/>
            <a:r>
              <a:rPr lang="en-US" dirty="0"/>
              <a:t>The DPPH free radical scavenging by antioxidants is due to their hydrogen donating ability; the more the number of hydroxyl groups, the higher the possibility of free radical scavenging ability</a:t>
            </a: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5214759"/>
              </p:ext>
            </p:extLst>
          </p:nvPr>
        </p:nvGraphicFramePr>
        <p:xfrm>
          <a:off x="227012" y="1981200"/>
          <a:ext cx="5562600" cy="4411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55935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5369" y="381000"/>
            <a:ext cx="10209529" cy="99060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0000FF"/>
                </a:solidFill>
              </a:rPr>
              <a:t>Ferric reducing antioxidant power (A700) of different concentrations of </a:t>
            </a:r>
            <a:r>
              <a:rPr lang="en-US" sz="2800" b="1" dirty="0" smtClean="0">
                <a:solidFill>
                  <a:srgbClr val="0000FF"/>
                </a:solidFill>
              </a:rPr>
              <a:t>litchi </a:t>
            </a:r>
            <a:r>
              <a:rPr lang="en-US" sz="2800" b="1" dirty="0" err="1" smtClean="0">
                <a:solidFill>
                  <a:srgbClr val="0000FF"/>
                </a:solidFill>
              </a:rPr>
              <a:t>pericarb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powder and BHT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812" y="1447800"/>
            <a:ext cx="5638800" cy="5410200"/>
          </a:xfrm>
        </p:spPr>
        <p:txBody>
          <a:bodyPr>
            <a:normAutofit fontScale="92500"/>
          </a:bodyPr>
          <a:lstStyle/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000000"/>
                </a:solidFill>
                <a:latin typeface="Cambria" pitchFamily="18" charset="0"/>
              </a:rPr>
              <a:t>Reducing properties are generally associated with the presence of </a:t>
            </a:r>
            <a:r>
              <a:rPr lang="en-US" sz="2400" dirty="0" err="1" smtClean="0">
                <a:solidFill>
                  <a:srgbClr val="000000"/>
                </a:solidFill>
                <a:latin typeface="Cambria" pitchFamily="18" charset="0"/>
              </a:rPr>
              <a:t>reductones</a:t>
            </a:r>
            <a:r>
              <a:rPr lang="en-US" sz="2400" dirty="0" smtClean="0">
                <a:solidFill>
                  <a:srgbClr val="000000"/>
                </a:solidFill>
                <a:latin typeface="Cambria" pitchFamily="18" charset="0"/>
              </a:rPr>
              <a:t>.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rgbClr val="000000"/>
                </a:solidFill>
                <a:latin typeface="Cambria" pitchFamily="18" charset="0"/>
              </a:rPr>
              <a:t>The </a:t>
            </a:r>
            <a:r>
              <a:rPr lang="en-US" sz="2400" dirty="0" err="1">
                <a:solidFill>
                  <a:srgbClr val="000000"/>
                </a:solidFill>
                <a:latin typeface="Cambria" pitchFamily="18" charset="0"/>
              </a:rPr>
              <a:t>antioxidative</a:t>
            </a:r>
            <a:r>
              <a:rPr lang="en-US" sz="2400" dirty="0">
                <a:solidFill>
                  <a:srgbClr val="000000"/>
                </a:solidFill>
                <a:latin typeface="Cambria" pitchFamily="18" charset="0"/>
              </a:rPr>
              <a:t> action of </a:t>
            </a:r>
            <a:r>
              <a:rPr lang="en-US" sz="2400" dirty="0" err="1">
                <a:solidFill>
                  <a:srgbClr val="000000"/>
                </a:solidFill>
                <a:latin typeface="Cambria" pitchFamily="18" charset="0"/>
              </a:rPr>
              <a:t>reductones</a:t>
            </a:r>
            <a:r>
              <a:rPr lang="en-US" sz="2400" dirty="0">
                <a:solidFill>
                  <a:srgbClr val="000000"/>
                </a:solidFill>
                <a:latin typeface="Cambria" pitchFamily="18" charset="0"/>
              </a:rPr>
              <a:t> is based on the breaking of free radical chains by the donation of hydrogen </a:t>
            </a:r>
            <a:r>
              <a:rPr lang="en-US" sz="2400" dirty="0" smtClean="0">
                <a:solidFill>
                  <a:srgbClr val="000000"/>
                </a:solidFill>
                <a:latin typeface="Cambria" pitchFamily="18" charset="0"/>
              </a:rPr>
              <a:t>atom</a:t>
            </a:r>
            <a:r>
              <a:rPr lang="en-US" sz="2400" dirty="0">
                <a:solidFill>
                  <a:srgbClr val="000000"/>
                </a:solidFill>
                <a:latin typeface="Cambria" pitchFamily="18" charset="0"/>
              </a:rPr>
              <a:t> </a:t>
            </a:r>
            <a:endParaRPr lang="en-US" sz="2400" dirty="0" smtClean="0">
              <a:solidFill>
                <a:srgbClr val="000000"/>
              </a:solidFill>
              <a:latin typeface="Cambria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rgbClr val="000000"/>
                </a:solidFill>
                <a:latin typeface="Cambria" pitchFamily="18" charset="0"/>
              </a:rPr>
              <a:t>Reducing </a:t>
            </a:r>
            <a:r>
              <a:rPr lang="en-US" sz="2400" dirty="0">
                <a:solidFill>
                  <a:srgbClr val="000000"/>
                </a:solidFill>
                <a:latin typeface="Cambria" pitchFamily="18" charset="0"/>
              </a:rPr>
              <a:t>power of </a:t>
            </a:r>
            <a:r>
              <a:rPr lang="en-US" sz="2400" dirty="0" smtClean="0">
                <a:solidFill>
                  <a:srgbClr val="000000"/>
                </a:solidFill>
                <a:latin typeface="Cambria" pitchFamily="18" charset="0"/>
              </a:rPr>
              <a:t>1.5% LPE  </a:t>
            </a:r>
            <a:r>
              <a:rPr lang="en-US" sz="2400" dirty="0">
                <a:solidFill>
                  <a:srgbClr val="000000"/>
                </a:solidFill>
                <a:latin typeface="Cambria" pitchFamily="18" charset="0"/>
              </a:rPr>
              <a:t>was even significantly higher (</a:t>
            </a:r>
            <a:r>
              <a:rPr lang="en-US" sz="2400" i="1" dirty="0">
                <a:solidFill>
                  <a:srgbClr val="000000"/>
                </a:solidFill>
                <a:latin typeface="Cambria" pitchFamily="18" charset="0"/>
              </a:rPr>
              <a:t>P</a:t>
            </a:r>
            <a:r>
              <a:rPr lang="en-US" sz="2400" dirty="0">
                <a:solidFill>
                  <a:srgbClr val="000000"/>
                </a:solidFill>
                <a:latin typeface="Cambria" pitchFamily="18" charset="0"/>
              </a:rPr>
              <a:t> &lt; 0.05) as compared to </a:t>
            </a:r>
            <a:r>
              <a:rPr lang="en-US" sz="2400" dirty="0" smtClean="0">
                <a:solidFill>
                  <a:srgbClr val="000000"/>
                </a:solidFill>
                <a:latin typeface="Cambria" pitchFamily="18" charset="0"/>
              </a:rPr>
              <a:t>100</a:t>
            </a:r>
            <a:r>
              <a:rPr lang="en-US" sz="2400" dirty="0">
                <a:solidFill>
                  <a:srgbClr val="000000"/>
                </a:solidFill>
                <a:latin typeface="Cambria" pitchFamily="18" charset="0"/>
              </a:rPr>
              <a:t> ppm </a:t>
            </a:r>
            <a:r>
              <a:rPr lang="en-US" sz="2400" dirty="0" smtClean="0">
                <a:solidFill>
                  <a:srgbClr val="000000"/>
                </a:solidFill>
                <a:latin typeface="Cambria" pitchFamily="18" charset="0"/>
              </a:rPr>
              <a:t>BHT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000000"/>
                </a:solidFill>
                <a:latin typeface="Cambria" pitchFamily="18" charset="0"/>
              </a:rPr>
              <a:t>The reducing power of a compound is related to its electron-transfer ability; therefore, the reducing capacity of a compound may serve as a significant indicator of its potential antioxidant activity</a:t>
            </a: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4612" y="0"/>
            <a:ext cx="684213" cy="762000"/>
          </a:xfrm>
          <a:prstGeom prst="rect">
            <a:avLst/>
          </a:prstGeom>
          <a:noFill/>
        </p:spPr>
      </p:pic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65003"/>
              </p:ext>
            </p:extLst>
          </p:nvPr>
        </p:nvGraphicFramePr>
        <p:xfrm>
          <a:off x="6170612" y="1600200"/>
          <a:ext cx="58674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13" name="Group 12"/>
          <p:cNvGrpSpPr/>
          <p:nvPr/>
        </p:nvGrpSpPr>
        <p:grpSpPr>
          <a:xfrm>
            <a:off x="7542212" y="2057400"/>
            <a:ext cx="3886200" cy="2061865"/>
            <a:chOff x="7542212" y="2057400"/>
            <a:chExt cx="3886200" cy="2061865"/>
          </a:xfrm>
        </p:grpSpPr>
        <p:sp>
          <p:nvSpPr>
            <p:cNvPr id="9" name="TextBox 8"/>
            <p:cNvSpPr txBox="1"/>
            <p:nvPr/>
          </p:nvSpPr>
          <p:spPr>
            <a:xfrm>
              <a:off x="9828212" y="2057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1047412" y="2519065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761412" y="2519064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542212" y="3657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19129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533400"/>
            <a:ext cx="10209529" cy="838200"/>
          </a:xfrm>
        </p:spPr>
        <p:txBody>
          <a:bodyPr>
            <a:noAutofit/>
          </a:bodyPr>
          <a:lstStyle/>
          <a:p>
            <a:pPr fontAlgn="base"/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Effect of </a:t>
            </a:r>
            <a:r>
              <a:rPr lang="en-US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LPE and </a:t>
            </a: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BHT on pH, product yield and total </a:t>
            </a:r>
            <a:r>
              <a:rPr lang="en-US" sz="28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phenolics</a:t>
            </a: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en-US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sheep </a:t>
            </a: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meat </a:t>
            </a:r>
            <a:r>
              <a:rPr lang="en-US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nuggets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4612" y="0"/>
            <a:ext cx="684213" cy="762000"/>
          </a:xfrm>
          <a:prstGeom prst="rect">
            <a:avLst/>
          </a:prstGeom>
          <a:noFill/>
        </p:spPr>
      </p:pic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0855762"/>
              </p:ext>
            </p:extLst>
          </p:nvPr>
        </p:nvGraphicFramePr>
        <p:xfrm>
          <a:off x="1141412" y="1905000"/>
          <a:ext cx="10363200" cy="269113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352800"/>
                <a:gridCol w="1752600"/>
                <a:gridCol w="1676400"/>
                <a:gridCol w="1828800"/>
                <a:gridCol w="1752600"/>
              </a:tblGrid>
              <a:tr h="5334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Parameters</a:t>
                      </a:r>
                      <a:endParaRPr lang="en-US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Control</a:t>
                      </a:r>
                      <a:endParaRPr lang="en-US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LPE</a:t>
                      </a:r>
                      <a:r>
                        <a:rPr lang="en-US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(1%)</a:t>
                      </a:r>
                      <a:endParaRPr lang="en-US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LPE</a:t>
                      </a:r>
                      <a:r>
                        <a:rPr lang="en-US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(1.5%)</a:t>
                      </a:r>
                      <a:endParaRPr lang="en-US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BHT ( 100)</a:t>
                      </a:r>
                      <a:endParaRPr lang="en-US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8262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pH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dirty="0" smtClean="0">
                          <a:latin typeface="Arial" pitchFamily="34" charset="0"/>
                          <a:cs typeface="Arial" pitchFamily="34" charset="0"/>
                        </a:rPr>
                        <a:t>6.21±0.03</a:t>
                      </a:r>
                      <a:endParaRPr lang="en-US" sz="2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dirty="0" smtClean="0">
                          <a:latin typeface="Arial" pitchFamily="34" charset="0"/>
                          <a:cs typeface="Arial" pitchFamily="34" charset="0"/>
                        </a:rPr>
                        <a:t>6.20±0.02</a:t>
                      </a:r>
                      <a:endParaRPr lang="en-US" sz="2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dirty="0" smtClean="0">
                          <a:latin typeface="Arial" pitchFamily="34" charset="0"/>
                          <a:cs typeface="Arial" pitchFamily="34" charset="0"/>
                        </a:rPr>
                        <a:t>6.22±0.02</a:t>
                      </a:r>
                      <a:endParaRPr lang="en-US" sz="2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dirty="0" smtClean="0">
                          <a:latin typeface="Arial" pitchFamily="34" charset="0"/>
                          <a:cs typeface="Arial" pitchFamily="34" charset="0"/>
                        </a:rPr>
                        <a:t>6.19±0.02</a:t>
                      </a:r>
                      <a:endParaRPr lang="en-US" sz="2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8262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Cooking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 yield (%)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dirty="0" smtClean="0">
                          <a:latin typeface="Arial" pitchFamily="34" charset="0"/>
                          <a:cs typeface="Arial" pitchFamily="34" charset="0"/>
                        </a:rPr>
                        <a:t>93.62±0.48</a:t>
                      </a:r>
                      <a:endParaRPr lang="en-US" sz="2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dirty="0" smtClean="0">
                          <a:latin typeface="Arial" pitchFamily="34" charset="0"/>
                          <a:cs typeface="Arial" pitchFamily="34" charset="0"/>
                        </a:rPr>
                        <a:t>93.29±0.36</a:t>
                      </a:r>
                      <a:endParaRPr lang="en-US" sz="2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dirty="0" smtClean="0">
                          <a:latin typeface="Arial" pitchFamily="34" charset="0"/>
                          <a:cs typeface="Arial" pitchFamily="34" charset="0"/>
                        </a:rPr>
                        <a:t>94.12±0.43</a:t>
                      </a:r>
                      <a:endParaRPr lang="en-US" sz="2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dirty="0" smtClean="0">
                          <a:latin typeface="Arial" pitchFamily="34" charset="0"/>
                          <a:cs typeface="Arial" pitchFamily="34" charset="0"/>
                        </a:rPr>
                        <a:t>93.75±0.39</a:t>
                      </a:r>
                      <a:endParaRPr lang="en-US" sz="2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8262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Arial" pitchFamily="34" charset="0"/>
                          <a:cs typeface="Arial" pitchFamily="34" charset="0"/>
                        </a:rPr>
                        <a:t>phenolics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(GAE)mg/g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dirty="0" smtClean="0">
                          <a:latin typeface="Arial" pitchFamily="34" charset="0"/>
                          <a:cs typeface="Arial" pitchFamily="34" charset="0"/>
                        </a:rPr>
                        <a:t>0.05±0.01</a:t>
                      </a:r>
                      <a:r>
                        <a:rPr lang="en-US" sz="2300" baseline="300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en-US" sz="2300" baseline="30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dirty="0" smtClean="0">
                          <a:latin typeface="Arial" pitchFamily="34" charset="0"/>
                          <a:cs typeface="Arial" pitchFamily="34" charset="0"/>
                        </a:rPr>
                        <a:t>0.13±0.01</a:t>
                      </a:r>
                      <a:r>
                        <a:rPr lang="en-US" sz="2300" baseline="300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en-US" sz="2300" baseline="30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dirty="0" smtClean="0">
                          <a:latin typeface="Arial" pitchFamily="34" charset="0"/>
                          <a:cs typeface="Arial" pitchFamily="34" charset="0"/>
                        </a:rPr>
                        <a:t>0.17±0.01</a:t>
                      </a:r>
                      <a:r>
                        <a:rPr lang="en-US" sz="2300" baseline="300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</a:p>
                    <a:p>
                      <a:endParaRPr lang="en-US" sz="2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dirty="0" smtClean="0">
                          <a:latin typeface="Arial" pitchFamily="34" charset="0"/>
                          <a:cs typeface="Arial" pitchFamily="34" charset="0"/>
                        </a:rPr>
                        <a:t>0.16±0.01</a:t>
                      </a:r>
                      <a:r>
                        <a:rPr lang="en-US" sz="2300" baseline="300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</a:p>
                    <a:p>
                      <a:endParaRPr lang="en-US" sz="2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7826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685800"/>
            <a:ext cx="10209529" cy="838200"/>
          </a:xfrm>
        </p:spPr>
        <p:txBody>
          <a:bodyPr>
            <a:noAutofit/>
          </a:bodyPr>
          <a:lstStyle/>
          <a:p>
            <a:pPr fontAlgn="base"/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Effect of </a:t>
            </a:r>
            <a:r>
              <a:rPr lang="en-US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LPE and </a:t>
            </a: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BHT on </a:t>
            </a:r>
            <a:r>
              <a:rPr lang="en-US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sensory attributes of sheep </a:t>
            </a: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meat </a:t>
            </a:r>
            <a:r>
              <a:rPr lang="en-US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nuggets.</a:t>
            </a:r>
            <a:endParaRPr lang="en-US" sz="28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4612" y="0"/>
            <a:ext cx="684213" cy="762000"/>
          </a:xfrm>
          <a:prstGeom prst="rect">
            <a:avLst/>
          </a:prstGeom>
          <a:noFill/>
        </p:spPr>
      </p:pic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7128031"/>
              </p:ext>
            </p:extLst>
          </p:nvPr>
        </p:nvGraphicFramePr>
        <p:xfrm>
          <a:off x="1141412" y="1905000"/>
          <a:ext cx="10363200" cy="394652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124200"/>
                <a:gridCol w="1981200"/>
                <a:gridCol w="1676400"/>
                <a:gridCol w="1828800"/>
                <a:gridCol w="1752600"/>
              </a:tblGrid>
              <a:tr h="5334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Sensory attributes</a:t>
                      </a:r>
                      <a:endParaRPr lang="en-US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Control</a:t>
                      </a:r>
                      <a:endParaRPr lang="en-US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LPE</a:t>
                      </a:r>
                      <a:r>
                        <a:rPr lang="en-US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(1%)</a:t>
                      </a:r>
                      <a:endParaRPr lang="en-US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LPE</a:t>
                      </a:r>
                      <a:r>
                        <a:rPr lang="en-US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(1.5%)</a:t>
                      </a:r>
                      <a:endParaRPr lang="en-US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BHT ( 100)</a:t>
                      </a:r>
                      <a:endParaRPr lang="en-US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82625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Appearance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7.23 ± 0.05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7.22 ± 0.06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7.18 ± 0.06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7.12 ± 0.04</a:t>
                      </a:r>
                    </a:p>
                  </a:txBody>
                  <a:tcPr marL="9525" marR="9525" marT="9525" marB="0"/>
                </a:tc>
              </a:tr>
              <a:tr h="682625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Flavour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7.06 ± 0.6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7.05 ± 0.08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7.03 ± 0.06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6.94 ± 0.07</a:t>
                      </a:r>
                    </a:p>
                  </a:txBody>
                  <a:tcPr marL="9525" marR="9525" marT="9525" marB="0"/>
                </a:tc>
              </a:tr>
              <a:tr h="682625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Texture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7.15 ± 0.08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7.03 ± 0.07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7.01 ± 0.06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7.02 ± 0.06</a:t>
                      </a:r>
                    </a:p>
                  </a:txBody>
                  <a:tcPr marL="9525" marR="9525" marT="9525" marB="0"/>
                </a:tc>
              </a:tr>
              <a:tr h="682625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Juiciness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7.07 ± 0.07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7.13 ± 0.04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7.15 ± 0.05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7.17 ± 0.05</a:t>
                      </a:r>
                    </a:p>
                  </a:txBody>
                  <a:tcPr marL="9525" marR="9525" marT="9525" marB="0"/>
                </a:tc>
              </a:tr>
              <a:tr h="682625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Overall acceptability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7.18 ± 0.05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7.08 ± 0.06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7.11 ± 0.06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7.05 ± 0.07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3824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4310" y="381000"/>
            <a:ext cx="9995611" cy="1143000"/>
          </a:xfrm>
        </p:spPr>
        <p:txBody>
          <a:bodyPr>
            <a:normAutofit/>
          </a:bodyPr>
          <a:lstStyle/>
          <a:p>
            <a:r>
              <a:rPr lang="en-US" sz="3100" b="1" dirty="0">
                <a:solidFill>
                  <a:srgbClr val="0000FF"/>
                </a:solidFill>
              </a:rPr>
              <a:t>Effect of </a:t>
            </a:r>
            <a:r>
              <a:rPr lang="en-US" sz="3100" b="1" dirty="0" smtClean="0">
                <a:solidFill>
                  <a:srgbClr val="0000FF"/>
                </a:solidFill>
              </a:rPr>
              <a:t>LPE </a:t>
            </a:r>
            <a:r>
              <a:rPr lang="en-US" sz="3100" b="1" dirty="0">
                <a:solidFill>
                  <a:srgbClr val="0000FF"/>
                </a:solidFill>
              </a:rPr>
              <a:t>and BHT on TBARS </a:t>
            </a:r>
            <a:r>
              <a:rPr lang="en-US" sz="3100" b="1" dirty="0" smtClean="0">
                <a:solidFill>
                  <a:srgbClr val="0000FF"/>
                </a:solidFill>
              </a:rPr>
              <a:t>values of </a:t>
            </a:r>
            <a:r>
              <a:rPr lang="en-US" sz="3100" b="1" dirty="0" smtClean="0">
                <a:solidFill>
                  <a:srgbClr val="0000FF"/>
                </a:solidFill>
              </a:rPr>
              <a:t>sheep </a:t>
            </a:r>
            <a:r>
              <a:rPr lang="en-US" sz="3100" b="1" dirty="0">
                <a:solidFill>
                  <a:srgbClr val="0000FF"/>
                </a:solidFill>
              </a:rPr>
              <a:t>meat nuggets during refrigerated storage</a:t>
            </a:r>
            <a:r>
              <a:rPr lang="en-US" dirty="0"/>
              <a:t> </a:t>
            </a:r>
            <a:endParaRPr lang="en-US" b="1" dirty="0"/>
          </a:p>
        </p:txBody>
      </p:sp>
      <p:pic>
        <p:nvPicPr>
          <p:cNvPr id="10" name="Picture 9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4612" y="0"/>
            <a:ext cx="684213" cy="762000"/>
          </a:xfrm>
          <a:prstGeom prst="rect">
            <a:avLst/>
          </a:prstGeom>
          <a:noFill/>
        </p:spPr>
      </p:pic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0106150"/>
              </p:ext>
            </p:extLst>
          </p:nvPr>
        </p:nvGraphicFramePr>
        <p:xfrm>
          <a:off x="666272" y="1905000"/>
          <a:ext cx="519954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Rectangle 3"/>
          <p:cNvSpPr/>
          <p:nvPr/>
        </p:nvSpPr>
        <p:spPr>
          <a:xfrm>
            <a:off x="6292116" y="1752600"/>
            <a:ext cx="5635625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v"/>
            </a:pPr>
            <a:r>
              <a:rPr lang="en-US" sz="2000" b="1" dirty="0"/>
              <a:t>Total </a:t>
            </a:r>
            <a:r>
              <a:rPr lang="en-US" sz="2000" b="1" dirty="0" err="1"/>
              <a:t>phenolics</a:t>
            </a:r>
            <a:r>
              <a:rPr lang="en-US" sz="2000" b="1" dirty="0"/>
              <a:t>, radical scavenging activity and reducing powder estimation indicate that </a:t>
            </a:r>
            <a:r>
              <a:rPr lang="en-US" sz="2000" b="1" dirty="0" smtClean="0"/>
              <a:t>LFP </a:t>
            </a:r>
            <a:r>
              <a:rPr lang="en-US" sz="2000" b="1" dirty="0"/>
              <a:t>powder has good antioxidant potential. </a:t>
            </a:r>
            <a:endParaRPr lang="en-US" sz="2000" b="1" dirty="0" smtClean="0"/>
          </a:p>
          <a:p>
            <a:pPr marL="342900" indent="-342900" algn="just">
              <a:buFont typeface="Wingdings" pitchFamily="2" charset="2"/>
              <a:buChar char="v"/>
            </a:pPr>
            <a:endParaRPr lang="en-US" sz="2000" b="1" dirty="0" smtClean="0"/>
          </a:p>
          <a:p>
            <a:pPr marL="342900" indent="-342900" algn="just">
              <a:buFont typeface="Wingdings" pitchFamily="2" charset="2"/>
              <a:buChar char="v"/>
            </a:pPr>
            <a:r>
              <a:rPr lang="en-US" sz="2000" b="1" dirty="0" smtClean="0"/>
              <a:t>So </a:t>
            </a:r>
            <a:r>
              <a:rPr lang="en-US" sz="2000" b="1" dirty="0"/>
              <a:t>its efficiency in controlling lipid oxidation of </a:t>
            </a:r>
            <a:r>
              <a:rPr lang="en-US" sz="2000" b="1" dirty="0" smtClean="0"/>
              <a:t>sheep </a:t>
            </a:r>
            <a:r>
              <a:rPr lang="en-US" sz="2000" b="1" dirty="0"/>
              <a:t>meat nuggets was evaluated during refrigerated storage against control nuggets and BHT nuggets. </a:t>
            </a:r>
            <a:endParaRPr lang="en-US" sz="2000" b="1" dirty="0" smtClean="0"/>
          </a:p>
          <a:p>
            <a:pPr marL="342900" indent="-342900" algn="just">
              <a:buFont typeface="Wingdings" pitchFamily="2" charset="2"/>
              <a:buChar char="v"/>
            </a:pPr>
            <a:endParaRPr lang="en-US" sz="2000" b="1" dirty="0" smtClean="0"/>
          </a:p>
          <a:p>
            <a:pPr marL="342900" indent="-342900" algn="just">
              <a:buFont typeface="Wingdings" pitchFamily="2" charset="2"/>
              <a:buChar char="v"/>
            </a:pPr>
            <a:r>
              <a:rPr lang="en-US" sz="2000" b="1" dirty="0" smtClean="0"/>
              <a:t>TBARS values of </a:t>
            </a:r>
            <a:r>
              <a:rPr lang="en-US" sz="2000" b="1" dirty="0"/>
              <a:t>all the products increased significantly with the advancement of storage </a:t>
            </a:r>
            <a:r>
              <a:rPr lang="en-US" sz="2000" b="1" dirty="0" smtClean="0"/>
              <a:t>period</a:t>
            </a:r>
          </a:p>
          <a:p>
            <a:pPr marL="342900" indent="-342900">
              <a:buFont typeface="Wingdings" pitchFamily="2" charset="2"/>
              <a:buChar char="v"/>
            </a:pP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10224" y="6215360"/>
            <a:ext cx="56066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TBARS number (mg </a:t>
            </a:r>
            <a:r>
              <a:rPr lang="en-US" dirty="0" err="1"/>
              <a:t>malonaldehyde</a:t>
            </a:r>
            <a:r>
              <a:rPr lang="en-US" dirty="0"/>
              <a:t>/kg) </a:t>
            </a:r>
          </a:p>
        </p:txBody>
      </p:sp>
    </p:spTree>
    <p:extLst>
      <p:ext uri="{BB962C8B-B14F-4D97-AF65-F5344CB8AC3E}">
        <p14:creationId xmlns:p14="http://schemas.microsoft.com/office/powerpoint/2010/main" val="730956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2" y="304800"/>
            <a:ext cx="10363200" cy="838200"/>
          </a:xfrm>
        </p:spPr>
        <p:txBody>
          <a:bodyPr>
            <a:normAutofit/>
          </a:bodyPr>
          <a:lstStyle/>
          <a:p>
            <a:r>
              <a:rPr lang="en-US" b="1" dirty="0" smtClean="0"/>
              <a:t>Conclusion </a:t>
            </a:r>
            <a:endParaRPr lang="en-US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2" y="1600202"/>
            <a:ext cx="9753600" cy="4800598"/>
          </a:xfrm>
        </p:spPr>
        <p:txBody>
          <a:bodyPr>
            <a:normAutofit/>
          </a:bodyPr>
          <a:lstStyle/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rgbClr val="000000"/>
                </a:solidFill>
              </a:rPr>
              <a:t>Bestowed </a:t>
            </a:r>
            <a:r>
              <a:rPr lang="en-US" sz="2400" b="1" dirty="0">
                <a:solidFill>
                  <a:srgbClr val="000000"/>
                </a:solidFill>
              </a:rPr>
              <a:t>with phenolic compounds which have excellent free radical scavenging activity and reducing power. </a:t>
            </a:r>
            <a:endParaRPr lang="en-US" sz="2400" b="1" dirty="0" smtClean="0">
              <a:solidFill>
                <a:srgbClr val="000000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rgbClr val="000000"/>
                </a:solidFill>
              </a:rPr>
              <a:t>Extracts </a:t>
            </a:r>
            <a:r>
              <a:rPr lang="en-US" sz="2400" b="1" dirty="0">
                <a:solidFill>
                  <a:srgbClr val="000000"/>
                </a:solidFill>
              </a:rPr>
              <a:t>at 1 and </a:t>
            </a:r>
            <a:r>
              <a:rPr lang="en-US" sz="2400" b="1" dirty="0" smtClean="0">
                <a:solidFill>
                  <a:srgbClr val="000000"/>
                </a:solidFill>
              </a:rPr>
              <a:t>1.5% </a:t>
            </a:r>
            <a:r>
              <a:rPr lang="en-US" sz="2400" b="1" dirty="0">
                <a:solidFill>
                  <a:srgbClr val="000000"/>
                </a:solidFill>
              </a:rPr>
              <a:t>level </a:t>
            </a:r>
            <a:r>
              <a:rPr lang="en-US" sz="2400" b="1" dirty="0" smtClean="0">
                <a:solidFill>
                  <a:srgbClr val="000000"/>
                </a:solidFill>
              </a:rPr>
              <a:t>significantly </a:t>
            </a:r>
            <a:r>
              <a:rPr lang="en-US" sz="2400" b="1" dirty="0">
                <a:solidFill>
                  <a:srgbClr val="000000"/>
                </a:solidFill>
              </a:rPr>
              <a:t>increases the phenolic contents in </a:t>
            </a:r>
            <a:r>
              <a:rPr lang="en-US" sz="2400" b="1" dirty="0" smtClean="0">
                <a:solidFill>
                  <a:srgbClr val="000000"/>
                </a:solidFill>
              </a:rPr>
              <a:t>sheep </a:t>
            </a:r>
            <a:r>
              <a:rPr lang="en-US" sz="2400" b="1" dirty="0">
                <a:solidFill>
                  <a:srgbClr val="000000"/>
                </a:solidFill>
              </a:rPr>
              <a:t>meat nuggets and can act as a source of natural antioxidants. </a:t>
            </a:r>
            <a:endParaRPr lang="en-US" sz="2400" b="1" dirty="0" smtClean="0">
              <a:solidFill>
                <a:srgbClr val="000000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v"/>
            </a:pPr>
            <a:endParaRPr lang="en-US" sz="2400" b="1" dirty="0" smtClean="0">
              <a:solidFill>
                <a:srgbClr val="000000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rgbClr val="000000"/>
                </a:solidFill>
              </a:rPr>
              <a:t>No </a:t>
            </a:r>
            <a:r>
              <a:rPr lang="en-US" sz="2400" b="1" dirty="0" smtClean="0">
                <a:solidFill>
                  <a:srgbClr val="000000"/>
                </a:solidFill>
              </a:rPr>
              <a:t>adverse effect on sensory attributes of the final products. 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rgbClr val="000000"/>
                </a:solidFill>
              </a:rPr>
              <a:t>Extract </a:t>
            </a:r>
            <a:r>
              <a:rPr lang="en-US" sz="2400" b="1" dirty="0">
                <a:solidFill>
                  <a:srgbClr val="000000"/>
                </a:solidFill>
              </a:rPr>
              <a:t>significantly reduces the lipid peroxidation similar to the 100 ppm BHT thus improving the product </a:t>
            </a:r>
            <a:r>
              <a:rPr lang="en-US" sz="2400" b="1" dirty="0" smtClean="0">
                <a:solidFill>
                  <a:srgbClr val="000000"/>
                </a:solidFill>
              </a:rPr>
              <a:t>quality </a:t>
            </a:r>
            <a:r>
              <a:rPr lang="en-US" sz="2400" b="1" dirty="0">
                <a:solidFill>
                  <a:srgbClr val="000000"/>
                </a:solidFill>
              </a:rPr>
              <a:t>and stability</a:t>
            </a:r>
            <a:r>
              <a:rPr lang="en-US" sz="2400" b="1" dirty="0" smtClean="0">
                <a:solidFill>
                  <a:srgbClr val="000000"/>
                </a:solidFill>
              </a:rPr>
              <a:t>.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endParaRPr lang="en-US" sz="2400" b="1" dirty="0">
              <a:solidFill>
                <a:srgbClr val="000000"/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4612" y="0"/>
            <a:ext cx="684213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24055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1615" y="3412588"/>
            <a:ext cx="4402997" cy="279481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4" name="Picture 3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4612" y="0"/>
            <a:ext cx="684213" cy="762000"/>
          </a:xfrm>
          <a:prstGeom prst="rect">
            <a:avLst/>
          </a:prstGeom>
          <a:noFill/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6138" y="990600"/>
            <a:ext cx="2466975" cy="18478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08212" y="1548187"/>
            <a:ext cx="381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Enjoy the delicious Litchi and benefits of pericarp as natural antioxidant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017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293812" y="364958"/>
            <a:ext cx="9751060" cy="685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</a:rPr>
              <a:t>Introduction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218883" y="1600200"/>
            <a:ext cx="9751060" cy="50292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Oxidation of lipid and auto-oxidation </a:t>
            </a:r>
            <a:r>
              <a:rPr lang="en-US" dirty="0" smtClean="0"/>
              <a:t>-major </a:t>
            </a:r>
            <a:r>
              <a:rPr lang="en-US" dirty="0"/>
              <a:t>causes of quality deterioration and reduced shelf life of meat products. </a:t>
            </a:r>
            <a:endParaRPr lang="en-US" dirty="0" smtClean="0"/>
          </a:p>
          <a:p>
            <a:pPr algn="just"/>
            <a:r>
              <a:rPr lang="en-US" dirty="0" smtClean="0"/>
              <a:t>Changes </a:t>
            </a:r>
            <a:r>
              <a:rPr lang="en-US" dirty="0"/>
              <a:t>in meat quality parameters such as </a:t>
            </a:r>
            <a:r>
              <a:rPr lang="en-US" dirty="0" err="1"/>
              <a:t>colour</a:t>
            </a:r>
            <a:r>
              <a:rPr lang="en-US" dirty="0"/>
              <a:t>, </a:t>
            </a:r>
            <a:r>
              <a:rPr lang="en-US" dirty="0" err="1"/>
              <a:t>flavour</a:t>
            </a:r>
            <a:r>
              <a:rPr lang="en-US" dirty="0"/>
              <a:t>, </a:t>
            </a:r>
            <a:r>
              <a:rPr lang="en-US" dirty="0" err="1"/>
              <a:t>odour</a:t>
            </a:r>
            <a:r>
              <a:rPr lang="en-US" dirty="0"/>
              <a:t>, texture and even nutritional value </a:t>
            </a:r>
            <a:endParaRPr lang="en-US" dirty="0" smtClean="0"/>
          </a:p>
          <a:p>
            <a:pPr algn="just"/>
            <a:r>
              <a:rPr lang="en-US" dirty="0" smtClean="0"/>
              <a:t>Meat </a:t>
            </a:r>
            <a:r>
              <a:rPr lang="en-US" dirty="0"/>
              <a:t>mincing, cooking and other processing prior to refrigerated storage disrupt muscle cell membranes facilitating the interaction of unsaturated lipids with pro-oxidant substances such as non-haem iron, accelerating lipid oxidation leading to rapid quality deterioration and development of </a:t>
            </a:r>
            <a:r>
              <a:rPr lang="en-US" dirty="0" smtClean="0"/>
              <a:t>rancidity. </a:t>
            </a:r>
          </a:p>
          <a:p>
            <a:pPr algn="just"/>
            <a:r>
              <a:rPr lang="en-US" dirty="0" smtClean="0"/>
              <a:t>Initially </a:t>
            </a:r>
            <a:r>
              <a:rPr lang="en-US" dirty="0"/>
              <a:t>lipid oxidation in meat products results cardboard </a:t>
            </a:r>
            <a:r>
              <a:rPr lang="en-US" dirty="0" err="1"/>
              <a:t>flavour</a:t>
            </a:r>
            <a:r>
              <a:rPr lang="en-US" dirty="0"/>
              <a:t> and progresses with development of </a:t>
            </a:r>
            <a:r>
              <a:rPr lang="en-US" dirty="0" err="1"/>
              <a:t>painty</a:t>
            </a:r>
            <a:r>
              <a:rPr lang="en-US" dirty="0"/>
              <a:t>, rancid and oxidized </a:t>
            </a:r>
            <a:r>
              <a:rPr lang="en-US" dirty="0" err="1" smtClean="0"/>
              <a:t>flavour</a:t>
            </a:r>
            <a:r>
              <a:rPr lang="en-US" dirty="0"/>
              <a:t>.</a:t>
            </a:r>
            <a:endParaRPr lang="en-US" dirty="0" smtClean="0"/>
          </a:p>
          <a:p>
            <a:pPr algn="just"/>
            <a:r>
              <a:rPr lang="en-US" dirty="0" smtClean="0"/>
              <a:t>Degree </a:t>
            </a:r>
            <a:r>
              <a:rPr lang="en-US" dirty="0"/>
              <a:t>of lipid unsaturation, muscle type, animal diet, additives such as salt, cooking method, manner of storage and pH of the </a:t>
            </a:r>
            <a:r>
              <a:rPr lang="en-US" dirty="0" smtClean="0"/>
              <a:t>muscle 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812" y="1219200"/>
            <a:ext cx="9753600" cy="101865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4612" y="0"/>
            <a:ext cx="684213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0182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293812" y="364958"/>
            <a:ext cx="9751060" cy="685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</a:rPr>
              <a:t>Introduction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218882" y="1600200"/>
            <a:ext cx="10133330" cy="51054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The rate and extent of oxidative deterioration can be reduced through various means like </a:t>
            </a:r>
            <a:endParaRPr lang="en-US" dirty="0" smtClean="0"/>
          </a:p>
          <a:p>
            <a:pPr lvl="2" algn="just"/>
            <a:r>
              <a:rPr lang="en-US" b="1" dirty="0" smtClean="0">
                <a:solidFill>
                  <a:srgbClr val="C00000"/>
                </a:solidFill>
              </a:rPr>
              <a:t>curing</a:t>
            </a:r>
            <a:r>
              <a:rPr lang="en-US" b="1" dirty="0">
                <a:solidFill>
                  <a:srgbClr val="C00000"/>
                </a:solidFill>
              </a:rPr>
              <a:t>, </a:t>
            </a:r>
            <a:endParaRPr lang="en-US" b="1" dirty="0" smtClean="0">
              <a:solidFill>
                <a:srgbClr val="C00000"/>
              </a:solidFill>
            </a:endParaRPr>
          </a:p>
          <a:p>
            <a:pPr lvl="2" algn="just"/>
            <a:r>
              <a:rPr lang="en-US" b="1" dirty="0" smtClean="0">
                <a:solidFill>
                  <a:srgbClr val="C00000"/>
                </a:solidFill>
              </a:rPr>
              <a:t>vacuum </a:t>
            </a:r>
            <a:r>
              <a:rPr lang="en-US" b="1" dirty="0">
                <a:solidFill>
                  <a:srgbClr val="C00000"/>
                </a:solidFill>
              </a:rPr>
              <a:t>packaging, </a:t>
            </a:r>
            <a:endParaRPr lang="en-US" b="1" dirty="0" smtClean="0">
              <a:solidFill>
                <a:srgbClr val="C00000"/>
              </a:solidFill>
            </a:endParaRPr>
          </a:p>
          <a:p>
            <a:pPr lvl="2" algn="just"/>
            <a:r>
              <a:rPr lang="en-US" b="1" dirty="0" smtClean="0">
                <a:solidFill>
                  <a:srgbClr val="C00000"/>
                </a:solidFill>
              </a:rPr>
              <a:t>modified </a:t>
            </a:r>
            <a:r>
              <a:rPr lang="en-US" b="1" dirty="0">
                <a:solidFill>
                  <a:srgbClr val="C00000"/>
                </a:solidFill>
              </a:rPr>
              <a:t>atmosphere packaging </a:t>
            </a:r>
            <a:endParaRPr lang="en-US" b="1" dirty="0" smtClean="0">
              <a:solidFill>
                <a:srgbClr val="C00000"/>
              </a:solidFill>
            </a:endParaRPr>
          </a:p>
          <a:p>
            <a:pPr lvl="2" algn="just"/>
            <a:r>
              <a:rPr lang="en-US" b="1" dirty="0" smtClean="0">
                <a:solidFill>
                  <a:srgbClr val="C00000"/>
                </a:solidFill>
              </a:rPr>
              <a:t>and </a:t>
            </a:r>
            <a:r>
              <a:rPr lang="en-US" b="1" dirty="0">
                <a:solidFill>
                  <a:srgbClr val="C00000"/>
                </a:solidFill>
              </a:rPr>
              <a:t>most importantly adding synthetic or natural antioxidants. </a:t>
            </a:r>
            <a:endParaRPr lang="en-US" b="1" dirty="0" smtClean="0">
              <a:solidFill>
                <a:srgbClr val="C00000"/>
              </a:solidFill>
            </a:endParaRPr>
          </a:p>
          <a:p>
            <a:pPr algn="just"/>
            <a:r>
              <a:rPr lang="en-US" dirty="0" smtClean="0"/>
              <a:t>Synthetic </a:t>
            </a:r>
            <a:r>
              <a:rPr lang="en-US" dirty="0"/>
              <a:t>antioxidants such as butylated </a:t>
            </a:r>
            <a:r>
              <a:rPr lang="en-US" dirty="0" err="1"/>
              <a:t>hydroxytoluene</a:t>
            </a:r>
            <a:r>
              <a:rPr lang="en-US" dirty="0"/>
              <a:t> (BHT) and butylated </a:t>
            </a:r>
            <a:r>
              <a:rPr lang="en-US" dirty="0" err="1"/>
              <a:t>hydroxy</a:t>
            </a:r>
            <a:r>
              <a:rPr lang="en-US" dirty="0"/>
              <a:t> anisole (BHA) have been used extensively, recent studies have implicated them to have toxic </a:t>
            </a:r>
            <a:r>
              <a:rPr lang="en-US" dirty="0" smtClean="0"/>
              <a:t>effects. </a:t>
            </a:r>
          </a:p>
          <a:p>
            <a:pPr algn="just"/>
            <a:r>
              <a:rPr lang="en-US" dirty="0" smtClean="0"/>
              <a:t>An alternate </a:t>
            </a:r>
            <a:r>
              <a:rPr lang="en-US" dirty="0"/>
              <a:t>to prevent </a:t>
            </a:r>
            <a:r>
              <a:rPr lang="en-US" dirty="0" smtClean="0"/>
              <a:t>lipid peroxidation in muscle foods during </a:t>
            </a:r>
            <a:r>
              <a:rPr lang="en-US" dirty="0"/>
              <a:t>processing and </a:t>
            </a:r>
            <a:r>
              <a:rPr lang="en-US" dirty="0" smtClean="0"/>
              <a:t>storage</a:t>
            </a:r>
            <a:r>
              <a:rPr lang="en-US" dirty="0" smtClean="0"/>
              <a:t>- to use natural antioxidants</a:t>
            </a:r>
            <a:endParaRPr lang="en-US" dirty="0" smtClean="0"/>
          </a:p>
          <a:p>
            <a:pPr algn="just"/>
            <a:r>
              <a:rPr lang="en-US" dirty="0" smtClean="0"/>
              <a:t>Fruits </a:t>
            </a:r>
            <a:r>
              <a:rPr lang="en-US" dirty="0"/>
              <a:t>and vegetables are rich sources of antioxidants </a:t>
            </a:r>
            <a:r>
              <a:rPr lang="en-US" dirty="0" smtClean="0"/>
              <a:t>and </a:t>
            </a:r>
            <a:r>
              <a:rPr lang="en-US" dirty="0"/>
              <a:t>can serve as a source of natural antioxidants for meat products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812" y="1219200"/>
            <a:ext cx="9753600" cy="101865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4612" y="0"/>
            <a:ext cx="684213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41341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293812" y="381000"/>
            <a:ext cx="9982200" cy="685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</a:rPr>
              <a:t>Litchi fruit pericarp-a valuable </a:t>
            </a:r>
            <a:r>
              <a:rPr lang="en-US" sz="3200" b="1" dirty="0" err="1" smtClean="0">
                <a:solidFill>
                  <a:srgbClr val="0000FF"/>
                </a:solidFill>
              </a:rPr>
              <a:t>agri</a:t>
            </a:r>
            <a:r>
              <a:rPr lang="en-US" sz="3200" b="1" dirty="0" smtClean="0">
                <a:solidFill>
                  <a:srgbClr val="0000FF"/>
                </a:solidFill>
              </a:rPr>
              <a:t>-by-product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27747" y="1447800"/>
            <a:ext cx="6362065" cy="51054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Litchi </a:t>
            </a:r>
            <a:r>
              <a:rPr lang="en-US" dirty="0"/>
              <a:t>(</a:t>
            </a:r>
            <a:r>
              <a:rPr lang="en-US" i="1" dirty="0"/>
              <a:t>Litchi </a:t>
            </a:r>
            <a:r>
              <a:rPr lang="en-US" i="1" dirty="0" err="1"/>
              <a:t>chinensis</a:t>
            </a:r>
            <a:r>
              <a:rPr lang="en-US" i="1" dirty="0"/>
              <a:t> </a:t>
            </a:r>
            <a:r>
              <a:rPr lang="en-US" i="1" dirty="0" err="1"/>
              <a:t>Sonn</a:t>
            </a:r>
            <a:r>
              <a:rPr lang="en-US" dirty="0"/>
              <a:t>.) is a tropical and subtropical fruit native to China, and now widely cultivated throughout the World. </a:t>
            </a:r>
          </a:p>
          <a:p>
            <a:pPr algn="just"/>
            <a:r>
              <a:rPr lang="en-US" dirty="0" smtClean="0"/>
              <a:t>Litchi </a:t>
            </a:r>
            <a:r>
              <a:rPr lang="en-US" dirty="0"/>
              <a:t>or Lychee, a fruit with a rough brown shell and sweet white flesh around a large shining brown </a:t>
            </a:r>
            <a:r>
              <a:rPr lang="en-US" dirty="0" smtClean="0"/>
              <a:t>seed.</a:t>
            </a:r>
          </a:p>
          <a:p>
            <a:pPr algn="just"/>
            <a:r>
              <a:rPr lang="en-US" dirty="0" smtClean="0"/>
              <a:t>Well </a:t>
            </a:r>
            <a:r>
              <a:rPr lang="en-US" dirty="0"/>
              <a:t>received by </a:t>
            </a:r>
            <a:r>
              <a:rPr lang="en-US" dirty="0" smtClean="0"/>
              <a:t>consumers- due to </a:t>
            </a:r>
            <a:r>
              <a:rPr lang="en-US" dirty="0"/>
              <a:t>its delicious taste and possible health </a:t>
            </a:r>
            <a:r>
              <a:rPr lang="en-US" dirty="0" smtClean="0"/>
              <a:t>benefits. </a:t>
            </a:r>
            <a:endParaRPr lang="en-US" dirty="0"/>
          </a:p>
          <a:p>
            <a:pPr algn="just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812" y="1219200"/>
            <a:ext cx="9753600" cy="101865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4612" y="0"/>
            <a:ext cx="684213" cy="762000"/>
          </a:xfrm>
          <a:prstGeom prst="rect">
            <a:avLst/>
          </a:prstGeom>
          <a:noFill/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3612" y="1600200"/>
            <a:ext cx="3454400" cy="25908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9754" y="4382935"/>
            <a:ext cx="2160925" cy="2470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537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296352" y="381000"/>
            <a:ext cx="9751060" cy="6858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00FF"/>
                </a:solidFill>
              </a:rPr>
              <a:t>Litchi fruit pericarp-a valuable </a:t>
            </a:r>
            <a:r>
              <a:rPr lang="en-US" sz="3200" b="1" dirty="0" err="1">
                <a:solidFill>
                  <a:srgbClr val="0000FF"/>
                </a:solidFill>
              </a:rPr>
              <a:t>agri</a:t>
            </a:r>
            <a:r>
              <a:rPr lang="en-US" sz="3200" b="1" dirty="0">
                <a:solidFill>
                  <a:srgbClr val="0000FF"/>
                </a:solidFill>
              </a:rPr>
              <a:t>-by-product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293812" y="1447800"/>
            <a:ext cx="6781800" cy="5105400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Litchi fruit </a:t>
            </a:r>
            <a:r>
              <a:rPr lang="en-US" dirty="0"/>
              <a:t>pericarp (LFP) accounts for approximately 15% by weight of the whole fresh fruit and </a:t>
            </a:r>
            <a:r>
              <a:rPr lang="en-US" dirty="0" smtClean="0"/>
              <a:t>contains significant </a:t>
            </a:r>
            <a:r>
              <a:rPr lang="en-US" dirty="0"/>
              <a:t>amounts of </a:t>
            </a:r>
            <a:r>
              <a:rPr lang="en-US" dirty="0" err="1"/>
              <a:t>phenolics</a:t>
            </a:r>
            <a:r>
              <a:rPr lang="en-US" dirty="0"/>
              <a:t> which are usually discarded as a waste in the </a:t>
            </a:r>
            <a:r>
              <a:rPr lang="en-US" dirty="0" smtClean="0"/>
              <a:t>process. </a:t>
            </a:r>
          </a:p>
          <a:p>
            <a:pPr algn="just"/>
            <a:r>
              <a:rPr lang="en-US" dirty="0" smtClean="0"/>
              <a:t>The </a:t>
            </a:r>
            <a:r>
              <a:rPr lang="en-US" dirty="0" err="1" smtClean="0"/>
              <a:t>phenolics</a:t>
            </a:r>
            <a:r>
              <a:rPr lang="en-US" dirty="0" smtClean="0"/>
              <a:t> </a:t>
            </a:r>
            <a:r>
              <a:rPr lang="en-US" dirty="0"/>
              <a:t>of LFP have been confirmed to have antioxidant, </a:t>
            </a:r>
            <a:r>
              <a:rPr lang="en-US" dirty="0" smtClean="0"/>
              <a:t>anticancer, </a:t>
            </a:r>
            <a:r>
              <a:rPr lang="en-US" dirty="0" err="1" smtClean="0"/>
              <a:t>immunomodulatory</a:t>
            </a:r>
            <a:r>
              <a:rPr lang="en-US" dirty="0" smtClean="0"/>
              <a:t> activities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LFP </a:t>
            </a:r>
            <a:r>
              <a:rPr lang="en-US" dirty="0"/>
              <a:t>has been considered a new source of pharmaceuticals and food </a:t>
            </a:r>
            <a:r>
              <a:rPr lang="en-US" dirty="0" smtClean="0"/>
              <a:t>industry. </a:t>
            </a:r>
          </a:p>
          <a:p>
            <a:pPr algn="just"/>
            <a:r>
              <a:rPr lang="en-US" dirty="0" smtClean="0"/>
              <a:t>No literature regarding its use as natural antioxidant in muscle food system.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812" y="1219200"/>
            <a:ext cx="9753600" cy="101865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4612" y="0"/>
            <a:ext cx="684213" cy="762000"/>
          </a:xfrm>
          <a:prstGeom prst="rect">
            <a:avLst/>
          </a:prstGeom>
          <a:noFill/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8" r="14970"/>
          <a:stretch/>
        </p:blipFill>
        <p:spPr>
          <a:xfrm>
            <a:off x="8367100" y="1321065"/>
            <a:ext cx="3594711" cy="291266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012"/>
          <a:stretch/>
        </p:blipFill>
        <p:spPr>
          <a:xfrm>
            <a:off x="8335655" y="4499121"/>
            <a:ext cx="3657600" cy="2324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731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293812" y="381000"/>
            <a:ext cx="9751060" cy="685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</a:rPr>
              <a:t>Objective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To assess the phenolic compounds and antioxidant potential   of water extract of litchi fruit pericarp powder. </a:t>
            </a:r>
          </a:p>
          <a:p>
            <a:pPr algn="just"/>
            <a:r>
              <a:rPr lang="en-US" dirty="0" smtClean="0"/>
              <a:t>To study its use </a:t>
            </a:r>
            <a:r>
              <a:rPr lang="en-US" dirty="0"/>
              <a:t>in </a:t>
            </a:r>
            <a:r>
              <a:rPr lang="en-US" dirty="0" smtClean="0"/>
              <a:t>muscle food products as </a:t>
            </a:r>
            <a:r>
              <a:rPr lang="en-US" dirty="0"/>
              <a:t>a source of natural antioxidants to prolong quality and stability. </a:t>
            </a:r>
          </a:p>
          <a:p>
            <a:pPr algn="just"/>
            <a:r>
              <a:rPr lang="en-US" dirty="0" smtClean="0"/>
              <a:t>To compare its </a:t>
            </a:r>
            <a:r>
              <a:rPr lang="en-US" dirty="0"/>
              <a:t>antioxidant potential </a:t>
            </a:r>
            <a:r>
              <a:rPr lang="en-US" dirty="0" smtClean="0"/>
              <a:t>with BHT in </a:t>
            </a:r>
            <a:r>
              <a:rPr lang="en-US" dirty="0"/>
              <a:t>sheep meat </a:t>
            </a:r>
            <a:r>
              <a:rPr lang="en-US" dirty="0" smtClean="0"/>
              <a:t>nuggets. 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812" y="1219200"/>
            <a:ext cx="9753600" cy="101865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4612" y="0"/>
            <a:ext cx="684213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2869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293812" y="381000"/>
            <a:ext cx="9751060" cy="685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</a:rPr>
              <a:t>Methodology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218883" y="1600200"/>
            <a:ext cx="7646448" cy="5105400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60000"/>
              </a:lnSpc>
            </a:pPr>
            <a:r>
              <a:rPr lang="en-US" dirty="0"/>
              <a:t>Dressed and deboned </a:t>
            </a:r>
            <a:r>
              <a:rPr lang="en-US" dirty="0" smtClean="0"/>
              <a:t>sheep </a:t>
            </a:r>
            <a:r>
              <a:rPr lang="en-US" dirty="0"/>
              <a:t>meat </a:t>
            </a:r>
            <a:r>
              <a:rPr lang="en-US" dirty="0" smtClean="0"/>
              <a:t>and </a:t>
            </a:r>
            <a:r>
              <a:rPr lang="en-US" dirty="0"/>
              <a:t>stored frozen at − 18 °C till further use. </a:t>
            </a:r>
            <a:endParaRPr lang="en-US" dirty="0" smtClean="0"/>
          </a:p>
          <a:p>
            <a:pPr algn="just">
              <a:lnSpc>
                <a:spcPct val="160000"/>
              </a:lnSpc>
            </a:pPr>
            <a:r>
              <a:rPr lang="en-US" dirty="0" smtClean="0"/>
              <a:t>Fresh Litchi fruit pericarp </a:t>
            </a:r>
            <a:r>
              <a:rPr lang="en-US" dirty="0"/>
              <a:t>was </a:t>
            </a:r>
            <a:r>
              <a:rPr lang="en-US" dirty="0" smtClean="0"/>
              <a:t>collected and </a:t>
            </a:r>
            <a:r>
              <a:rPr lang="en-US" dirty="0"/>
              <a:t>dried after fine chopping in an oven at </a:t>
            </a:r>
            <a:r>
              <a:rPr lang="en-US" dirty="0" smtClean="0"/>
              <a:t>50°C</a:t>
            </a:r>
            <a:r>
              <a:rPr lang="en-US" dirty="0"/>
              <a:t>. </a:t>
            </a:r>
            <a:endParaRPr lang="en-US" dirty="0" smtClean="0"/>
          </a:p>
          <a:p>
            <a:pPr algn="just">
              <a:lnSpc>
                <a:spcPct val="160000"/>
              </a:lnSpc>
            </a:pPr>
            <a:r>
              <a:rPr lang="en-US" dirty="0" smtClean="0"/>
              <a:t>After </a:t>
            </a:r>
            <a:r>
              <a:rPr lang="en-US" dirty="0"/>
              <a:t>drying, fine powder of </a:t>
            </a:r>
            <a:r>
              <a:rPr lang="en-US" dirty="0" smtClean="0"/>
              <a:t>Litchi fruit pericarp </a:t>
            </a:r>
            <a:r>
              <a:rPr lang="en-US" dirty="0"/>
              <a:t>was prepared using home mixer. </a:t>
            </a:r>
            <a:endParaRPr lang="en-US" dirty="0" smtClean="0"/>
          </a:p>
          <a:p>
            <a:pPr algn="just">
              <a:lnSpc>
                <a:spcPct val="160000"/>
              </a:lnSpc>
            </a:pPr>
            <a:r>
              <a:rPr lang="en-US" dirty="0" smtClean="0"/>
              <a:t>Ten </a:t>
            </a:r>
            <a:r>
              <a:rPr lang="en-US" dirty="0"/>
              <a:t>grams of </a:t>
            </a:r>
            <a:r>
              <a:rPr lang="en-US" dirty="0" smtClean="0"/>
              <a:t>litchi pericarp powder </a:t>
            </a:r>
            <a:r>
              <a:rPr lang="en-US" dirty="0"/>
              <a:t>was added in 100 ml boiled distilled water and left for 1 h followed by filtration through </a:t>
            </a:r>
            <a:r>
              <a:rPr lang="en-US" dirty="0" err="1"/>
              <a:t>Whatmann</a:t>
            </a:r>
            <a:r>
              <a:rPr lang="en-US" dirty="0"/>
              <a:t> No 1 filter paper to get extract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812" y="1219200"/>
            <a:ext cx="9753600" cy="101865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4612" y="0"/>
            <a:ext cx="684213" cy="762000"/>
          </a:xfrm>
          <a:prstGeom prst="rect">
            <a:avLst/>
          </a:prstGeom>
          <a:noFill/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5331" y="2362200"/>
            <a:ext cx="2886615" cy="216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505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288707" y="419100"/>
            <a:ext cx="9751060" cy="6858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Analytical procedures</a:t>
            </a:r>
            <a:endParaRPr lang="en-US" sz="4000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218883" y="1447800"/>
            <a:ext cx="9828530" cy="518160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en-US" dirty="0" smtClean="0"/>
              <a:t>Litchi pericarp powder analysis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Estimation of total </a:t>
            </a:r>
            <a:r>
              <a:rPr lang="en-US" dirty="0" err="1"/>
              <a:t>phenolics</a:t>
            </a:r>
            <a:endParaRPr lang="en-US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Radical Scavenging activity using DPPH assay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Ferric reducing antioxidant </a:t>
            </a:r>
            <a:r>
              <a:rPr lang="en-US" dirty="0" smtClean="0"/>
              <a:t>power  assay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Sheep meat nuggets for quality and acceptability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pH </a:t>
            </a:r>
            <a:r>
              <a:rPr lang="en-US" dirty="0"/>
              <a:t>and cooking yield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TBARS </a:t>
            </a:r>
            <a:r>
              <a:rPr lang="en-US" dirty="0"/>
              <a:t>number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Sensory analysis of goat meat </a:t>
            </a:r>
            <a:r>
              <a:rPr lang="en-US" dirty="0" smtClean="0"/>
              <a:t>patties</a:t>
            </a:r>
          </a:p>
          <a:p>
            <a:pPr>
              <a:lnSpc>
                <a:spcPct val="160000"/>
              </a:lnSpc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812" y="1219200"/>
            <a:ext cx="9753600" cy="101865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4612" y="0"/>
            <a:ext cx="684213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40735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2" y="381000"/>
            <a:ext cx="10209529" cy="83820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0000FF"/>
                </a:solidFill>
              </a:rPr>
              <a:t>Formulation for </a:t>
            </a:r>
            <a:r>
              <a:rPr lang="en-US" sz="2800" b="1" dirty="0" smtClean="0">
                <a:solidFill>
                  <a:srgbClr val="0000FF"/>
                </a:solidFill>
              </a:rPr>
              <a:t>sheep </a:t>
            </a:r>
            <a:r>
              <a:rPr lang="en-US" sz="2800" b="1" dirty="0">
                <a:solidFill>
                  <a:srgbClr val="0000FF"/>
                </a:solidFill>
              </a:rPr>
              <a:t>meat nuggets prepared with </a:t>
            </a:r>
            <a:r>
              <a:rPr lang="en-US" sz="2800" b="1" dirty="0" smtClean="0">
                <a:solidFill>
                  <a:srgbClr val="0000FF"/>
                </a:solidFill>
              </a:rPr>
              <a:t>litchi pericarp extract </a:t>
            </a:r>
            <a:r>
              <a:rPr lang="en-US" sz="2800" b="1" dirty="0" smtClean="0">
                <a:solidFill>
                  <a:srgbClr val="0000FF"/>
                </a:solidFill>
              </a:rPr>
              <a:t>and </a:t>
            </a:r>
            <a:r>
              <a:rPr lang="en-US" sz="2800" b="1" dirty="0" smtClean="0">
                <a:solidFill>
                  <a:srgbClr val="0000FF"/>
                </a:solidFill>
              </a:rPr>
              <a:t>BHT</a:t>
            </a:r>
            <a:endParaRPr lang="en-US" sz="2800" b="1" dirty="0">
              <a:solidFill>
                <a:srgbClr val="0000FF"/>
              </a:solidFill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4612" y="0"/>
            <a:ext cx="684213" cy="762000"/>
          </a:xfrm>
          <a:prstGeom prst="rect">
            <a:avLst/>
          </a:prstGeom>
          <a:noFill/>
        </p:spPr>
      </p:pic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4140980"/>
              </p:ext>
            </p:extLst>
          </p:nvPr>
        </p:nvGraphicFramePr>
        <p:xfrm>
          <a:off x="1217612" y="1394659"/>
          <a:ext cx="9809869" cy="48158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647069"/>
                <a:gridCol w="1828800"/>
                <a:gridCol w="1676400"/>
                <a:gridCol w="1828800"/>
                <a:gridCol w="1828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Ingredients (%)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Control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LPE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 (1%)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LPE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 (1.5%)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BHT ( 100)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Meat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71.1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70.1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69.5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70.0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Salt 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1.8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1.8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1.8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1.8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Ice flakes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Refined oil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Condiments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Polyphosphate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0.3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0.3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0.3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0.3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Dry spice mix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1.8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1.8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1.8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1.8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Na nitrite (ppm)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150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150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150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150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Wheat flour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LPE (1%)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0.00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1.00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1.5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BHT (100ppm)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217612" y="6209327"/>
            <a:ext cx="9982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Control: </a:t>
            </a:r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Sheep </a:t>
            </a:r>
            <a:r>
              <a:rPr lang="en-US" sz="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meat nuggets; </a:t>
            </a:r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LEP (1%)-Sheep </a:t>
            </a:r>
            <a:r>
              <a:rPr lang="en-US" sz="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meat nuggets with 1% </a:t>
            </a:r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LPE</a:t>
            </a:r>
            <a:r>
              <a:rPr lang="en-US" sz="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; LEP (</a:t>
            </a:r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1.5%): Sheep </a:t>
            </a:r>
            <a:r>
              <a:rPr lang="en-US" sz="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meat nuggets with 1.5% </a:t>
            </a:r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LPE</a:t>
            </a:r>
            <a:r>
              <a:rPr lang="en-US" sz="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BHT100: Sheep </a:t>
            </a:r>
            <a:r>
              <a:rPr lang="en-US" sz="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meat nuggets with </a:t>
            </a:r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100ppm BHT</a:t>
            </a:r>
            <a:endParaRPr lang="en-US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122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2787942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863CEF8-E427-41A3-B701-02CD4579E28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TS102787942</Template>
  <TotalTime>0</TotalTime>
  <Words>1099</Words>
  <Application>Microsoft Office PowerPoint</Application>
  <PresentationFormat>Custom</PresentationFormat>
  <Paragraphs>204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TS102787942</vt:lpstr>
      <vt:lpstr>PowerPoint Presentation</vt:lpstr>
      <vt:lpstr>Introduction</vt:lpstr>
      <vt:lpstr>Introduction</vt:lpstr>
      <vt:lpstr>Litchi fruit pericarp-a valuable agri-by-product</vt:lpstr>
      <vt:lpstr>Litchi fruit pericarp-a valuable agri-by-product</vt:lpstr>
      <vt:lpstr>Objective</vt:lpstr>
      <vt:lpstr>Methodology</vt:lpstr>
      <vt:lpstr>Analytical procedures</vt:lpstr>
      <vt:lpstr>Formulation for sheep meat nuggets prepared with litchi pericarp extract and BHT</vt:lpstr>
      <vt:lpstr>Total phenolics (mg gallic acid equivalent) in different concentrations of litchi pericarp powder and BHT</vt:lpstr>
      <vt:lpstr>Radical scavenging activity (%) of litchi pericarb powder extract and BHT</vt:lpstr>
      <vt:lpstr>Ferric reducing antioxidant power (A700) of different concentrations of litchi pericarb powder and BHT</vt:lpstr>
      <vt:lpstr>Effect of LPE and BHT on pH, product yield and total phenolics of sheep meat nuggets.</vt:lpstr>
      <vt:lpstr>Effect of LPE and BHT on sensory attributes of sheep meat nuggets.</vt:lpstr>
      <vt:lpstr>Effect of LPE and BHT on TBARS values of sheep meat nuggets during refrigerated storage </vt:lpstr>
      <vt:lpstr>Conclusion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2014-01-20T13:54:27Z</dcterms:created>
  <dcterms:modified xsi:type="dcterms:W3CDTF">2014-09-16T17:17:34Z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TC027879429991</vt:lpwstr>
  </property>
</Properties>
</file>