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2" r:id="rId1"/>
    <p:sldMasterId id="2147483824" r:id="rId2"/>
    <p:sldMasterId id="2147483932" r:id="rId3"/>
  </p:sldMasterIdLst>
  <p:notesMasterIdLst>
    <p:notesMasterId r:id="rId25"/>
  </p:notesMasterIdLst>
  <p:handoutMasterIdLst>
    <p:handoutMasterId r:id="rId26"/>
  </p:handoutMasterIdLst>
  <p:sldIdLst>
    <p:sldId id="420" r:id="rId4"/>
    <p:sldId id="403" r:id="rId5"/>
    <p:sldId id="343" r:id="rId6"/>
    <p:sldId id="350" r:id="rId7"/>
    <p:sldId id="404" r:id="rId8"/>
    <p:sldId id="405" r:id="rId9"/>
    <p:sldId id="406" r:id="rId10"/>
    <p:sldId id="407" r:id="rId11"/>
    <p:sldId id="408" r:id="rId12"/>
    <p:sldId id="409" r:id="rId13"/>
    <p:sldId id="410" r:id="rId14"/>
    <p:sldId id="411" r:id="rId15"/>
    <p:sldId id="412" r:id="rId16"/>
    <p:sldId id="413" r:id="rId17"/>
    <p:sldId id="414" r:id="rId18"/>
    <p:sldId id="415" r:id="rId19"/>
    <p:sldId id="416" r:id="rId20"/>
    <p:sldId id="417" r:id="rId21"/>
    <p:sldId id="418" r:id="rId22"/>
    <p:sldId id="419" r:id="rId23"/>
    <p:sldId id="401" r:id="rId2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charset="0"/>
        <a:cs typeface="MS PGothic" charset="0"/>
      </a:defRPr>
    </a:lvl1pPr>
    <a:lvl2pPr marL="457200" algn="l" rtl="0" eaLnBrk="0" fontAlgn="base" hangingPunct="0">
      <a:spcBef>
        <a:spcPct val="0"/>
      </a:spcBef>
      <a:spcAft>
        <a:spcPct val="0"/>
      </a:spcAft>
      <a:defRPr sz="2400" kern="1200">
        <a:solidFill>
          <a:schemeClr val="tx1"/>
        </a:solidFill>
        <a:latin typeface="Times" charset="0"/>
        <a:ea typeface="MS PGothic" charset="0"/>
        <a:cs typeface="MS PGothic" charset="0"/>
      </a:defRPr>
    </a:lvl2pPr>
    <a:lvl3pPr marL="914400" algn="l" rtl="0" eaLnBrk="0" fontAlgn="base" hangingPunct="0">
      <a:spcBef>
        <a:spcPct val="0"/>
      </a:spcBef>
      <a:spcAft>
        <a:spcPct val="0"/>
      </a:spcAft>
      <a:defRPr sz="2400" kern="1200">
        <a:solidFill>
          <a:schemeClr val="tx1"/>
        </a:solidFill>
        <a:latin typeface="Times" charset="0"/>
        <a:ea typeface="MS PGothic" charset="0"/>
        <a:cs typeface="MS PGothic" charset="0"/>
      </a:defRPr>
    </a:lvl3pPr>
    <a:lvl4pPr marL="1371600" algn="l" rtl="0" eaLnBrk="0" fontAlgn="base" hangingPunct="0">
      <a:spcBef>
        <a:spcPct val="0"/>
      </a:spcBef>
      <a:spcAft>
        <a:spcPct val="0"/>
      </a:spcAft>
      <a:defRPr sz="2400" kern="1200">
        <a:solidFill>
          <a:schemeClr val="tx1"/>
        </a:solidFill>
        <a:latin typeface="Times" charset="0"/>
        <a:ea typeface="MS PGothic" charset="0"/>
        <a:cs typeface="MS PGothic" charset="0"/>
      </a:defRPr>
    </a:lvl4pPr>
    <a:lvl5pPr marL="1828800" algn="l" rtl="0" eaLnBrk="0" fontAlgn="base" hangingPunct="0">
      <a:spcBef>
        <a:spcPct val="0"/>
      </a:spcBef>
      <a:spcAft>
        <a:spcPct val="0"/>
      </a:spcAft>
      <a:defRPr sz="2400" kern="1200">
        <a:solidFill>
          <a:schemeClr val="tx1"/>
        </a:solidFill>
        <a:latin typeface="Times" charset="0"/>
        <a:ea typeface="MS PGothic" charset="0"/>
        <a:cs typeface="MS PGothic" charset="0"/>
      </a:defRPr>
    </a:lvl5pPr>
    <a:lvl6pPr marL="2286000" algn="l" defTabSz="457200" rtl="0" eaLnBrk="1" latinLnBrk="0" hangingPunct="1">
      <a:defRPr sz="2400" kern="1200">
        <a:solidFill>
          <a:schemeClr val="tx1"/>
        </a:solidFill>
        <a:latin typeface="Times" charset="0"/>
        <a:ea typeface="MS PGothic" charset="0"/>
        <a:cs typeface="MS PGothic" charset="0"/>
      </a:defRPr>
    </a:lvl6pPr>
    <a:lvl7pPr marL="2743200" algn="l" defTabSz="457200" rtl="0" eaLnBrk="1" latinLnBrk="0" hangingPunct="1">
      <a:defRPr sz="2400" kern="1200">
        <a:solidFill>
          <a:schemeClr val="tx1"/>
        </a:solidFill>
        <a:latin typeface="Times" charset="0"/>
        <a:ea typeface="MS PGothic" charset="0"/>
        <a:cs typeface="MS PGothic" charset="0"/>
      </a:defRPr>
    </a:lvl7pPr>
    <a:lvl8pPr marL="3200400" algn="l" defTabSz="457200" rtl="0" eaLnBrk="1" latinLnBrk="0" hangingPunct="1">
      <a:defRPr sz="2400" kern="1200">
        <a:solidFill>
          <a:schemeClr val="tx1"/>
        </a:solidFill>
        <a:latin typeface="Times" charset="0"/>
        <a:ea typeface="MS PGothic" charset="0"/>
        <a:cs typeface="MS PGothic" charset="0"/>
      </a:defRPr>
    </a:lvl8pPr>
    <a:lvl9pPr marL="3657600" algn="l" defTabSz="457200" rtl="0" eaLnBrk="1" latinLnBrk="0" hangingPunct="1">
      <a:defRPr sz="2400" kern="1200">
        <a:solidFill>
          <a:schemeClr val="tx1"/>
        </a:solidFill>
        <a:latin typeface="Times" charset="0"/>
        <a:ea typeface="MS PGothic" charset="0"/>
        <a:cs typeface="MS PGothic"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5111D"/>
    <a:srgbClr val="EE111D"/>
    <a:srgbClr val="D8501D"/>
    <a:srgbClr val="FFBE00"/>
    <a:srgbClr val="804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44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ea typeface="ＭＳ Ｐゴシック" charset="0"/>
                <a:cs typeface="+mn-cs"/>
              </a:defRPr>
            </a:lvl1pPr>
          </a:lstStyle>
          <a:p>
            <a:pPr>
              <a:defRPr/>
            </a:pPr>
            <a:r>
              <a:rPr lang="en-US"/>
              <a:t>Group Therapy</a:t>
            </a:r>
          </a:p>
        </p:txBody>
      </p:sp>
      <p:sp>
        <p:nvSpPr>
          <p:cNvPr id="30723" name="Rectangle 3"/>
          <p:cNvSpPr>
            <a:spLocks noGrp="1" noChangeArrowheads="1"/>
          </p:cNvSpPr>
          <p:nvPr>
            <p:ph type="dt" sz="quarter"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ea typeface="ＭＳ Ｐゴシック" charset="0"/>
                <a:cs typeface="+mn-cs"/>
              </a:defRPr>
            </a:lvl1pPr>
          </a:lstStyle>
          <a:p>
            <a:pPr>
              <a:defRPr/>
            </a:pPr>
            <a:endParaRPr lang="en-US"/>
          </a:p>
        </p:txBody>
      </p:sp>
      <p:sp>
        <p:nvSpPr>
          <p:cNvPr id="30724" name="Rectangle 4"/>
          <p:cNvSpPr>
            <a:spLocks noGrp="1" noChangeArrowheads="1"/>
          </p:cNvSpPr>
          <p:nvPr>
            <p:ph type="ftr" sz="quarter" idx="2"/>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ea typeface="ＭＳ Ｐゴシック" charset="0"/>
                <a:cs typeface="+mn-cs"/>
              </a:defRPr>
            </a:lvl1pPr>
          </a:lstStyle>
          <a:p>
            <a:pPr>
              <a:defRPr/>
            </a:pPr>
            <a:r>
              <a:rPr lang="en-US"/>
              <a:t>www.rolandwilliamsconsulting.com  </a:t>
            </a:r>
          </a:p>
          <a:p>
            <a:pPr>
              <a:defRPr/>
            </a:pPr>
            <a:r>
              <a:rPr lang="en-US"/>
              <a:t> (408) 939-0330</a:t>
            </a:r>
          </a:p>
        </p:txBody>
      </p:sp>
      <p:sp>
        <p:nvSpPr>
          <p:cNvPr id="30725" name="Rectangle 5"/>
          <p:cNvSpPr>
            <a:spLocks noGrp="1" noChangeArrowheads="1"/>
          </p:cNvSpPr>
          <p:nvPr>
            <p:ph type="sldNum" sz="quarter" idx="3"/>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B6410F52-55EE-7843-ADC0-0346D6E2F9D8}" type="slidenum">
              <a:rPr lang="en-US"/>
              <a:pPr>
                <a:defRPr/>
              </a:pPr>
              <a:t>‹#›</a:t>
            </a:fld>
            <a:endParaRPr lang="en-US"/>
          </a:p>
        </p:txBody>
      </p:sp>
    </p:spTree>
    <p:extLst>
      <p:ext uri="{BB962C8B-B14F-4D97-AF65-F5344CB8AC3E}">
        <p14:creationId xmlns:p14="http://schemas.microsoft.com/office/powerpoint/2010/main" xmlns="" val="40167922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201776FB-5A8E-E046-A998-07E34861E5CB}" type="datetimeFigureOut">
              <a:rPr lang="en-US"/>
              <a:pPr>
                <a:defRPr/>
              </a:pPr>
              <a:t>10/4/2014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DCF3ACE-2FF4-5543-8BBD-36352370D2A4}" type="slidenum">
              <a:rPr lang="en-US"/>
              <a:pPr>
                <a:defRPr/>
              </a:pPr>
              <a:t>‹#›</a:t>
            </a:fld>
            <a:endParaRPr lang="en-US"/>
          </a:p>
        </p:txBody>
      </p:sp>
    </p:spTree>
    <p:extLst>
      <p:ext uri="{BB962C8B-B14F-4D97-AF65-F5344CB8AC3E}">
        <p14:creationId xmlns:p14="http://schemas.microsoft.com/office/powerpoint/2010/main" xmlns="" val="278797815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UKESAD_Presentation_Cover-2014.jp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721225"/>
            <a:ext cx="7772400" cy="688975"/>
          </a:xfrm>
        </p:spPr>
        <p:txBody>
          <a:bodyPr/>
          <a:lstStyle>
            <a:lvl1pPr algn="ct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5638800"/>
            <a:ext cx="6400800" cy="609600"/>
          </a:xfrm>
        </p:spPr>
        <p:txBody>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A1301D-352B-FF46-AE39-347B49CEECDB}" type="slidenum">
              <a:rPr lang="en-US"/>
              <a:pPr>
                <a:defRPr/>
              </a:pPr>
              <a:t>‹#›</a:t>
            </a:fld>
            <a:endParaRPr lang="en-US"/>
          </a:p>
        </p:txBody>
      </p:sp>
    </p:spTree>
    <p:extLst>
      <p:ext uri="{BB962C8B-B14F-4D97-AF65-F5344CB8AC3E}">
        <p14:creationId xmlns:p14="http://schemas.microsoft.com/office/powerpoint/2010/main" xmlns="" val="102168438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C3B986-D1C7-3042-BDE6-620EBFE1C7D2}" type="slidenum">
              <a:rPr lang="en-US"/>
              <a:pPr>
                <a:defRPr/>
              </a:pPr>
              <a:t>‹#›</a:t>
            </a:fld>
            <a:endParaRPr lang="en-US" dirty="0"/>
          </a:p>
        </p:txBody>
      </p:sp>
    </p:spTree>
    <p:extLst>
      <p:ext uri="{BB962C8B-B14F-4D97-AF65-F5344CB8AC3E}">
        <p14:creationId xmlns:p14="http://schemas.microsoft.com/office/powerpoint/2010/main" xmlns="" val="418176171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773D55-E743-5B4E-9A8D-FCAECC8AA952}" type="slidenum">
              <a:rPr lang="en-US"/>
              <a:pPr>
                <a:defRPr/>
              </a:pPr>
              <a:t>‹#›</a:t>
            </a:fld>
            <a:endParaRPr lang="en-US" dirty="0"/>
          </a:p>
        </p:txBody>
      </p:sp>
    </p:spTree>
    <p:extLst>
      <p:ext uri="{BB962C8B-B14F-4D97-AF65-F5344CB8AC3E}">
        <p14:creationId xmlns:p14="http://schemas.microsoft.com/office/powerpoint/2010/main" xmlns="" val="181185316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UKESAD_Presentation_Cover2.jp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3CF5B0-147A-2A41-84DD-EB502CD18B8E}" type="slidenum">
              <a:rPr lang="en-US"/>
              <a:pPr>
                <a:defRPr/>
              </a:pPr>
              <a:t>‹#›</a:t>
            </a:fld>
            <a:endParaRPr lang="en-US"/>
          </a:p>
        </p:txBody>
      </p:sp>
    </p:spTree>
    <p:extLst>
      <p:ext uri="{BB962C8B-B14F-4D97-AF65-F5344CB8AC3E}">
        <p14:creationId xmlns:p14="http://schemas.microsoft.com/office/powerpoint/2010/main" xmlns="" val="379161080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023B18-B607-224A-8179-65F92D446BEE}" type="slidenum">
              <a:rPr lang="en-US"/>
              <a:pPr>
                <a:defRPr/>
              </a:pPr>
              <a:t>‹#›</a:t>
            </a:fld>
            <a:endParaRPr lang="en-US" dirty="0"/>
          </a:p>
        </p:txBody>
      </p:sp>
    </p:spTree>
    <p:extLst>
      <p:ext uri="{BB962C8B-B14F-4D97-AF65-F5344CB8AC3E}">
        <p14:creationId xmlns:p14="http://schemas.microsoft.com/office/powerpoint/2010/main" xmlns="" val="103288075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099D13-6DD7-DA4B-A50B-2ABF09B06F2B}" type="slidenum">
              <a:rPr lang="en-US"/>
              <a:pPr>
                <a:defRPr/>
              </a:pPr>
              <a:t>‹#›</a:t>
            </a:fld>
            <a:endParaRPr lang="en-US" dirty="0"/>
          </a:p>
        </p:txBody>
      </p:sp>
    </p:spTree>
    <p:extLst>
      <p:ext uri="{BB962C8B-B14F-4D97-AF65-F5344CB8AC3E}">
        <p14:creationId xmlns:p14="http://schemas.microsoft.com/office/powerpoint/2010/main" xmlns="" val="209119689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314B55-52B9-B048-A170-581BC985AB07}" type="slidenum">
              <a:rPr lang="en-US"/>
              <a:pPr>
                <a:defRPr/>
              </a:pPr>
              <a:t>‹#›</a:t>
            </a:fld>
            <a:endParaRPr lang="en-US" dirty="0"/>
          </a:p>
        </p:txBody>
      </p:sp>
    </p:spTree>
    <p:extLst>
      <p:ext uri="{BB962C8B-B14F-4D97-AF65-F5344CB8AC3E}">
        <p14:creationId xmlns:p14="http://schemas.microsoft.com/office/powerpoint/2010/main" xmlns="" val="416632500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17F6023-6908-ED49-8DFF-44F853B26213}" type="slidenum">
              <a:rPr lang="en-US"/>
              <a:pPr>
                <a:defRPr/>
              </a:pPr>
              <a:t>‹#›</a:t>
            </a:fld>
            <a:endParaRPr lang="en-US" dirty="0"/>
          </a:p>
        </p:txBody>
      </p:sp>
    </p:spTree>
    <p:extLst>
      <p:ext uri="{BB962C8B-B14F-4D97-AF65-F5344CB8AC3E}">
        <p14:creationId xmlns:p14="http://schemas.microsoft.com/office/powerpoint/2010/main" xmlns="" val="210622715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F71319E-7B3E-B946-B3D9-02A131DC02AA}" type="slidenum">
              <a:rPr lang="en-US"/>
              <a:pPr>
                <a:defRPr/>
              </a:pPr>
              <a:t>‹#›</a:t>
            </a:fld>
            <a:endParaRPr lang="en-US" dirty="0"/>
          </a:p>
        </p:txBody>
      </p:sp>
    </p:spTree>
    <p:extLst>
      <p:ext uri="{BB962C8B-B14F-4D97-AF65-F5344CB8AC3E}">
        <p14:creationId xmlns:p14="http://schemas.microsoft.com/office/powerpoint/2010/main" xmlns="" val="367969368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E469BDF-C0C7-9C44-97EE-5BB99DEC422A}" type="slidenum">
              <a:rPr lang="en-US"/>
              <a:pPr>
                <a:defRPr/>
              </a:pPr>
              <a:t>‹#›</a:t>
            </a:fld>
            <a:endParaRPr lang="en-US" dirty="0"/>
          </a:p>
        </p:txBody>
      </p:sp>
    </p:spTree>
    <p:extLst>
      <p:ext uri="{BB962C8B-B14F-4D97-AF65-F5344CB8AC3E}">
        <p14:creationId xmlns:p14="http://schemas.microsoft.com/office/powerpoint/2010/main" xmlns="" val="267377092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FAD0A2-5F5D-EE4B-8362-F03B88C14C4D}" type="slidenum">
              <a:rPr lang="en-US"/>
              <a:pPr>
                <a:defRPr/>
              </a:pPr>
              <a:t>‹#›</a:t>
            </a:fld>
            <a:endParaRPr lang="en-US" dirty="0"/>
          </a:p>
        </p:txBody>
      </p:sp>
    </p:spTree>
    <p:extLst>
      <p:ext uri="{BB962C8B-B14F-4D97-AF65-F5344CB8AC3E}">
        <p14:creationId xmlns:p14="http://schemas.microsoft.com/office/powerpoint/2010/main" xmlns="" val="319982165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A358B4-7FE2-DB4E-BEDE-007587793DDD}" type="slidenum">
              <a:rPr lang="en-US"/>
              <a:pPr>
                <a:defRPr/>
              </a:pPr>
              <a:t>‹#›</a:t>
            </a:fld>
            <a:endParaRPr lang="en-US" dirty="0"/>
          </a:p>
        </p:txBody>
      </p:sp>
    </p:spTree>
    <p:extLst>
      <p:ext uri="{BB962C8B-B14F-4D97-AF65-F5344CB8AC3E}">
        <p14:creationId xmlns:p14="http://schemas.microsoft.com/office/powerpoint/2010/main" xmlns="" val="2059109027"/>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84168C-F753-A645-9542-C1998801E8FC}" type="slidenum">
              <a:rPr lang="en-US"/>
              <a:pPr>
                <a:defRPr/>
              </a:pPr>
              <a:t>‹#›</a:t>
            </a:fld>
            <a:endParaRPr lang="en-US" dirty="0"/>
          </a:p>
        </p:txBody>
      </p:sp>
    </p:spTree>
    <p:extLst>
      <p:ext uri="{BB962C8B-B14F-4D97-AF65-F5344CB8AC3E}">
        <p14:creationId xmlns:p14="http://schemas.microsoft.com/office/powerpoint/2010/main" xmlns="" val="367462739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A70FD9-354F-7246-8779-E402415ECB19}" type="slidenum">
              <a:rPr lang="en-US"/>
              <a:pPr>
                <a:defRPr/>
              </a:pPr>
              <a:t>‹#›</a:t>
            </a:fld>
            <a:endParaRPr lang="en-US" dirty="0"/>
          </a:p>
        </p:txBody>
      </p:sp>
    </p:spTree>
    <p:extLst>
      <p:ext uri="{BB962C8B-B14F-4D97-AF65-F5344CB8AC3E}">
        <p14:creationId xmlns:p14="http://schemas.microsoft.com/office/powerpoint/2010/main" xmlns="" val="392933117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EBC1A0-98FB-2449-8A6C-37D38304C7E9}" type="slidenum">
              <a:rPr lang="en-US"/>
              <a:pPr>
                <a:defRPr/>
              </a:pPr>
              <a:t>‹#›</a:t>
            </a:fld>
            <a:endParaRPr lang="en-US" dirty="0"/>
          </a:p>
        </p:txBody>
      </p:sp>
    </p:spTree>
    <p:extLst>
      <p:ext uri="{BB962C8B-B14F-4D97-AF65-F5344CB8AC3E}">
        <p14:creationId xmlns:p14="http://schemas.microsoft.com/office/powerpoint/2010/main" xmlns="" val="2520599125"/>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B39CD96-FE84-45A4-9698-34115E2D2790}" type="datetimeFigureOut">
              <a:rPr lang="en-US" smtClean="0"/>
              <a:pPr/>
              <a:t>10/4/2014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DDD9E73-348D-4815-B485-C17C4C42F303}"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DDD9E73-348D-4815-B485-C17C4C42F30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B39CD96-FE84-45A4-9698-34115E2D2790}" type="datetimeFigureOut">
              <a:rPr lang="en-US" smtClean="0"/>
              <a:pPr/>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D9E73-348D-4815-B485-C17C4C42F303}"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B39CD96-FE84-45A4-9698-34115E2D2790}" type="datetimeFigureOut">
              <a:rPr lang="en-US" smtClean="0"/>
              <a:pPr/>
              <a:t>10/4/2014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D9E73-348D-4815-B485-C17C4C42F303}"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39CD96-FE84-45A4-9698-34115E2D2790}" type="datetimeFigureOut">
              <a:rPr lang="en-US" smtClean="0"/>
              <a:pPr/>
              <a:t>10/4/2014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9CD96-FE84-45A4-9698-34115E2D2790}" type="datetimeFigureOut">
              <a:rPr lang="en-US" smtClean="0"/>
              <a:pPr/>
              <a:t>10/4/2014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CC2EEF-E4F9-5146-AACC-616CFEEC7FF7}" type="slidenum">
              <a:rPr lang="en-US"/>
              <a:pPr>
                <a:defRPr/>
              </a:pPr>
              <a:t>‹#›</a:t>
            </a:fld>
            <a:endParaRPr lang="en-US" dirty="0"/>
          </a:p>
        </p:txBody>
      </p:sp>
    </p:spTree>
    <p:extLst>
      <p:ext uri="{BB962C8B-B14F-4D97-AF65-F5344CB8AC3E}">
        <p14:creationId xmlns:p14="http://schemas.microsoft.com/office/powerpoint/2010/main" xmlns="" val="3362470672"/>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39CD96-FE84-45A4-9698-34115E2D2790}" type="datetimeFigureOut">
              <a:rPr lang="en-US" smtClean="0"/>
              <a:pPr/>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D9E73-348D-4815-B485-C17C4C42F303}"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39CD96-FE84-45A4-9698-34115E2D2790}" type="datetimeFigureOut">
              <a:rPr lang="en-US" smtClean="0"/>
              <a:pPr/>
              <a:t>10/4/2014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DDD9E73-348D-4815-B485-C17C4C42F303}"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33B812-7A20-FE49-BB09-50E84CA50021}" type="slidenum">
              <a:rPr lang="en-US"/>
              <a:pPr>
                <a:defRPr/>
              </a:pPr>
              <a:t>‹#›</a:t>
            </a:fld>
            <a:endParaRPr lang="en-US" dirty="0"/>
          </a:p>
        </p:txBody>
      </p:sp>
    </p:spTree>
    <p:extLst>
      <p:ext uri="{BB962C8B-B14F-4D97-AF65-F5344CB8AC3E}">
        <p14:creationId xmlns:p14="http://schemas.microsoft.com/office/powerpoint/2010/main" xmlns="" val="193253376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C2F8C5-637C-F546-BAD4-49D1111EDF58}" type="slidenum">
              <a:rPr lang="en-US"/>
              <a:pPr>
                <a:defRPr/>
              </a:pPr>
              <a:t>‹#›</a:t>
            </a:fld>
            <a:endParaRPr lang="en-US" dirty="0"/>
          </a:p>
        </p:txBody>
      </p:sp>
    </p:spTree>
    <p:extLst>
      <p:ext uri="{BB962C8B-B14F-4D97-AF65-F5344CB8AC3E}">
        <p14:creationId xmlns:p14="http://schemas.microsoft.com/office/powerpoint/2010/main" xmlns="" val="267890071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172BF13-B49B-9C4D-AAA4-0595B55E4B16}" type="slidenum">
              <a:rPr lang="en-US"/>
              <a:pPr>
                <a:defRPr/>
              </a:pPr>
              <a:t>‹#›</a:t>
            </a:fld>
            <a:endParaRPr lang="en-US" dirty="0"/>
          </a:p>
        </p:txBody>
      </p:sp>
    </p:spTree>
    <p:extLst>
      <p:ext uri="{BB962C8B-B14F-4D97-AF65-F5344CB8AC3E}">
        <p14:creationId xmlns:p14="http://schemas.microsoft.com/office/powerpoint/2010/main" xmlns="" val="297149323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8CF08B1-2150-614E-BDFC-211A78CBA7DB}" type="slidenum">
              <a:rPr lang="en-US"/>
              <a:pPr>
                <a:defRPr/>
              </a:pPr>
              <a:t>‹#›</a:t>
            </a:fld>
            <a:endParaRPr lang="en-US" dirty="0"/>
          </a:p>
        </p:txBody>
      </p:sp>
    </p:spTree>
    <p:extLst>
      <p:ext uri="{BB962C8B-B14F-4D97-AF65-F5344CB8AC3E}">
        <p14:creationId xmlns:p14="http://schemas.microsoft.com/office/powerpoint/2010/main" xmlns="" val="210036222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7FA58A-9325-C649-A5E7-AAFD431516AA}" type="slidenum">
              <a:rPr lang="en-US"/>
              <a:pPr>
                <a:defRPr/>
              </a:pPr>
              <a:t>‹#›</a:t>
            </a:fld>
            <a:endParaRPr lang="en-US" dirty="0"/>
          </a:p>
        </p:txBody>
      </p:sp>
    </p:spTree>
    <p:extLst>
      <p:ext uri="{BB962C8B-B14F-4D97-AF65-F5344CB8AC3E}">
        <p14:creationId xmlns:p14="http://schemas.microsoft.com/office/powerpoint/2010/main" xmlns="" val="291010272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65D38F-AFC5-2540-AD1D-A7E8A3ECCC0C}" type="slidenum">
              <a:rPr lang="en-US"/>
              <a:pPr>
                <a:defRPr/>
              </a:pPr>
              <a:t>‹#›</a:t>
            </a:fld>
            <a:endParaRPr lang="en-US" dirty="0"/>
          </a:p>
        </p:txBody>
      </p:sp>
    </p:spTree>
    <p:extLst>
      <p:ext uri="{BB962C8B-B14F-4D97-AF65-F5344CB8AC3E}">
        <p14:creationId xmlns:p14="http://schemas.microsoft.com/office/powerpoint/2010/main" xmlns="" val="211009017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UKESAD_Presentation_BG-2014.jpg"/>
          <p:cNvPicPr>
            <a:picLocks noChangeAspect="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bwMode="auto">
          <a:xfrm>
            <a:off x="457200" y="274638"/>
            <a:ext cx="6781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Verdana"/>
                <a:ea typeface="MS PGothic" pitchFamily="34" charset="-128"/>
                <a:cs typeface="Verdana"/>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tx1">
                    <a:tint val="75000"/>
                  </a:schemeClr>
                </a:solidFill>
                <a:latin typeface="Verdana"/>
                <a:ea typeface="MS PGothic" pitchFamily="34" charset="-128"/>
                <a:cs typeface="Verdan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a:cs typeface="Verdana"/>
              </a:defRPr>
            </a:lvl1pPr>
          </a:lstStyle>
          <a:p>
            <a:pPr>
              <a:defRPr/>
            </a:pPr>
            <a:fld id="{57FAADDE-A6A8-104C-94D6-6A7B7B1B2436}" type="slidenum">
              <a:rPr lang="en-US"/>
              <a:pPr>
                <a:defRPr/>
              </a:pPr>
              <a:t>‹#›</a:t>
            </a:fld>
            <a:endParaRPr lang="en-US" dirty="0"/>
          </a:p>
        </p:txBody>
      </p:sp>
      <p:pic>
        <p:nvPicPr>
          <p:cNvPr id="1032" name="Picture 8" descr="DARA_Thailand_Logo.png"/>
          <p:cNvPicPr>
            <a:picLocks noChangeAspect="1"/>
          </p:cNvPicPr>
          <p:nvPr userDrawn="1"/>
        </p:nvPicPr>
        <p:blipFill>
          <a:blip r:embed="rId14">
            <a:extLst>
              <a:ext uri="{28A0092B-C50C-407E-A947-70E740481C1C}">
                <a14:useLocalDpi xmlns:a14="http://schemas.microsoft.com/office/drawing/2010/main" xmlns="" val="0"/>
              </a:ext>
            </a:extLst>
          </a:blip>
          <a:srcRect/>
          <a:stretch>
            <a:fillRect/>
          </a:stretch>
        </p:blipFill>
        <p:spPr bwMode="auto">
          <a:xfrm>
            <a:off x="7467600" y="228600"/>
            <a:ext cx="1406525" cy="110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0"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500"/>
                                        <p:tgtEl>
                                          <p:spTgt spid="1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fade">
                                      <p:cBhvr>
                                        <p:cTn id="12" dur="500"/>
                                        <p:tgtEl>
                                          <p:spTgt spid="10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fade">
                                      <p:cBhvr>
                                        <p:cTn id="17" dur="500"/>
                                        <p:tgtEl>
                                          <p:spTgt spid="10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7">
                                            <p:txEl>
                                              <p:pRg st="3" end="3"/>
                                            </p:txEl>
                                          </p:spTgt>
                                        </p:tgtEl>
                                        <p:attrNameLst>
                                          <p:attrName>style.visibility</p:attrName>
                                        </p:attrNameLst>
                                      </p:cBhvr>
                                      <p:to>
                                        <p:strVal val="visible"/>
                                      </p:to>
                                    </p:set>
                                    <p:animEffect transition="in" filter="fade">
                                      <p:cBhvr>
                                        <p:cTn id="22" dur="500"/>
                                        <p:tgtEl>
                                          <p:spTgt spid="10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7">
                                            <p:txEl>
                                              <p:pRg st="4" end="4"/>
                                            </p:txEl>
                                          </p:spTgt>
                                        </p:tgtEl>
                                        <p:attrNameLst>
                                          <p:attrName>style.visibility</p:attrName>
                                        </p:attrNameLst>
                                      </p:cBhvr>
                                      <p:to>
                                        <p:strVal val="visible"/>
                                      </p:to>
                                    </p:set>
                                    <p:animEffect transition="in" filter="fade">
                                      <p:cBhvr>
                                        <p:cTn id="27"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Lst>
      </p:bldP>
    </p:bldLst>
  </p:timing>
  <p:hf sldNum="0" hdr="0" ftr="0" dt="0"/>
  <p:txStyles>
    <p:titleStyle>
      <a:lvl1pPr algn="l" rtl="0" eaLnBrk="0" fontAlgn="base" hangingPunct="0">
        <a:spcBef>
          <a:spcPct val="0"/>
        </a:spcBef>
        <a:spcAft>
          <a:spcPct val="0"/>
        </a:spcAft>
        <a:defRPr sz="3600" b="1" kern="1200" cap="all">
          <a:solidFill>
            <a:schemeClr val="tx1"/>
          </a:solidFill>
          <a:latin typeface="Arial"/>
          <a:ea typeface="ＭＳ Ｐゴシック" charset="0"/>
          <a:cs typeface="Arial"/>
        </a:defRPr>
      </a:lvl1pPr>
      <a:lvl2pPr algn="l"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SzPct val="80000"/>
        <a:buFont typeface="Courier New" charset="0"/>
        <a:buChar char="o"/>
        <a:defRPr sz="2400" kern="12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314" name="Picture 6" descr="UKESAD_Presentation_BG-2.jpg"/>
          <p:cNvPicPr>
            <a:picLocks noChangeAspect="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bwMode="auto">
          <a:xfrm>
            <a:off x="457200" y="274638"/>
            <a:ext cx="6781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Verdana"/>
                <a:ea typeface="MS PGothic" pitchFamily="34" charset="-128"/>
                <a:cs typeface="Verdana"/>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tx1">
                    <a:tint val="75000"/>
                  </a:schemeClr>
                </a:solidFill>
                <a:latin typeface="Verdana"/>
                <a:ea typeface="MS PGothic" pitchFamily="34" charset="-128"/>
                <a:cs typeface="Verdan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a:cs typeface="Verdana"/>
              </a:defRPr>
            </a:lvl1pPr>
          </a:lstStyle>
          <a:p>
            <a:pPr>
              <a:defRPr/>
            </a:pPr>
            <a:fld id="{2395D77A-7900-A94D-9B72-1D5480E97DA1}" type="slidenum">
              <a:rPr lang="en-US"/>
              <a:pPr>
                <a:defRPr/>
              </a:pPr>
              <a:t>‹#›</a:t>
            </a:fld>
            <a:endParaRPr lang="en-US" dirty="0"/>
          </a:p>
        </p:txBody>
      </p:sp>
      <p:pic>
        <p:nvPicPr>
          <p:cNvPr id="13320" name="Picture 8" descr="DARA_Thailand_Logo.png"/>
          <p:cNvPicPr>
            <a:picLocks noChangeAspect="1"/>
          </p:cNvPicPr>
          <p:nvPr userDrawn="1"/>
        </p:nvPicPr>
        <p:blipFill>
          <a:blip r:embed="rId14">
            <a:extLst>
              <a:ext uri="{28A0092B-C50C-407E-A947-70E740481C1C}">
                <a14:useLocalDpi xmlns:a14="http://schemas.microsoft.com/office/drawing/2010/main" xmlns="" val="0"/>
              </a:ext>
            </a:extLst>
          </a:blip>
          <a:srcRect/>
          <a:stretch>
            <a:fillRect/>
          </a:stretch>
        </p:blipFill>
        <p:spPr bwMode="auto">
          <a:xfrm>
            <a:off x="7467600" y="228600"/>
            <a:ext cx="1406525" cy="110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1"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500"/>
                                        <p:tgtEl>
                                          <p:spTgt spid="1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fade">
                                      <p:cBhvr>
                                        <p:cTn id="12" dur="500"/>
                                        <p:tgtEl>
                                          <p:spTgt spid="10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fade">
                                      <p:cBhvr>
                                        <p:cTn id="17" dur="500"/>
                                        <p:tgtEl>
                                          <p:spTgt spid="10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7">
                                            <p:txEl>
                                              <p:pRg st="3" end="3"/>
                                            </p:txEl>
                                          </p:spTgt>
                                        </p:tgtEl>
                                        <p:attrNameLst>
                                          <p:attrName>style.visibility</p:attrName>
                                        </p:attrNameLst>
                                      </p:cBhvr>
                                      <p:to>
                                        <p:strVal val="visible"/>
                                      </p:to>
                                    </p:set>
                                    <p:animEffect transition="in" filter="fade">
                                      <p:cBhvr>
                                        <p:cTn id="22" dur="500"/>
                                        <p:tgtEl>
                                          <p:spTgt spid="10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7">
                                            <p:txEl>
                                              <p:pRg st="4" end="4"/>
                                            </p:txEl>
                                          </p:spTgt>
                                        </p:tgtEl>
                                        <p:attrNameLst>
                                          <p:attrName>style.visibility</p:attrName>
                                        </p:attrNameLst>
                                      </p:cBhvr>
                                      <p:to>
                                        <p:strVal val="visible"/>
                                      </p:to>
                                    </p:set>
                                    <p:animEffect transition="in" filter="fade">
                                      <p:cBhvr>
                                        <p:cTn id="27"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Lst>
      </p:bldP>
    </p:bldLst>
  </p:timing>
  <p:hf sldNum="0" hdr="0" ftr="0" dt="0"/>
  <p:txStyles>
    <p:titleStyle>
      <a:lvl1pPr algn="l" rtl="0" eaLnBrk="0" fontAlgn="base" hangingPunct="0">
        <a:spcBef>
          <a:spcPct val="0"/>
        </a:spcBef>
        <a:spcAft>
          <a:spcPct val="0"/>
        </a:spcAft>
        <a:defRPr sz="3600" b="1" kern="1200" cap="all">
          <a:solidFill>
            <a:schemeClr val="tx1"/>
          </a:solidFill>
          <a:latin typeface="Arial"/>
          <a:ea typeface="ＭＳ Ｐゴシック" charset="0"/>
          <a:cs typeface="Arial"/>
        </a:defRPr>
      </a:lvl1pPr>
      <a:lvl2pPr algn="l"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SzPct val="80000"/>
        <a:buFont typeface="Courier New" charset="0"/>
        <a:buChar char="o"/>
        <a:defRPr sz="2400" kern="12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B39CD96-FE84-45A4-9698-34115E2D2790}" type="datetimeFigureOut">
              <a:rPr lang="en-US" smtClean="0"/>
              <a:pPr/>
              <a:t>10/4/2014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DDD9E73-348D-4815-B485-C17C4C42F3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3.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6800" y="6019800"/>
            <a:ext cx="4191000" cy="609600"/>
          </a:xfrm>
          <a:custGeom>
            <a:avLst/>
            <a:gdLst>
              <a:gd name="connsiteX0" fmla="*/ 0 w 4191000"/>
              <a:gd name="connsiteY0" fmla="*/ 0 h 609600"/>
              <a:gd name="connsiteX1" fmla="*/ 3886200 w 4191000"/>
              <a:gd name="connsiteY1" fmla="*/ 0 h 609600"/>
              <a:gd name="connsiteX2" fmla="*/ 4191000 w 4191000"/>
              <a:gd name="connsiteY2" fmla="*/ 304800 h 609600"/>
              <a:gd name="connsiteX3" fmla="*/ 3886200 w 4191000"/>
              <a:gd name="connsiteY3" fmla="*/ 609600 h 609600"/>
              <a:gd name="connsiteX4" fmla="*/ 0 w 4191000"/>
              <a:gd name="connsiteY4" fmla="*/ 609600 h 609600"/>
              <a:gd name="connsiteX5" fmla="*/ 0 w 419100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09600">
                <a:moveTo>
                  <a:pt x="0" y="0"/>
                </a:moveTo>
                <a:lnTo>
                  <a:pt x="3886200" y="0"/>
                </a:lnTo>
                <a:lnTo>
                  <a:pt x="4191000" y="304800"/>
                </a:lnTo>
                <a:lnTo>
                  <a:pt x="3886200" y="609600"/>
                </a:lnTo>
                <a:lnTo>
                  <a:pt x="0" y="609600"/>
                </a:lnTo>
                <a:lnTo>
                  <a:pt x="0" y="0"/>
                </a:lnTo>
                <a:close/>
              </a:path>
            </a:pathLst>
          </a:custGeom>
          <a:solidFill>
            <a:srgbClr val="0070C0"/>
          </a:solidFill>
        </p:spPr>
        <p:txBody>
          <a:bodyPr>
            <a:noAutofit/>
          </a:bodyPr>
          <a:lstStyle/>
          <a:p>
            <a:r>
              <a:rPr lang="en-US" sz="3600" b="1" dirty="0" smtClean="0">
                <a:solidFill>
                  <a:schemeClr val="bg1"/>
                </a:solidFill>
              </a:rPr>
              <a:t>Martin Peters</a:t>
            </a:r>
            <a:endParaRPr lang="en-US" sz="3600" b="1" dirty="0">
              <a:solidFill>
                <a:schemeClr val="bg1"/>
              </a:solidFill>
            </a:endParaRPr>
          </a:p>
        </p:txBody>
      </p:sp>
      <p:sp>
        <p:nvSpPr>
          <p:cNvPr id="2" name="Title 1"/>
          <p:cNvSpPr>
            <a:spLocks noGrp="1"/>
          </p:cNvSpPr>
          <p:nvPr>
            <p:ph type="ctrTitle"/>
          </p:nvPr>
        </p:nvSpPr>
        <p:spPr>
          <a:xfrm>
            <a:off x="0" y="1371600"/>
            <a:ext cx="9144000" cy="1676400"/>
          </a:xfrm>
          <a:ln>
            <a:solidFill>
              <a:schemeClr val="bg1"/>
            </a:solidFill>
          </a:ln>
          <a:effectLst>
            <a:innerShdw blurRad="63500" dist="50800" dir="16200000">
              <a:prstClr val="black">
                <a:alpha val="50000"/>
              </a:prstClr>
            </a:innerShdw>
          </a:effectLst>
        </p:spPr>
        <p:style>
          <a:lnRef idx="0">
            <a:scrgbClr r="0" g="0" b="0"/>
          </a:lnRef>
          <a:fillRef idx="1002">
            <a:schemeClr val="lt2"/>
          </a:fillRef>
          <a:effectRef idx="0">
            <a:scrgbClr r="0" g="0" b="0"/>
          </a:effectRef>
          <a:fontRef idx="major"/>
        </p:style>
        <p:txBody>
          <a:bodyPr>
            <a:noAutofit/>
          </a:bodyPr>
          <a:lstStyle/>
          <a:p>
            <a:pPr lvl="0">
              <a:spcBef>
                <a:spcPts val="0"/>
              </a:spcBef>
            </a:pPr>
            <a:r>
              <a:rPr sz="4800" b="1" smtClean="0">
                <a:solidFill>
                  <a:schemeClr val="tx1"/>
                </a:solidFill>
                <a:latin typeface="Times New Roman" pitchFamily="18" charset="0"/>
                <a:cs typeface="Times New Roman" pitchFamily="18" charset="0"/>
              </a:rPr>
              <a:t>Addiction Therapy-2014</a:t>
            </a:r>
            <a:r>
              <a:rPr sz="4800" b="1" smtClean="0">
                <a:solidFill>
                  <a:schemeClr val="tx1"/>
                </a:solidFill>
              </a:rPr>
              <a:t/>
            </a:r>
            <a:br>
              <a:rPr sz="4800" b="1" smtClean="0">
                <a:solidFill>
                  <a:schemeClr val="tx1"/>
                </a:solidFill>
              </a:rPr>
            </a:br>
            <a:r>
              <a:rPr sz="2400" b="1" smtClean="0">
                <a:solidFill>
                  <a:schemeClr val="tx1"/>
                </a:solidFill>
                <a:latin typeface="Perpetua"/>
                <a:ea typeface="+mn-ea"/>
                <a:cs typeface="+mn-cs"/>
              </a:rPr>
              <a:t>Chicago,  USA</a:t>
            </a:r>
            <a:br>
              <a:rPr sz="2400" b="1" smtClean="0">
                <a:solidFill>
                  <a:schemeClr val="tx1"/>
                </a:solidFill>
                <a:latin typeface="Perpetua"/>
                <a:ea typeface="+mn-ea"/>
                <a:cs typeface="+mn-cs"/>
              </a:rPr>
            </a:br>
            <a:r>
              <a:rPr sz="2400" b="1" smtClean="0">
                <a:solidFill>
                  <a:schemeClr val="tx1"/>
                </a:solidFill>
                <a:latin typeface="Perpetua"/>
                <a:ea typeface="+mn-ea"/>
                <a:cs typeface="+mn-cs"/>
              </a:rPr>
              <a:t>August 4 - 6,  2014</a:t>
            </a:r>
            <a:endParaRPr lang="en-US" sz="4800" b="1" dirty="0">
              <a:solidFill>
                <a:schemeClr val="tx1"/>
              </a:solidFill>
            </a:endParaRPr>
          </a:p>
        </p:txBody>
      </p:sp>
      <p:sp>
        <p:nvSpPr>
          <p:cNvPr id="40962" name="AutoShape 2"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4" name="AutoShape 4"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6" name="AutoShape 6"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8" name="AutoShape 8"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C:\Users\nagapraveen-p\AppData\Local\Microsoft\Windows\Temporary Internet Files\Content.Outlook\XLM8YBCH\logo (2).png"/>
          <p:cNvPicPr>
            <a:picLocks noChangeAspect="1" noChangeArrowheads="1"/>
          </p:cNvPicPr>
          <p:nvPr/>
        </p:nvPicPr>
        <p:blipFill>
          <a:blip r:embed="rId2"/>
          <a:srcRect/>
          <a:stretch>
            <a:fillRect/>
          </a:stretch>
        </p:blipFill>
        <p:spPr bwMode="auto">
          <a:xfrm>
            <a:off x="152400" y="0"/>
            <a:ext cx="2907916" cy="1425165"/>
          </a:xfrm>
          <a:prstGeom prst="rect">
            <a:avLst/>
          </a:prstGeom>
          <a:noFill/>
        </p:spPr>
      </p:pic>
      <p:pic>
        <p:nvPicPr>
          <p:cNvPr id="1026" name="Picture 2" descr="H:\Yossef Sari\AT-2014 Group Photo_Day 1.jpg"/>
          <p:cNvPicPr>
            <a:picLocks noChangeAspect="1" noChangeArrowheads="1"/>
          </p:cNvPicPr>
          <p:nvPr/>
        </p:nvPicPr>
        <p:blipFill>
          <a:blip r:embed="rId3"/>
          <a:srcRect/>
          <a:stretch>
            <a:fillRect/>
          </a:stretch>
        </p:blipFill>
        <p:spPr bwMode="auto">
          <a:xfrm>
            <a:off x="228600" y="3429000"/>
            <a:ext cx="4343400" cy="2895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2" descr="\\omicswb-144\Vittal Team\nikhil\Addicton 2014 day 3\IMG_1364.jpg"/>
          <p:cNvPicPr>
            <a:picLocks noChangeAspect="1" noChangeArrowheads="1"/>
          </p:cNvPicPr>
          <p:nvPr/>
        </p:nvPicPr>
        <p:blipFill>
          <a:blip r:embed="rId4"/>
          <a:srcRect/>
          <a:stretch>
            <a:fillRect/>
          </a:stretch>
        </p:blipFill>
        <p:spPr bwMode="auto">
          <a:xfrm>
            <a:off x="5334000" y="3810000"/>
            <a:ext cx="2780656" cy="18526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318218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Cognitive Behavior Therapy</a:t>
            </a:r>
          </a:p>
        </p:txBody>
      </p:sp>
      <p:sp>
        <p:nvSpPr>
          <p:cNvPr id="30722" name="Content Placeholder 2"/>
          <p:cNvSpPr>
            <a:spLocks noGrp="1"/>
          </p:cNvSpPr>
          <p:nvPr>
            <p:ph idx="1"/>
          </p:nvPr>
        </p:nvSpPr>
        <p:spPr>
          <a:xfrm>
            <a:off x="457200" y="1600200"/>
            <a:ext cx="8458200" cy="4525963"/>
          </a:xfrm>
        </p:spPr>
        <p:txBody>
          <a:bodyPr/>
          <a:lstStyle/>
          <a:p>
            <a:r>
              <a:rPr lang="en-US" b="1" dirty="0"/>
              <a:t>Cognitive-behavioral therapy</a:t>
            </a:r>
            <a:r>
              <a:rPr lang="en-US" dirty="0"/>
              <a:t> (CBT) was pioneered in the late 1950s as an alternative to psychodynamic therapy. It is a general term for a classification of therapies that emphasize the role of </a:t>
            </a:r>
            <a:r>
              <a:rPr lang="en-US" i="1" dirty="0"/>
              <a:t>thinking</a:t>
            </a:r>
            <a:r>
              <a:rPr lang="en-US" dirty="0"/>
              <a:t> in how we feel and what we do</a:t>
            </a:r>
            <a:r>
              <a:rPr lang="en-US" dirty="0" smtClean="0"/>
              <a:t>.</a:t>
            </a:r>
          </a:p>
          <a:p>
            <a:r>
              <a:rPr lang="en-US" dirty="0"/>
              <a:t>There are a variety of approaches (e.g., Rational Emotive Behavior Therapy, Dialectic Behavioral Therapy) but most are based on the assumption that our thoughts cause our feelings and behaviors, not external things like people, situations, and events</a:t>
            </a:r>
            <a:r>
              <a:rPr lang="en-US" dirty="0" smtClean="0"/>
              <a:t>.</a:t>
            </a:r>
            <a:endParaRPr lang="en-US" dirty="0"/>
          </a:p>
        </p:txBody>
      </p:sp>
    </p:spTree>
    <p:extLst>
      <p:ext uri="{BB962C8B-B14F-4D97-AF65-F5344CB8AC3E}">
        <p14:creationId xmlns:p14="http://schemas.microsoft.com/office/powerpoint/2010/main" xmlns="" val="3926709600"/>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ABC-</a:t>
            </a:r>
            <a:r>
              <a:rPr lang="en-US" sz="3200" dirty="0" smtClean="0"/>
              <a:t>DF Diagram</a:t>
            </a:r>
            <a:endParaRPr lang="en-US" sz="3200" dirty="0"/>
          </a:p>
        </p:txBody>
      </p:sp>
      <p:sp>
        <p:nvSpPr>
          <p:cNvPr id="3" name="Rectangle 2"/>
          <p:cNvSpPr/>
          <p:nvPr/>
        </p:nvSpPr>
        <p:spPr>
          <a:xfrm>
            <a:off x="3581400" y="1752600"/>
            <a:ext cx="2286000" cy="6858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latin typeface="Arial"/>
                <a:cs typeface="Arial"/>
              </a:rPr>
              <a:t>Situation</a:t>
            </a:r>
            <a:endParaRPr lang="en-US" dirty="0">
              <a:latin typeface="Arial"/>
              <a:cs typeface="Arial"/>
            </a:endParaRPr>
          </a:p>
        </p:txBody>
      </p:sp>
      <p:sp>
        <p:nvSpPr>
          <p:cNvPr id="7" name="Rectangle 6"/>
          <p:cNvSpPr/>
          <p:nvPr/>
        </p:nvSpPr>
        <p:spPr>
          <a:xfrm>
            <a:off x="3581400" y="5181600"/>
            <a:ext cx="2286000" cy="6858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err="1" smtClean="0">
                <a:latin typeface="Arial"/>
                <a:cs typeface="Arial"/>
              </a:rPr>
              <a:t>Behaviour</a:t>
            </a:r>
            <a:endParaRPr lang="en-US" dirty="0">
              <a:latin typeface="Arial"/>
              <a:cs typeface="Arial"/>
            </a:endParaRPr>
          </a:p>
        </p:txBody>
      </p:sp>
      <p:sp>
        <p:nvSpPr>
          <p:cNvPr id="8" name="Rectangle 7"/>
          <p:cNvSpPr/>
          <p:nvPr/>
        </p:nvSpPr>
        <p:spPr>
          <a:xfrm>
            <a:off x="3581400" y="3124200"/>
            <a:ext cx="2286000" cy="6858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latin typeface="Arial"/>
                <a:cs typeface="Arial"/>
              </a:rPr>
              <a:t>Thoughts</a:t>
            </a:r>
            <a:endParaRPr lang="en-US" dirty="0">
              <a:latin typeface="Arial"/>
              <a:cs typeface="Arial"/>
            </a:endParaRPr>
          </a:p>
        </p:txBody>
      </p:sp>
      <p:sp>
        <p:nvSpPr>
          <p:cNvPr id="10" name="Rectangle 9"/>
          <p:cNvSpPr/>
          <p:nvPr/>
        </p:nvSpPr>
        <p:spPr>
          <a:xfrm>
            <a:off x="762000" y="4114800"/>
            <a:ext cx="2819400" cy="6858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latin typeface="Arial"/>
                <a:cs typeface="Arial"/>
              </a:rPr>
              <a:t>Physical Reactions</a:t>
            </a:r>
            <a:endParaRPr lang="en-US" dirty="0">
              <a:latin typeface="Arial"/>
              <a:cs typeface="Arial"/>
            </a:endParaRPr>
          </a:p>
        </p:txBody>
      </p:sp>
      <p:sp>
        <p:nvSpPr>
          <p:cNvPr id="11" name="Rectangle 10"/>
          <p:cNvSpPr/>
          <p:nvPr/>
        </p:nvSpPr>
        <p:spPr>
          <a:xfrm>
            <a:off x="5867400" y="4114800"/>
            <a:ext cx="2819400" cy="6858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latin typeface="Arial"/>
                <a:cs typeface="Arial"/>
              </a:rPr>
              <a:t>Moods/Feelings</a:t>
            </a:r>
            <a:endParaRPr lang="en-US" dirty="0">
              <a:latin typeface="Arial"/>
              <a:cs typeface="Arial"/>
            </a:endParaRPr>
          </a:p>
        </p:txBody>
      </p:sp>
      <p:sp>
        <p:nvSpPr>
          <p:cNvPr id="12" name="Quad Arrow Callout 11"/>
          <p:cNvSpPr/>
          <p:nvPr/>
        </p:nvSpPr>
        <p:spPr>
          <a:xfrm>
            <a:off x="3581400" y="3810000"/>
            <a:ext cx="2286000" cy="1371600"/>
          </a:xfrm>
          <a:prstGeom prst="quadArrowCallout">
            <a:avLst>
              <a:gd name="adj1" fmla="val 8754"/>
              <a:gd name="adj2" fmla="val 18515"/>
              <a:gd name="adj3" fmla="val 18515"/>
              <a:gd name="adj4" fmla="val 8754"/>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Up-Down Arrow 12"/>
          <p:cNvSpPr/>
          <p:nvPr/>
        </p:nvSpPr>
        <p:spPr>
          <a:xfrm>
            <a:off x="4495800" y="2438400"/>
            <a:ext cx="457200" cy="685800"/>
          </a:xfrm>
          <a:prstGeom prst="upDownArrow">
            <a:avLst>
              <a:gd name="adj1" fmla="val 23345"/>
              <a:gd name="adj2" fmla="val 50000"/>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Up-Down Arrow 14"/>
          <p:cNvSpPr/>
          <p:nvPr/>
        </p:nvSpPr>
        <p:spPr>
          <a:xfrm rot="17437418">
            <a:off x="6490739" y="2792092"/>
            <a:ext cx="457200" cy="1752600"/>
          </a:xfrm>
          <a:prstGeom prst="upDownArrow">
            <a:avLst>
              <a:gd name="adj1" fmla="val 23345"/>
              <a:gd name="adj2" fmla="val 50000"/>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6" name="Up-Down Arrow 15"/>
          <p:cNvSpPr/>
          <p:nvPr/>
        </p:nvSpPr>
        <p:spPr>
          <a:xfrm rot="17437418">
            <a:off x="2500861" y="4370707"/>
            <a:ext cx="457200" cy="1752600"/>
          </a:xfrm>
          <a:prstGeom prst="upDownArrow">
            <a:avLst>
              <a:gd name="adj1" fmla="val 23345"/>
              <a:gd name="adj2" fmla="val 50000"/>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7" name="Up-Down Arrow 16"/>
          <p:cNvSpPr/>
          <p:nvPr/>
        </p:nvSpPr>
        <p:spPr>
          <a:xfrm rot="4037565">
            <a:off x="2496823" y="2797052"/>
            <a:ext cx="457200" cy="1752600"/>
          </a:xfrm>
          <a:prstGeom prst="upDownArrow">
            <a:avLst>
              <a:gd name="adj1" fmla="val 23345"/>
              <a:gd name="adj2" fmla="val 50000"/>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8" name="Up-Down Arrow 17"/>
          <p:cNvSpPr/>
          <p:nvPr/>
        </p:nvSpPr>
        <p:spPr>
          <a:xfrm rot="4037565">
            <a:off x="6459222" y="4397252"/>
            <a:ext cx="457200" cy="1752600"/>
          </a:xfrm>
          <a:prstGeom prst="upDownArrow">
            <a:avLst>
              <a:gd name="adj1" fmla="val 23345"/>
              <a:gd name="adj2" fmla="val 50000"/>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1890096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ABC-DF Diagram</a:t>
            </a:r>
          </a:p>
        </p:txBody>
      </p:sp>
      <p:sp>
        <p:nvSpPr>
          <p:cNvPr id="30722" name="Content Placeholder 2"/>
          <p:cNvSpPr>
            <a:spLocks noGrp="1"/>
          </p:cNvSpPr>
          <p:nvPr>
            <p:ph idx="1"/>
          </p:nvPr>
        </p:nvSpPr>
        <p:spPr>
          <a:xfrm>
            <a:off x="457200" y="1600200"/>
            <a:ext cx="8458200" cy="4525963"/>
          </a:xfrm>
        </p:spPr>
        <p:txBody>
          <a:bodyPr/>
          <a:lstStyle/>
          <a:p>
            <a:r>
              <a:rPr lang="en-US" dirty="0"/>
              <a:t>A vast proportion of clients seeking treatment for alcohol or drug use also have mental health issues and psycho, emotional trauma. With such clients CBT was also found to be superior to MI and 12-step </a:t>
            </a:r>
            <a:r>
              <a:rPr lang="en-US" dirty="0" smtClean="0"/>
              <a:t>approaches</a:t>
            </a:r>
          </a:p>
          <a:p>
            <a:r>
              <a:rPr lang="en-US" dirty="0"/>
              <a:t>However a challenge we experience that, it may not be feasible for all alcohol and drug clinicians to receive adequate training in order to utilize CBT with the level of expertise that would ensure positive results.</a:t>
            </a:r>
          </a:p>
          <a:p>
            <a:endParaRPr lang="en-US" dirty="0"/>
          </a:p>
        </p:txBody>
      </p:sp>
    </p:spTree>
    <p:extLst>
      <p:ext uri="{BB962C8B-B14F-4D97-AF65-F5344CB8AC3E}">
        <p14:creationId xmlns:p14="http://schemas.microsoft.com/office/powerpoint/2010/main" xmlns="" val="768082461"/>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12 Steps </a:t>
            </a:r>
            <a:r>
              <a:rPr lang="en-US" sz="3200" dirty="0" smtClean="0"/>
              <a:t>Facilitation TSF</a:t>
            </a:r>
            <a:endParaRPr lang="en-US" sz="3200" dirty="0"/>
          </a:p>
        </p:txBody>
      </p:sp>
      <p:sp>
        <p:nvSpPr>
          <p:cNvPr id="30722" name="Content Placeholder 2"/>
          <p:cNvSpPr>
            <a:spLocks noGrp="1"/>
          </p:cNvSpPr>
          <p:nvPr>
            <p:ph idx="1"/>
          </p:nvPr>
        </p:nvSpPr>
        <p:spPr>
          <a:xfrm>
            <a:off x="457200" y="1600200"/>
            <a:ext cx="8458200" cy="4525963"/>
          </a:xfrm>
        </p:spPr>
        <p:txBody>
          <a:bodyPr/>
          <a:lstStyle/>
          <a:p>
            <a:r>
              <a:rPr lang="en-US" dirty="0"/>
              <a:t>Twelve Step Facilitation Therapy (TSF) is a brief, structured, and manual-driven approach to facilitating early recovery from alcohol abuse, alcoholism, and other drug abuse and addiction problems. </a:t>
            </a:r>
          </a:p>
          <a:p>
            <a:r>
              <a:rPr lang="en-US" dirty="0" smtClean="0"/>
              <a:t>The </a:t>
            </a:r>
            <a:r>
              <a:rPr lang="en-US" dirty="0"/>
              <a:t>intervention is based on the behavioral, spiritual, and cognitive principles of 12-step fellowships such as Alcoholics Anonymous (AA) and Narcotics Anonymous (NA).</a:t>
            </a:r>
          </a:p>
        </p:txBody>
      </p:sp>
    </p:spTree>
    <p:extLst>
      <p:ext uri="{BB962C8B-B14F-4D97-AF65-F5344CB8AC3E}">
        <p14:creationId xmlns:p14="http://schemas.microsoft.com/office/powerpoint/2010/main" xmlns="" val="3922837804"/>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TSF</a:t>
            </a:r>
            <a:endParaRPr lang="en-US" sz="3200" dirty="0"/>
          </a:p>
        </p:txBody>
      </p:sp>
      <p:sp>
        <p:nvSpPr>
          <p:cNvPr id="30722" name="Content Placeholder 2"/>
          <p:cNvSpPr>
            <a:spLocks noGrp="1"/>
          </p:cNvSpPr>
          <p:nvPr>
            <p:ph idx="1"/>
          </p:nvPr>
        </p:nvSpPr>
        <p:spPr>
          <a:xfrm>
            <a:off x="457200" y="1600200"/>
            <a:ext cx="8458200" cy="4525963"/>
          </a:xfrm>
        </p:spPr>
        <p:txBody>
          <a:bodyPr/>
          <a:lstStyle/>
          <a:p>
            <a:r>
              <a:rPr lang="en-US" dirty="0"/>
              <a:t>Therapy focuses on two general goals</a:t>
            </a:r>
            <a:r>
              <a:rPr lang="en-US" dirty="0" smtClean="0"/>
              <a:t>:</a:t>
            </a:r>
            <a:endParaRPr lang="en-US" dirty="0"/>
          </a:p>
          <a:p>
            <a:pPr marL="914400" lvl="1" indent="-457200">
              <a:buFont typeface="+mj-lt"/>
              <a:buAutoNum type="arabicPeriod"/>
            </a:pPr>
            <a:r>
              <a:rPr lang="en-US" dirty="0" smtClean="0"/>
              <a:t>acceptance </a:t>
            </a:r>
            <a:r>
              <a:rPr lang="en-US" dirty="0"/>
              <a:t>of the need for abstinence from alcohol and other drug use and </a:t>
            </a:r>
          </a:p>
          <a:p>
            <a:pPr marL="914400" lvl="1" indent="-457200">
              <a:buFont typeface="+mj-lt"/>
              <a:buAutoNum type="arabicPeriod"/>
            </a:pPr>
            <a:r>
              <a:rPr lang="en-US" smtClean="0"/>
              <a:t>surrender </a:t>
            </a:r>
            <a:r>
              <a:rPr lang="en-US" dirty="0"/>
              <a:t>or the willingness to participate actively in 12-step fellowships as a means of sustaining sobriety. </a:t>
            </a:r>
          </a:p>
        </p:txBody>
      </p:sp>
    </p:spTree>
    <p:extLst>
      <p:ext uri="{BB962C8B-B14F-4D97-AF65-F5344CB8AC3E}">
        <p14:creationId xmlns:p14="http://schemas.microsoft.com/office/powerpoint/2010/main" xmlns="" val="1464340840"/>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1143000"/>
          </a:xfrm>
        </p:spPr>
        <p:txBody>
          <a:bodyPr/>
          <a:lstStyle/>
          <a:p>
            <a:pPr>
              <a:defRPr/>
            </a:pPr>
            <a:r>
              <a:rPr lang="en-US" sz="3200" dirty="0"/>
              <a:t>Non Mainstream Alternative Treatment Methods</a:t>
            </a:r>
          </a:p>
        </p:txBody>
      </p:sp>
      <p:sp>
        <p:nvSpPr>
          <p:cNvPr id="30722" name="Content Placeholder 2"/>
          <p:cNvSpPr>
            <a:spLocks noGrp="1"/>
          </p:cNvSpPr>
          <p:nvPr>
            <p:ph idx="1"/>
          </p:nvPr>
        </p:nvSpPr>
        <p:spPr>
          <a:xfrm>
            <a:off x="457200" y="1600200"/>
            <a:ext cx="8458200" cy="4525963"/>
          </a:xfrm>
        </p:spPr>
        <p:txBody>
          <a:bodyPr/>
          <a:lstStyle/>
          <a:p>
            <a:r>
              <a:rPr lang="en-US" dirty="0"/>
              <a:t>Mindfulness – Meditation, </a:t>
            </a:r>
            <a:r>
              <a:rPr lang="en-US" dirty="0" smtClean="0"/>
              <a:t>Yoga</a:t>
            </a:r>
            <a:endParaRPr lang="en-US" dirty="0"/>
          </a:p>
          <a:p>
            <a:r>
              <a:rPr lang="en-US" dirty="0"/>
              <a:t>Physical </a:t>
            </a:r>
            <a:r>
              <a:rPr lang="en-US" dirty="0" smtClean="0"/>
              <a:t>Therapy</a:t>
            </a:r>
            <a:endParaRPr lang="en-US" dirty="0"/>
          </a:p>
          <a:p>
            <a:r>
              <a:rPr lang="en-US" dirty="0" smtClean="0"/>
              <a:t>Massage</a:t>
            </a:r>
            <a:endParaRPr lang="en-US" dirty="0"/>
          </a:p>
          <a:p>
            <a:r>
              <a:rPr lang="en-US" dirty="0" smtClean="0"/>
              <a:t>Acupuncture</a:t>
            </a:r>
            <a:endParaRPr lang="en-US" dirty="0"/>
          </a:p>
          <a:p>
            <a:r>
              <a:rPr lang="en-US" dirty="0"/>
              <a:t>Recovery Related Activities – Regular Excursions outside facility</a:t>
            </a:r>
          </a:p>
        </p:txBody>
      </p:sp>
    </p:spTree>
    <p:extLst>
      <p:ext uri="{BB962C8B-B14F-4D97-AF65-F5344CB8AC3E}">
        <p14:creationId xmlns:p14="http://schemas.microsoft.com/office/powerpoint/2010/main" xmlns="" val="3963950144"/>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1143000"/>
          </a:xfrm>
        </p:spPr>
        <p:txBody>
          <a:bodyPr/>
          <a:lstStyle/>
          <a:p>
            <a:pPr>
              <a:defRPr/>
            </a:pPr>
            <a:r>
              <a:rPr lang="en-US" sz="3200" dirty="0"/>
              <a:t>An Integrated Approach to Addiction Treatment</a:t>
            </a:r>
          </a:p>
        </p:txBody>
      </p:sp>
      <p:sp>
        <p:nvSpPr>
          <p:cNvPr id="30722" name="Content Placeholder 2"/>
          <p:cNvSpPr>
            <a:spLocks noGrp="1"/>
          </p:cNvSpPr>
          <p:nvPr>
            <p:ph idx="1"/>
          </p:nvPr>
        </p:nvSpPr>
        <p:spPr>
          <a:xfrm>
            <a:off x="457200" y="1600200"/>
            <a:ext cx="8458200" cy="4525963"/>
          </a:xfrm>
        </p:spPr>
        <p:txBody>
          <a:bodyPr/>
          <a:lstStyle/>
          <a:p>
            <a:r>
              <a:rPr lang="en-NZ" dirty="0"/>
              <a:t>An integrated approach to working with clients is recommended that considers multiple contributing factors including emotional, biological, behavioural, cognitive, and social dimensions</a:t>
            </a:r>
            <a:r>
              <a:rPr lang="en-NZ" dirty="0" smtClean="0"/>
              <a:t>.</a:t>
            </a:r>
            <a:endParaRPr lang="en-US" dirty="0"/>
          </a:p>
          <a:p>
            <a:r>
              <a:rPr lang="en-US" dirty="0"/>
              <a:t>Such ‘theoretical </a:t>
            </a:r>
            <a:r>
              <a:rPr lang="en-US" dirty="0" err="1"/>
              <a:t>integrationism</a:t>
            </a:r>
            <a:r>
              <a:rPr lang="en-US" dirty="0"/>
              <a:t>’ is the basis for </a:t>
            </a:r>
            <a:r>
              <a:rPr lang="en-US" dirty="0" smtClean="0"/>
              <a:t>the Integrated </a:t>
            </a:r>
            <a:r>
              <a:rPr lang="en-US" dirty="0"/>
              <a:t>Treatment Approach by DARA. These syncretistic approaches seek to overcome the inadequacies and partiality of single theories through combining treatment methods from multiple modalities into a new coherent system. </a:t>
            </a:r>
          </a:p>
        </p:txBody>
      </p:sp>
    </p:spTree>
    <p:extLst>
      <p:ext uri="{BB962C8B-B14F-4D97-AF65-F5344CB8AC3E}">
        <p14:creationId xmlns:p14="http://schemas.microsoft.com/office/powerpoint/2010/main" xmlns="" val="327963337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458200" cy="1143000"/>
          </a:xfrm>
        </p:spPr>
        <p:txBody>
          <a:bodyPr/>
          <a:lstStyle/>
          <a:p>
            <a:pPr>
              <a:defRPr/>
            </a:pPr>
            <a:r>
              <a:rPr lang="en-US" sz="3200" dirty="0" smtClean="0"/>
              <a:t>INTEGRATED </a:t>
            </a:r>
            <a:r>
              <a:rPr lang="en-US" sz="3200" dirty="0"/>
              <a:t>Treatment Method</a:t>
            </a:r>
            <a:br>
              <a:rPr lang="en-US" sz="3200" dirty="0"/>
            </a:br>
            <a:r>
              <a:rPr lang="en-US" sz="3200" dirty="0"/>
              <a:t>Practice and Practical </a:t>
            </a:r>
            <a:r>
              <a:rPr lang="en-US" sz="3200" dirty="0" smtClean="0"/>
              <a:t/>
            </a:r>
            <a:br>
              <a:rPr lang="en-US" sz="3200" dirty="0" smtClean="0"/>
            </a:br>
            <a:r>
              <a:rPr lang="en-US" sz="3200" dirty="0" smtClean="0"/>
              <a:t>Implication</a:t>
            </a:r>
            <a:endParaRPr lang="en-US" sz="3200" dirty="0"/>
          </a:p>
        </p:txBody>
      </p:sp>
      <p:sp>
        <p:nvSpPr>
          <p:cNvPr id="30722" name="Content Placeholder 2"/>
          <p:cNvSpPr>
            <a:spLocks noGrp="1"/>
          </p:cNvSpPr>
          <p:nvPr>
            <p:ph idx="1"/>
          </p:nvPr>
        </p:nvSpPr>
        <p:spPr>
          <a:xfrm>
            <a:off x="457200" y="1981200"/>
            <a:ext cx="8458200" cy="4525963"/>
          </a:xfrm>
        </p:spPr>
        <p:txBody>
          <a:bodyPr/>
          <a:lstStyle/>
          <a:p>
            <a:r>
              <a:rPr lang="en-US" dirty="0"/>
              <a:t>Work and development  of an Integrated Treatment Method was started and soon implemented in DARA </a:t>
            </a:r>
          </a:p>
          <a:p>
            <a:pPr lvl="1"/>
            <a:r>
              <a:rPr lang="en-US" dirty="0"/>
              <a:t>Two Treatment Centers in Thailand</a:t>
            </a:r>
          </a:p>
          <a:p>
            <a:pPr lvl="2"/>
            <a:r>
              <a:rPr lang="en-US" dirty="0" err="1"/>
              <a:t>Koh</a:t>
            </a:r>
            <a:r>
              <a:rPr lang="en-US" dirty="0"/>
              <a:t> Chang “Integrated Behavioral Therapy™”</a:t>
            </a:r>
          </a:p>
          <a:p>
            <a:pPr lvl="3"/>
            <a:r>
              <a:rPr lang="en-US" dirty="0" smtClean="0"/>
              <a:t>CBT</a:t>
            </a:r>
            <a:endParaRPr lang="en-US" dirty="0"/>
          </a:p>
          <a:p>
            <a:pPr lvl="3"/>
            <a:r>
              <a:rPr lang="en-US" dirty="0"/>
              <a:t>Schema</a:t>
            </a:r>
          </a:p>
          <a:p>
            <a:pPr lvl="3"/>
            <a:r>
              <a:rPr lang="en-US" dirty="0" smtClean="0"/>
              <a:t>TA</a:t>
            </a:r>
          </a:p>
          <a:p>
            <a:pPr lvl="3"/>
            <a:r>
              <a:rPr lang="en-US" dirty="0" smtClean="0"/>
              <a:t>DBT</a:t>
            </a:r>
          </a:p>
          <a:p>
            <a:pPr lvl="3"/>
            <a:r>
              <a:rPr lang="en-US" dirty="0" smtClean="0"/>
              <a:t>TSF</a:t>
            </a:r>
          </a:p>
          <a:p>
            <a:pPr lvl="3"/>
            <a:r>
              <a:rPr lang="en-US" dirty="0" smtClean="0"/>
              <a:t>Yoga</a:t>
            </a:r>
            <a:r>
              <a:rPr lang="en-US" dirty="0"/>
              <a:t>, Mindfulness</a:t>
            </a:r>
          </a:p>
          <a:p>
            <a:pPr lvl="3"/>
            <a:r>
              <a:rPr lang="en-US" dirty="0"/>
              <a:t>PT, Massage Therapy, </a:t>
            </a:r>
            <a:r>
              <a:rPr lang="en-US" dirty="0" smtClean="0"/>
              <a:t>Acupuncture</a:t>
            </a:r>
            <a:endParaRPr lang="en-US" dirty="0"/>
          </a:p>
        </p:txBody>
      </p:sp>
    </p:spTree>
    <p:extLst>
      <p:ext uri="{BB962C8B-B14F-4D97-AF65-F5344CB8AC3E}">
        <p14:creationId xmlns:p14="http://schemas.microsoft.com/office/powerpoint/2010/main" xmlns="" val="3050685225"/>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458200" cy="1143000"/>
          </a:xfrm>
        </p:spPr>
        <p:txBody>
          <a:bodyPr/>
          <a:lstStyle/>
          <a:p>
            <a:pPr>
              <a:defRPr/>
            </a:pPr>
            <a:r>
              <a:rPr lang="en-US" sz="3200" dirty="0" smtClean="0"/>
              <a:t>integrated </a:t>
            </a:r>
            <a:r>
              <a:rPr lang="en-US" sz="3200" dirty="0"/>
              <a:t>Treatment Method</a:t>
            </a:r>
            <a:br>
              <a:rPr lang="en-US" sz="3200" dirty="0"/>
            </a:br>
            <a:r>
              <a:rPr lang="en-US" sz="3200" dirty="0"/>
              <a:t>Practice and Practical </a:t>
            </a:r>
            <a:r>
              <a:rPr lang="en-US" sz="3200" dirty="0" smtClean="0"/>
              <a:t/>
            </a:r>
            <a:br>
              <a:rPr lang="en-US" sz="3200" dirty="0" smtClean="0"/>
            </a:br>
            <a:r>
              <a:rPr lang="en-US" sz="3200" dirty="0" smtClean="0"/>
              <a:t>Implication</a:t>
            </a:r>
            <a:endParaRPr lang="en-US" sz="3200" dirty="0"/>
          </a:p>
        </p:txBody>
      </p:sp>
      <p:sp>
        <p:nvSpPr>
          <p:cNvPr id="30722" name="Content Placeholder 2"/>
          <p:cNvSpPr>
            <a:spLocks noGrp="1"/>
          </p:cNvSpPr>
          <p:nvPr>
            <p:ph idx="1"/>
          </p:nvPr>
        </p:nvSpPr>
        <p:spPr>
          <a:xfrm>
            <a:off x="457200" y="1981200"/>
            <a:ext cx="8458200" cy="4525963"/>
          </a:xfrm>
        </p:spPr>
        <p:txBody>
          <a:bodyPr/>
          <a:lstStyle/>
          <a:p>
            <a:pPr lvl="2"/>
            <a:r>
              <a:rPr lang="en-US" dirty="0" err="1" smtClean="0"/>
              <a:t>Chathaburi</a:t>
            </a:r>
            <a:r>
              <a:rPr lang="en-US" dirty="0" smtClean="0"/>
              <a:t> “Steps to Recovery™”</a:t>
            </a:r>
          </a:p>
          <a:p>
            <a:pPr lvl="3"/>
            <a:r>
              <a:rPr lang="en-US" dirty="0" smtClean="0"/>
              <a:t>CBT</a:t>
            </a:r>
          </a:p>
          <a:p>
            <a:pPr lvl="3"/>
            <a:r>
              <a:rPr lang="en-US" dirty="0" smtClean="0"/>
              <a:t>TA</a:t>
            </a:r>
          </a:p>
          <a:p>
            <a:pPr lvl="3"/>
            <a:r>
              <a:rPr lang="en-US" dirty="0" smtClean="0"/>
              <a:t>TSF</a:t>
            </a:r>
          </a:p>
          <a:p>
            <a:pPr lvl="3"/>
            <a:r>
              <a:rPr lang="en-US" dirty="0" smtClean="0"/>
              <a:t>Yoga, Mindfulness</a:t>
            </a:r>
          </a:p>
          <a:p>
            <a:pPr lvl="3"/>
            <a:r>
              <a:rPr lang="en-US" dirty="0" smtClean="0"/>
              <a:t>PT, Massage Therapy, Acupuncture</a:t>
            </a:r>
          </a:p>
          <a:p>
            <a:r>
              <a:rPr lang="en-US" dirty="0"/>
              <a:t>3 years providing interventions on I</a:t>
            </a:r>
            <a:r>
              <a:rPr lang="en-US" dirty="0" smtClean="0"/>
              <a:t>TM </a:t>
            </a:r>
            <a:r>
              <a:rPr lang="en-US" dirty="0"/>
              <a:t>in both center</a:t>
            </a:r>
            <a:r>
              <a:rPr lang="en-US" dirty="0" smtClean="0"/>
              <a:t>.</a:t>
            </a:r>
            <a:endParaRPr lang="en-US" dirty="0"/>
          </a:p>
          <a:p>
            <a:pPr lvl="1"/>
            <a:r>
              <a:rPr lang="en-US" dirty="0"/>
              <a:t>Higher Completion Rates</a:t>
            </a:r>
          </a:p>
          <a:p>
            <a:pPr lvl="1"/>
            <a:r>
              <a:rPr lang="en-US" dirty="0"/>
              <a:t>Scale of satisfaction from clients has been consistently high</a:t>
            </a:r>
          </a:p>
          <a:p>
            <a:pPr lvl="1"/>
            <a:endParaRPr lang="en-US" dirty="0"/>
          </a:p>
          <a:p>
            <a:pPr lvl="3"/>
            <a:endParaRPr lang="en-US" dirty="0" smtClean="0"/>
          </a:p>
          <a:p>
            <a:pPr lvl="3"/>
            <a:endParaRPr lang="en-US" dirty="0" smtClean="0"/>
          </a:p>
          <a:p>
            <a:pPr lvl="3"/>
            <a:endParaRPr lang="en-US" dirty="0"/>
          </a:p>
        </p:txBody>
      </p:sp>
    </p:spTree>
    <p:extLst>
      <p:ext uri="{BB962C8B-B14F-4D97-AF65-F5344CB8AC3E}">
        <p14:creationId xmlns:p14="http://schemas.microsoft.com/office/powerpoint/2010/main" xmlns="" val="30682673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458200" cy="1143000"/>
          </a:xfrm>
        </p:spPr>
        <p:txBody>
          <a:bodyPr/>
          <a:lstStyle/>
          <a:p>
            <a:pPr>
              <a:defRPr/>
            </a:pPr>
            <a:r>
              <a:rPr lang="en-US" sz="3200" dirty="0" smtClean="0"/>
              <a:t>INTEGRATED </a:t>
            </a:r>
            <a:r>
              <a:rPr lang="en-US" sz="3200" dirty="0"/>
              <a:t>Treatment Method</a:t>
            </a:r>
            <a:br>
              <a:rPr lang="en-US" sz="3200" dirty="0"/>
            </a:br>
            <a:r>
              <a:rPr lang="en-US" sz="3200" dirty="0"/>
              <a:t>Practice and Practical </a:t>
            </a:r>
            <a:r>
              <a:rPr lang="en-US" sz="3200" dirty="0" smtClean="0"/>
              <a:t/>
            </a:r>
            <a:br>
              <a:rPr lang="en-US" sz="3200" dirty="0" smtClean="0"/>
            </a:br>
            <a:r>
              <a:rPr lang="en-US" sz="3200" dirty="0" smtClean="0"/>
              <a:t>Implication</a:t>
            </a:r>
            <a:endParaRPr lang="en-US" sz="3200" dirty="0"/>
          </a:p>
        </p:txBody>
      </p:sp>
      <p:sp>
        <p:nvSpPr>
          <p:cNvPr id="30722" name="Content Placeholder 2"/>
          <p:cNvSpPr>
            <a:spLocks noGrp="1"/>
          </p:cNvSpPr>
          <p:nvPr>
            <p:ph idx="1"/>
          </p:nvPr>
        </p:nvSpPr>
        <p:spPr>
          <a:xfrm>
            <a:off x="457200" y="1981200"/>
            <a:ext cx="8534400" cy="4525963"/>
          </a:xfrm>
        </p:spPr>
        <p:txBody>
          <a:bodyPr/>
          <a:lstStyle/>
          <a:p>
            <a:r>
              <a:rPr lang="en-US" dirty="0"/>
              <a:t>In the recent 12 month period from June 2013 to June 2014</a:t>
            </a:r>
            <a:r>
              <a:rPr lang="en-US" dirty="0" smtClean="0"/>
              <a:t>,</a:t>
            </a:r>
            <a:endParaRPr lang="en-US" dirty="0"/>
          </a:p>
          <a:p>
            <a:r>
              <a:rPr lang="en-US" dirty="0"/>
              <a:t>350 Clients received treatment of this model</a:t>
            </a:r>
          </a:p>
          <a:p>
            <a:pPr lvl="1"/>
            <a:r>
              <a:rPr lang="en-US" dirty="0"/>
              <a:t>90% Discharge as Successful Completion of Treatment.</a:t>
            </a:r>
          </a:p>
          <a:p>
            <a:pPr lvl="2"/>
            <a:r>
              <a:rPr lang="en-US" dirty="0"/>
              <a:t>With a lean stay of 28 days. Average is 60 Days in treatment.</a:t>
            </a:r>
          </a:p>
          <a:p>
            <a:pPr lvl="1"/>
            <a:r>
              <a:rPr lang="en-US" dirty="0"/>
              <a:t>8% Discharge due to; Against Clinical Advice, Incomplete Treatment</a:t>
            </a:r>
          </a:p>
          <a:p>
            <a:pPr lvl="1"/>
            <a:r>
              <a:rPr lang="en-US" dirty="0"/>
              <a:t>2% Discharge to either Administrative Discharge </a:t>
            </a:r>
            <a:r>
              <a:rPr lang="en-US" dirty="0" err="1"/>
              <a:t>ie</a:t>
            </a:r>
            <a:r>
              <a:rPr lang="en-US" dirty="0"/>
              <a:t> transfer to another level of care/facility or Non-Compliance. </a:t>
            </a:r>
          </a:p>
        </p:txBody>
      </p:sp>
    </p:spTree>
    <p:extLst>
      <p:ext uri="{BB962C8B-B14F-4D97-AF65-F5344CB8AC3E}">
        <p14:creationId xmlns:p14="http://schemas.microsoft.com/office/powerpoint/2010/main" xmlns="" val="49274553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0"/>
            <a:ext cx="7772400" cy="1828800"/>
          </a:xfrm>
        </p:spPr>
        <p:txBody>
          <a:bodyPr anchor="t"/>
          <a:lstStyle/>
          <a:p>
            <a:pPr>
              <a:spcBef>
                <a:spcPct val="20000"/>
              </a:spcBef>
              <a:defRPr/>
            </a:pPr>
            <a:r>
              <a:rPr lang="en-US" dirty="0" err="1" smtClean="0"/>
              <a:t>iNTEGRATED</a:t>
            </a:r>
            <a:r>
              <a:rPr lang="en-US" dirty="0" smtClean="0"/>
              <a:t> </a:t>
            </a:r>
            <a:r>
              <a:rPr lang="en-US" dirty="0"/>
              <a:t>treatment model</a:t>
            </a:r>
            <a:r>
              <a:rPr lang="en-US" dirty="0" smtClean="0"/>
              <a:t/>
            </a:r>
            <a:br>
              <a:rPr lang="en-US" dirty="0" smtClean="0"/>
            </a:br>
            <a:r>
              <a:rPr lang="en-US" sz="1800" dirty="0" smtClean="0"/>
              <a:t> </a:t>
            </a:r>
            <a:r>
              <a:rPr lang="en-US" sz="2400" b="0" cap="none" dirty="0">
                <a:solidFill>
                  <a:prstClr val="black">
                    <a:tint val="75000"/>
                  </a:prstClr>
                </a:solidFill>
                <a:latin typeface="Arial" charset="0"/>
                <a:cs typeface="Arial" charset="0"/>
              </a:rPr>
              <a:t/>
            </a:r>
            <a:br>
              <a:rPr lang="en-US" sz="2400" b="0" cap="none" dirty="0">
                <a:solidFill>
                  <a:prstClr val="black">
                    <a:tint val="75000"/>
                  </a:prstClr>
                </a:solidFill>
                <a:latin typeface="Arial" charset="0"/>
                <a:cs typeface="Arial" charset="0"/>
              </a:rPr>
            </a:br>
            <a:r>
              <a:rPr lang="en-US" sz="2400" b="0" cap="none" dirty="0">
                <a:solidFill>
                  <a:prstClr val="black">
                    <a:tint val="75000"/>
                  </a:prstClr>
                </a:solidFill>
                <a:latin typeface="Arial" charset="0"/>
                <a:cs typeface="Arial" charset="0"/>
              </a:rPr>
              <a:t>From Theory to Practice</a:t>
            </a:r>
            <a:br>
              <a:rPr lang="en-US" sz="2400" b="0" cap="none" dirty="0">
                <a:solidFill>
                  <a:prstClr val="black">
                    <a:tint val="75000"/>
                  </a:prstClr>
                </a:solidFill>
                <a:latin typeface="Arial" charset="0"/>
                <a:cs typeface="Arial" charset="0"/>
              </a:rPr>
            </a:br>
            <a:r>
              <a:rPr lang="en-US" sz="2400" b="0" cap="none" dirty="0">
                <a:solidFill>
                  <a:prstClr val="black">
                    <a:tint val="75000"/>
                  </a:prstClr>
                </a:solidFill>
                <a:latin typeface="Arial" charset="0"/>
                <a:cs typeface="Arial" charset="0"/>
              </a:rPr>
              <a:t/>
            </a:r>
            <a:br>
              <a:rPr lang="en-US" sz="2400" b="0" cap="none" dirty="0">
                <a:solidFill>
                  <a:prstClr val="black">
                    <a:tint val="75000"/>
                  </a:prstClr>
                </a:solidFill>
                <a:latin typeface="Arial" charset="0"/>
                <a:cs typeface="Arial" charset="0"/>
              </a:rPr>
            </a:br>
            <a:r>
              <a:rPr lang="en-US" sz="2400" dirty="0" smtClean="0"/>
              <a:t/>
            </a:r>
            <a:br>
              <a:rPr lang="en-US" sz="2400" dirty="0" smtClean="0"/>
            </a:br>
            <a:r>
              <a:rPr lang="en-US" dirty="0" smtClean="0"/>
              <a:t> </a:t>
            </a:r>
            <a:endParaRPr lang="en-US"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lstStyle/>
          <a:p>
            <a:pPr>
              <a:defRPr/>
            </a:pPr>
            <a:r>
              <a:rPr lang="en-US" sz="3200" dirty="0"/>
              <a:t>Credits</a:t>
            </a:r>
          </a:p>
        </p:txBody>
      </p:sp>
      <p:sp>
        <p:nvSpPr>
          <p:cNvPr id="30722" name="Content Placeholder 2"/>
          <p:cNvSpPr>
            <a:spLocks noGrp="1"/>
          </p:cNvSpPr>
          <p:nvPr>
            <p:ph idx="1"/>
          </p:nvPr>
        </p:nvSpPr>
        <p:spPr>
          <a:xfrm>
            <a:off x="457200" y="1600200"/>
            <a:ext cx="8534400" cy="4525963"/>
          </a:xfrm>
        </p:spPr>
        <p:txBody>
          <a:bodyPr/>
          <a:lstStyle/>
          <a:p>
            <a:pPr marL="342900" lvl="1" indent="-342900">
              <a:buSzTx/>
              <a:buFont typeface="Arial" charset="0"/>
              <a:buChar char="•"/>
            </a:pPr>
            <a:r>
              <a:rPr lang="en-US" sz="1700" dirty="0" smtClean="0"/>
              <a:t>(</a:t>
            </a:r>
            <a:r>
              <a:rPr lang="en-US" sz="1700" dirty="0" err="1"/>
              <a:t>Washton</a:t>
            </a:r>
            <a:r>
              <a:rPr lang="en-US" sz="1700" dirty="0"/>
              <a:t> &amp; </a:t>
            </a:r>
            <a:r>
              <a:rPr lang="en-US" sz="1700" dirty="0" err="1"/>
              <a:t>Zweben</a:t>
            </a:r>
            <a:r>
              <a:rPr lang="en-US" sz="1700" dirty="0"/>
              <a:t>, 2006</a:t>
            </a:r>
            <a:r>
              <a:rPr lang="en-US" sz="1700" dirty="0" smtClean="0"/>
              <a:t>)</a:t>
            </a:r>
          </a:p>
          <a:p>
            <a:r>
              <a:rPr lang="en-US" sz="1700" dirty="0" smtClean="0"/>
              <a:t>(</a:t>
            </a:r>
            <a:r>
              <a:rPr lang="en-US" sz="1700" dirty="0"/>
              <a:t>Valliant, 1996, cited </a:t>
            </a:r>
            <a:r>
              <a:rPr lang="en-US" sz="1700" dirty="0" err="1"/>
              <a:t>Emmenkamp</a:t>
            </a:r>
            <a:r>
              <a:rPr lang="en-US" sz="1700" dirty="0"/>
              <a:t> &amp; </a:t>
            </a:r>
            <a:r>
              <a:rPr lang="en-US" sz="1700" dirty="0" err="1"/>
              <a:t>Vedel</a:t>
            </a:r>
            <a:r>
              <a:rPr lang="en-US" sz="1700" dirty="0"/>
              <a:t>, 2006)</a:t>
            </a:r>
          </a:p>
          <a:p>
            <a:r>
              <a:rPr lang="en-US" sz="1700" dirty="0"/>
              <a:t>(</a:t>
            </a:r>
            <a:r>
              <a:rPr lang="en-US" sz="1700" dirty="0" err="1"/>
              <a:t>Bratter</a:t>
            </a:r>
            <a:r>
              <a:rPr lang="en-US" sz="1700" dirty="0"/>
              <a:t>, 1975, cited in Glidden-Tracey, 2005; Johnson, 1973</a:t>
            </a:r>
          </a:p>
          <a:p>
            <a:r>
              <a:rPr lang="en-US" sz="1700" dirty="0"/>
              <a:t>(Miller &amp; </a:t>
            </a:r>
            <a:r>
              <a:rPr lang="en-US" sz="1700" dirty="0" err="1"/>
              <a:t>Rollnick</a:t>
            </a:r>
            <a:r>
              <a:rPr lang="en-US" sz="1700" dirty="0"/>
              <a:t>, 2002)</a:t>
            </a:r>
          </a:p>
          <a:p>
            <a:r>
              <a:rPr lang="en-US" sz="1700" dirty="0"/>
              <a:t>(</a:t>
            </a:r>
            <a:r>
              <a:rPr lang="en-US" sz="1700" dirty="0" err="1"/>
              <a:t>Hilarski</a:t>
            </a:r>
            <a:r>
              <a:rPr lang="en-US" sz="1700" dirty="0"/>
              <a:t>, 2005, p.2)</a:t>
            </a:r>
          </a:p>
          <a:p>
            <a:r>
              <a:rPr lang="en-US" sz="1700" dirty="0"/>
              <a:t>(Miller &amp; </a:t>
            </a:r>
            <a:r>
              <a:rPr lang="en-US" sz="1700" dirty="0" err="1"/>
              <a:t>Rollnick</a:t>
            </a:r>
            <a:r>
              <a:rPr lang="en-US" sz="1700" dirty="0"/>
              <a:t>, 2002; </a:t>
            </a:r>
            <a:r>
              <a:rPr lang="en-US" sz="1700" dirty="0" err="1"/>
              <a:t>Washton</a:t>
            </a:r>
            <a:r>
              <a:rPr lang="en-US" sz="1700" dirty="0"/>
              <a:t> &amp; </a:t>
            </a:r>
            <a:r>
              <a:rPr lang="en-US" sz="1700" dirty="0" err="1"/>
              <a:t>Zweben</a:t>
            </a:r>
            <a:r>
              <a:rPr lang="en-US" sz="1700" dirty="0"/>
              <a:t>, 2006).</a:t>
            </a:r>
          </a:p>
          <a:p>
            <a:r>
              <a:rPr lang="en-US" sz="1700" dirty="0" smtClean="0"/>
              <a:t>(</a:t>
            </a:r>
            <a:r>
              <a:rPr lang="en-US" sz="1700" dirty="0"/>
              <a:t>Miller, </a:t>
            </a:r>
            <a:r>
              <a:rPr lang="en-US" sz="1700" dirty="0" err="1"/>
              <a:t>Benefield</a:t>
            </a:r>
            <a:r>
              <a:rPr lang="en-US" sz="1700" dirty="0"/>
              <a:t> &amp; </a:t>
            </a:r>
            <a:r>
              <a:rPr lang="en-US" sz="1700" dirty="0" err="1"/>
              <a:t>Tonigan</a:t>
            </a:r>
            <a:r>
              <a:rPr lang="en-US" sz="1700" dirty="0"/>
              <a:t>, 1993; Project MATCH, 1997; Stephens, </a:t>
            </a:r>
            <a:r>
              <a:rPr lang="en-US" sz="1700" dirty="0" err="1"/>
              <a:t>Roffman</a:t>
            </a:r>
            <a:r>
              <a:rPr lang="en-US" sz="1700" dirty="0"/>
              <a:t> &amp; Curtin, 2000) </a:t>
            </a:r>
          </a:p>
          <a:p>
            <a:r>
              <a:rPr lang="en-US" sz="1700" dirty="0"/>
              <a:t>(Fisher &amp; </a:t>
            </a:r>
            <a:r>
              <a:rPr lang="en-US" sz="1700" dirty="0" err="1"/>
              <a:t>Bently</a:t>
            </a:r>
            <a:r>
              <a:rPr lang="en-US" sz="1700" dirty="0"/>
              <a:t>, 1996; </a:t>
            </a:r>
            <a:r>
              <a:rPr lang="en-US" sz="1700" dirty="0" err="1"/>
              <a:t>Jerrell</a:t>
            </a:r>
            <a:r>
              <a:rPr lang="en-US" sz="1700" dirty="0"/>
              <a:t> &amp; </a:t>
            </a:r>
            <a:r>
              <a:rPr lang="en-US" sz="1700" dirty="0" err="1"/>
              <a:t>Ridgely</a:t>
            </a:r>
            <a:r>
              <a:rPr lang="en-US" sz="1700" dirty="0"/>
              <a:t>, 1995).</a:t>
            </a:r>
          </a:p>
        </p:txBody>
      </p:sp>
    </p:spTree>
    <p:extLst>
      <p:ext uri="{BB962C8B-B14F-4D97-AF65-F5344CB8AC3E}">
        <p14:creationId xmlns:p14="http://schemas.microsoft.com/office/powerpoint/2010/main" xmlns="" val="3472732114"/>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Calibri" charset="0"/>
              </a:rPr>
              <a:t>Thank You</a:t>
            </a:r>
            <a:endParaRPr lang="en-US" dirty="0"/>
          </a:p>
        </p:txBody>
      </p:sp>
      <p:sp>
        <p:nvSpPr>
          <p:cNvPr id="3" name="Content Placeholder 2"/>
          <p:cNvSpPr>
            <a:spLocks noGrp="1"/>
          </p:cNvSpPr>
          <p:nvPr>
            <p:ph idx="1"/>
          </p:nvPr>
        </p:nvSpPr>
        <p:spPr/>
        <p:txBody>
          <a:bodyPr/>
          <a:lstStyle/>
          <a:p>
            <a:pPr>
              <a:defRPr/>
            </a:pPr>
            <a:r>
              <a:rPr lang="en-US" dirty="0" smtClean="0"/>
              <a:t>For inquiries about this presentation or our programs, please email me at</a:t>
            </a:r>
          </a:p>
          <a:p>
            <a:pPr marL="0" indent="0" algn="ctr">
              <a:buFont typeface="Arial" charset="0"/>
              <a:buNone/>
              <a:defRPr/>
            </a:pPr>
            <a:endParaRPr lang="en-US" sz="500" b="1" dirty="0" smtClean="0"/>
          </a:p>
          <a:p>
            <a:pPr marL="0" indent="0" algn="ctr">
              <a:buFont typeface="Arial" charset="0"/>
              <a:buNone/>
              <a:defRPr/>
            </a:pPr>
            <a:r>
              <a:rPr lang="en-US" sz="3200" b="1" u="sng" dirty="0" err="1" smtClean="0"/>
              <a:t>martin@alcoholrehab.com</a:t>
            </a:r>
            <a:endParaRPr lang="en-US" sz="3200" b="1" u="sng" dirty="0" smtClean="0"/>
          </a:p>
          <a:p>
            <a:pPr marL="0" indent="0" algn="ctr">
              <a:buFont typeface="Arial" charset="0"/>
              <a:buNone/>
              <a:defRPr/>
            </a:pPr>
            <a:endParaRPr lang="en-US" b="1" u="sng" dirty="0" smtClean="0"/>
          </a:p>
          <a:p>
            <a:pPr>
              <a:defRPr/>
            </a:pPr>
            <a:r>
              <a:rPr lang="en-US" dirty="0" smtClean="0"/>
              <a:t>To learn more about DARA Thailand, please visit</a:t>
            </a:r>
          </a:p>
          <a:p>
            <a:pPr marL="0" indent="0" algn="ctr">
              <a:buFont typeface="Arial" charset="0"/>
              <a:buNone/>
              <a:defRPr/>
            </a:pPr>
            <a:endParaRPr lang="en-US" sz="600" dirty="0" smtClean="0"/>
          </a:p>
          <a:p>
            <a:pPr marL="0" indent="0" algn="ctr">
              <a:buFont typeface="Arial" charset="0"/>
              <a:buNone/>
              <a:defRPr/>
            </a:pPr>
            <a:r>
              <a:rPr lang="en-US" sz="3600" b="1" u="sng" dirty="0" err="1" smtClean="0"/>
              <a:t>www.dararehab.com</a:t>
            </a:r>
            <a:endParaRPr lang="en-US" sz="3600" b="1" u="sng" dirty="0" smtClean="0"/>
          </a:p>
          <a:p>
            <a:pPr marL="0" indent="0" algn="ctr">
              <a:buFont typeface="Arial" charset="0"/>
              <a:buNone/>
              <a:defRPr/>
            </a:pPr>
            <a:endParaRPr lang="en-US" sz="3200" b="1" u="sng" dirty="0" smtClean="0"/>
          </a:p>
          <a:p>
            <a:pPr>
              <a:defRPr/>
            </a:pPr>
            <a:endParaRPr lang="en-US" dirty="0" smtClean="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304800" y="4343400"/>
            <a:ext cx="8534400" cy="1057275"/>
          </a:xfrm>
        </p:spPr>
        <p:txBody>
          <a:bodyPr/>
          <a:lstStyle/>
          <a:p>
            <a:pPr algn="ctr">
              <a:defRPr/>
            </a:pPr>
            <a:r>
              <a:rPr lang="en-US" sz="3600" b="0" kern="2300" cap="none" dirty="0" smtClean="0"/>
              <a:t>By </a:t>
            </a:r>
            <a:r>
              <a:rPr lang="en-US" sz="3600" kern="2300" cap="none" dirty="0" smtClean="0"/>
              <a:t>Martin Peters</a:t>
            </a:r>
            <a:br>
              <a:rPr lang="en-US" sz="3600" kern="2300" cap="none" dirty="0" smtClean="0"/>
            </a:br>
            <a:r>
              <a:rPr lang="en-US" sz="2400" b="0" kern="2300" cap="none" dirty="0" smtClean="0"/>
              <a:t>BA </a:t>
            </a:r>
            <a:r>
              <a:rPr lang="en-US" sz="2400" b="0" kern="2300" cap="none" dirty="0"/>
              <a:t>(</a:t>
            </a:r>
            <a:r>
              <a:rPr lang="en-US" sz="2400" b="0" kern="2300" cap="none" dirty="0" err="1"/>
              <a:t>Hons</a:t>
            </a:r>
            <a:r>
              <a:rPr lang="en-US" sz="2400" b="0" kern="2300" cap="none" dirty="0"/>
              <a:t>), Dip HE</a:t>
            </a:r>
            <a:r>
              <a:rPr lang="en-US" sz="2400" b="0" kern="2300" cap="none" dirty="0" smtClean="0"/>
              <a:t>, DIP, </a:t>
            </a:r>
            <a:r>
              <a:rPr lang="en-US" sz="2400" b="0" kern="2300" cap="none" dirty="0"/>
              <a:t>RN</a:t>
            </a:r>
          </a:p>
        </p:txBody>
      </p:sp>
      <p:pic>
        <p:nvPicPr>
          <p:cNvPr id="28674" name="Picture 5" descr="DARA_Thailand_Logo.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7467600" y="228600"/>
            <a:ext cx="1406525" cy="110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3"/>
          <p:cNvSpPr txBox="1">
            <a:spLocks/>
          </p:cNvSpPr>
          <p:nvPr/>
        </p:nvSpPr>
        <p:spPr bwMode="auto">
          <a:xfrm>
            <a:off x="304800" y="5400675"/>
            <a:ext cx="8534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lgn="l" rtl="0" eaLnBrk="0" fontAlgn="base" hangingPunct="0">
              <a:spcBef>
                <a:spcPct val="0"/>
              </a:spcBef>
              <a:spcAft>
                <a:spcPct val="0"/>
              </a:spcAft>
              <a:defRPr sz="4000" b="1" kern="1200" cap="all">
                <a:solidFill>
                  <a:schemeClr val="tx1"/>
                </a:solidFill>
                <a:latin typeface="Arial"/>
                <a:ea typeface="ＭＳ Ｐゴシック" charset="0"/>
                <a:cs typeface="Arial"/>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algn="ctr">
              <a:defRPr/>
            </a:pPr>
            <a:r>
              <a:rPr lang="en-US" sz="3000" b="0" kern="2300" cap="none" dirty="0"/>
              <a:t>Treatment Program </a:t>
            </a:r>
            <a:r>
              <a:rPr lang="en-US" sz="3000" b="0" kern="2300" cap="none" dirty="0" smtClean="0"/>
              <a:t>Director - DARA Thailand</a:t>
            </a:r>
            <a:endParaRPr lang="en-US" sz="3000" b="0" kern="2300" cap="none" dirty="0"/>
          </a:p>
        </p:txBody>
      </p:sp>
      <p:pic>
        <p:nvPicPr>
          <p:cNvPr id="28676" name="Picture 1" descr="Martin_Peters.JPG"/>
          <p:cNvPicPr>
            <a:picLocks noChangeAspect="1"/>
          </p:cNvPicPr>
          <p:nvPr/>
        </p:nvPicPr>
        <p:blipFill>
          <a:blip r:embed="rId3">
            <a:extLst>
              <a:ext uri="{28A0092B-C50C-407E-A947-70E740481C1C}">
                <a14:useLocalDpi xmlns:a14="http://schemas.microsoft.com/office/drawing/2010/main" xmlns="" val="0"/>
              </a:ext>
            </a:extLst>
          </a:blip>
          <a:srcRect l="17281" t="6548" r="13373" b="24104"/>
          <a:stretch>
            <a:fillRect/>
          </a:stretch>
        </p:blipFill>
        <p:spPr bwMode="auto">
          <a:xfrm>
            <a:off x="3490913" y="838200"/>
            <a:ext cx="2162175" cy="324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Different Models of Addiction Treatment</a:t>
            </a:r>
          </a:p>
        </p:txBody>
      </p:sp>
      <p:sp>
        <p:nvSpPr>
          <p:cNvPr id="30722" name="Content Placeholder 2"/>
          <p:cNvSpPr>
            <a:spLocks noGrp="1"/>
          </p:cNvSpPr>
          <p:nvPr>
            <p:ph idx="1"/>
          </p:nvPr>
        </p:nvSpPr>
        <p:spPr/>
        <p:txBody>
          <a:bodyPr/>
          <a:lstStyle/>
          <a:p>
            <a:r>
              <a:rPr lang="en-US" dirty="0"/>
              <a:t>Disease Model</a:t>
            </a:r>
          </a:p>
          <a:p>
            <a:pPr lvl="1"/>
            <a:r>
              <a:rPr lang="en-US" dirty="0"/>
              <a:t>The ‘disease model’ views substance addiction as a lifelong illness that requires complete abstinence</a:t>
            </a:r>
          </a:p>
          <a:p>
            <a:r>
              <a:rPr lang="en-US" dirty="0"/>
              <a:t>Harm Reduction Model</a:t>
            </a:r>
          </a:p>
          <a:p>
            <a:pPr lvl="1"/>
            <a:r>
              <a:rPr lang="en-US" dirty="0"/>
              <a:t>E</a:t>
            </a:r>
            <a:r>
              <a:rPr lang="en-US" dirty="0" smtClean="0"/>
              <a:t>spouses </a:t>
            </a:r>
            <a:r>
              <a:rPr lang="en-US" dirty="0"/>
              <a:t>the belief that people with previous alcohol problems can maintain minimal substance use and drink/drug socially in a controlled manner</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Changes in Treatment Approaches and Attitudes</a:t>
            </a:r>
          </a:p>
        </p:txBody>
      </p:sp>
      <p:sp>
        <p:nvSpPr>
          <p:cNvPr id="30722" name="Content Placeholder 2"/>
          <p:cNvSpPr>
            <a:spLocks noGrp="1"/>
          </p:cNvSpPr>
          <p:nvPr>
            <p:ph idx="1"/>
          </p:nvPr>
        </p:nvSpPr>
        <p:spPr/>
        <p:txBody>
          <a:bodyPr/>
          <a:lstStyle/>
          <a:p>
            <a:r>
              <a:rPr lang="en-US" dirty="0"/>
              <a:t>Approaches to working with alcohol and drug abusing clients have changed drastically over the last thirty years</a:t>
            </a:r>
          </a:p>
          <a:p>
            <a:r>
              <a:rPr lang="en-US" dirty="0" smtClean="0"/>
              <a:t>Until </a:t>
            </a:r>
            <a:r>
              <a:rPr lang="en-US" dirty="0"/>
              <a:t>the 1980’s the usual way of treating unmotivated or ambivalent clients was through confrontational methods, which included the intentional coordination of a crisis</a:t>
            </a:r>
          </a:p>
          <a:p>
            <a:r>
              <a:rPr lang="en-US" dirty="0"/>
              <a:t>Such approaches are not common today as they relate to high drop out rates and poor outcomes</a:t>
            </a:r>
          </a:p>
        </p:txBody>
      </p:sp>
    </p:spTree>
    <p:extLst>
      <p:ext uri="{BB962C8B-B14F-4D97-AF65-F5344CB8AC3E}">
        <p14:creationId xmlns:p14="http://schemas.microsoft.com/office/powerpoint/2010/main" xmlns="" val="270174104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Changes in Treatment Approaches and Attitudes</a:t>
            </a:r>
          </a:p>
        </p:txBody>
      </p:sp>
      <p:sp>
        <p:nvSpPr>
          <p:cNvPr id="30722" name="Content Placeholder 2"/>
          <p:cNvSpPr>
            <a:spLocks noGrp="1"/>
          </p:cNvSpPr>
          <p:nvPr>
            <p:ph idx="1"/>
          </p:nvPr>
        </p:nvSpPr>
        <p:spPr>
          <a:xfrm>
            <a:off x="457200" y="1600200"/>
            <a:ext cx="8458200" cy="4525963"/>
          </a:xfrm>
        </p:spPr>
        <p:txBody>
          <a:bodyPr/>
          <a:lstStyle/>
          <a:p>
            <a:r>
              <a:rPr lang="en-US" dirty="0"/>
              <a:t>In line with recent evidence, researchers have advised alcohol and drug clinicians to adopt “a non-confrontational approach” </a:t>
            </a:r>
          </a:p>
          <a:p>
            <a:pPr lvl="1"/>
            <a:r>
              <a:rPr lang="en-US" dirty="0"/>
              <a:t>Motivational Interviewing, in a study was found to be more effective in addressing alcohol abuse than confrontational counseling (Miller, </a:t>
            </a:r>
            <a:r>
              <a:rPr lang="en-US" dirty="0" err="1"/>
              <a:t>Benefield</a:t>
            </a:r>
            <a:r>
              <a:rPr lang="en-US" dirty="0"/>
              <a:t> &amp; </a:t>
            </a:r>
            <a:r>
              <a:rPr lang="en-US" dirty="0" err="1"/>
              <a:t>Tonigan</a:t>
            </a:r>
            <a:r>
              <a:rPr lang="en-US" dirty="0"/>
              <a:t>, 1993</a:t>
            </a:r>
            <a:r>
              <a:rPr lang="en-US" dirty="0" smtClean="0"/>
              <a:t>)</a:t>
            </a:r>
          </a:p>
          <a:p>
            <a:r>
              <a:rPr lang="en-US" dirty="0"/>
              <a:t>Carl Rogers  had proposed way back in 1951 </a:t>
            </a:r>
            <a:r>
              <a:rPr lang="en-US" dirty="0" smtClean="0"/>
              <a:t>that</a:t>
            </a:r>
            <a:endParaRPr lang="en-US" dirty="0"/>
          </a:p>
          <a:p>
            <a:pPr lvl="1"/>
            <a:r>
              <a:rPr lang="en-US" sz="2800" dirty="0"/>
              <a:t>T</a:t>
            </a:r>
            <a:r>
              <a:rPr lang="en-US" sz="2800" dirty="0" smtClean="0"/>
              <a:t>reatment </a:t>
            </a:r>
            <a:r>
              <a:rPr lang="en-US" sz="2800" dirty="0"/>
              <a:t>approach that integrates an empathic client</a:t>
            </a:r>
            <a:r>
              <a:rPr lang="en-US" sz="2800" dirty="0" smtClean="0"/>
              <a:t>-centered counseling </a:t>
            </a:r>
            <a:r>
              <a:rPr lang="en-US" sz="2800" dirty="0"/>
              <a:t>style (e.g. Rogers, 1951</a:t>
            </a:r>
            <a:r>
              <a:rPr lang="en-US" sz="2800" dirty="0" smtClean="0"/>
              <a:t>)</a:t>
            </a:r>
            <a:endParaRPr lang="en-US" dirty="0"/>
          </a:p>
        </p:txBody>
      </p:sp>
    </p:spTree>
    <p:extLst>
      <p:ext uri="{BB962C8B-B14F-4D97-AF65-F5344CB8AC3E}">
        <p14:creationId xmlns:p14="http://schemas.microsoft.com/office/powerpoint/2010/main" xmlns="" val="3675109387"/>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Motivational Interviewing	</a:t>
            </a:r>
          </a:p>
        </p:txBody>
      </p:sp>
      <p:sp>
        <p:nvSpPr>
          <p:cNvPr id="30722" name="Content Placeholder 2"/>
          <p:cNvSpPr>
            <a:spLocks noGrp="1"/>
          </p:cNvSpPr>
          <p:nvPr>
            <p:ph idx="1"/>
          </p:nvPr>
        </p:nvSpPr>
        <p:spPr>
          <a:xfrm>
            <a:off x="457200" y="1600200"/>
            <a:ext cx="8458200" cy="4525963"/>
          </a:xfrm>
        </p:spPr>
        <p:txBody>
          <a:bodyPr/>
          <a:lstStyle/>
          <a:p>
            <a:r>
              <a:rPr lang="en-US" dirty="0"/>
              <a:t>Miller &amp; </a:t>
            </a:r>
            <a:r>
              <a:rPr lang="en-US" dirty="0" err="1"/>
              <a:t>Rollnick</a:t>
            </a:r>
            <a:r>
              <a:rPr lang="en-US" dirty="0"/>
              <a:t> explain that the “building blocks” of MI include ‘rolling with resistance’, giving feedback, removing barriers, providing choices, practicing empathy, clarifying goals and actively helping. </a:t>
            </a:r>
          </a:p>
          <a:p>
            <a:r>
              <a:rPr lang="en-US" dirty="0"/>
              <a:t>Developing discrepancy and eliciting change talk are also important. Other principles include being positive and reassuring, avoiding pressuring tactics and supporting self-efficacy</a:t>
            </a:r>
          </a:p>
        </p:txBody>
      </p:sp>
    </p:spTree>
    <p:extLst>
      <p:ext uri="{BB962C8B-B14F-4D97-AF65-F5344CB8AC3E}">
        <p14:creationId xmlns:p14="http://schemas.microsoft.com/office/powerpoint/2010/main" xmlns="" val="238325652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Cycle of Change</a:t>
            </a:r>
          </a:p>
        </p:txBody>
      </p:sp>
      <p:sp>
        <p:nvSpPr>
          <p:cNvPr id="7" name="Rectangle 6"/>
          <p:cNvSpPr/>
          <p:nvPr/>
        </p:nvSpPr>
        <p:spPr>
          <a:xfrm>
            <a:off x="3124200" y="5334000"/>
            <a:ext cx="2715884" cy="685800"/>
          </a:xfrm>
          <a:prstGeom prst="rect">
            <a:avLst/>
          </a:prstGeom>
          <a:solidFill>
            <a:srgbClr val="A5111D"/>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latin typeface="Arial"/>
                <a:cs typeface="Arial"/>
              </a:rPr>
              <a:t>Maintenance</a:t>
            </a:r>
            <a:endParaRPr lang="en-US" dirty="0">
              <a:latin typeface="Arial"/>
              <a:cs typeface="Arial"/>
            </a:endParaRPr>
          </a:p>
        </p:txBody>
      </p:sp>
      <p:sp>
        <p:nvSpPr>
          <p:cNvPr id="5" name="Down Arrow Callout 4"/>
          <p:cNvSpPr/>
          <p:nvPr/>
        </p:nvSpPr>
        <p:spPr>
          <a:xfrm>
            <a:off x="3124200" y="4419600"/>
            <a:ext cx="2715884" cy="1051184"/>
          </a:xfrm>
          <a:prstGeom prst="downArrowCallout">
            <a:avLst/>
          </a:prstGeom>
          <a:solidFill>
            <a:srgbClr val="EE111D"/>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latin typeface="Arial"/>
                <a:cs typeface="Arial"/>
              </a:rPr>
              <a:t>Action</a:t>
            </a:r>
            <a:endParaRPr lang="en-US" dirty="0">
              <a:latin typeface="Arial"/>
              <a:cs typeface="Arial"/>
            </a:endParaRPr>
          </a:p>
        </p:txBody>
      </p:sp>
      <p:sp>
        <p:nvSpPr>
          <p:cNvPr id="9" name="Down Arrow Callout 8"/>
          <p:cNvSpPr/>
          <p:nvPr/>
        </p:nvSpPr>
        <p:spPr>
          <a:xfrm>
            <a:off x="3124200" y="3505200"/>
            <a:ext cx="2715884" cy="1051184"/>
          </a:xfrm>
          <a:prstGeom prst="downArrowCallout">
            <a:avLst/>
          </a:prstGeom>
          <a:solidFill>
            <a:srgbClr val="D8501D"/>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latin typeface="Arial"/>
                <a:cs typeface="Arial"/>
              </a:rPr>
              <a:t>Preparation</a:t>
            </a:r>
            <a:endParaRPr lang="en-US" dirty="0">
              <a:latin typeface="Arial"/>
              <a:cs typeface="Arial"/>
            </a:endParaRPr>
          </a:p>
        </p:txBody>
      </p:sp>
      <p:sp>
        <p:nvSpPr>
          <p:cNvPr id="10" name="Down Arrow Callout 9"/>
          <p:cNvSpPr/>
          <p:nvPr/>
        </p:nvSpPr>
        <p:spPr>
          <a:xfrm>
            <a:off x="3124200" y="2590800"/>
            <a:ext cx="2715884" cy="1051184"/>
          </a:xfrm>
          <a:prstGeom prst="downArrow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latin typeface="Arial"/>
                <a:cs typeface="Arial"/>
              </a:rPr>
              <a:t>Contemplation</a:t>
            </a:r>
            <a:endParaRPr lang="en-US" dirty="0">
              <a:latin typeface="Arial"/>
              <a:cs typeface="Arial"/>
            </a:endParaRPr>
          </a:p>
        </p:txBody>
      </p:sp>
      <p:sp>
        <p:nvSpPr>
          <p:cNvPr id="11" name="Down Arrow Callout 10"/>
          <p:cNvSpPr/>
          <p:nvPr/>
        </p:nvSpPr>
        <p:spPr>
          <a:xfrm>
            <a:off x="3124200" y="1676400"/>
            <a:ext cx="2715884" cy="1051184"/>
          </a:xfrm>
          <a:prstGeom prst="downArrowCallout">
            <a:avLst/>
          </a:prstGeom>
          <a:solidFill>
            <a:srgbClr val="FFBE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err="1" smtClean="0">
                <a:latin typeface="Arial"/>
                <a:cs typeface="Arial"/>
              </a:rPr>
              <a:t>Precontemplation</a:t>
            </a:r>
            <a:endParaRPr lang="en-US" dirty="0">
              <a:latin typeface="Arial"/>
              <a:cs typeface="Arial"/>
            </a:endParaRPr>
          </a:p>
        </p:txBody>
      </p:sp>
      <p:sp>
        <p:nvSpPr>
          <p:cNvPr id="8" name="TextBox 7"/>
          <p:cNvSpPr txBox="1"/>
          <p:nvPr/>
        </p:nvSpPr>
        <p:spPr>
          <a:xfrm>
            <a:off x="1752600" y="1828800"/>
            <a:ext cx="1347645" cy="338554"/>
          </a:xfrm>
          <a:prstGeom prst="rect">
            <a:avLst/>
          </a:prstGeom>
          <a:noFill/>
        </p:spPr>
        <p:txBody>
          <a:bodyPr wrap="none" rtlCol="0">
            <a:spAutoFit/>
          </a:bodyPr>
          <a:lstStyle/>
          <a:p>
            <a:r>
              <a:rPr lang="en-US" sz="1600" b="1" dirty="0" smtClean="0">
                <a:latin typeface="Arial"/>
                <a:cs typeface="Arial"/>
              </a:rPr>
              <a:t>PROGRESS</a:t>
            </a:r>
            <a:endParaRPr lang="en-US" sz="1600" b="1" dirty="0">
              <a:latin typeface="Arial"/>
              <a:cs typeface="Arial"/>
            </a:endParaRPr>
          </a:p>
        </p:txBody>
      </p:sp>
      <p:sp>
        <p:nvSpPr>
          <p:cNvPr id="13" name="TextBox 12"/>
          <p:cNvSpPr txBox="1"/>
          <p:nvPr/>
        </p:nvSpPr>
        <p:spPr>
          <a:xfrm>
            <a:off x="6629400" y="5486400"/>
            <a:ext cx="1153781" cy="338554"/>
          </a:xfrm>
          <a:prstGeom prst="rect">
            <a:avLst/>
          </a:prstGeom>
          <a:noFill/>
        </p:spPr>
        <p:txBody>
          <a:bodyPr wrap="none" rtlCol="0">
            <a:spAutoFit/>
          </a:bodyPr>
          <a:lstStyle/>
          <a:p>
            <a:r>
              <a:rPr lang="en-US" sz="1600" b="1" dirty="0" smtClean="0">
                <a:latin typeface="Arial"/>
                <a:cs typeface="Arial"/>
              </a:rPr>
              <a:t>RELAPSE</a:t>
            </a:r>
            <a:endParaRPr lang="en-US" sz="1600" b="1" dirty="0">
              <a:latin typeface="Arial"/>
              <a:cs typeface="Arial"/>
            </a:endParaRPr>
          </a:p>
        </p:txBody>
      </p:sp>
      <p:sp>
        <p:nvSpPr>
          <p:cNvPr id="12" name="Left Arrow 11"/>
          <p:cNvSpPr/>
          <p:nvPr/>
        </p:nvSpPr>
        <p:spPr>
          <a:xfrm>
            <a:off x="5867400" y="1905000"/>
            <a:ext cx="533400" cy="152400"/>
          </a:xfrm>
          <a:prstGeom prst="lef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Left Arrow 14"/>
          <p:cNvSpPr/>
          <p:nvPr/>
        </p:nvSpPr>
        <p:spPr>
          <a:xfrm>
            <a:off x="5867400" y="2895600"/>
            <a:ext cx="533400" cy="152400"/>
          </a:xfrm>
          <a:prstGeom prst="lef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6" name="Left Arrow 15"/>
          <p:cNvSpPr/>
          <p:nvPr/>
        </p:nvSpPr>
        <p:spPr>
          <a:xfrm>
            <a:off x="5867400" y="3810000"/>
            <a:ext cx="533400" cy="152400"/>
          </a:xfrm>
          <a:prstGeom prst="lef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7" name="Left Arrow 16"/>
          <p:cNvSpPr/>
          <p:nvPr/>
        </p:nvSpPr>
        <p:spPr>
          <a:xfrm rot="10800000">
            <a:off x="5867400" y="5562600"/>
            <a:ext cx="533400" cy="152400"/>
          </a:xfrm>
          <a:prstGeom prst="lef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8" name="Left Arrow 17"/>
          <p:cNvSpPr/>
          <p:nvPr/>
        </p:nvSpPr>
        <p:spPr>
          <a:xfrm rot="10800000">
            <a:off x="5867400" y="4648200"/>
            <a:ext cx="533400" cy="152400"/>
          </a:xfrm>
          <a:prstGeom prst="lef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9" name="Left Arrow 18"/>
          <p:cNvSpPr/>
          <p:nvPr/>
        </p:nvSpPr>
        <p:spPr>
          <a:xfrm rot="10800000">
            <a:off x="5867400" y="3657600"/>
            <a:ext cx="533400" cy="152400"/>
          </a:xfrm>
          <a:prstGeom prst="lef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0" name="Left Arrow 19"/>
          <p:cNvSpPr/>
          <p:nvPr/>
        </p:nvSpPr>
        <p:spPr>
          <a:xfrm rot="10800000">
            <a:off x="5867400" y="2743200"/>
            <a:ext cx="533400" cy="152400"/>
          </a:xfrm>
          <a:prstGeom prst="lef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Up Arrow 13"/>
          <p:cNvSpPr/>
          <p:nvPr/>
        </p:nvSpPr>
        <p:spPr>
          <a:xfrm>
            <a:off x="6477000" y="2057400"/>
            <a:ext cx="152400" cy="1143000"/>
          </a:xfrm>
          <a:prstGeom prst="up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4" name="Up Arrow 23"/>
          <p:cNvSpPr/>
          <p:nvPr/>
        </p:nvSpPr>
        <p:spPr>
          <a:xfrm>
            <a:off x="6477000" y="3276600"/>
            <a:ext cx="152400" cy="1143000"/>
          </a:xfrm>
          <a:prstGeom prst="up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5" name="Up Arrow 24"/>
          <p:cNvSpPr/>
          <p:nvPr/>
        </p:nvSpPr>
        <p:spPr>
          <a:xfrm>
            <a:off x="6477000" y="4495800"/>
            <a:ext cx="152400" cy="1143000"/>
          </a:xfrm>
          <a:prstGeom prst="up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1" name="Up Arrow 20"/>
          <p:cNvSpPr/>
          <p:nvPr/>
        </p:nvSpPr>
        <p:spPr>
          <a:xfrm>
            <a:off x="7010400" y="4267200"/>
            <a:ext cx="381000" cy="1219200"/>
          </a:xfrm>
          <a:prstGeom prst="up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8" name="Up Arrow 27"/>
          <p:cNvSpPr/>
          <p:nvPr/>
        </p:nvSpPr>
        <p:spPr>
          <a:xfrm rot="10800000">
            <a:off x="2209800" y="2209800"/>
            <a:ext cx="381000" cy="1219200"/>
          </a:xfrm>
          <a:prstGeom prst="up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2803206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Cycle of Change</a:t>
            </a:r>
          </a:p>
        </p:txBody>
      </p:sp>
      <p:sp>
        <p:nvSpPr>
          <p:cNvPr id="30722" name="Content Placeholder 2"/>
          <p:cNvSpPr>
            <a:spLocks noGrp="1"/>
          </p:cNvSpPr>
          <p:nvPr>
            <p:ph idx="1"/>
          </p:nvPr>
        </p:nvSpPr>
        <p:spPr>
          <a:xfrm>
            <a:off x="457200" y="1600200"/>
            <a:ext cx="8458200" cy="4525963"/>
          </a:xfrm>
        </p:spPr>
        <p:txBody>
          <a:bodyPr/>
          <a:lstStyle/>
          <a:p>
            <a:r>
              <a:rPr lang="en-US" dirty="0"/>
              <a:t>Several comprehensive studies or meta-analyses have proved the efficacy of MI </a:t>
            </a:r>
          </a:p>
          <a:p>
            <a:pPr lvl="1"/>
            <a:r>
              <a:rPr lang="en-US" dirty="0"/>
              <a:t>It indicated strong empirical support for its use in improving client participation in treatment and reducing alcohol or drug use (Burke, </a:t>
            </a:r>
            <a:r>
              <a:rPr lang="en-US" dirty="0" err="1"/>
              <a:t>Arkowitz</a:t>
            </a:r>
            <a:r>
              <a:rPr lang="en-US" dirty="0"/>
              <a:t> &amp; </a:t>
            </a:r>
            <a:r>
              <a:rPr lang="en-US" dirty="0" err="1"/>
              <a:t>Menchola</a:t>
            </a:r>
            <a:r>
              <a:rPr lang="en-US" dirty="0"/>
              <a:t>, 2003; Noonan &amp; Moyers, 1997)</a:t>
            </a:r>
          </a:p>
        </p:txBody>
      </p:sp>
    </p:spTree>
    <p:extLst>
      <p:ext uri="{BB962C8B-B14F-4D97-AF65-F5344CB8AC3E}">
        <p14:creationId xmlns:p14="http://schemas.microsoft.com/office/powerpoint/2010/main" xmlns="" val="2240302410"/>
      </p:ext>
    </p:extLst>
  </p:cSld>
  <p:clrMapOvr>
    <a:masterClrMapping/>
  </p:clrMapOvr>
  <p:transition spd="med">
    <p:fade/>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11797</TotalTime>
  <Words>799</Words>
  <Application>Microsoft Office PowerPoint</Application>
  <PresentationFormat>On-screen Show (4:3)</PresentationFormat>
  <Paragraphs>108</Paragraphs>
  <Slides>21</Slides>
  <Notes>0</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Office Theme</vt:lpstr>
      <vt:lpstr>1_Office Theme</vt:lpstr>
      <vt:lpstr>Equity</vt:lpstr>
      <vt:lpstr>Addiction Therapy-2014 Chicago,  USA August 4 - 6,  2014</vt:lpstr>
      <vt:lpstr>iNTEGRATED treatment model   From Theory to Practice    </vt:lpstr>
      <vt:lpstr>By Martin Peters BA (Hons), Dip HE, DIP, RN</vt:lpstr>
      <vt:lpstr>Different Models of Addiction Treatment</vt:lpstr>
      <vt:lpstr>Changes in Treatment Approaches and Attitudes</vt:lpstr>
      <vt:lpstr>Changes in Treatment Approaches and Attitudes</vt:lpstr>
      <vt:lpstr>Motivational Interviewing </vt:lpstr>
      <vt:lpstr>Cycle of Change</vt:lpstr>
      <vt:lpstr>Cycle of Change</vt:lpstr>
      <vt:lpstr>Cognitive Behavior Therapy</vt:lpstr>
      <vt:lpstr>ABC-DF Diagram</vt:lpstr>
      <vt:lpstr>ABC-DF Diagram</vt:lpstr>
      <vt:lpstr>12 Steps Facilitation TSF</vt:lpstr>
      <vt:lpstr>TSF</vt:lpstr>
      <vt:lpstr>Non Mainstream Alternative Treatment Methods</vt:lpstr>
      <vt:lpstr>An Integrated Approach to Addiction Treatment</vt:lpstr>
      <vt:lpstr>INTEGRATED Treatment Method Practice and Practical  Implication</vt:lpstr>
      <vt:lpstr>integrated Treatment Method Practice and Practical  Implication</vt:lpstr>
      <vt:lpstr>INTEGRATED Treatment Method Practice and Practical  Implication</vt:lpstr>
      <vt:lpstr>Credits</vt:lpstr>
      <vt:lpstr>Thank You</vt:lpstr>
    </vt:vector>
  </TitlesOfParts>
  <Company>Free Life Enterprises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 Abuse Group Therapy</dc:title>
  <dc:creator>Trial User</dc:creator>
  <cp:lastModifiedBy>omics-ws304</cp:lastModifiedBy>
  <cp:revision>138</cp:revision>
  <dcterms:created xsi:type="dcterms:W3CDTF">2004-04-06T22:28:24Z</dcterms:created>
  <dcterms:modified xsi:type="dcterms:W3CDTF">2014-10-04T08:56:06Z</dcterms:modified>
</cp:coreProperties>
</file>