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3" r:id="rId2"/>
    <p:sldMasterId id="2147483735" r:id="rId3"/>
  </p:sldMasterIdLst>
  <p:notesMasterIdLst>
    <p:notesMasterId r:id="rId60"/>
  </p:notesMasterIdLst>
  <p:sldIdLst>
    <p:sldId id="256" r:id="rId4"/>
    <p:sldId id="257" r:id="rId5"/>
    <p:sldId id="317" r:id="rId6"/>
    <p:sldId id="258" r:id="rId7"/>
    <p:sldId id="259" r:id="rId8"/>
    <p:sldId id="312" r:id="rId9"/>
    <p:sldId id="314" r:id="rId10"/>
    <p:sldId id="316" r:id="rId11"/>
    <p:sldId id="300" r:id="rId12"/>
    <p:sldId id="353" r:id="rId13"/>
    <p:sldId id="392" r:id="rId14"/>
    <p:sldId id="395" r:id="rId15"/>
    <p:sldId id="398" r:id="rId16"/>
    <p:sldId id="396" r:id="rId17"/>
    <p:sldId id="356" r:id="rId18"/>
    <p:sldId id="357" r:id="rId19"/>
    <p:sldId id="358" r:id="rId20"/>
    <p:sldId id="318" r:id="rId21"/>
    <p:sldId id="379" r:id="rId22"/>
    <p:sldId id="380" r:id="rId23"/>
    <p:sldId id="321" r:id="rId24"/>
    <p:sldId id="400" r:id="rId25"/>
    <p:sldId id="401" r:id="rId26"/>
    <p:sldId id="322" r:id="rId27"/>
    <p:sldId id="399" r:id="rId28"/>
    <p:sldId id="323" r:id="rId29"/>
    <p:sldId id="332" r:id="rId30"/>
    <p:sldId id="381" r:id="rId31"/>
    <p:sldId id="382" r:id="rId32"/>
    <p:sldId id="383" r:id="rId33"/>
    <p:sldId id="384" r:id="rId34"/>
    <p:sldId id="385" r:id="rId35"/>
    <p:sldId id="387" r:id="rId36"/>
    <p:sldId id="389" r:id="rId37"/>
    <p:sldId id="388" r:id="rId38"/>
    <p:sldId id="331" r:id="rId39"/>
    <p:sldId id="280" r:id="rId40"/>
    <p:sldId id="371" r:id="rId41"/>
    <p:sldId id="372" r:id="rId42"/>
    <p:sldId id="373" r:id="rId43"/>
    <p:sldId id="374" r:id="rId44"/>
    <p:sldId id="375" r:id="rId45"/>
    <p:sldId id="376" r:id="rId46"/>
    <p:sldId id="364" r:id="rId47"/>
    <p:sldId id="363" r:id="rId48"/>
    <p:sldId id="393" r:id="rId49"/>
    <p:sldId id="402" r:id="rId50"/>
    <p:sldId id="404" r:id="rId51"/>
    <p:sldId id="366" r:id="rId52"/>
    <p:sldId id="368" r:id="rId53"/>
    <p:sldId id="397" r:id="rId54"/>
    <p:sldId id="370" r:id="rId55"/>
    <p:sldId id="390" r:id="rId56"/>
    <p:sldId id="350" r:id="rId57"/>
    <p:sldId id="351" r:id="rId58"/>
    <p:sldId id="288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5DB"/>
    <a:srgbClr val="FF99FF"/>
    <a:srgbClr val="FDF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6387" autoAdjust="0"/>
  </p:normalViewPr>
  <p:slideViewPr>
    <p:cSldViewPr>
      <p:cViewPr>
        <p:scale>
          <a:sx n="70" d="100"/>
          <a:sy n="70" d="100"/>
        </p:scale>
        <p:origin x="-11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ar-EG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Pretest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7416660534255661E-2"/>
                  <c:y val="-4.6341029405222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620722643314488E-2"/>
                  <c:y val="-3.6723163841807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ar-E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Experimental group</c:v>
                </c:pt>
                <c:pt idx="1">
                  <c:v>Control group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1.5</c:v>
                </c:pt>
                <c:pt idx="1">
                  <c:v>1.5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Posttest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364485981308369E-2"/>
                  <c:y val="-2.8248587570621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267912772585785E-2"/>
                  <c:y val="-1.9774011299435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ar-E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Experimental group</c:v>
                </c:pt>
                <c:pt idx="1">
                  <c:v>Control group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1.2</c:v>
                </c:pt>
                <c:pt idx="1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box"/>
        <c:axId val="109883776"/>
        <c:axId val="109885312"/>
        <c:axId val="0"/>
      </c:bar3DChart>
      <c:catAx>
        <c:axId val="1098837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ar-EG"/>
          </a:p>
        </c:txPr>
        <c:crossAx val="109885312"/>
        <c:crosses val="autoZero"/>
        <c:auto val="1"/>
        <c:lblAlgn val="ctr"/>
        <c:lblOffset val="100"/>
        <c:noMultiLvlLbl val="0"/>
      </c:catAx>
      <c:valAx>
        <c:axId val="109885312"/>
        <c:scaling>
          <c:orientation val="minMax"/>
          <c:max val="1.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Trunk</a:t>
                </a:r>
                <a:r>
                  <a:rPr lang="en-US" sz="2000" baseline="0" dirty="0" smtClean="0"/>
                  <a:t> </a:t>
                </a:r>
                <a:r>
                  <a:rPr lang="en-US" sz="2000" dirty="0" smtClean="0"/>
                  <a:t>extensors</a:t>
                </a:r>
                <a:r>
                  <a:rPr lang="en-US" sz="2000" dirty="0"/>
                  <a:t>' </a:t>
                </a:r>
                <a:r>
                  <a:rPr lang="en-US" sz="2000" dirty="0" smtClean="0"/>
                  <a:t>work</a:t>
                </a:r>
                <a:r>
                  <a:rPr lang="en-US" sz="2000" baseline="0" dirty="0" smtClean="0"/>
                  <a:t> fatigue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9883776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5669013490516355"/>
          <c:y val="0.37598460955323587"/>
          <c:w val="0.11895724483037749"/>
          <c:h val="0.14349748654299668"/>
        </c:manualLayout>
      </c:layout>
      <c:overlay val="0"/>
      <c:txPr>
        <a:bodyPr/>
        <a:lstStyle/>
        <a:p>
          <a:pPr>
            <a:defRPr sz="2000" b="1"/>
          </a:pPr>
          <a:endParaRPr lang="ar-EG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ar-EG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ar-EG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Pretest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7416660534255661E-2"/>
                  <c:y val="-4.6341029405222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620722643314488E-2"/>
                  <c:y val="-3.67231638418079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1.6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ar-E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Experimental group</c:v>
                </c:pt>
                <c:pt idx="1">
                  <c:v>Control group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1.5</c:v>
                </c:pt>
                <c:pt idx="1">
                  <c:v>1.6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Posttest</c:v>
                </c:pt>
              </c:strCache>
            </c:strRef>
          </c:tx>
          <c:invertIfNegative val="0"/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2.3364485981308369E-2"/>
                  <c:y val="-2.8248587570621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267912772585785E-2"/>
                  <c:y val="-1.9774011299435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ar-E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Experimental group</c:v>
                </c:pt>
                <c:pt idx="1">
                  <c:v>Control group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1.3</c:v>
                </c:pt>
                <c:pt idx="1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box"/>
        <c:axId val="109243008"/>
        <c:axId val="109658496"/>
        <c:axId val="0"/>
      </c:bar3DChart>
      <c:catAx>
        <c:axId val="1092430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ar-EG"/>
          </a:p>
        </c:txPr>
        <c:crossAx val="109658496"/>
        <c:crosses val="autoZero"/>
        <c:auto val="1"/>
        <c:lblAlgn val="ctr"/>
        <c:lblOffset val="100"/>
        <c:noMultiLvlLbl val="0"/>
      </c:catAx>
      <c:valAx>
        <c:axId val="109658496"/>
        <c:scaling>
          <c:orientation val="minMax"/>
          <c:max val="1.6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Trunk</a:t>
                </a:r>
                <a:r>
                  <a:rPr lang="en-US" sz="2000" baseline="0" dirty="0" smtClean="0"/>
                  <a:t> flex</a:t>
                </a:r>
                <a:r>
                  <a:rPr lang="en-US" sz="2000" dirty="0" smtClean="0"/>
                  <a:t>ors</a:t>
                </a:r>
                <a:r>
                  <a:rPr lang="en-US" sz="2000" dirty="0"/>
                  <a:t>' </a:t>
                </a:r>
                <a:r>
                  <a:rPr lang="en-US" sz="2000" dirty="0" smtClean="0"/>
                  <a:t>work</a:t>
                </a:r>
                <a:r>
                  <a:rPr lang="en-US" sz="2000" baseline="0" dirty="0" smtClean="0"/>
                  <a:t> fatigue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9243008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5669013490516355"/>
          <c:y val="0.37598460955323587"/>
          <c:w val="0.11895724483037749"/>
          <c:h val="0.14349748654299668"/>
        </c:manualLayout>
      </c:layout>
      <c:overlay val="0"/>
      <c:txPr>
        <a:bodyPr/>
        <a:lstStyle/>
        <a:p>
          <a:pPr>
            <a:defRPr sz="2000" b="1"/>
          </a:pPr>
          <a:endParaRPr lang="ar-EG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ar-EG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ar-EG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Pretest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7416660534255661E-2"/>
                  <c:y val="-4.6341029405222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620722643314488E-2"/>
                  <c:y val="-3.67231638418079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2.39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ar-E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Experimental group</c:v>
                </c:pt>
                <c:pt idx="1">
                  <c:v>Control group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2.74</c:v>
                </c:pt>
                <c:pt idx="1">
                  <c:v>2.39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Posttest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364485981308369E-2"/>
                  <c:y val="-2.8248587570621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267912772585785E-2"/>
                  <c:y val="-1.9774011299435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ar-E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Experimental group</c:v>
                </c:pt>
                <c:pt idx="1">
                  <c:v>Control group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3.28</c:v>
                </c:pt>
                <c:pt idx="1">
                  <c:v>2.64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box"/>
        <c:axId val="109716224"/>
        <c:axId val="109717760"/>
        <c:axId val="0"/>
      </c:bar3DChart>
      <c:catAx>
        <c:axId val="1097162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ar-EG"/>
          </a:p>
        </c:txPr>
        <c:crossAx val="109717760"/>
        <c:crosses val="autoZero"/>
        <c:auto val="1"/>
        <c:lblAlgn val="ctr"/>
        <c:lblOffset val="100"/>
        <c:noMultiLvlLbl val="0"/>
      </c:catAx>
      <c:valAx>
        <c:axId val="109717760"/>
        <c:scaling>
          <c:orientation val="minMax"/>
          <c:max val="3.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Trunk</a:t>
                </a:r>
                <a:r>
                  <a:rPr lang="en-US" sz="2000" baseline="0" dirty="0" smtClean="0"/>
                  <a:t> extensors</a:t>
                </a:r>
                <a:r>
                  <a:rPr lang="en-US" sz="2000" dirty="0" smtClean="0"/>
                  <a:t>' total work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9716224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85669013490516355"/>
          <c:y val="0.37598460955323587"/>
          <c:w val="0.11895724483037749"/>
          <c:h val="0.14349748654299668"/>
        </c:manualLayout>
      </c:layout>
      <c:overlay val="0"/>
      <c:txPr>
        <a:bodyPr/>
        <a:lstStyle/>
        <a:p>
          <a:pPr>
            <a:defRPr sz="2000" b="1"/>
          </a:pPr>
          <a:endParaRPr lang="ar-EG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ar-EG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ar-EG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Pretest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7416660534255661E-2"/>
                  <c:y val="-4.6341029405222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620722643314488E-2"/>
                  <c:y val="-3.6723163841807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ar-E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Experimental group</c:v>
                </c:pt>
                <c:pt idx="1">
                  <c:v>Control group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2.63</c:v>
                </c:pt>
                <c:pt idx="1">
                  <c:v>2.33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Posttest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364485981308369E-2"/>
                  <c:y val="-2.8248587570621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267912772585785E-2"/>
                  <c:y val="-1.9774011299435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ar-E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Experimental group</c:v>
                </c:pt>
                <c:pt idx="1">
                  <c:v>Control group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3.02</c:v>
                </c:pt>
                <c:pt idx="1">
                  <c:v>2.56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box"/>
        <c:axId val="110303872"/>
        <c:axId val="110309760"/>
        <c:axId val="0"/>
      </c:bar3DChart>
      <c:catAx>
        <c:axId val="1103038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ar-EG"/>
          </a:p>
        </c:txPr>
        <c:crossAx val="110309760"/>
        <c:crosses val="autoZero"/>
        <c:auto val="1"/>
        <c:lblAlgn val="ctr"/>
        <c:lblOffset val="100"/>
        <c:noMultiLvlLbl val="0"/>
      </c:catAx>
      <c:valAx>
        <c:axId val="110309760"/>
        <c:scaling>
          <c:orientation val="minMax"/>
          <c:max val="3.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Trunk</a:t>
                </a:r>
                <a:r>
                  <a:rPr lang="en-US" sz="2000" baseline="0" dirty="0" smtClean="0"/>
                  <a:t> flexors</a:t>
                </a:r>
                <a:r>
                  <a:rPr lang="en-US" sz="2000" dirty="0" smtClean="0"/>
                  <a:t>' total work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0303872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85669013490516355"/>
          <c:y val="0.37598460955323587"/>
          <c:w val="0.11895724483037749"/>
          <c:h val="0.14349748654299668"/>
        </c:manualLayout>
      </c:layout>
      <c:overlay val="0"/>
      <c:txPr>
        <a:bodyPr/>
        <a:lstStyle/>
        <a:p>
          <a:pPr>
            <a:defRPr sz="2000" b="1"/>
          </a:pPr>
          <a:endParaRPr lang="ar-EG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ar-EG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ar-EG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Pretest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7416660534255661E-2"/>
                  <c:y val="-4.6341029405222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620722643314488E-2"/>
                  <c:y val="-3.6723163841807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ar-E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Experimental group</c:v>
                </c:pt>
                <c:pt idx="1">
                  <c:v>Control group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3.4</c:v>
                </c:pt>
                <c:pt idx="1">
                  <c:v>2.8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Posttest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364485981308369E-2"/>
                  <c:y val="-2.8248587570621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267912772585785E-2"/>
                  <c:y val="-1.9774011299435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ar-E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Experimental group</c:v>
                </c:pt>
                <c:pt idx="1">
                  <c:v>Control group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1.2</c:v>
                </c:pt>
                <c:pt idx="1">
                  <c:v>2.75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box"/>
        <c:axId val="110199552"/>
        <c:axId val="110201088"/>
        <c:axId val="0"/>
      </c:bar3DChart>
      <c:catAx>
        <c:axId val="1101995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ar-EG"/>
          </a:p>
        </c:txPr>
        <c:crossAx val="110201088"/>
        <c:crosses val="autoZero"/>
        <c:auto val="1"/>
        <c:lblAlgn val="ctr"/>
        <c:lblOffset val="100"/>
        <c:noMultiLvlLbl val="0"/>
      </c:catAx>
      <c:valAx>
        <c:axId val="110201088"/>
        <c:scaling>
          <c:orientation val="minMax"/>
          <c:max val="3.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Antero-posterior</a:t>
                </a:r>
                <a:r>
                  <a:rPr lang="en-US" sz="2000" baseline="0" dirty="0" smtClean="0"/>
                  <a:t> stability index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0199552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85669013490516355"/>
          <c:y val="0.37598460955323587"/>
          <c:w val="0.11895724483037749"/>
          <c:h val="0.14349748654299668"/>
        </c:manualLayout>
      </c:layout>
      <c:overlay val="0"/>
      <c:txPr>
        <a:bodyPr/>
        <a:lstStyle/>
        <a:p>
          <a:pPr>
            <a:defRPr sz="2000" b="1"/>
          </a:pPr>
          <a:endParaRPr lang="ar-EG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ar-EG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ar-EG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Pretest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7416660534255661E-2"/>
                  <c:y val="-4.6341029405222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620722643314488E-2"/>
                  <c:y val="-3.6723163841807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ar-E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Experimental group</c:v>
                </c:pt>
                <c:pt idx="1">
                  <c:v>Control group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2.1</c:v>
                </c:pt>
                <c:pt idx="1">
                  <c:v>2.7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Posttest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364485981308369E-2"/>
                  <c:y val="-2.8248587570621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267912772585785E-2"/>
                  <c:y val="-1.9774011299435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ar-E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Experimental group</c:v>
                </c:pt>
                <c:pt idx="1">
                  <c:v>Control group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1.2</c:v>
                </c:pt>
                <c:pt idx="1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box"/>
        <c:axId val="110275200"/>
        <c:axId val="110281088"/>
        <c:axId val="0"/>
      </c:bar3DChart>
      <c:catAx>
        <c:axId val="1102752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ar-EG"/>
          </a:p>
        </c:txPr>
        <c:crossAx val="110281088"/>
        <c:crosses val="autoZero"/>
        <c:auto val="1"/>
        <c:lblAlgn val="ctr"/>
        <c:lblOffset val="100"/>
        <c:noMultiLvlLbl val="0"/>
      </c:catAx>
      <c:valAx>
        <c:axId val="110281088"/>
        <c:scaling>
          <c:orientation val="minMax"/>
          <c:max val="3.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baseline="0" dirty="0" smtClean="0"/>
                  <a:t>Medio-lateral stability index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0275200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85669013490516355"/>
          <c:y val="0.37598460955323587"/>
          <c:w val="0.11895724483037749"/>
          <c:h val="0.14349748654299668"/>
        </c:manualLayout>
      </c:layout>
      <c:overlay val="0"/>
      <c:txPr>
        <a:bodyPr/>
        <a:lstStyle/>
        <a:p>
          <a:pPr>
            <a:defRPr sz="2000" b="1"/>
          </a:pPr>
          <a:endParaRPr lang="ar-EG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ar-EG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ar-EG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Pretest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7416660534255661E-2"/>
                  <c:y val="-4.6341029405222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620722643314488E-2"/>
                  <c:y val="-3.6723163841807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ar-E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Experimental group</c:v>
                </c:pt>
                <c:pt idx="1">
                  <c:v>Control group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3.8</c:v>
                </c:pt>
                <c:pt idx="1">
                  <c:v>3.6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Posttest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364485981308369E-2"/>
                  <c:y val="-2.8248587570621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267912772585785E-2"/>
                  <c:y val="-1.9774011299435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ar-E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Experimental group</c:v>
                </c:pt>
                <c:pt idx="1">
                  <c:v>Control group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1.4</c:v>
                </c:pt>
                <c:pt idx="1">
                  <c:v>3.25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box"/>
        <c:axId val="110465792"/>
        <c:axId val="110467328"/>
        <c:axId val="0"/>
      </c:bar3DChart>
      <c:catAx>
        <c:axId val="1104657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ar-EG"/>
          </a:p>
        </c:txPr>
        <c:crossAx val="110467328"/>
        <c:crosses val="autoZero"/>
        <c:auto val="1"/>
        <c:lblAlgn val="ctr"/>
        <c:lblOffset val="100"/>
        <c:noMultiLvlLbl val="0"/>
      </c:catAx>
      <c:valAx>
        <c:axId val="110467328"/>
        <c:scaling>
          <c:orientation val="minMax"/>
          <c:max val="3.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baseline="0" dirty="0" smtClean="0"/>
                  <a:t>Overall stability index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0465792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85669013490516355"/>
          <c:y val="0.37598460955323587"/>
          <c:w val="0.11895724483037749"/>
          <c:h val="0.14349748654299668"/>
        </c:manualLayout>
      </c:layout>
      <c:overlay val="0"/>
      <c:txPr>
        <a:bodyPr/>
        <a:lstStyle/>
        <a:p>
          <a:pPr>
            <a:defRPr sz="2000" b="1"/>
          </a:pPr>
          <a:endParaRPr lang="ar-EG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ar-EG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E9E8A9-B7EB-406F-8C06-5F7C9F51D212}" type="doc">
      <dgm:prSet loTypeId="urn:microsoft.com/office/officeart/2005/8/layout/pyramid2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62506EF2-9D73-4B8E-9DF5-8AC064304756}">
      <dgm:prSet custT="1"/>
      <dgm:spPr/>
      <dgm:t>
        <a:bodyPr/>
        <a:lstStyle/>
        <a:p>
          <a:pPr rtl="1"/>
          <a:r>
            <a:rPr lang="en-US" altLang="ar-EG" sz="2400" dirty="0" smtClean="0">
              <a:latin typeface="Tw Cen MT (Headings)"/>
            </a:rPr>
            <a:t>Passive subsystem</a:t>
          </a:r>
        </a:p>
        <a:p>
          <a:pPr rtl="1"/>
          <a:r>
            <a:rPr lang="en-US" altLang="ar-EG" sz="2000" dirty="0" smtClean="0">
              <a:latin typeface="Tw Cen MT (Headings)"/>
            </a:rPr>
            <a:t>(Spinal column)</a:t>
          </a:r>
        </a:p>
      </dgm:t>
    </dgm:pt>
    <dgm:pt modelId="{9E84CF27-ECF9-45FD-AEB5-E53503A35470}" type="parTrans" cxnId="{A5DFA690-C07D-4DA8-A9B3-A280D4BCA33B}">
      <dgm:prSet/>
      <dgm:spPr/>
      <dgm:t>
        <a:bodyPr/>
        <a:lstStyle/>
        <a:p>
          <a:pPr rtl="1"/>
          <a:endParaRPr lang="ar-EG"/>
        </a:p>
      </dgm:t>
    </dgm:pt>
    <dgm:pt modelId="{01B3D4A5-73C8-46DC-843D-3077F3274561}" type="sibTrans" cxnId="{A5DFA690-C07D-4DA8-A9B3-A280D4BCA33B}">
      <dgm:prSet/>
      <dgm:spPr/>
      <dgm:t>
        <a:bodyPr/>
        <a:lstStyle/>
        <a:p>
          <a:pPr rtl="1"/>
          <a:endParaRPr lang="ar-EG"/>
        </a:p>
      </dgm:t>
    </dgm:pt>
    <dgm:pt modelId="{5FDF629B-879E-4127-975C-91AB53C18F4E}">
      <dgm:prSet custT="1"/>
      <dgm:spPr/>
      <dgm:t>
        <a:bodyPr/>
        <a:lstStyle/>
        <a:p>
          <a:pPr rtl="0"/>
          <a:r>
            <a:rPr lang="en-US" altLang="ar-EG" sz="2400" dirty="0" smtClean="0">
              <a:latin typeface="Tw Cen MT (Headings)"/>
            </a:rPr>
            <a:t>Active subsystem</a:t>
          </a:r>
        </a:p>
        <a:p>
          <a:pPr rtl="1"/>
          <a:r>
            <a:rPr lang="en-US" altLang="ar-EG" sz="2000" dirty="0" smtClean="0">
              <a:latin typeface="Tw Cen MT (Headings)"/>
            </a:rPr>
            <a:t>(Muscles and ligaments)</a:t>
          </a:r>
        </a:p>
      </dgm:t>
    </dgm:pt>
    <dgm:pt modelId="{784DADAF-3FB2-441B-9721-F4E3BFD03F32}" type="parTrans" cxnId="{FC16BD24-BC89-4643-B677-B9CF9B047F1A}">
      <dgm:prSet/>
      <dgm:spPr/>
      <dgm:t>
        <a:bodyPr/>
        <a:lstStyle/>
        <a:p>
          <a:pPr rtl="1"/>
          <a:endParaRPr lang="ar-EG"/>
        </a:p>
      </dgm:t>
    </dgm:pt>
    <dgm:pt modelId="{100DE393-4145-4B0F-9A24-551F15225D28}" type="sibTrans" cxnId="{FC16BD24-BC89-4643-B677-B9CF9B047F1A}">
      <dgm:prSet/>
      <dgm:spPr/>
      <dgm:t>
        <a:bodyPr/>
        <a:lstStyle/>
        <a:p>
          <a:pPr rtl="1"/>
          <a:endParaRPr lang="ar-EG"/>
        </a:p>
      </dgm:t>
    </dgm:pt>
    <dgm:pt modelId="{50FDDB07-C348-4D44-A8CB-29CC997E7F5A}">
      <dgm:prSet custT="1"/>
      <dgm:spPr/>
      <dgm:t>
        <a:bodyPr/>
        <a:lstStyle/>
        <a:p>
          <a:pPr rtl="0"/>
          <a:r>
            <a:rPr lang="en-US" altLang="ar-EG" sz="2400" dirty="0" smtClean="0">
              <a:latin typeface="Tw Cen MT (Headings)"/>
            </a:rPr>
            <a:t>Neural control subsystem </a:t>
          </a:r>
          <a:r>
            <a:rPr lang="en-US" altLang="ar-EG" sz="2000" dirty="0" smtClean="0">
              <a:latin typeface="Tw Cen MT (Headings)"/>
            </a:rPr>
            <a:t>(Neural control)</a:t>
          </a:r>
        </a:p>
      </dgm:t>
    </dgm:pt>
    <dgm:pt modelId="{2B60FC6A-24BA-4A81-A9B3-DB7B3706175A}" type="parTrans" cxnId="{86962471-7C40-469E-9311-40784CB6CD49}">
      <dgm:prSet/>
      <dgm:spPr/>
      <dgm:t>
        <a:bodyPr/>
        <a:lstStyle/>
        <a:p>
          <a:pPr rtl="1"/>
          <a:endParaRPr lang="ar-EG"/>
        </a:p>
      </dgm:t>
    </dgm:pt>
    <dgm:pt modelId="{1E2492DF-D351-4032-BD54-5D89881C199E}" type="sibTrans" cxnId="{86962471-7C40-469E-9311-40784CB6CD49}">
      <dgm:prSet/>
      <dgm:spPr/>
      <dgm:t>
        <a:bodyPr/>
        <a:lstStyle/>
        <a:p>
          <a:pPr rtl="1"/>
          <a:endParaRPr lang="ar-EG"/>
        </a:p>
      </dgm:t>
    </dgm:pt>
    <dgm:pt modelId="{E1B91801-F79C-40D6-ACF9-52820D31827F}" type="pres">
      <dgm:prSet presAssocID="{92E9E8A9-B7EB-406F-8C06-5F7C9F51D212}" presName="compositeShape" presStyleCnt="0">
        <dgm:presLayoutVars>
          <dgm:dir/>
          <dgm:resizeHandles/>
        </dgm:presLayoutVars>
      </dgm:prSet>
      <dgm:spPr/>
      <dgm:t>
        <a:bodyPr/>
        <a:lstStyle/>
        <a:p>
          <a:pPr rtl="1"/>
          <a:endParaRPr lang="ar-EG"/>
        </a:p>
      </dgm:t>
    </dgm:pt>
    <dgm:pt modelId="{A3C6D2CB-8A07-4E29-B095-44651CB13E18}" type="pres">
      <dgm:prSet presAssocID="{92E9E8A9-B7EB-406F-8C06-5F7C9F51D212}" presName="pyramid" presStyleLbl="node1" presStyleIdx="0" presStyleCnt="1" custScaleX="159055"/>
      <dgm:spPr/>
    </dgm:pt>
    <dgm:pt modelId="{10177A4E-36C7-4C2B-8A1B-86EE976B429B}" type="pres">
      <dgm:prSet presAssocID="{92E9E8A9-B7EB-406F-8C06-5F7C9F51D212}" presName="theList" presStyleCnt="0"/>
      <dgm:spPr/>
    </dgm:pt>
    <dgm:pt modelId="{2461343F-9208-4362-9B59-198080ABE5C1}" type="pres">
      <dgm:prSet presAssocID="{62506EF2-9D73-4B8E-9DF5-8AC064304756}" presName="aNode" presStyleLbl="fgAcc1" presStyleIdx="0" presStyleCnt="3" custScaleX="121139" custScaleY="118573" custLinFactNeighborX="1265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3E5A92FA-3F04-48C7-B77D-1BAC9A6E2222}" type="pres">
      <dgm:prSet presAssocID="{62506EF2-9D73-4B8E-9DF5-8AC064304756}" presName="aSpace" presStyleCnt="0"/>
      <dgm:spPr/>
    </dgm:pt>
    <dgm:pt modelId="{9B8A018F-5334-40AC-8FE1-0501A056D8E2}" type="pres">
      <dgm:prSet presAssocID="{5FDF629B-879E-4127-975C-91AB53C18F4E}" presName="aNode" presStyleLbl="fgAcc1" presStyleIdx="1" presStyleCnt="3" custScaleX="121139" custScaleY="112554" custLinFactNeighborX="2404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BA600A38-2497-48A9-ADBF-C5E531790B12}" type="pres">
      <dgm:prSet presAssocID="{5FDF629B-879E-4127-975C-91AB53C18F4E}" presName="aSpace" presStyleCnt="0"/>
      <dgm:spPr/>
    </dgm:pt>
    <dgm:pt modelId="{7F4CF542-63A6-457A-AB40-78BB7B6B5EFD}" type="pres">
      <dgm:prSet presAssocID="{50FDDB07-C348-4D44-A8CB-29CC997E7F5A}" presName="aNode" presStyleLbl="fgAcc1" presStyleIdx="2" presStyleCnt="3" custScaleX="121139" custScaleY="127432" custLinFactNeighborX="32590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5A85D5E4-7785-4AA0-82B2-B78756C293A9}" type="pres">
      <dgm:prSet presAssocID="{50FDDB07-C348-4D44-A8CB-29CC997E7F5A}" presName="aSpace" presStyleCnt="0"/>
      <dgm:spPr/>
    </dgm:pt>
  </dgm:ptLst>
  <dgm:cxnLst>
    <dgm:cxn modelId="{FC16BD24-BC89-4643-B677-B9CF9B047F1A}" srcId="{92E9E8A9-B7EB-406F-8C06-5F7C9F51D212}" destId="{5FDF629B-879E-4127-975C-91AB53C18F4E}" srcOrd="1" destOrd="0" parTransId="{784DADAF-3FB2-441B-9721-F4E3BFD03F32}" sibTransId="{100DE393-4145-4B0F-9A24-551F15225D28}"/>
    <dgm:cxn modelId="{F8AC2080-B7B8-4823-8176-122CB7E73AE8}" type="presOf" srcId="{62506EF2-9D73-4B8E-9DF5-8AC064304756}" destId="{2461343F-9208-4362-9B59-198080ABE5C1}" srcOrd="0" destOrd="0" presId="urn:microsoft.com/office/officeart/2005/8/layout/pyramid2"/>
    <dgm:cxn modelId="{D91AE62F-5163-46CB-AFCD-4C398A5C71E9}" type="presOf" srcId="{92E9E8A9-B7EB-406F-8C06-5F7C9F51D212}" destId="{E1B91801-F79C-40D6-ACF9-52820D31827F}" srcOrd="0" destOrd="0" presId="urn:microsoft.com/office/officeart/2005/8/layout/pyramid2"/>
    <dgm:cxn modelId="{610C66BB-6802-4D0F-978B-6FD90B37FFF2}" type="presOf" srcId="{5FDF629B-879E-4127-975C-91AB53C18F4E}" destId="{9B8A018F-5334-40AC-8FE1-0501A056D8E2}" srcOrd="0" destOrd="0" presId="urn:microsoft.com/office/officeart/2005/8/layout/pyramid2"/>
    <dgm:cxn modelId="{A5DFA690-C07D-4DA8-A9B3-A280D4BCA33B}" srcId="{92E9E8A9-B7EB-406F-8C06-5F7C9F51D212}" destId="{62506EF2-9D73-4B8E-9DF5-8AC064304756}" srcOrd="0" destOrd="0" parTransId="{9E84CF27-ECF9-45FD-AEB5-E53503A35470}" sibTransId="{01B3D4A5-73C8-46DC-843D-3077F3274561}"/>
    <dgm:cxn modelId="{C509B42A-06D4-4AA9-B80F-DD5FAAC2865E}" type="presOf" srcId="{50FDDB07-C348-4D44-A8CB-29CC997E7F5A}" destId="{7F4CF542-63A6-457A-AB40-78BB7B6B5EFD}" srcOrd="0" destOrd="0" presId="urn:microsoft.com/office/officeart/2005/8/layout/pyramid2"/>
    <dgm:cxn modelId="{86962471-7C40-469E-9311-40784CB6CD49}" srcId="{92E9E8A9-B7EB-406F-8C06-5F7C9F51D212}" destId="{50FDDB07-C348-4D44-A8CB-29CC997E7F5A}" srcOrd="2" destOrd="0" parTransId="{2B60FC6A-24BA-4A81-A9B3-DB7B3706175A}" sibTransId="{1E2492DF-D351-4032-BD54-5D89881C199E}"/>
    <dgm:cxn modelId="{A6DB2D0E-42AF-43B7-A0CE-2CEBAB449298}" type="presParOf" srcId="{E1B91801-F79C-40D6-ACF9-52820D31827F}" destId="{A3C6D2CB-8A07-4E29-B095-44651CB13E18}" srcOrd="0" destOrd="0" presId="urn:microsoft.com/office/officeart/2005/8/layout/pyramid2"/>
    <dgm:cxn modelId="{40E51C10-F56D-4991-A1EA-7D2EFD72E66D}" type="presParOf" srcId="{E1B91801-F79C-40D6-ACF9-52820D31827F}" destId="{10177A4E-36C7-4C2B-8A1B-86EE976B429B}" srcOrd="1" destOrd="0" presId="urn:microsoft.com/office/officeart/2005/8/layout/pyramid2"/>
    <dgm:cxn modelId="{84F04FFB-80B7-4314-8CF2-D6C92E7137DC}" type="presParOf" srcId="{10177A4E-36C7-4C2B-8A1B-86EE976B429B}" destId="{2461343F-9208-4362-9B59-198080ABE5C1}" srcOrd="0" destOrd="0" presId="urn:microsoft.com/office/officeart/2005/8/layout/pyramid2"/>
    <dgm:cxn modelId="{8E0ACE8E-7CA5-4A3E-8B47-0F67390B7865}" type="presParOf" srcId="{10177A4E-36C7-4C2B-8A1B-86EE976B429B}" destId="{3E5A92FA-3F04-48C7-B77D-1BAC9A6E2222}" srcOrd="1" destOrd="0" presId="urn:microsoft.com/office/officeart/2005/8/layout/pyramid2"/>
    <dgm:cxn modelId="{9A65CDB2-2F3E-4C3D-8DB5-47383727D989}" type="presParOf" srcId="{10177A4E-36C7-4C2B-8A1B-86EE976B429B}" destId="{9B8A018F-5334-40AC-8FE1-0501A056D8E2}" srcOrd="2" destOrd="0" presId="urn:microsoft.com/office/officeart/2005/8/layout/pyramid2"/>
    <dgm:cxn modelId="{44607754-13BF-4C13-B8F2-91BFD9B20B06}" type="presParOf" srcId="{10177A4E-36C7-4C2B-8A1B-86EE976B429B}" destId="{BA600A38-2497-48A9-ADBF-C5E531790B12}" srcOrd="3" destOrd="0" presId="urn:microsoft.com/office/officeart/2005/8/layout/pyramid2"/>
    <dgm:cxn modelId="{2C9DA2A0-BA1D-49F0-8C78-FC060A27981B}" type="presParOf" srcId="{10177A4E-36C7-4C2B-8A1B-86EE976B429B}" destId="{7F4CF542-63A6-457A-AB40-78BB7B6B5EFD}" srcOrd="4" destOrd="0" presId="urn:microsoft.com/office/officeart/2005/8/layout/pyramid2"/>
    <dgm:cxn modelId="{26EF2499-707B-4546-B18D-70A9893EDE48}" type="presParOf" srcId="{10177A4E-36C7-4C2B-8A1B-86EE976B429B}" destId="{5A85D5E4-7785-4AA0-82B2-B78756C293A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B800AA-670B-4E0F-9D8F-621A6E459C1A}" type="doc">
      <dgm:prSet loTypeId="urn:microsoft.com/office/officeart/2005/8/layout/matrix3" loCatId="matrix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45094E58-4A88-4E59-8C09-3DA2DF6DC28C}">
      <dgm:prSet/>
      <dgm:spPr/>
      <dgm:t>
        <a:bodyPr/>
        <a:lstStyle/>
        <a:p>
          <a:pPr rtl="1"/>
          <a:r>
            <a:rPr lang="en-US" dirty="0" smtClean="0"/>
            <a:t>Endurance</a:t>
          </a:r>
          <a:endParaRPr lang="ar-EG" dirty="0"/>
        </a:p>
      </dgm:t>
    </dgm:pt>
    <dgm:pt modelId="{3153F559-1A7F-410C-B067-AEA27261BCBA}" type="sibTrans" cxnId="{F5CDEEF4-8F7E-4CE7-ABCE-4BCCF1960A91}">
      <dgm:prSet/>
      <dgm:spPr/>
      <dgm:t>
        <a:bodyPr/>
        <a:lstStyle/>
        <a:p>
          <a:pPr rtl="1"/>
          <a:endParaRPr lang="ar-EG"/>
        </a:p>
      </dgm:t>
    </dgm:pt>
    <dgm:pt modelId="{5E147E5B-37F9-47C1-BB05-54A3552DAB98}" type="parTrans" cxnId="{F5CDEEF4-8F7E-4CE7-ABCE-4BCCF1960A91}">
      <dgm:prSet/>
      <dgm:spPr/>
      <dgm:t>
        <a:bodyPr/>
        <a:lstStyle/>
        <a:p>
          <a:pPr rtl="1"/>
          <a:endParaRPr lang="ar-EG"/>
        </a:p>
      </dgm:t>
    </dgm:pt>
    <dgm:pt modelId="{63A5DFEF-34D2-4A28-B7DB-F53586221B49}">
      <dgm:prSet/>
      <dgm:spPr/>
      <dgm:t>
        <a:bodyPr/>
        <a:lstStyle/>
        <a:p>
          <a:pPr rtl="1"/>
          <a:r>
            <a:rPr lang="en-US" dirty="0" smtClean="0"/>
            <a:t>Balance</a:t>
          </a:r>
          <a:endParaRPr lang="ar-EG" dirty="0"/>
        </a:p>
      </dgm:t>
    </dgm:pt>
    <dgm:pt modelId="{4D74C2AC-A1A1-4EB8-BA93-7CEDA769F12B}" type="sibTrans" cxnId="{A555B5A8-6BE9-4A72-9150-8514F25A7396}">
      <dgm:prSet/>
      <dgm:spPr/>
      <dgm:t>
        <a:bodyPr/>
        <a:lstStyle/>
        <a:p>
          <a:pPr rtl="1"/>
          <a:endParaRPr lang="ar-EG"/>
        </a:p>
      </dgm:t>
    </dgm:pt>
    <dgm:pt modelId="{0B4A021A-A87F-4348-A385-C47F5E4AA66D}" type="parTrans" cxnId="{A555B5A8-6BE9-4A72-9150-8514F25A7396}">
      <dgm:prSet/>
      <dgm:spPr/>
      <dgm:t>
        <a:bodyPr/>
        <a:lstStyle/>
        <a:p>
          <a:pPr rtl="1"/>
          <a:endParaRPr lang="ar-EG"/>
        </a:p>
      </dgm:t>
    </dgm:pt>
    <dgm:pt modelId="{C0803F80-3DC7-4FCE-AA07-681EAC1CA69B}">
      <dgm:prSet custT="1"/>
      <dgm:spPr/>
      <dgm:t>
        <a:bodyPr/>
        <a:lstStyle/>
        <a:p>
          <a:pPr rtl="0"/>
          <a:r>
            <a:rPr lang="en-US" sz="2700" dirty="0" smtClean="0"/>
            <a:t>Coordination</a:t>
          </a:r>
          <a:endParaRPr lang="ar-EG" sz="2700" dirty="0"/>
        </a:p>
      </dgm:t>
    </dgm:pt>
    <dgm:pt modelId="{D61BD588-54A8-4035-AE02-F2E0E8377660}" type="sibTrans" cxnId="{EFFB7111-7432-43B6-87FA-9DE6776247D4}">
      <dgm:prSet/>
      <dgm:spPr/>
      <dgm:t>
        <a:bodyPr/>
        <a:lstStyle/>
        <a:p>
          <a:pPr rtl="1"/>
          <a:endParaRPr lang="ar-EG"/>
        </a:p>
      </dgm:t>
    </dgm:pt>
    <dgm:pt modelId="{DCA36395-CCCE-441F-96D2-76057E9D1AB7}" type="parTrans" cxnId="{EFFB7111-7432-43B6-87FA-9DE6776247D4}">
      <dgm:prSet/>
      <dgm:spPr/>
      <dgm:t>
        <a:bodyPr/>
        <a:lstStyle/>
        <a:p>
          <a:pPr rtl="1"/>
          <a:endParaRPr lang="ar-EG"/>
        </a:p>
      </dgm:t>
    </dgm:pt>
    <dgm:pt modelId="{CFB83662-66CB-493D-921E-7396717C9356}">
      <dgm:prSet/>
      <dgm:spPr/>
      <dgm:t>
        <a:bodyPr/>
        <a:lstStyle/>
        <a:p>
          <a:pPr rtl="0"/>
          <a:r>
            <a:rPr lang="en-US" dirty="0" smtClean="0"/>
            <a:t>Strength</a:t>
          </a:r>
          <a:endParaRPr lang="ar-EG" dirty="0"/>
        </a:p>
      </dgm:t>
    </dgm:pt>
    <dgm:pt modelId="{B709A9B2-F76A-4B6A-AE02-3A61422D823B}" type="sibTrans" cxnId="{B105E0ED-8F1D-45CD-A4DA-F2897B41E154}">
      <dgm:prSet/>
      <dgm:spPr/>
      <dgm:t>
        <a:bodyPr/>
        <a:lstStyle/>
        <a:p>
          <a:pPr rtl="1"/>
          <a:endParaRPr lang="ar-EG"/>
        </a:p>
      </dgm:t>
    </dgm:pt>
    <dgm:pt modelId="{EE74995C-210B-446E-AF6B-BFD5F563E99E}" type="parTrans" cxnId="{B105E0ED-8F1D-45CD-A4DA-F2897B41E154}">
      <dgm:prSet/>
      <dgm:spPr/>
      <dgm:t>
        <a:bodyPr/>
        <a:lstStyle/>
        <a:p>
          <a:pPr rtl="1"/>
          <a:endParaRPr lang="ar-EG"/>
        </a:p>
      </dgm:t>
    </dgm:pt>
    <dgm:pt modelId="{759546FC-E218-4F35-8241-F8B8C6E3B659}" type="pres">
      <dgm:prSet presAssocID="{2BB800AA-670B-4E0F-9D8F-621A6E459C1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BC1481B8-0F92-42A8-B01A-85823E189794}" type="pres">
      <dgm:prSet presAssocID="{2BB800AA-670B-4E0F-9D8F-621A6E459C1A}" presName="diamond" presStyleLbl="bgShp" presStyleIdx="0" presStyleCnt="1" custScaleX="148450"/>
      <dgm:spPr/>
      <dgm:t>
        <a:bodyPr/>
        <a:lstStyle/>
        <a:p>
          <a:pPr rtl="1"/>
          <a:endParaRPr lang="ar-EG"/>
        </a:p>
      </dgm:t>
    </dgm:pt>
    <dgm:pt modelId="{FA6D9008-8E5E-46E2-9039-12F525E4F912}" type="pres">
      <dgm:prSet presAssocID="{2BB800AA-670B-4E0F-9D8F-621A6E459C1A}" presName="quad1" presStyleLbl="node1" presStyleIdx="0" presStyleCnt="4" custScaleX="130102" custLinFactNeighborX="-59243" custLinFactNeighborY="-4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C2350B31-542B-4059-B677-75F21A04BA1A}" type="pres">
      <dgm:prSet presAssocID="{2BB800AA-670B-4E0F-9D8F-621A6E459C1A}" presName="quad2" presStyleLbl="node1" presStyleIdx="1" presStyleCnt="4" custScaleX="130102" custLinFactNeighborX="500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462A4C6C-CD7E-43EB-9CE6-EC338469E600}" type="pres">
      <dgm:prSet presAssocID="{2BB800AA-670B-4E0F-9D8F-621A6E459C1A}" presName="quad3" presStyleLbl="node1" presStyleIdx="2" presStyleCnt="4" custScaleX="130102" custLinFactNeighborX="-589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F85A482F-656D-4085-8F9C-68C2496C8CFE}" type="pres">
      <dgm:prSet presAssocID="{2BB800AA-670B-4E0F-9D8F-621A6E459C1A}" presName="quad4" presStyleLbl="node1" presStyleIdx="3" presStyleCnt="4" custScaleX="130102" custLinFactNeighborX="546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F5CDEEF4-8F7E-4CE7-ABCE-4BCCF1960A91}" srcId="{2BB800AA-670B-4E0F-9D8F-621A6E459C1A}" destId="{45094E58-4A88-4E59-8C09-3DA2DF6DC28C}" srcOrd="2" destOrd="0" parTransId="{5E147E5B-37F9-47C1-BB05-54A3552DAB98}" sibTransId="{3153F559-1A7F-410C-B067-AEA27261BCBA}"/>
    <dgm:cxn modelId="{4034C437-0DD8-4D8A-8773-929011C0CC00}" type="presOf" srcId="{45094E58-4A88-4E59-8C09-3DA2DF6DC28C}" destId="{462A4C6C-CD7E-43EB-9CE6-EC338469E600}" srcOrd="0" destOrd="0" presId="urn:microsoft.com/office/officeart/2005/8/layout/matrix3"/>
    <dgm:cxn modelId="{F207A9D6-03CB-4204-8548-799985DE86AB}" type="presOf" srcId="{2BB800AA-670B-4E0F-9D8F-621A6E459C1A}" destId="{759546FC-E218-4F35-8241-F8B8C6E3B659}" srcOrd="0" destOrd="0" presId="urn:microsoft.com/office/officeart/2005/8/layout/matrix3"/>
    <dgm:cxn modelId="{DDBE4985-1BD2-4D81-A6EE-18EC53CB957E}" type="presOf" srcId="{CFB83662-66CB-493D-921E-7396717C9356}" destId="{FA6D9008-8E5E-46E2-9039-12F525E4F912}" srcOrd="0" destOrd="0" presId="urn:microsoft.com/office/officeart/2005/8/layout/matrix3"/>
    <dgm:cxn modelId="{EFFB7111-7432-43B6-87FA-9DE6776247D4}" srcId="{2BB800AA-670B-4E0F-9D8F-621A6E459C1A}" destId="{C0803F80-3DC7-4FCE-AA07-681EAC1CA69B}" srcOrd="1" destOrd="0" parTransId="{DCA36395-CCCE-441F-96D2-76057E9D1AB7}" sibTransId="{D61BD588-54A8-4035-AE02-F2E0E8377660}"/>
    <dgm:cxn modelId="{75E9FB1F-EEC7-4CBC-A5BF-6715CD10B8E9}" type="presOf" srcId="{63A5DFEF-34D2-4A28-B7DB-F53586221B49}" destId="{F85A482F-656D-4085-8F9C-68C2496C8CFE}" srcOrd="0" destOrd="0" presId="urn:microsoft.com/office/officeart/2005/8/layout/matrix3"/>
    <dgm:cxn modelId="{B834B0E8-17DD-4A60-B2D2-2CD74C12CFBE}" type="presOf" srcId="{C0803F80-3DC7-4FCE-AA07-681EAC1CA69B}" destId="{C2350B31-542B-4059-B677-75F21A04BA1A}" srcOrd="0" destOrd="0" presId="urn:microsoft.com/office/officeart/2005/8/layout/matrix3"/>
    <dgm:cxn modelId="{A555B5A8-6BE9-4A72-9150-8514F25A7396}" srcId="{2BB800AA-670B-4E0F-9D8F-621A6E459C1A}" destId="{63A5DFEF-34D2-4A28-B7DB-F53586221B49}" srcOrd="3" destOrd="0" parTransId="{0B4A021A-A87F-4348-A385-C47F5E4AA66D}" sibTransId="{4D74C2AC-A1A1-4EB8-BA93-7CEDA769F12B}"/>
    <dgm:cxn modelId="{B105E0ED-8F1D-45CD-A4DA-F2897B41E154}" srcId="{2BB800AA-670B-4E0F-9D8F-621A6E459C1A}" destId="{CFB83662-66CB-493D-921E-7396717C9356}" srcOrd="0" destOrd="0" parTransId="{EE74995C-210B-446E-AF6B-BFD5F563E99E}" sibTransId="{B709A9B2-F76A-4B6A-AE02-3A61422D823B}"/>
    <dgm:cxn modelId="{3FCA6D69-A7BA-4D71-913D-34BB526660BA}" type="presParOf" srcId="{759546FC-E218-4F35-8241-F8B8C6E3B659}" destId="{BC1481B8-0F92-42A8-B01A-85823E189794}" srcOrd="0" destOrd="0" presId="urn:microsoft.com/office/officeart/2005/8/layout/matrix3"/>
    <dgm:cxn modelId="{F14A5EF6-2C41-46A8-BDE2-87A819CA5074}" type="presParOf" srcId="{759546FC-E218-4F35-8241-F8B8C6E3B659}" destId="{FA6D9008-8E5E-46E2-9039-12F525E4F912}" srcOrd="1" destOrd="0" presId="urn:microsoft.com/office/officeart/2005/8/layout/matrix3"/>
    <dgm:cxn modelId="{AC9FA620-E91C-4F9A-BB66-1A0B91258372}" type="presParOf" srcId="{759546FC-E218-4F35-8241-F8B8C6E3B659}" destId="{C2350B31-542B-4059-B677-75F21A04BA1A}" srcOrd="2" destOrd="0" presId="urn:microsoft.com/office/officeart/2005/8/layout/matrix3"/>
    <dgm:cxn modelId="{6DC4798F-E8C3-4439-9A5D-791BF2E86B13}" type="presParOf" srcId="{759546FC-E218-4F35-8241-F8B8C6E3B659}" destId="{462A4C6C-CD7E-43EB-9CE6-EC338469E600}" srcOrd="3" destOrd="0" presId="urn:microsoft.com/office/officeart/2005/8/layout/matrix3"/>
    <dgm:cxn modelId="{589D3EC4-545A-4E4F-BDC9-4AC9B8281CD4}" type="presParOf" srcId="{759546FC-E218-4F35-8241-F8B8C6E3B659}" destId="{F85A482F-656D-4085-8F9C-68C2496C8CF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6257E2-D589-47D0-A5CE-62C8E1230E47}" type="doc">
      <dgm:prSet loTypeId="urn:microsoft.com/office/officeart/2005/8/layout/equation2" loCatId="relationship" qsTypeId="urn:microsoft.com/office/officeart/2005/8/quickstyle/simple4" qsCatId="simple" csTypeId="urn:microsoft.com/office/officeart/2005/8/colors/accent1_2" csCatId="accent1" phldr="1"/>
      <dgm:spPr/>
    </dgm:pt>
    <dgm:pt modelId="{63BB4B97-7B99-4EDA-BA5A-D7B045969AA5}">
      <dgm:prSet custT="1"/>
      <dgm:spPr/>
      <dgm:t>
        <a:bodyPr/>
        <a:lstStyle/>
        <a:p>
          <a:pPr rtl="1"/>
          <a:r>
            <a:rPr lang="en-US" sz="3200" b="1" dirty="0" smtClean="0"/>
            <a:t>Poor</a:t>
          </a:r>
          <a:r>
            <a:rPr lang="en-US" sz="3400" b="1" dirty="0" smtClean="0"/>
            <a:t> endurance</a:t>
          </a:r>
          <a:endParaRPr lang="en-US" sz="3400" b="1" dirty="0"/>
        </a:p>
      </dgm:t>
    </dgm:pt>
    <dgm:pt modelId="{2B1788A6-2767-4AB1-8902-B220ABFB9E02}" type="parTrans" cxnId="{548B9756-A2D5-497D-AEE3-00C8B8C418C0}">
      <dgm:prSet/>
      <dgm:spPr/>
      <dgm:t>
        <a:bodyPr/>
        <a:lstStyle/>
        <a:p>
          <a:pPr rtl="1"/>
          <a:endParaRPr lang="ar-EG"/>
        </a:p>
      </dgm:t>
    </dgm:pt>
    <dgm:pt modelId="{D25C3DA3-14DA-4C6A-B13B-46770380FA0A}" type="sibTrans" cxnId="{548B9756-A2D5-497D-AEE3-00C8B8C418C0}">
      <dgm:prSet/>
      <dgm:spPr/>
      <dgm:t>
        <a:bodyPr/>
        <a:lstStyle/>
        <a:p>
          <a:pPr rtl="1"/>
          <a:endParaRPr lang="ar-EG"/>
        </a:p>
      </dgm:t>
    </dgm:pt>
    <dgm:pt modelId="{401A6C98-6811-433D-AB69-15964D5BAA18}">
      <dgm:prSet custT="1"/>
      <dgm:spPr/>
      <dgm:t>
        <a:bodyPr/>
        <a:lstStyle/>
        <a:p>
          <a:pPr rtl="1"/>
          <a:r>
            <a:rPr lang="en-US" sz="3200" b="1" dirty="0" smtClean="0"/>
            <a:t>Motor control error</a:t>
          </a:r>
          <a:endParaRPr lang="en-US" sz="3200" b="1" dirty="0"/>
        </a:p>
      </dgm:t>
    </dgm:pt>
    <dgm:pt modelId="{0EC8DBFE-C50E-4BCC-9EED-517A478EAA7B}" type="parTrans" cxnId="{5D0FD9DC-0FB2-4ED9-BA6E-D948C6AA7CB7}">
      <dgm:prSet/>
      <dgm:spPr/>
      <dgm:t>
        <a:bodyPr/>
        <a:lstStyle/>
        <a:p>
          <a:pPr rtl="1"/>
          <a:endParaRPr lang="ar-EG"/>
        </a:p>
      </dgm:t>
    </dgm:pt>
    <dgm:pt modelId="{1FBF6A9B-8462-4884-9B32-7F389365E998}" type="sibTrans" cxnId="{5D0FD9DC-0FB2-4ED9-BA6E-D948C6AA7CB7}">
      <dgm:prSet/>
      <dgm:spPr/>
      <dgm:t>
        <a:bodyPr/>
        <a:lstStyle/>
        <a:p>
          <a:pPr rtl="1"/>
          <a:endParaRPr lang="ar-EG"/>
        </a:p>
      </dgm:t>
    </dgm:pt>
    <dgm:pt modelId="{EC4F4BEF-5334-4EF0-ABEB-7D4217C58AD7}">
      <dgm:prSet custT="1"/>
      <dgm:spPr/>
      <dgm:t>
        <a:bodyPr/>
        <a:lstStyle/>
        <a:p>
          <a:pPr rtl="1"/>
          <a:r>
            <a:rPr lang="en-US" sz="3600" b="1" dirty="0" smtClean="0">
              <a:latin typeface="+mn-lt"/>
            </a:rPr>
            <a:t>Back injury</a:t>
          </a:r>
          <a:endParaRPr lang="en-US" sz="3600" b="1" dirty="0">
            <a:latin typeface="+mn-lt"/>
          </a:endParaRPr>
        </a:p>
      </dgm:t>
    </dgm:pt>
    <dgm:pt modelId="{2E94F9C2-CEBC-4CF3-8FA0-6E0EC380B95F}" type="parTrans" cxnId="{1326D89E-9B7A-4D2B-9D76-B0C8B2075231}">
      <dgm:prSet/>
      <dgm:spPr/>
      <dgm:t>
        <a:bodyPr/>
        <a:lstStyle/>
        <a:p>
          <a:pPr rtl="1"/>
          <a:endParaRPr lang="ar-EG"/>
        </a:p>
      </dgm:t>
    </dgm:pt>
    <dgm:pt modelId="{AF14BE3D-70AC-4B73-AB1E-EE8C70FABF5C}" type="sibTrans" cxnId="{1326D89E-9B7A-4D2B-9D76-B0C8B2075231}">
      <dgm:prSet/>
      <dgm:spPr/>
      <dgm:t>
        <a:bodyPr/>
        <a:lstStyle/>
        <a:p>
          <a:pPr rtl="1"/>
          <a:endParaRPr lang="ar-EG"/>
        </a:p>
      </dgm:t>
    </dgm:pt>
    <dgm:pt modelId="{F5A83A8E-7CEE-414B-8546-DE94D2521444}" type="pres">
      <dgm:prSet presAssocID="{AA6257E2-D589-47D0-A5CE-62C8E1230E47}" presName="Name0" presStyleCnt="0">
        <dgm:presLayoutVars>
          <dgm:dir/>
          <dgm:resizeHandles val="exact"/>
        </dgm:presLayoutVars>
      </dgm:prSet>
      <dgm:spPr/>
    </dgm:pt>
    <dgm:pt modelId="{51C9CAC6-1EC6-4682-8345-CAE9EF8AE52B}" type="pres">
      <dgm:prSet presAssocID="{AA6257E2-D589-47D0-A5CE-62C8E1230E47}" presName="vNodes" presStyleCnt="0"/>
      <dgm:spPr/>
    </dgm:pt>
    <dgm:pt modelId="{1F3207E9-59FF-42FE-A411-EF503D4A8502}" type="pres">
      <dgm:prSet presAssocID="{63BB4B97-7B99-4EDA-BA5A-D7B045969AA5}" presName="node" presStyleLbl="node1" presStyleIdx="0" presStyleCnt="3" custScaleX="19997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635D6166-DED6-4227-AB12-5348217D5E35}" type="pres">
      <dgm:prSet presAssocID="{D25C3DA3-14DA-4C6A-B13B-46770380FA0A}" presName="spacerT" presStyleCnt="0"/>
      <dgm:spPr/>
    </dgm:pt>
    <dgm:pt modelId="{5D1382FA-6FA0-46D0-B614-9AAE1E13915C}" type="pres">
      <dgm:prSet presAssocID="{D25C3DA3-14DA-4C6A-B13B-46770380FA0A}" presName="sibTrans" presStyleLbl="sibTrans2D1" presStyleIdx="0" presStyleCnt="2"/>
      <dgm:spPr/>
      <dgm:t>
        <a:bodyPr/>
        <a:lstStyle/>
        <a:p>
          <a:pPr rtl="1"/>
          <a:endParaRPr lang="ar-EG"/>
        </a:p>
      </dgm:t>
    </dgm:pt>
    <dgm:pt modelId="{FCBA0962-CF3F-4EA4-8C68-F8939354E039}" type="pres">
      <dgm:prSet presAssocID="{D25C3DA3-14DA-4C6A-B13B-46770380FA0A}" presName="spacerB" presStyleCnt="0"/>
      <dgm:spPr/>
    </dgm:pt>
    <dgm:pt modelId="{B9B2A0B3-437C-422B-A580-7F188915BCB7}" type="pres">
      <dgm:prSet presAssocID="{401A6C98-6811-433D-AB69-15964D5BAA18}" presName="node" presStyleLbl="node1" presStyleIdx="1" presStyleCnt="3" custScaleX="19997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4AB759CE-B770-46FE-9362-CAE97143BF9C}" type="pres">
      <dgm:prSet presAssocID="{AA6257E2-D589-47D0-A5CE-62C8E1230E47}" presName="sibTransLast" presStyleLbl="sibTrans2D1" presStyleIdx="1" presStyleCnt="2"/>
      <dgm:spPr/>
      <dgm:t>
        <a:bodyPr/>
        <a:lstStyle/>
        <a:p>
          <a:pPr rtl="1"/>
          <a:endParaRPr lang="ar-EG"/>
        </a:p>
      </dgm:t>
    </dgm:pt>
    <dgm:pt modelId="{F7DEF362-692D-4AE5-A925-DA23C4008CCF}" type="pres">
      <dgm:prSet presAssocID="{AA6257E2-D589-47D0-A5CE-62C8E1230E47}" presName="connectorText" presStyleLbl="sibTrans2D1" presStyleIdx="1" presStyleCnt="2"/>
      <dgm:spPr/>
      <dgm:t>
        <a:bodyPr/>
        <a:lstStyle/>
        <a:p>
          <a:pPr rtl="1"/>
          <a:endParaRPr lang="ar-EG"/>
        </a:p>
      </dgm:t>
    </dgm:pt>
    <dgm:pt modelId="{DBDF8E50-84ED-409E-916E-4816DD204532}" type="pres">
      <dgm:prSet presAssocID="{AA6257E2-D589-47D0-A5CE-62C8E1230E47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8993340A-76F4-436D-948C-17C6951AA2C7}" type="presOf" srcId="{EC4F4BEF-5334-4EF0-ABEB-7D4217C58AD7}" destId="{DBDF8E50-84ED-409E-916E-4816DD204532}" srcOrd="0" destOrd="0" presId="urn:microsoft.com/office/officeart/2005/8/layout/equation2"/>
    <dgm:cxn modelId="{5D0FD9DC-0FB2-4ED9-BA6E-D948C6AA7CB7}" srcId="{AA6257E2-D589-47D0-A5CE-62C8E1230E47}" destId="{401A6C98-6811-433D-AB69-15964D5BAA18}" srcOrd="1" destOrd="0" parTransId="{0EC8DBFE-C50E-4BCC-9EED-517A478EAA7B}" sibTransId="{1FBF6A9B-8462-4884-9B32-7F389365E998}"/>
    <dgm:cxn modelId="{608C5553-D802-486F-A86F-833AFA002233}" type="presOf" srcId="{AA6257E2-D589-47D0-A5CE-62C8E1230E47}" destId="{F5A83A8E-7CEE-414B-8546-DE94D2521444}" srcOrd="0" destOrd="0" presId="urn:microsoft.com/office/officeart/2005/8/layout/equation2"/>
    <dgm:cxn modelId="{3EEF6636-4526-4D0C-B062-59D9C4E10BD1}" type="presOf" srcId="{D25C3DA3-14DA-4C6A-B13B-46770380FA0A}" destId="{5D1382FA-6FA0-46D0-B614-9AAE1E13915C}" srcOrd="0" destOrd="0" presId="urn:microsoft.com/office/officeart/2005/8/layout/equation2"/>
    <dgm:cxn modelId="{548B9756-A2D5-497D-AEE3-00C8B8C418C0}" srcId="{AA6257E2-D589-47D0-A5CE-62C8E1230E47}" destId="{63BB4B97-7B99-4EDA-BA5A-D7B045969AA5}" srcOrd="0" destOrd="0" parTransId="{2B1788A6-2767-4AB1-8902-B220ABFB9E02}" sibTransId="{D25C3DA3-14DA-4C6A-B13B-46770380FA0A}"/>
    <dgm:cxn modelId="{FEFF5D5D-F9B0-4702-A4E9-A5B1EA1ECFC3}" type="presOf" srcId="{63BB4B97-7B99-4EDA-BA5A-D7B045969AA5}" destId="{1F3207E9-59FF-42FE-A411-EF503D4A8502}" srcOrd="0" destOrd="0" presId="urn:microsoft.com/office/officeart/2005/8/layout/equation2"/>
    <dgm:cxn modelId="{C447BD57-F9B4-4048-B805-56B0F1A4D0C5}" type="presOf" srcId="{1FBF6A9B-8462-4884-9B32-7F389365E998}" destId="{F7DEF362-692D-4AE5-A925-DA23C4008CCF}" srcOrd="1" destOrd="0" presId="urn:microsoft.com/office/officeart/2005/8/layout/equation2"/>
    <dgm:cxn modelId="{92BC1E98-0535-4209-8A68-AC23D747F773}" type="presOf" srcId="{1FBF6A9B-8462-4884-9B32-7F389365E998}" destId="{4AB759CE-B770-46FE-9362-CAE97143BF9C}" srcOrd="0" destOrd="0" presId="urn:microsoft.com/office/officeart/2005/8/layout/equation2"/>
    <dgm:cxn modelId="{5013D0E8-7675-4756-913E-F19C717D9E87}" type="presOf" srcId="{401A6C98-6811-433D-AB69-15964D5BAA18}" destId="{B9B2A0B3-437C-422B-A580-7F188915BCB7}" srcOrd="0" destOrd="0" presId="urn:microsoft.com/office/officeart/2005/8/layout/equation2"/>
    <dgm:cxn modelId="{1326D89E-9B7A-4D2B-9D76-B0C8B2075231}" srcId="{AA6257E2-D589-47D0-A5CE-62C8E1230E47}" destId="{EC4F4BEF-5334-4EF0-ABEB-7D4217C58AD7}" srcOrd="2" destOrd="0" parTransId="{2E94F9C2-CEBC-4CF3-8FA0-6E0EC380B95F}" sibTransId="{AF14BE3D-70AC-4B73-AB1E-EE8C70FABF5C}"/>
    <dgm:cxn modelId="{52076824-E3AC-448E-B932-076831151EF0}" type="presParOf" srcId="{F5A83A8E-7CEE-414B-8546-DE94D2521444}" destId="{51C9CAC6-1EC6-4682-8345-CAE9EF8AE52B}" srcOrd="0" destOrd="0" presId="urn:microsoft.com/office/officeart/2005/8/layout/equation2"/>
    <dgm:cxn modelId="{EAEF9CCF-C3A4-4E63-ADFA-EE2C31334576}" type="presParOf" srcId="{51C9CAC6-1EC6-4682-8345-CAE9EF8AE52B}" destId="{1F3207E9-59FF-42FE-A411-EF503D4A8502}" srcOrd="0" destOrd="0" presId="urn:microsoft.com/office/officeart/2005/8/layout/equation2"/>
    <dgm:cxn modelId="{CEC7F566-4A2E-4CC1-8BCA-03BABB1C631D}" type="presParOf" srcId="{51C9CAC6-1EC6-4682-8345-CAE9EF8AE52B}" destId="{635D6166-DED6-4227-AB12-5348217D5E35}" srcOrd="1" destOrd="0" presId="urn:microsoft.com/office/officeart/2005/8/layout/equation2"/>
    <dgm:cxn modelId="{675981C1-C0C8-403F-9029-EEEED146FDED}" type="presParOf" srcId="{51C9CAC6-1EC6-4682-8345-CAE9EF8AE52B}" destId="{5D1382FA-6FA0-46D0-B614-9AAE1E13915C}" srcOrd="2" destOrd="0" presId="urn:microsoft.com/office/officeart/2005/8/layout/equation2"/>
    <dgm:cxn modelId="{84E93BF1-988F-404C-8E80-F26CAE401BAE}" type="presParOf" srcId="{51C9CAC6-1EC6-4682-8345-CAE9EF8AE52B}" destId="{FCBA0962-CF3F-4EA4-8C68-F8939354E039}" srcOrd="3" destOrd="0" presId="urn:microsoft.com/office/officeart/2005/8/layout/equation2"/>
    <dgm:cxn modelId="{348D49F8-163C-41C5-A678-6BECC1203E46}" type="presParOf" srcId="{51C9CAC6-1EC6-4682-8345-CAE9EF8AE52B}" destId="{B9B2A0B3-437C-422B-A580-7F188915BCB7}" srcOrd="4" destOrd="0" presId="urn:microsoft.com/office/officeart/2005/8/layout/equation2"/>
    <dgm:cxn modelId="{FDFB8FDE-4CC7-4B66-8D7A-8F4708F3A88F}" type="presParOf" srcId="{F5A83A8E-7CEE-414B-8546-DE94D2521444}" destId="{4AB759CE-B770-46FE-9362-CAE97143BF9C}" srcOrd="1" destOrd="0" presId="urn:microsoft.com/office/officeart/2005/8/layout/equation2"/>
    <dgm:cxn modelId="{2F09855F-D8FA-4589-AA45-A6BE7AC8651E}" type="presParOf" srcId="{4AB759CE-B770-46FE-9362-CAE97143BF9C}" destId="{F7DEF362-692D-4AE5-A925-DA23C4008CCF}" srcOrd="0" destOrd="0" presId="urn:microsoft.com/office/officeart/2005/8/layout/equation2"/>
    <dgm:cxn modelId="{E8DB4FF6-2B1F-4FE1-B5E0-425B8E21562E}" type="presParOf" srcId="{F5A83A8E-7CEE-414B-8546-DE94D2521444}" destId="{DBDF8E50-84ED-409E-916E-4816DD20453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C83714-2ED2-4D32-9FD5-68D7890E26A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8193FEAF-2FAF-4017-9DD3-FC712F76BB9D}">
      <dgm:prSet custT="1"/>
      <dgm:spPr/>
      <dgm:t>
        <a:bodyPr/>
        <a:lstStyle/>
        <a:p>
          <a:pPr algn="ctr" rtl="0"/>
          <a:r>
            <a:rPr lang="en-US" altLang="ar-EG" sz="2800" b="1" dirty="0" smtClean="0">
              <a:latin typeface="Tw Cen MT (Body)"/>
            </a:rPr>
            <a:t>The Biodex Isokinetic Dynamometer </a:t>
          </a:r>
          <a:endParaRPr lang="ar-EG" sz="2800" b="1" dirty="0"/>
        </a:p>
      </dgm:t>
    </dgm:pt>
    <dgm:pt modelId="{DE04B272-CA6E-4804-82AA-CD0238AB9E37}" type="parTrans" cxnId="{4BAA3B30-97BF-483C-BD84-33F7DFDFAB21}">
      <dgm:prSet/>
      <dgm:spPr/>
      <dgm:t>
        <a:bodyPr/>
        <a:lstStyle/>
        <a:p>
          <a:pPr rtl="1"/>
          <a:endParaRPr lang="ar-EG"/>
        </a:p>
      </dgm:t>
    </dgm:pt>
    <dgm:pt modelId="{7D6E9B72-23CB-439A-A956-D5B97FEB1160}" type="sibTrans" cxnId="{4BAA3B30-97BF-483C-BD84-33F7DFDFAB21}">
      <dgm:prSet/>
      <dgm:spPr/>
      <dgm:t>
        <a:bodyPr/>
        <a:lstStyle/>
        <a:p>
          <a:pPr rtl="1"/>
          <a:endParaRPr lang="ar-EG"/>
        </a:p>
      </dgm:t>
    </dgm:pt>
    <dgm:pt modelId="{0806AB31-CBE2-4047-BB86-37635BF42434}">
      <dgm:prSet custT="1"/>
      <dgm:spPr/>
      <dgm:t>
        <a:bodyPr/>
        <a:lstStyle/>
        <a:p>
          <a:pPr rtl="0"/>
          <a:r>
            <a:rPr lang="en-US" sz="2800" dirty="0" smtClean="0"/>
            <a:t>Assessment of the trunk muscles’ endurance</a:t>
          </a:r>
          <a:endParaRPr lang="ar-EG" sz="2800" dirty="0"/>
        </a:p>
      </dgm:t>
    </dgm:pt>
    <dgm:pt modelId="{1ADCB462-56F3-43AD-ACCB-ACA1E1A74A31}" type="parTrans" cxnId="{3469B22D-9132-4CBF-A527-E3DD08362527}">
      <dgm:prSet/>
      <dgm:spPr/>
      <dgm:t>
        <a:bodyPr/>
        <a:lstStyle/>
        <a:p>
          <a:pPr rtl="1"/>
          <a:endParaRPr lang="ar-EG"/>
        </a:p>
      </dgm:t>
    </dgm:pt>
    <dgm:pt modelId="{20C40C53-D8BD-408D-9203-63FE604BD839}" type="sibTrans" cxnId="{3469B22D-9132-4CBF-A527-E3DD08362527}">
      <dgm:prSet/>
      <dgm:spPr/>
      <dgm:t>
        <a:bodyPr/>
        <a:lstStyle/>
        <a:p>
          <a:pPr rtl="1"/>
          <a:endParaRPr lang="ar-EG"/>
        </a:p>
      </dgm:t>
    </dgm:pt>
    <dgm:pt modelId="{02DAC66C-C64C-4F0C-A762-99666D17EE88}" type="pres">
      <dgm:prSet presAssocID="{A6C83714-2ED2-4D32-9FD5-68D7890E26A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848EA696-9655-42B9-98F5-F543E67A6121}" type="pres">
      <dgm:prSet presAssocID="{8193FEAF-2FAF-4017-9DD3-FC712F76BB9D}" presName="parentLin" presStyleCnt="0"/>
      <dgm:spPr/>
    </dgm:pt>
    <dgm:pt modelId="{112A068B-55F9-4D22-80CC-14C538EB0D5D}" type="pres">
      <dgm:prSet presAssocID="{8193FEAF-2FAF-4017-9DD3-FC712F76BB9D}" presName="parentLeftMargin" presStyleLbl="node1" presStyleIdx="0" presStyleCnt="1"/>
      <dgm:spPr/>
      <dgm:t>
        <a:bodyPr/>
        <a:lstStyle/>
        <a:p>
          <a:pPr rtl="1"/>
          <a:endParaRPr lang="ar-EG"/>
        </a:p>
      </dgm:t>
    </dgm:pt>
    <dgm:pt modelId="{F61C1C47-0506-429A-9EB1-7A349F73927E}" type="pres">
      <dgm:prSet presAssocID="{8193FEAF-2FAF-4017-9DD3-FC712F76BB9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5D22D93A-50C8-4C06-8682-598387BAB668}" type="pres">
      <dgm:prSet presAssocID="{8193FEAF-2FAF-4017-9DD3-FC712F76BB9D}" presName="negativeSpace" presStyleCnt="0"/>
      <dgm:spPr/>
    </dgm:pt>
    <dgm:pt modelId="{575241A3-5691-4A67-8DBE-F36256E09D1D}" type="pres">
      <dgm:prSet presAssocID="{8193FEAF-2FAF-4017-9DD3-FC712F76BB9D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C6655EB1-1080-40C8-80AB-21BA3BE98339}" type="presOf" srcId="{0806AB31-CBE2-4047-BB86-37635BF42434}" destId="{575241A3-5691-4A67-8DBE-F36256E09D1D}" srcOrd="0" destOrd="0" presId="urn:microsoft.com/office/officeart/2005/8/layout/list1"/>
    <dgm:cxn modelId="{4F2CE29C-28CD-4ED1-B248-BF80F5A6DBEB}" type="presOf" srcId="{8193FEAF-2FAF-4017-9DD3-FC712F76BB9D}" destId="{112A068B-55F9-4D22-80CC-14C538EB0D5D}" srcOrd="0" destOrd="0" presId="urn:microsoft.com/office/officeart/2005/8/layout/list1"/>
    <dgm:cxn modelId="{4E3973C6-F32F-402D-A946-0FBDEBDC945C}" type="presOf" srcId="{A6C83714-2ED2-4D32-9FD5-68D7890E26A1}" destId="{02DAC66C-C64C-4F0C-A762-99666D17EE88}" srcOrd="0" destOrd="0" presId="urn:microsoft.com/office/officeart/2005/8/layout/list1"/>
    <dgm:cxn modelId="{7A74A3ED-7922-4282-AC4A-A1C622EBE7EA}" type="presOf" srcId="{8193FEAF-2FAF-4017-9DD3-FC712F76BB9D}" destId="{F61C1C47-0506-429A-9EB1-7A349F73927E}" srcOrd="1" destOrd="0" presId="urn:microsoft.com/office/officeart/2005/8/layout/list1"/>
    <dgm:cxn modelId="{3469B22D-9132-4CBF-A527-E3DD08362527}" srcId="{8193FEAF-2FAF-4017-9DD3-FC712F76BB9D}" destId="{0806AB31-CBE2-4047-BB86-37635BF42434}" srcOrd="0" destOrd="0" parTransId="{1ADCB462-56F3-43AD-ACCB-ACA1E1A74A31}" sibTransId="{20C40C53-D8BD-408D-9203-63FE604BD839}"/>
    <dgm:cxn modelId="{4BAA3B30-97BF-483C-BD84-33F7DFDFAB21}" srcId="{A6C83714-2ED2-4D32-9FD5-68D7890E26A1}" destId="{8193FEAF-2FAF-4017-9DD3-FC712F76BB9D}" srcOrd="0" destOrd="0" parTransId="{DE04B272-CA6E-4804-82AA-CD0238AB9E37}" sibTransId="{7D6E9B72-23CB-439A-A956-D5B97FEB1160}"/>
    <dgm:cxn modelId="{060293F3-8213-4A22-BDEA-0E3A7820D008}" type="presParOf" srcId="{02DAC66C-C64C-4F0C-A762-99666D17EE88}" destId="{848EA696-9655-42B9-98F5-F543E67A6121}" srcOrd="0" destOrd="0" presId="urn:microsoft.com/office/officeart/2005/8/layout/list1"/>
    <dgm:cxn modelId="{A50EA133-20D3-4C6A-9BF6-51A5DB88C7AC}" type="presParOf" srcId="{848EA696-9655-42B9-98F5-F543E67A6121}" destId="{112A068B-55F9-4D22-80CC-14C538EB0D5D}" srcOrd="0" destOrd="0" presId="urn:microsoft.com/office/officeart/2005/8/layout/list1"/>
    <dgm:cxn modelId="{6C629B7F-984E-4082-956C-D4E805105975}" type="presParOf" srcId="{848EA696-9655-42B9-98F5-F543E67A6121}" destId="{F61C1C47-0506-429A-9EB1-7A349F73927E}" srcOrd="1" destOrd="0" presId="urn:microsoft.com/office/officeart/2005/8/layout/list1"/>
    <dgm:cxn modelId="{665AE2BD-6A3C-4EC3-88CD-105A63EE68DE}" type="presParOf" srcId="{02DAC66C-C64C-4F0C-A762-99666D17EE88}" destId="{5D22D93A-50C8-4C06-8682-598387BAB668}" srcOrd="1" destOrd="0" presId="urn:microsoft.com/office/officeart/2005/8/layout/list1"/>
    <dgm:cxn modelId="{8A05AF35-E16B-42D5-ADBB-9943C807B7BD}" type="presParOf" srcId="{02DAC66C-C64C-4F0C-A762-99666D17EE88}" destId="{575241A3-5691-4A67-8DBE-F36256E09D1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C83714-2ED2-4D32-9FD5-68D7890E26A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FAF53D6E-8CAC-46F4-AEAA-D87D12BC7892}">
      <dgm:prSet custT="1"/>
      <dgm:spPr/>
      <dgm:t>
        <a:bodyPr/>
        <a:lstStyle/>
        <a:p>
          <a:pPr algn="ctr" rtl="1"/>
          <a:r>
            <a:rPr lang="en-US" altLang="ar-EG" sz="2800" b="1" dirty="0" smtClean="0">
              <a:latin typeface="Tw Cen MT (Body)"/>
            </a:rPr>
            <a:t>The Biodex Balance system</a:t>
          </a:r>
          <a:endParaRPr lang="ar-EG" altLang="ar-EG" sz="2800" b="1" dirty="0">
            <a:latin typeface="Tw Cen MT (Body)"/>
          </a:endParaRPr>
        </a:p>
      </dgm:t>
    </dgm:pt>
    <dgm:pt modelId="{6914509D-0064-4BC9-A98A-A8CED34D3782}" type="parTrans" cxnId="{993561D8-90B8-4784-AE40-397E118911C6}">
      <dgm:prSet/>
      <dgm:spPr/>
      <dgm:t>
        <a:bodyPr/>
        <a:lstStyle/>
        <a:p>
          <a:pPr rtl="1"/>
          <a:endParaRPr lang="ar-EG"/>
        </a:p>
      </dgm:t>
    </dgm:pt>
    <dgm:pt modelId="{7F20739D-B5A3-402D-A72E-9A108B821D4A}" type="sibTrans" cxnId="{993561D8-90B8-4784-AE40-397E118911C6}">
      <dgm:prSet/>
      <dgm:spPr/>
      <dgm:t>
        <a:bodyPr/>
        <a:lstStyle/>
        <a:p>
          <a:pPr rtl="1"/>
          <a:endParaRPr lang="ar-EG"/>
        </a:p>
      </dgm:t>
    </dgm:pt>
    <dgm:pt modelId="{A4A1A45A-A446-492C-9DEB-0D144E8E9222}">
      <dgm:prSet custT="1"/>
      <dgm:spPr/>
      <dgm:t>
        <a:bodyPr/>
        <a:lstStyle/>
        <a:p>
          <a:pPr rtl="0"/>
          <a:r>
            <a:rPr lang="en-US" sz="2800" dirty="0" smtClean="0"/>
            <a:t>Assessment of dynamic balance</a:t>
          </a:r>
          <a:endParaRPr lang="ar-EG" sz="2800" dirty="0"/>
        </a:p>
      </dgm:t>
    </dgm:pt>
    <dgm:pt modelId="{6D574D23-3EB4-4DFF-861A-7B0FD4FED3AA}" type="parTrans" cxnId="{D677C932-F18C-4E18-8425-EFA30931A1BF}">
      <dgm:prSet/>
      <dgm:spPr/>
      <dgm:t>
        <a:bodyPr/>
        <a:lstStyle/>
        <a:p>
          <a:pPr rtl="1"/>
          <a:endParaRPr lang="ar-EG"/>
        </a:p>
      </dgm:t>
    </dgm:pt>
    <dgm:pt modelId="{976518BA-4DEB-4331-A8F9-56E36E016BE5}" type="sibTrans" cxnId="{D677C932-F18C-4E18-8425-EFA30931A1BF}">
      <dgm:prSet/>
      <dgm:spPr/>
      <dgm:t>
        <a:bodyPr/>
        <a:lstStyle/>
        <a:p>
          <a:pPr rtl="1"/>
          <a:endParaRPr lang="ar-EG"/>
        </a:p>
      </dgm:t>
    </dgm:pt>
    <dgm:pt modelId="{02DAC66C-C64C-4F0C-A762-99666D17EE88}" type="pres">
      <dgm:prSet presAssocID="{A6C83714-2ED2-4D32-9FD5-68D7890E26A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7358DCD0-0954-4FFF-A84D-0572A9840948}" type="pres">
      <dgm:prSet presAssocID="{FAF53D6E-8CAC-46F4-AEAA-D87D12BC7892}" presName="parentLin" presStyleCnt="0"/>
      <dgm:spPr/>
    </dgm:pt>
    <dgm:pt modelId="{A5677E42-907A-4B52-B1E5-1264FE295F30}" type="pres">
      <dgm:prSet presAssocID="{FAF53D6E-8CAC-46F4-AEAA-D87D12BC7892}" presName="parentLeftMargin" presStyleLbl="node1" presStyleIdx="0" presStyleCnt="1"/>
      <dgm:spPr/>
      <dgm:t>
        <a:bodyPr/>
        <a:lstStyle/>
        <a:p>
          <a:pPr rtl="1"/>
          <a:endParaRPr lang="ar-EG"/>
        </a:p>
      </dgm:t>
    </dgm:pt>
    <dgm:pt modelId="{63BBB50B-7ED8-4512-9C78-6801AA8A7A1D}" type="pres">
      <dgm:prSet presAssocID="{FAF53D6E-8CAC-46F4-AEAA-D87D12BC789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214AA158-1755-4E4F-BE4F-6D1E834C1E7C}" type="pres">
      <dgm:prSet presAssocID="{FAF53D6E-8CAC-46F4-AEAA-D87D12BC7892}" presName="negativeSpace" presStyleCnt="0"/>
      <dgm:spPr/>
    </dgm:pt>
    <dgm:pt modelId="{9E07B6A8-8F76-4D48-BBAC-DC1352F170C5}" type="pres">
      <dgm:prSet presAssocID="{FAF53D6E-8CAC-46F4-AEAA-D87D12BC7892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DFE5411D-4E0E-4388-9A6D-13631C94C6F4}" type="presOf" srcId="{A4A1A45A-A446-492C-9DEB-0D144E8E9222}" destId="{9E07B6A8-8F76-4D48-BBAC-DC1352F170C5}" srcOrd="0" destOrd="0" presId="urn:microsoft.com/office/officeart/2005/8/layout/list1"/>
    <dgm:cxn modelId="{67156DE0-AE8A-4559-BAFD-2F92B44E7F80}" type="presOf" srcId="{A6C83714-2ED2-4D32-9FD5-68D7890E26A1}" destId="{02DAC66C-C64C-4F0C-A762-99666D17EE88}" srcOrd="0" destOrd="0" presId="urn:microsoft.com/office/officeart/2005/8/layout/list1"/>
    <dgm:cxn modelId="{C0951BAD-A865-4440-9B52-61768FD64EEF}" type="presOf" srcId="{FAF53D6E-8CAC-46F4-AEAA-D87D12BC7892}" destId="{63BBB50B-7ED8-4512-9C78-6801AA8A7A1D}" srcOrd="1" destOrd="0" presId="urn:microsoft.com/office/officeart/2005/8/layout/list1"/>
    <dgm:cxn modelId="{D677C932-F18C-4E18-8425-EFA30931A1BF}" srcId="{FAF53D6E-8CAC-46F4-AEAA-D87D12BC7892}" destId="{A4A1A45A-A446-492C-9DEB-0D144E8E9222}" srcOrd="0" destOrd="0" parTransId="{6D574D23-3EB4-4DFF-861A-7B0FD4FED3AA}" sibTransId="{976518BA-4DEB-4331-A8F9-56E36E016BE5}"/>
    <dgm:cxn modelId="{CCC43E6E-556C-4DC1-8EC3-43C429AA1516}" type="presOf" srcId="{FAF53D6E-8CAC-46F4-AEAA-D87D12BC7892}" destId="{A5677E42-907A-4B52-B1E5-1264FE295F30}" srcOrd="0" destOrd="0" presId="urn:microsoft.com/office/officeart/2005/8/layout/list1"/>
    <dgm:cxn modelId="{993561D8-90B8-4784-AE40-397E118911C6}" srcId="{A6C83714-2ED2-4D32-9FD5-68D7890E26A1}" destId="{FAF53D6E-8CAC-46F4-AEAA-D87D12BC7892}" srcOrd="0" destOrd="0" parTransId="{6914509D-0064-4BC9-A98A-A8CED34D3782}" sibTransId="{7F20739D-B5A3-402D-A72E-9A108B821D4A}"/>
    <dgm:cxn modelId="{F3425DD4-EF20-4661-B9EB-72967098175F}" type="presParOf" srcId="{02DAC66C-C64C-4F0C-A762-99666D17EE88}" destId="{7358DCD0-0954-4FFF-A84D-0572A9840948}" srcOrd="0" destOrd="0" presId="urn:microsoft.com/office/officeart/2005/8/layout/list1"/>
    <dgm:cxn modelId="{7F2BD092-E521-49F7-8659-63567833F6B0}" type="presParOf" srcId="{7358DCD0-0954-4FFF-A84D-0572A9840948}" destId="{A5677E42-907A-4B52-B1E5-1264FE295F30}" srcOrd="0" destOrd="0" presId="urn:microsoft.com/office/officeart/2005/8/layout/list1"/>
    <dgm:cxn modelId="{5B784EB0-7448-4CE7-BA31-FEF163BF9D5D}" type="presParOf" srcId="{7358DCD0-0954-4FFF-A84D-0572A9840948}" destId="{63BBB50B-7ED8-4512-9C78-6801AA8A7A1D}" srcOrd="1" destOrd="0" presId="urn:microsoft.com/office/officeart/2005/8/layout/list1"/>
    <dgm:cxn modelId="{379D70DC-BD71-44CD-8CB5-188DF8DF65C3}" type="presParOf" srcId="{02DAC66C-C64C-4F0C-A762-99666D17EE88}" destId="{214AA158-1755-4E4F-BE4F-6D1E834C1E7C}" srcOrd="1" destOrd="0" presId="urn:microsoft.com/office/officeart/2005/8/layout/list1"/>
    <dgm:cxn modelId="{FFB0940C-A271-497A-8946-940EA3A4A41F}" type="presParOf" srcId="{02DAC66C-C64C-4F0C-A762-99666D17EE88}" destId="{9E07B6A8-8F76-4D48-BBAC-DC1352F170C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88EB20-685B-4E44-94CA-7F5F68DB1A94}" type="doc">
      <dgm:prSet loTypeId="urn:microsoft.com/office/officeart/2005/8/layout/radial4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3D1690-E4CA-4C17-8D3F-400DD6612624}">
      <dgm:prSet phldrT="[Text]" custT="1"/>
      <dgm:spPr/>
      <dgm:t>
        <a:bodyPr/>
        <a:lstStyle/>
        <a:p>
          <a:r>
            <a:rPr lang="en-US" sz="3200" b="1" dirty="0" smtClean="0"/>
            <a:t>Procedures</a:t>
          </a:r>
          <a:endParaRPr lang="en-US" sz="3200" b="1" dirty="0"/>
        </a:p>
      </dgm:t>
    </dgm:pt>
    <dgm:pt modelId="{690BB8DF-4158-4FC9-A845-F771120BC760}" type="parTrans" cxnId="{3E7C7BEB-575E-461A-8168-93A86D6D1D33}">
      <dgm:prSet/>
      <dgm:spPr/>
      <dgm:t>
        <a:bodyPr/>
        <a:lstStyle/>
        <a:p>
          <a:endParaRPr lang="en-US"/>
        </a:p>
      </dgm:t>
    </dgm:pt>
    <dgm:pt modelId="{9A17E5C3-DD36-468A-91B0-3DAE153C25B7}" type="sibTrans" cxnId="{3E7C7BEB-575E-461A-8168-93A86D6D1D33}">
      <dgm:prSet/>
      <dgm:spPr/>
      <dgm:t>
        <a:bodyPr/>
        <a:lstStyle/>
        <a:p>
          <a:endParaRPr lang="en-US"/>
        </a:p>
      </dgm:t>
    </dgm:pt>
    <dgm:pt modelId="{00D91E6E-F307-48AE-B2DB-20E28ED01BDC}">
      <dgm:prSet phldrT="[Text]"/>
      <dgm:spPr/>
      <dgm:t>
        <a:bodyPr/>
        <a:lstStyle/>
        <a:p>
          <a:r>
            <a:rPr lang="en-US" dirty="0" smtClean="0"/>
            <a:t>Trunk muscles’ endurance testing</a:t>
          </a:r>
          <a:endParaRPr lang="en-US" dirty="0"/>
        </a:p>
      </dgm:t>
    </dgm:pt>
    <dgm:pt modelId="{5438C5C4-BCED-4917-B9D9-90C508F8B097}" type="parTrans" cxnId="{11FF6328-B228-4D97-95DE-1A7F5EA44B48}">
      <dgm:prSet/>
      <dgm:spPr/>
      <dgm:t>
        <a:bodyPr/>
        <a:lstStyle/>
        <a:p>
          <a:endParaRPr lang="en-US"/>
        </a:p>
      </dgm:t>
    </dgm:pt>
    <dgm:pt modelId="{90FDEBCB-2C12-496B-8CB5-52448FB2E11F}" type="sibTrans" cxnId="{11FF6328-B228-4D97-95DE-1A7F5EA44B48}">
      <dgm:prSet/>
      <dgm:spPr/>
      <dgm:t>
        <a:bodyPr/>
        <a:lstStyle/>
        <a:p>
          <a:endParaRPr lang="en-US"/>
        </a:p>
      </dgm:t>
    </dgm:pt>
    <dgm:pt modelId="{413D535D-C5A5-4EA1-9720-32416B2F74A2}">
      <dgm:prSet phldrT="[Text]"/>
      <dgm:spPr/>
      <dgm:t>
        <a:bodyPr/>
        <a:lstStyle/>
        <a:p>
          <a:r>
            <a:rPr lang="en-US" dirty="0" smtClean="0"/>
            <a:t>Dynamic balance testing</a:t>
          </a:r>
          <a:endParaRPr lang="en-US" dirty="0"/>
        </a:p>
      </dgm:t>
    </dgm:pt>
    <dgm:pt modelId="{E1D33B2D-6B24-4BBB-933B-F153E8A5781F}" type="parTrans" cxnId="{B38FA3BE-0CFA-486E-A1A3-4941FCB4DA50}">
      <dgm:prSet/>
      <dgm:spPr/>
      <dgm:t>
        <a:bodyPr/>
        <a:lstStyle/>
        <a:p>
          <a:endParaRPr lang="en-US"/>
        </a:p>
      </dgm:t>
    </dgm:pt>
    <dgm:pt modelId="{27D03EB3-499C-4B78-AA80-84A2274C7B7E}" type="sibTrans" cxnId="{B38FA3BE-0CFA-486E-A1A3-4941FCB4DA50}">
      <dgm:prSet/>
      <dgm:spPr/>
      <dgm:t>
        <a:bodyPr/>
        <a:lstStyle/>
        <a:p>
          <a:endParaRPr lang="en-US"/>
        </a:p>
      </dgm:t>
    </dgm:pt>
    <dgm:pt modelId="{6B354AF8-A23B-4D95-AA95-95311B2000E9}" type="pres">
      <dgm:prSet presAssocID="{8788EB20-685B-4E44-94CA-7F5F68DB1A9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E90A8C-595F-40C6-B29B-448B0592F7CE}" type="pres">
      <dgm:prSet presAssocID="{6C3D1690-E4CA-4C17-8D3F-400DD6612624}" presName="centerShape" presStyleLbl="node0" presStyleIdx="0" presStyleCnt="1" custScaleX="107437"/>
      <dgm:spPr/>
      <dgm:t>
        <a:bodyPr/>
        <a:lstStyle/>
        <a:p>
          <a:endParaRPr lang="en-US"/>
        </a:p>
      </dgm:t>
    </dgm:pt>
    <dgm:pt modelId="{106F01CD-3780-45AF-8E96-B91B8ED15357}" type="pres">
      <dgm:prSet presAssocID="{5438C5C4-BCED-4917-B9D9-90C508F8B097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90D36B54-67CB-4947-957A-6921ED05248F}" type="pres">
      <dgm:prSet presAssocID="{00D91E6E-F307-48AE-B2DB-20E28ED01BDC}" presName="node" presStyleLbl="node1" presStyleIdx="0" presStyleCnt="2" custRadScaleRad="109799" custRadScaleInc="101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A122E3-30D8-4F73-9EF9-58BCFBA29929}" type="pres">
      <dgm:prSet presAssocID="{E1D33B2D-6B24-4BBB-933B-F153E8A5781F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24FC2C92-5C76-4D37-93B2-7A5814E4CF15}" type="pres">
      <dgm:prSet presAssocID="{413D535D-C5A5-4EA1-9720-32416B2F74A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050EFE-6505-4514-83F8-EB0730D46ACD}" type="presOf" srcId="{413D535D-C5A5-4EA1-9720-32416B2F74A2}" destId="{24FC2C92-5C76-4D37-93B2-7A5814E4CF15}" srcOrd="0" destOrd="0" presId="urn:microsoft.com/office/officeart/2005/8/layout/radial4"/>
    <dgm:cxn modelId="{B38FA3BE-0CFA-486E-A1A3-4941FCB4DA50}" srcId="{6C3D1690-E4CA-4C17-8D3F-400DD6612624}" destId="{413D535D-C5A5-4EA1-9720-32416B2F74A2}" srcOrd="1" destOrd="0" parTransId="{E1D33B2D-6B24-4BBB-933B-F153E8A5781F}" sibTransId="{27D03EB3-499C-4B78-AA80-84A2274C7B7E}"/>
    <dgm:cxn modelId="{4A1F9C2E-6786-42AE-A756-0653E384BF6A}" type="presOf" srcId="{8788EB20-685B-4E44-94CA-7F5F68DB1A94}" destId="{6B354AF8-A23B-4D95-AA95-95311B2000E9}" srcOrd="0" destOrd="0" presId="urn:microsoft.com/office/officeart/2005/8/layout/radial4"/>
    <dgm:cxn modelId="{3E7C7BEB-575E-461A-8168-93A86D6D1D33}" srcId="{8788EB20-685B-4E44-94CA-7F5F68DB1A94}" destId="{6C3D1690-E4CA-4C17-8D3F-400DD6612624}" srcOrd="0" destOrd="0" parTransId="{690BB8DF-4158-4FC9-A845-F771120BC760}" sibTransId="{9A17E5C3-DD36-468A-91B0-3DAE153C25B7}"/>
    <dgm:cxn modelId="{3B79A764-65B8-4EDB-82F7-2D846C372CD2}" type="presOf" srcId="{5438C5C4-BCED-4917-B9D9-90C508F8B097}" destId="{106F01CD-3780-45AF-8E96-B91B8ED15357}" srcOrd="0" destOrd="0" presId="urn:microsoft.com/office/officeart/2005/8/layout/radial4"/>
    <dgm:cxn modelId="{419C9D2B-A4D9-4958-B634-D5DEDF2CF465}" type="presOf" srcId="{00D91E6E-F307-48AE-B2DB-20E28ED01BDC}" destId="{90D36B54-67CB-4947-957A-6921ED05248F}" srcOrd="0" destOrd="0" presId="urn:microsoft.com/office/officeart/2005/8/layout/radial4"/>
    <dgm:cxn modelId="{96BCC1F7-4FB2-4841-8C98-944B596F0A55}" type="presOf" srcId="{6C3D1690-E4CA-4C17-8D3F-400DD6612624}" destId="{A7E90A8C-595F-40C6-B29B-448B0592F7CE}" srcOrd="0" destOrd="0" presId="urn:microsoft.com/office/officeart/2005/8/layout/radial4"/>
    <dgm:cxn modelId="{18BFF693-612B-47D7-BB6E-65453D901387}" type="presOf" srcId="{E1D33B2D-6B24-4BBB-933B-F153E8A5781F}" destId="{94A122E3-30D8-4F73-9EF9-58BCFBA29929}" srcOrd="0" destOrd="0" presId="urn:microsoft.com/office/officeart/2005/8/layout/radial4"/>
    <dgm:cxn modelId="{11FF6328-B228-4D97-95DE-1A7F5EA44B48}" srcId="{6C3D1690-E4CA-4C17-8D3F-400DD6612624}" destId="{00D91E6E-F307-48AE-B2DB-20E28ED01BDC}" srcOrd="0" destOrd="0" parTransId="{5438C5C4-BCED-4917-B9D9-90C508F8B097}" sibTransId="{90FDEBCB-2C12-496B-8CB5-52448FB2E11F}"/>
    <dgm:cxn modelId="{BC7FC768-F0DC-4FCC-B59A-F338945AA155}" type="presParOf" srcId="{6B354AF8-A23B-4D95-AA95-95311B2000E9}" destId="{A7E90A8C-595F-40C6-B29B-448B0592F7CE}" srcOrd="0" destOrd="0" presId="urn:microsoft.com/office/officeart/2005/8/layout/radial4"/>
    <dgm:cxn modelId="{A648554D-8E14-4C42-8F9E-B27FE7484253}" type="presParOf" srcId="{6B354AF8-A23B-4D95-AA95-95311B2000E9}" destId="{106F01CD-3780-45AF-8E96-B91B8ED15357}" srcOrd="1" destOrd="0" presId="urn:microsoft.com/office/officeart/2005/8/layout/radial4"/>
    <dgm:cxn modelId="{9EDA2CC5-70C9-45B0-ADBE-8BCD67906BDB}" type="presParOf" srcId="{6B354AF8-A23B-4D95-AA95-95311B2000E9}" destId="{90D36B54-67CB-4947-957A-6921ED05248F}" srcOrd="2" destOrd="0" presId="urn:microsoft.com/office/officeart/2005/8/layout/radial4"/>
    <dgm:cxn modelId="{54D89D4F-C17D-4203-B520-2B10C30AC5B3}" type="presParOf" srcId="{6B354AF8-A23B-4D95-AA95-95311B2000E9}" destId="{94A122E3-30D8-4F73-9EF9-58BCFBA29929}" srcOrd="3" destOrd="0" presId="urn:microsoft.com/office/officeart/2005/8/layout/radial4"/>
    <dgm:cxn modelId="{174D90BB-2E9F-4839-970A-5790F8B79B89}" type="presParOf" srcId="{6B354AF8-A23B-4D95-AA95-95311B2000E9}" destId="{24FC2C92-5C76-4D37-93B2-7A5814E4CF15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6D2CB-8A07-4E29-B095-44651CB13E18}">
      <dsp:nvSpPr>
        <dsp:cNvPr id="0" name=""/>
        <dsp:cNvSpPr/>
      </dsp:nvSpPr>
      <dsp:spPr>
        <a:xfrm>
          <a:off x="631202" y="0"/>
          <a:ext cx="7271994" cy="4572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1343F-9208-4362-9B59-198080ABE5C1}">
      <dsp:nvSpPr>
        <dsp:cNvPr id="0" name=""/>
        <dsp:cNvSpPr/>
      </dsp:nvSpPr>
      <dsp:spPr>
        <a:xfrm>
          <a:off x="4329176" y="457534"/>
          <a:ext cx="3600008" cy="10948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ar-EG" sz="2400" kern="1200" dirty="0" smtClean="0">
              <a:latin typeface="Tw Cen MT (Headings)"/>
            </a:rPr>
            <a:t>Passive subsystem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ar-EG" sz="2000" kern="1200" dirty="0" smtClean="0">
              <a:latin typeface="Tw Cen MT (Headings)"/>
            </a:rPr>
            <a:t>(Spinal column)</a:t>
          </a:r>
        </a:p>
      </dsp:txBody>
      <dsp:txXfrm>
        <a:off x="4382621" y="510979"/>
        <a:ext cx="3493118" cy="987929"/>
      </dsp:txXfrm>
    </dsp:sp>
    <dsp:sp modelId="{9B8A018F-5334-40AC-8FE1-0501A056D8E2}">
      <dsp:nvSpPr>
        <dsp:cNvPr id="0" name=""/>
        <dsp:cNvSpPr/>
      </dsp:nvSpPr>
      <dsp:spPr>
        <a:xfrm>
          <a:off x="4667605" y="1667770"/>
          <a:ext cx="3600008" cy="10392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ar-EG" sz="2400" kern="1200" dirty="0" smtClean="0">
              <a:latin typeface="Tw Cen MT (Headings)"/>
            </a:rPr>
            <a:t>Active subsystem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ar-EG" sz="2000" kern="1200" dirty="0" smtClean="0">
              <a:latin typeface="Tw Cen MT (Headings)"/>
            </a:rPr>
            <a:t>(Muscles and ligaments)</a:t>
          </a:r>
        </a:p>
      </dsp:txBody>
      <dsp:txXfrm>
        <a:off x="4718337" y="1718502"/>
        <a:ext cx="3498544" cy="937780"/>
      </dsp:txXfrm>
    </dsp:sp>
    <dsp:sp modelId="{7F4CF542-63A6-457A-AB40-78BB7B6B5EFD}">
      <dsp:nvSpPr>
        <dsp:cNvPr id="0" name=""/>
        <dsp:cNvSpPr/>
      </dsp:nvSpPr>
      <dsp:spPr>
        <a:xfrm>
          <a:off x="4921605" y="2822431"/>
          <a:ext cx="3600008" cy="11766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ar-EG" sz="2400" kern="1200" dirty="0" smtClean="0">
              <a:latin typeface="Tw Cen MT (Headings)"/>
            </a:rPr>
            <a:t>Neural control subsystem </a:t>
          </a:r>
          <a:r>
            <a:rPr lang="en-US" altLang="ar-EG" sz="2000" kern="1200" dirty="0" smtClean="0">
              <a:latin typeface="Tw Cen MT (Headings)"/>
            </a:rPr>
            <a:t>(Neural control)</a:t>
          </a:r>
        </a:p>
      </dsp:txBody>
      <dsp:txXfrm>
        <a:off x="4979043" y="2879869"/>
        <a:ext cx="3485132" cy="10617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481B8-0F92-42A8-B01A-85823E189794}">
      <dsp:nvSpPr>
        <dsp:cNvPr id="0" name=""/>
        <dsp:cNvSpPr/>
      </dsp:nvSpPr>
      <dsp:spPr>
        <a:xfrm>
          <a:off x="761991" y="0"/>
          <a:ext cx="6319516" cy="42570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A6D9008-8E5E-46E2-9039-12F525E4F912}">
      <dsp:nvSpPr>
        <dsp:cNvPr id="0" name=""/>
        <dsp:cNvSpPr/>
      </dsp:nvSpPr>
      <dsp:spPr>
        <a:xfrm>
          <a:off x="964213" y="397176"/>
          <a:ext cx="2159992" cy="16602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Strength</a:t>
          </a:r>
          <a:endParaRPr lang="ar-EG" sz="2900" kern="1200" dirty="0"/>
        </a:p>
      </dsp:txBody>
      <dsp:txXfrm>
        <a:off x="1045259" y="478222"/>
        <a:ext cx="1997900" cy="1498138"/>
      </dsp:txXfrm>
    </dsp:sp>
    <dsp:sp modelId="{C2350B31-542B-4059-B677-75F21A04BA1A}">
      <dsp:nvSpPr>
        <dsp:cNvPr id="0" name=""/>
        <dsp:cNvSpPr/>
      </dsp:nvSpPr>
      <dsp:spPr>
        <a:xfrm>
          <a:off x="4566884" y="404415"/>
          <a:ext cx="2159992" cy="16602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Coordination</a:t>
          </a:r>
          <a:endParaRPr lang="ar-EG" sz="2700" kern="1200" dirty="0"/>
        </a:p>
      </dsp:txBody>
      <dsp:txXfrm>
        <a:off x="4647930" y="485461"/>
        <a:ext cx="1997900" cy="1498138"/>
      </dsp:txXfrm>
    </dsp:sp>
    <dsp:sp modelId="{462A4C6C-CD7E-43EB-9CE6-EC338469E600}">
      <dsp:nvSpPr>
        <dsp:cNvPr id="0" name=""/>
        <dsp:cNvSpPr/>
      </dsp:nvSpPr>
      <dsp:spPr>
        <a:xfrm>
          <a:off x="969327" y="2192355"/>
          <a:ext cx="2159992" cy="16602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Endurance</a:t>
          </a:r>
          <a:endParaRPr lang="ar-EG" sz="2900" kern="1200" dirty="0"/>
        </a:p>
      </dsp:txBody>
      <dsp:txXfrm>
        <a:off x="1050373" y="2273401"/>
        <a:ext cx="1997900" cy="1498138"/>
      </dsp:txXfrm>
    </dsp:sp>
    <dsp:sp modelId="{F85A482F-656D-4085-8F9C-68C2496C8CFE}">
      <dsp:nvSpPr>
        <dsp:cNvPr id="0" name=""/>
        <dsp:cNvSpPr/>
      </dsp:nvSpPr>
      <dsp:spPr>
        <a:xfrm>
          <a:off x="4643089" y="2192355"/>
          <a:ext cx="2159992" cy="16602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Balance</a:t>
          </a:r>
          <a:endParaRPr lang="ar-EG" sz="2900" kern="1200" dirty="0"/>
        </a:p>
      </dsp:txBody>
      <dsp:txXfrm>
        <a:off x="4724135" y="2273401"/>
        <a:ext cx="1997900" cy="1498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207E9-59FF-42FE-A411-EF503D4A8502}">
      <dsp:nvSpPr>
        <dsp:cNvPr id="0" name=""/>
        <dsp:cNvSpPr/>
      </dsp:nvSpPr>
      <dsp:spPr>
        <a:xfrm>
          <a:off x="426645" y="883"/>
          <a:ext cx="3239992" cy="16201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Poor</a:t>
          </a:r>
          <a:r>
            <a:rPr lang="en-US" sz="3400" b="1" kern="1200" dirty="0" smtClean="0"/>
            <a:t> endurance</a:t>
          </a:r>
          <a:endParaRPr lang="en-US" sz="3400" b="1" kern="1200" dirty="0"/>
        </a:p>
      </dsp:txBody>
      <dsp:txXfrm>
        <a:off x="901131" y="238156"/>
        <a:ext cx="2291020" cy="1145652"/>
      </dsp:txXfrm>
    </dsp:sp>
    <dsp:sp modelId="{5D1382FA-6FA0-46D0-B614-9AAE1E13915C}">
      <dsp:nvSpPr>
        <dsp:cNvPr id="0" name=""/>
        <dsp:cNvSpPr/>
      </dsp:nvSpPr>
      <dsp:spPr>
        <a:xfrm>
          <a:off x="1576783" y="1752642"/>
          <a:ext cx="939715" cy="93971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1600" kern="1200"/>
        </a:p>
      </dsp:txBody>
      <dsp:txXfrm>
        <a:off x="1701342" y="2111989"/>
        <a:ext cx="690597" cy="221021"/>
      </dsp:txXfrm>
    </dsp:sp>
    <dsp:sp modelId="{B9B2A0B3-437C-422B-A580-7F188915BCB7}">
      <dsp:nvSpPr>
        <dsp:cNvPr id="0" name=""/>
        <dsp:cNvSpPr/>
      </dsp:nvSpPr>
      <dsp:spPr>
        <a:xfrm>
          <a:off x="426645" y="2823917"/>
          <a:ext cx="3239992" cy="16201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Motor control error</a:t>
          </a:r>
          <a:endParaRPr lang="en-US" sz="3200" b="1" kern="1200" dirty="0"/>
        </a:p>
      </dsp:txBody>
      <dsp:txXfrm>
        <a:off x="901131" y="3061190"/>
        <a:ext cx="2291020" cy="1145652"/>
      </dsp:txXfrm>
    </dsp:sp>
    <dsp:sp modelId="{4AB759CE-B770-46FE-9362-CAE97143BF9C}">
      <dsp:nvSpPr>
        <dsp:cNvPr id="0" name=""/>
        <dsp:cNvSpPr/>
      </dsp:nvSpPr>
      <dsp:spPr>
        <a:xfrm>
          <a:off x="3909667" y="1921143"/>
          <a:ext cx="515223" cy="602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EG" sz="2700" kern="1200"/>
        </a:p>
      </dsp:txBody>
      <dsp:txXfrm>
        <a:off x="3909667" y="2041686"/>
        <a:ext cx="360656" cy="361627"/>
      </dsp:txXfrm>
    </dsp:sp>
    <dsp:sp modelId="{DBDF8E50-84ED-409E-916E-4816DD204532}">
      <dsp:nvSpPr>
        <dsp:cNvPr id="0" name=""/>
        <dsp:cNvSpPr/>
      </dsp:nvSpPr>
      <dsp:spPr>
        <a:xfrm>
          <a:off x="4638757" y="602301"/>
          <a:ext cx="3240397" cy="32403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+mn-lt"/>
            </a:rPr>
            <a:t>Back injury</a:t>
          </a:r>
          <a:endParaRPr lang="en-US" sz="3600" b="1" kern="1200" dirty="0">
            <a:latin typeface="+mn-lt"/>
          </a:endParaRPr>
        </a:p>
      </dsp:txBody>
      <dsp:txXfrm>
        <a:off x="5113302" y="1076846"/>
        <a:ext cx="2291307" cy="22913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241A3-5691-4A67-8DBE-F36256E09D1D}">
      <dsp:nvSpPr>
        <dsp:cNvPr id="0" name=""/>
        <dsp:cNvSpPr/>
      </dsp:nvSpPr>
      <dsp:spPr>
        <a:xfrm>
          <a:off x="0" y="1719338"/>
          <a:ext cx="8001000" cy="1945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67" tIns="1353820" rIns="620967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Assessment of the trunk muscles’ endurance</a:t>
          </a:r>
          <a:endParaRPr lang="ar-EG" sz="2800" kern="1200" dirty="0"/>
        </a:p>
      </dsp:txBody>
      <dsp:txXfrm>
        <a:off x="0" y="1719338"/>
        <a:ext cx="8001000" cy="1945125"/>
      </dsp:txXfrm>
    </dsp:sp>
    <dsp:sp modelId="{F61C1C47-0506-429A-9EB1-7A349F73927E}">
      <dsp:nvSpPr>
        <dsp:cNvPr id="0" name=""/>
        <dsp:cNvSpPr/>
      </dsp:nvSpPr>
      <dsp:spPr>
        <a:xfrm>
          <a:off x="400050" y="759938"/>
          <a:ext cx="5600700" cy="191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ar-EG" sz="2800" b="1" kern="1200" dirty="0" smtClean="0">
              <a:latin typeface="Tw Cen MT (Body)"/>
            </a:rPr>
            <a:t>The Biodex Isokinetic Dynamometer </a:t>
          </a:r>
          <a:endParaRPr lang="ar-EG" sz="2800" b="1" kern="1200" dirty="0"/>
        </a:p>
      </dsp:txBody>
      <dsp:txXfrm>
        <a:off x="493718" y="853606"/>
        <a:ext cx="5413364" cy="17314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7B6A8-8F76-4D48-BBAC-DC1352F170C5}">
      <dsp:nvSpPr>
        <dsp:cNvPr id="0" name=""/>
        <dsp:cNvSpPr/>
      </dsp:nvSpPr>
      <dsp:spPr>
        <a:xfrm>
          <a:off x="0" y="1719338"/>
          <a:ext cx="8001000" cy="1945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67" tIns="1353820" rIns="620967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Assessment of dynamic balance</a:t>
          </a:r>
          <a:endParaRPr lang="ar-EG" sz="2800" kern="1200" dirty="0"/>
        </a:p>
      </dsp:txBody>
      <dsp:txXfrm>
        <a:off x="0" y="1719338"/>
        <a:ext cx="8001000" cy="1945125"/>
      </dsp:txXfrm>
    </dsp:sp>
    <dsp:sp modelId="{63BBB50B-7ED8-4512-9C78-6801AA8A7A1D}">
      <dsp:nvSpPr>
        <dsp:cNvPr id="0" name=""/>
        <dsp:cNvSpPr/>
      </dsp:nvSpPr>
      <dsp:spPr>
        <a:xfrm>
          <a:off x="400050" y="759938"/>
          <a:ext cx="5600700" cy="191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ar-EG" sz="2800" b="1" kern="1200" dirty="0" smtClean="0">
              <a:latin typeface="Tw Cen MT (Body)"/>
            </a:rPr>
            <a:t>The Biodex Balance system</a:t>
          </a:r>
          <a:endParaRPr lang="ar-EG" altLang="ar-EG" sz="2800" b="1" kern="1200" dirty="0">
            <a:latin typeface="Tw Cen MT (Body)"/>
          </a:endParaRPr>
        </a:p>
      </dsp:txBody>
      <dsp:txXfrm>
        <a:off x="493718" y="853606"/>
        <a:ext cx="5413364" cy="17314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90A8C-595F-40C6-B29B-448B0592F7CE}">
      <dsp:nvSpPr>
        <dsp:cNvPr id="0" name=""/>
        <dsp:cNvSpPr/>
      </dsp:nvSpPr>
      <dsp:spPr>
        <a:xfrm>
          <a:off x="2819151" y="2051107"/>
          <a:ext cx="2892921" cy="26926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Procedures</a:t>
          </a:r>
          <a:endParaRPr lang="en-US" sz="3200" b="1" kern="1200" dirty="0"/>
        </a:p>
      </dsp:txBody>
      <dsp:txXfrm>
        <a:off x="3242809" y="2445439"/>
        <a:ext cx="2045605" cy="1904003"/>
      </dsp:txXfrm>
    </dsp:sp>
    <dsp:sp modelId="{106F01CD-3780-45AF-8E96-B91B8ED15357}">
      <dsp:nvSpPr>
        <dsp:cNvPr id="0" name=""/>
        <dsp:cNvSpPr/>
      </dsp:nvSpPr>
      <dsp:spPr>
        <a:xfrm rot="13176050">
          <a:off x="1144012" y="1338718"/>
          <a:ext cx="2193822" cy="76741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36B54-67CB-4947-957A-6921ED05248F}">
      <dsp:nvSpPr>
        <dsp:cNvPr id="0" name=""/>
        <dsp:cNvSpPr/>
      </dsp:nvSpPr>
      <dsp:spPr>
        <a:xfrm>
          <a:off x="116731" y="0"/>
          <a:ext cx="2558034" cy="20464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Trunk muscles’ endurance testing</a:t>
          </a:r>
          <a:endParaRPr lang="en-US" sz="3500" kern="1200" dirty="0"/>
        </a:p>
      </dsp:txBody>
      <dsp:txXfrm>
        <a:off x="176669" y="59938"/>
        <a:ext cx="2438158" cy="1926551"/>
      </dsp:txXfrm>
    </dsp:sp>
    <dsp:sp modelId="{94A122E3-30D8-4F73-9EF9-58BCFBA29929}">
      <dsp:nvSpPr>
        <dsp:cNvPr id="0" name=""/>
        <dsp:cNvSpPr/>
      </dsp:nvSpPr>
      <dsp:spPr>
        <a:xfrm rot="19500000">
          <a:off x="5331402" y="1529464"/>
          <a:ext cx="2107936" cy="76741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C2C92-5C76-4D37-93B2-7A5814E4CF15}">
      <dsp:nvSpPr>
        <dsp:cNvPr id="0" name=""/>
        <dsp:cNvSpPr/>
      </dsp:nvSpPr>
      <dsp:spPr>
        <a:xfrm>
          <a:off x="5969714" y="285424"/>
          <a:ext cx="2558034" cy="20464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Dynamic balance testing</a:t>
          </a:r>
          <a:endParaRPr lang="en-US" sz="3500" kern="1200" dirty="0"/>
        </a:p>
      </dsp:txBody>
      <dsp:txXfrm>
        <a:off x="6029652" y="345362"/>
        <a:ext cx="2438158" cy="1926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A83F3-4A18-41D5-BE51-D80DDB823FEA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E58C2-B39B-4BD0-9826-CFCDDAF05D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0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ar-EG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CDBA67D-8CC8-4C8B-B738-27CFFD0D750A}" type="slidenum">
              <a:rPr lang="ar-EG" altLang="ar-EG" sz="1200" smtClean="0"/>
              <a:pPr eaLnBrk="1" hangingPunct="1"/>
              <a:t>21</a:t>
            </a:fld>
            <a:endParaRPr lang="ar-EG" altLang="ar-EG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ar-EG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CDBA67D-8CC8-4C8B-B738-27CFFD0D750A}" type="slidenum">
              <a:rPr lang="ar-EG" altLang="ar-EG" sz="1200" smtClean="0"/>
              <a:pPr eaLnBrk="1" hangingPunct="1"/>
              <a:t>22</a:t>
            </a:fld>
            <a:endParaRPr lang="ar-EG" altLang="ar-EG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ar-EG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CDBA67D-8CC8-4C8B-B738-27CFFD0D750A}" type="slidenum">
              <a:rPr lang="ar-EG" altLang="ar-EG" sz="1200" smtClean="0"/>
              <a:pPr eaLnBrk="1" hangingPunct="1"/>
              <a:t>23</a:t>
            </a:fld>
            <a:endParaRPr lang="ar-EG" altLang="ar-EG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ar-EG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DCC54A38-4E19-416D-97D1-AAC0222CE53E}" type="slidenum">
              <a:rPr lang="ar-EG" altLang="ar-EG" sz="1200" smtClean="0"/>
              <a:pPr eaLnBrk="1" hangingPunct="1"/>
              <a:t>24</a:t>
            </a:fld>
            <a:endParaRPr lang="ar-EG" altLang="ar-EG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6D778-F324-4D4F-B4E1-9181C708A87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93487"/>
      </p:ext>
    </p:extLst>
  </p:cSld>
  <p:clrMapOvr>
    <a:masterClrMapping/>
  </p:clrMapOvr>
  <p:transition spd="med">
    <p:checke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F9659-2970-4EA1-A38E-2E309ABF9CE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73443"/>
      </p:ext>
    </p:extLst>
  </p:cSld>
  <p:clrMapOvr>
    <a:masterClrMapping/>
  </p:clrMapOvr>
  <p:transition spd="med">
    <p:checke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775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328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550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269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049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1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372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87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560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47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36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6D778-F324-4D4F-B4E1-9181C708A87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93487"/>
      </p:ext>
    </p:extLst>
  </p:cSld>
  <p:clrMapOvr>
    <a:masterClrMapping/>
  </p:clrMapOvr>
  <p:transition spd="med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22" r:id="rId13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8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ransition spd="med"/>
  <p:txStyles>
    <p:titleStyle>
      <a:lvl1pPr algn="l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76400"/>
            <a:ext cx="8915400" cy="2971800"/>
          </a:xfrm>
        </p:spPr>
        <p:txBody>
          <a:bodyPr>
            <a:noAutofit/>
          </a:bodyPr>
          <a:lstStyle/>
          <a:p>
            <a:pPr algn="ctr"/>
            <a:r>
              <a:rPr lang="en-US" sz="4100" b="1" dirty="0"/>
              <a:t>Effect of </a:t>
            </a:r>
            <a:r>
              <a:rPr lang="en-US" sz="4100" b="1" dirty="0" smtClean="0"/>
              <a:t>Core </a:t>
            </a:r>
            <a:r>
              <a:rPr lang="en-US" sz="4100" b="1" dirty="0"/>
              <a:t>S</a:t>
            </a:r>
            <a:r>
              <a:rPr lang="en-US" sz="4100" b="1" dirty="0" smtClean="0"/>
              <a:t>tability </a:t>
            </a:r>
            <a:r>
              <a:rPr lang="en-US" sz="4100" b="1" dirty="0"/>
              <a:t>Exercises on Trunk Muscles' Endurance and Dynamic Balance in Healthy Adults </a:t>
            </a:r>
            <a:r>
              <a:rPr lang="en-US" sz="4100" dirty="0"/>
              <a:t/>
            </a:r>
            <a:br>
              <a:rPr lang="en-US" sz="4100" dirty="0"/>
            </a:br>
            <a:endParaRPr lang="en-US" sz="41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81800" cy="6858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Neama H. Mohamed</a:t>
            </a:r>
            <a:endParaRPr lang="en-US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r>
              <a:rPr lang="en-US" sz="3600" dirty="0" smtClean="0"/>
              <a:t>(</a:t>
            </a:r>
            <a:r>
              <a:rPr lang="en-US" dirty="0" smtClean="0"/>
              <a:t>cont</a:t>
            </a:r>
            <a:r>
              <a:rPr lang="en-US" sz="3600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77952" y="152400"/>
            <a:ext cx="8461248" cy="5029200"/>
          </a:xfrm>
        </p:spPr>
        <p:txBody>
          <a:bodyPr anchor="ctr">
            <a:normAutofit/>
          </a:bodyPr>
          <a:lstStyle/>
          <a:p>
            <a:pPr algn="just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Core stability can be defined as:</a:t>
            </a:r>
          </a:p>
          <a:p>
            <a:pPr algn="just">
              <a:buNone/>
            </a:pPr>
            <a:r>
              <a:rPr lang="en-US" sz="2800" dirty="0" smtClean="0"/>
              <a:t>   The ability to maintain neutral spine using the </a:t>
            </a:r>
            <a:r>
              <a:rPr lang="en-US" sz="2800" dirty="0" smtClean="0">
                <a:solidFill>
                  <a:srgbClr val="FF0000"/>
                </a:solidFill>
              </a:rPr>
              <a:t>abdominal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back</a:t>
            </a:r>
            <a:r>
              <a:rPr lang="en-US" sz="2800" dirty="0" smtClean="0"/>
              <a:t>, and </a:t>
            </a:r>
            <a:r>
              <a:rPr lang="en-US" sz="2800" dirty="0" smtClean="0">
                <a:solidFill>
                  <a:srgbClr val="FF0000"/>
                </a:solidFill>
              </a:rPr>
              <a:t>hip</a:t>
            </a:r>
            <a:r>
              <a:rPr lang="en-US" sz="2800" dirty="0" smtClean="0"/>
              <a:t> muscles as a stabilizers rather than prime movers. </a:t>
            </a:r>
          </a:p>
        </p:txBody>
      </p:sp>
    </p:spTree>
    <p:extLst>
      <p:ext uri="{BB962C8B-B14F-4D97-AF65-F5344CB8AC3E}">
        <p14:creationId xmlns:p14="http://schemas.microsoft.com/office/powerpoint/2010/main" val="31246565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r>
              <a:rPr lang="en-US" sz="3600" dirty="0" smtClean="0"/>
              <a:t>(</a:t>
            </a:r>
            <a:r>
              <a:rPr lang="en-US" dirty="0" smtClean="0"/>
              <a:t>cont</a:t>
            </a:r>
            <a:r>
              <a:rPr lang="en-US" sz="36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7239000" cy="762000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FF0000"/>
                </a:solidFill>
              </a:rPr>
              <a:t>Components of core stability:</a:t>
            </a:r>
          </a:p>
          <a:p>
            <a:pPr>
              <a:buNone/>
            </a:pPr>
            <a:endParaRPr lang="en-US" sz="3200" dirty="0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9604235"/>
              </p:ext>
            </p:extLst>
          </p:nvPr>
        </p:nvGraphicFramePr>
        <p:xfrm>
          <a:off x="609600" y="2286000"/>
          <a:ext cx="7843500" cy="425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659343" y="3810000"/>
            <a:ext cx="17171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Core </a:t>
            </a:r>
          </a:p>
          <a:p>
            <a:pPr algn="ctr"/>
            <a:r>
              <a:rPr lang="en-US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stability</a:t>
            </a:r>
            <a:endParaRPr lang="ar-EG" sz="3600" b="1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05242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1481B8-0F92-42A8-B01A-85823E189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BC1481B8-0F92-42A8-B01A-85823E189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BC1481B8-0F92-42A8-B01A-85823E189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BC1481B8-0F92-42A8-B01A-85823E189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graphicEl>
                                              <a:dgm id="{BC1481B8-0F92-42A8-B01A-85823E189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6D9008-8E5E-46E2-9039-12F525E4F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FA6D9008-8E5E-46E2-9039-12F525E4F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graphicEl>
                                              <a:dgm id="{FA6D9008-8E5E-46E2-9039-12F525E4F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FA6D9008-8E5E-46E2-9039-12F525E4F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dgm id="{FA6D9008-8E5E-46E2-9039-12F525E4F9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350B31-542B-4059-B677-75F21A04B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C2350B31-542B-4059-B677-75F21A04B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C2350B31-542B-4059-B677-75F21A04B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C2350B31-542B-4059-B677-75F21A04B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graphicEl>
                                              <a:dgm id="{C2350B31-542B-4059-B677-75F21A04BA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2A4C6C-CD7E-43EB-9CE6-EC338469E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graphicEl>
                                              <a:dgm id="{462A4C6C-CD7E-43EB-9CE6-EC338469E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462A4C6C-CD7E-43EB-9CE6-EC338469E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462A4C6C-CD7E-43EB-9CE6-EC338469E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462A4C6C-CD7E-43EB-9CE6-EC338469E6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5A482F-656D-4085-8F9C-68C2496C8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graphicEl>
                                              <a:dgm id="{F85A482F-656D-4085-8F9C-68C2496C8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F85A482F-656D-4085-8F9C-68C2496C8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F85A482F-656D-4085-8F9C-68C2496C8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graphicEl>
                                              <a:dgm id="{F85A482F-656D-4085-8F9C-68C2496C8C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r>
              <a:rPr lang="en-US" sz="3600" dirty="0" smtClean="0"/>
              <a:t>(</a:t>
            </a:r>
            <a:r>
              <a:rPr lang="en-US" dirty="0" smtClean="0"/>
              <a:t>cont</a:t>
            </a:r>
            <a:r>
              <a:rPr lang="en-US" sz="36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610600" cy="1219200"/>
          </a:xfrm>
        </p:spPr>
        <p:txBody>
          <a:bodyPr anchor="ctr"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dirty="0" smtClean="0">
                <a:solidFill>
                  <a:srgbClr val="FF0000"/>
                </a:solidFill>
              </a:rPr>
              <a:t>ore stability and trunk muscles’ strength and coordination:</a:t>
            </a:r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9" name="Equal 8"/>
          <p:cNvSpPr/>
          <p:nvPr/>
        </p:nvSpPr>
        <p:spPr>
          <a:xfrm>
            <a:off x="4114800" y="2971800"/>
            <a:ext cx="914400" cy="914400"/>
          </a:xfrm>
          <a:prstGeom prst="mathEqua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93808" y="2667000"/>
            <a:ext cx="3239992" cy="1620198"/>
            <a:chOff x="426645" y="883"/>
            <a:chExt cx="3239992" cy="1620198"/>
          </a:xfrm>
        </p:grpSpPr>
        <p:sp>
          <p:nvSpPr>
            <p:cNvPr id="7" name="Oval 6"/>
            <p:cNvSpPr/>
            <p:nvPr/>
          </p:nvSpPr>
          <p:spPr>
            <a:xfrm>
              <a:off x="426645" y="883"/>
              <a:ext cx="3239992" cy="162019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901131" y="238156"/>
              <a:ext cx="2291020" cy="11456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 smtClean="0"/>
                <a:t>Strength</a:t>
              </a:r>
              <a:endParaRPr lang="en-US" sz="3400" b="1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446808" y="2590800"/>
            <a:ext cx="3239992" cy="1620198"/>
            <a:chOff x="426645" y="883"/>
            <a:chExt cx="3239992" cy="1620198"/>
          </a:xfrm>
        </p:grpSpPr>
        <p:sp>
          <p:nvSpPr>
            <p:cNvPr id="12" name="Oval 11"/>
            <p:cNvSpPr/>
            <p:nvPr/>
          </p:nvSpPr>
          <p:spPr>
            <a:xfrm>
              <a:off x="426645" y="883"/>
              <a:ext cx="3239992" cy="162019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901131" y="238156"/>
              <a:ext cx="2291020" cy="11456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 smtClean="0"/>
                <a:t>Coordination</a:t>
              </a:r>
              <a:endParaRPr lang="en-US" sz="3400" b="1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971800" y="3998603"/>
            <a:ext cx="3240397" cy="2448000"/>
            <a:chOff x="4638757" y="602301"/>
            <a:chExt cx="3240397" cy="3240397"/>
          </a:xfrm>
        </p:grpSpPr>
        <p:sp>
          <p:nvSpPr>
            <p:cNvPr id="18" name="Oval 17"/>
            <p:cNvSpPr/>
            <p:nvPr/>
          </p:nvSpPr>
          <p:spPr>
            <a:xfrm>
              <a:off x="4638757" y="602301"/>
              <a:ext cx="3240397" cy="324039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5113302" y="1076846"/>
              <a:ext cx="2291307" cy="22913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smtClean="0"/>
                <a:t>Spinal stability</a:t>
              </a:r>
              <a:endParaRPr lang="en-US" sz="3600" b="1" kern="1200" dirty="0">
                <a:latin typeface="+mn-lt"/>
              </a:endParaRPr>
            </a:p>
          </p:txBody>
        </p:sp>
      </p:grpSp>
      <p:sp>
        <p:nvSpPr>
          <p:cNvPr id="26" name="Arc 25"/>
          <p:cNvSpPr/>
          <p:nvPr/>
        </p:nvSpPr>
        <p:spPr>
          <a:xfrm rot="4260000">
            <a:off x="5431136" y="3659914"/>
            <a:ext cx="1620000" cy="2520000"/>
          </a:xfrm>
          <a:prstGeom prst="arc">
            <a:avLst/>
          </a:prstGeom>
          <a:ln w="984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" name="Arc 26"/>
          <p:cNvSpPr/>
          <p:nvPr/>
        </p:nvSpPr>
        <p:spPr>
          <a:xfrm rot="10257026">
            <a:off x="1635902" y="3083279"/>
            <a:ext cx="1620000" cy="2520000"/>
          </a:xfrm>
          <a:prstGeom prst="arc">
            <a:avLst/>
          </a:prstGeom>
          <a:ln w="1143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631029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r>
              <a:rPr lang="en-US" sz="3600" dirty="0" smtClean="0"/>
              <a:t>(</a:t>
            </a:r>
            <a:r>
              <a:rPr lang="en-US" dirty="0" smtClean="0"/>
              <a:t>cont</a:t>
            </a:r>
            <a:r>
              <a:rPr lang="en-US" sz="36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610600" cy="1219200"/>
          </a:xfrm>
        </p:spPr>
        <p:txBody>
          <a:bodyPr anchor="ctr"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dirty="0" smtClean="0">
                <a:solidFill>
                  <a:srgbClr val="FF0000"/>
                </a:solidFill>
              </a:rPr>
              <a:t>ore stability and trunk muscles’ strength and coordination:</a:t>
            </a:r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685800" y="2514600"/>
            <a:ext cx="7924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accent2"/>
              </a:buClr>
              <a:buSzPct val="55000"/>
              <a:buFont typeface="Wingdings" panose="05000000000000000000" pitchFamily="2" charset="2"/>
              <a:buChar char="§"/>
            </a:pPr>
            <a:r>
              <a:rPr lang="en-US" sz="2800" dirty="0" smtClean="0"/>
              <a:t>sufficient </a:t>
            </a:r>
            <a:r>
              <a:rPr lang="en-US" sz="2800" dirty="0"/>
              <a:t>stability of the lumbar spine is achieved in most persons with very </a:t>
            </a:r>
            <a:r>
              <a:rPr lang="en-US" sz="2800" dirty="0">
                <a:solidFill>
                  <a:srgbClr val="FF0000"/>
                </a:solidFill>
              </a:rPr>
              <a:t>modest</a:t>
            </a:r>
            <a:r>
              <a:rPr lang="en-US" sz="2800" dirty="0"/>
              <a:t> levels of coactivation of the </a:t>
            </a:r>
            <a:r>
              <a:rPr lang="en-US" sz="2800" dirty="0">
                <a:solidFill>
                  <a:srgbClr val="FF0000"/>
                </a:solidFill>
              </a:rPr>
              <a:t>paraspinal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FF0000"/>
                </a:solidFill>
              </a:rPr>
              <a:t>abdominal</a:t>
            </a:r>
            <a:r>
              <a:rPr lang="en-US" sz="2800" dirty="0"/>
              <a:t> </a:t>
            </a:r>
            <a:r>
              <a:rPr lang="en-US" sz="2800" dirty="0" smtClean="0"/>
              <a:t>muscles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85800" y="4392811"/>
            <a:ext cx="79248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accent2"/>
              </a:buClr>
              <a:buSzPct val="55000"/>
              <a:buFont typeface="Wingdings" panose="05000000000000000000" pitchFamily="2" charset="2"/>
              <a:buChar char="§"/>
            </a:pPr>
            <a:r>
              <a:rPr lang="en-US" sz="2800" dirty="0"/>
              <a:t>So, maintaining </a:t>
            </a:r>
            <a:r>
              <a:rPr lang="en-US" sz="2800" dirty="0">
                <a:solidFill>
                  <a:srgbClr val="FF0000"/>
                </a:solidFill>
              </a:rPr>
              <a:t>stability</a:t>
            </a:r>
            <a:r>
              <a:rPr lang="en-US" sz="2800" dirty="0"/>
              <a:t> when performing tasks of daily living is not achieved by sufficient muscle </a:t>
            </a:r>
            <a:r>
              <a:rPr lang="en-US" sz="2800" dirty="0">
                <a:solidFill>
                  <a:srgbClr val="FF0000"/>
                </a:solidFill>
              </a:rPr>
              <a:t>strength</a:t>
            </a:r>
            <a:r>
              <a:rPr lang="en-US" sz="2800" dirty="0"/>
              <a:t> but rather by sufficient </a:t>
            </a:r>
            <a:r>
              <a:rPr lang="en-US" sz="2800" dirty="0">
                <a:solidFill>
                  <a:srgbClr val="FF0000"/>
                </a:solidFill>
              </a:rPr>
              <a:t>endurance 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457200" indent="-457200" algn="just">
              <a:buClr>
                <a:schemeClr val="accent2"/>
              </a:buClr>
              <a:buSzPct val="55000"/>
              <a:buFont typeface="Wingdings" panose="05000000000000000000" pitchFamily="2" charset="2"/>
              <a:buChar char="§"/>
            </a:pPr>
            <a:endParaRPr lang="en-US" dirty="0">
              <a:solidFill>
                <a:srgbClr val="FF0000"/>
              </a:solidFill>
            </a:endParaRPr>
          </a:p>
          <a:p>
            <a:pPr marL="457200" indent="-457200" algn="just">
              <a:buClr>
                <a:schemeClr val="accent2"/>
              </a:buClr>
              <a:buSzPct val="55000"/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FF0000"/>
              </a:solidFill>
            </a:endParaRPr>
          </a:p>
          <a:p>
            <a:pPr marL="457200" indent="-457200" algn="just">
              <a:buClr>
                <a:schemeClr val="accent2"/>
              </a:buClr>
              <a:buSzPct val="55000"/>
              <a:buFont typeface="Wingdings" panose="05000000000000000000" pitchFamily="2" charset="2"/>
              <a:buChar char="§"/>
            </a:pPr>
            <a:endParaRPr lang="en-US" dirty="0">
              <a:solidFill>
                <a:srgbClr val="FF0000"/>
              </a:solidFill>
            </a:endParaRPr>
          </a:p>
          <a:p>
            <a:pPr marL="457200" indent="-457200" algn="just">
              <a:buClr>
                <a:schemeClr val="accent2"/>
              </a:buClr>
              <a:buSzPct val="55000"/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FF0000"/>
              </a:solidFill>
            </a:endParaRPr>
          </a:p>
          <a:p>
            <a:pPr marL="457200" indent="-457200" algn="just">
              <a:buClr>
                <a:schemeClr val="accent2"/>
              </a:buClr>
              <a:buSzPct val="55000"/>
              <a:buFont typeface="Wingdings" panose="05000000000000000000" pitchFamily="2" charset="2"/>
              <a:buChar char="§"/>
            </a:pPr>
            <a:endParaRPr lang="ar-E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625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r>
              <a:rPr lang="en-US" sz="3600" dirty="0" smtClean="0"/>
              <a:t>(</a:t>
            </a:r>
            <a:r>
              <a:rPr lang="en-US" dirty="0" smtClean="0"/>
              <a:t>cont</a:t>
            </a:r>
            <a:r>
              <a:rPr lang="en-US" sz="36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153400" cy="762000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>
                <a:solidFill>
                  <a:srgbClr val="FF0000"/>
                </a:solidFill>
              </a:rPr>
              <a:t>C</a:t>
            </a:r>
            <a:r>
              <a:rPr lang="en-US" sz="3200" dirty="0" smtClean="0">
                <a:solidFill>
                  <a:srgbClr val="FF0000"/>
                </a:solidFill>
              </a:rPr>
              <a:t>ore stability and trunk muscle endurance:</a:t>
            </a:r>
          </a:p>
          <a:p>
            <a:pPr>
              <a:buNone/>
            </a:pPr>
            <a:endParaRPr lang="en-US" sz="3200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75420663"/>
              </p:ext>
            </p:extLst>
          </p:nvPr>
        </p:nvGraphicFramePr>
        <p:xfrm>
          <a:off x="457200" y="2209800"/>
          <a:ext cx="8305800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81359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3207E9-59FF-42FE-A411-EF503D4A8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F3207E9-59FF-42FE-A411-EF503D4A8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1F3207E9-59FF-42FE-A411-EF503D4A8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1F3207E9-59FF-42FE-A411-EF503D4A8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1F3207E9-59FF-42FE-A411-EF503D4A85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1382FA-6FA0-46D0-B614-9AAE1E139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5D1382FA-6FA0-46D0-B614-9AAE1E139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5D1382FA-6FA0-46D0-B614-9AAE1E139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5D1382FA-6FA0-46D0-B614-9AAE1E139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5D1382FA-6FA0-46D0-B614-9AAE1E139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B2A0B3-437C-422B-A580-7F188915B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B9B2A0B3-437C-422B-A580-7F188915B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B9B2A0B3-437C-422B-A580-7F188915B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B9B2A0B3-437C-422B-A580-7F188915B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B9B2A0B3-437C-422B-A580-7F188915BC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B759CE-B770-46FE-9362-CAE97143B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4AB759CE-B770-46FE-9362-CAE97143B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4AB759CE-B770-46FE-9362-CAE97143B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4AB759CE-B770-46FE-9362-CAE97143B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4AB759CE-B770-46FE-9362-CAE97143BF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DF8E50-84ED-409E-916E-4816DD204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DBDF8E50-84ED-409E-916E-4816DD204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DBDF8E50-84ED-409E-916E-4816DD204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DBDF8E50-84ED-409E-916E-4816DD204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DBDF8E50-84ED-409E-916E-4816DD2045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r>
              <a:rPr lang="en-US" sz="3600" dirty="0" smtClean="0"/>
              <a:t>(</a:t>
            </a:r>
            <a:r>
              <a:rPr lang="en-US" dirty="0" smtClean="0"/>
              <a:t>cont</a:t>
            </a:r>
            <a:r>
              <a:rPr lang="en-US" sz="36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05000"/>
            <a:ext cx="7239000" cy="762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C</a:t>
            </a:r>
            <a:r>
              <a:rPr lang="en-US" sz="3200" dirty="0" smtClean="0">
                <a:solidFill>
                  <a:srgbClr val="FF0000"/>
                </a:solidFill>
              </a:rPr>
              <a:t>ore stability and dynamic balance:</a:t>
            </a:r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4800" y="2381476"/>
            <a:ext cx="8610600" cy="24191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indent="-457200" algn="just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ar-EG" sz="2800" dirty="0"/>
              <a:t>Dynamic </a:t>
            </a:r>
            <a:r>
              <a:rPr lang="en-US" altLang="ar-EG" sz="2800" dirty="0">
                <a:solidFill>
                  <a:srgbClr val="FF0000"/>
                </a:solidFill>
              </a:rPr>
              <a:t>balance</a:t>
            </a:r>
            <a:r>
              <a:rPr lang="en-US" altLang="ar-EG" sz="2800" dirty="0"/>
              <a:t> is an </a:t>
            </a:r>
            <a:r>
              <a:rPr lang="en-US" altLang="ar-EG" sz="2800" dirty="0">
                <a:solidFill>
                  <a:srgbClr val="FF0000"/>
                </a:solidFill>
              </a:rPr>
              <a:t>integral</a:t>
            </a:r>
            <a:r>
              <a:rPr lang="en-US" altLang="ar-EG" sz="2800" dirty="0"/>
              <a:t> component of core stability</a:t>
            </a:r>
            <a:r>
              <a:rPr lang="en-US" altLang="ar-EG" sz="2800" dirty="0" smtClean="0"/>
              <a:t>.</a:t>
            </a:r>
          </a:p>
          <a:p>
            <a:pPr algn="just"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altLang="ar-EG" sz="2800" dirty="0" smtClean="0"/>
          </a:p>
          <a:p>
            <a:pPr marL="457200" indent="-457200" algn="just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ar-EG" sz="2800" dirty="0" smtClean="0"/>
              <a:t>The </a:t>
            </a:r>
            <a:r>
              <a:rPr lang="en-US" altLang="ar-EG" sz="2800" dirty="0"/>
              <a:t>core functions to maintain dynamic balance during activities which helps avoid serious distortion patterns.</a:t>
            </a:r>
          </a:p>
        </p:txBody>
      </p:sp>
    </p:spTree>
    <p:extLst>
      <p:ext uri="{BB962C8B-B14F-4D97-AF65-F5344CB8AC3E}">
        <p14:creationId xmlns:p14="http://schemas.microsoft.com/office/powerpoint/2010/main" val="33065755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r>
              <a:rPr lang="en-US" sz="3600" dirty="0" smtClean="0"/>
              <a:t>(</a:t>
            </a:r>
            <a:r>
              <a:rPr lang="en-US" dirty="0" smtClean="0"/>
              <a:t>cont</a:t>
            </a:r>
            <a:r>
              <a:rPr lang="en-US" sz="36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048000"/>
            <a:ext cx="8458200" cy="3124200"/>
          </a:xfrm>
        </p:spPr>
        <p:txBody>
          <a:bodyPr anchor="ctr">
            <a:normAutofit/>
          </a:bodyPr>
          <a:lstStyle/>
          <a:p>
            <a:pPr algn="just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ar-EG" sz="2800" dirty="0" smtClean="0"/>
              <a:t>With the evidence supporting the importance of trunk muscle </a:t>
            </a:r>
            <a:r>
              <a:rPr lang="en-US" altLang="ar-EG" sz="2800" dirty="0" smtClean="0">
                <a:solidFill>
                  <a:srgbClr val="FF0000"/>
                </a:solidFill>
              </a:rPr>
              <a:t>endurance</a:t>
            </a:r>
            <a:r>
              <a:rPr lang="en-US" altLang="ar-EG" sz="2800" dirty="0" smtClean="0"/>
              <a:t> and </a:t>
            </a:r>
            <a:r>
              <a:rPr lang="en-US" altLang="ar-EG" sz="2800" dirty="0" smtClean="0">
                <a:solidFill>
                  <a:srgbClr val="FF0000"/>
                </a:solidFill>
              </a:rPr>
              <a:t>dynamic</a:t>
            </a:r>
            <a:r>
              <a:rPr lang="en-US" altLang="ar-EG" sz="2800" dirty="0" smtClean="0"/>
              <a:t> </a:t>
            </a:r>
            <a:r>
              <a:rPr lang="en-US" altLang="ar-EG" sz="2800" dirty="0" smtClean="0">
                <a:solidFill>
                  <a:srgbClr val="FF0000"/>
                </a:solidFill>
              </a:rPr>
              <a:t>balance</a:t>
            </a:r>
            <a:r>
              <a:rPr lang="en-US" altLang="ar-EG" sz="2800" dirty="0" smtClean="0"/>
              <a:t> for improving core stability.</a:t>
            </a:r>
          </a:p>
          <a:p>
            <a:pPr marL="0" indent="0">
              <a:lnSpc>
                <a:spcPct val="140000"/>
              </a:lnSpc>
              <a:spcBef>
                <a:spcPct val="20000"/>
              </a:spcBef>
              <a:buNone/>
            </a:pPr>
            <a:endParaRPr lang="en-US" altLang="ar-EG" sz="12800" dirty="0" smtClean="0"/>
          </a:p>
          <a:p>
            <a:pPr marL="0" indent="0"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7200" y="3856672"/>
            <a:ext cx="8458200" cy="13849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indent="-457200" algn="just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ar-EG" sz="2800" dirty="0"/>
              <a:t>It is important to emphasize on improving </a:t>
            </a:r>
            <a:r>
              <a:rPr lang="en-US" altLang="ar-EG" sz="2800" dirty="0" smtClean="0"/>
              <a:t>core muscle </a:t>
            </a:r>
            <a:r>
              <a:rPr lang="en-US" altLang="ar-EG" sz="2800" dirty="0">
                <a:solidFill>
                  <a:srgbClr val="FF0000"/>
                </a:solidFill>
              </a:rPr>
              <a:t>endurance</a:t>
            </a:r>
            <a:r>
              <a:rPr lang="en-US" altLang="ar-EG" sz="2800" dirty="0"/>
              <a:t> and </a:t>
            </a:r>
            <a:r>
              <a:rPr lang="en-US" altLang="ar-EG" sz="2800" dirty="0">
                <a:solidFill>
                  <a:srgbClr val="FF0000"/>
                </a:solidFill>
              </a:rPr>
              <a:t>dynamic</a:t>
            </a:r>
            <a:r>
              <a:rPr lang="en-US" altLang="ar-EG" sz="2800" dirty="0"/>
              <a:t> </a:t>
            </a:r>
            <a:r>
              <a:rPr lang="en-US" altLang="ar-EG" sz="2800" dirty="0">
                <a:solidFill>
                  <a:srgbClr val="FF0000"/>
                </a:solidFill>
              </a:rPr>
              <a:t>balance</a:t>
            </a:r>
            <a:r>
              <a:rPr lang="en-US" altLang="ar-EG" sz="2800" dirty="0"/>
              <a:t> </a:t>
            </a:r>
            <a:r>
              <a:rPr lang="en-US" altLang="ar-EG" sz="2800" dirty="0" smtClean="0"/>
              <a:t>to improve </a:t>
            </a:r>
            <a:r>
              <a:rPr lang="en-US" altLang="ar-EG" sz="2800" dirty="0"/>
              <a:t>health and reduce the risk of injury</a:t>
            </a:r>
            <a:r>
              <a:rPr lang="en-US" altLang="ar-EG" sz="2800" dirty="0" smtClean="0"/>
              <a:t>.</a:t>
            </a:r>
            <a:endParaRPr lang="en-US" altLang="ar-EG" sz="2800" dirty="0"/>
          </a:p>
        </p:txBody>
      </p:sp>
    </p:spTree>
    <p:extLst>
      <p:ext uri="{BB962C8B-B14F-4D97-AF65-F5344CB8AC3E}">
        <p14:creationId xmlns:p14="http://schemas.microsoft.com/office/powerpoint/2010/main" val="36850115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r>
              <a:rPr lang="en-US" sz="3600" dirty="0" smtClean="0"/>
              <a:t>(</a:t>
            </a:r>
            <a:r>
              <a:rPr lang="en-US" dirty="0" smtClean="0"/>
              <a:t>cont</a:t>
            </a:r>
            <a:r>
              <a:rPr lang="en-US" sz="36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667000"/>
            <a:ext cx="7772400" cy="685800"/>
          </a:xfrm>
        </p:spPr>
        <p:txBody>
          <a:bodyPr anchor="ctr"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2800" dirty="0" smtClean="0">
                <a:solidFill>
                  <a:srgbClr val="FF0000"/>
                </a:solidFill>
              </a:rPr>
              <a:t>Purposes </a:t>
            </a:r>
            <a:r>
              <a:rPr lang="en-US" sz="12800" dirty="0">
                <a:solidFill>
                  <a:srgbClr val="FF0000"/>
                </a:solidFill>
              </a:rPr>
              <a:t>of the </a:t>
            </a:r>
            <a:r>
              <a:rPr lang="en-US" sz="12800" dirty="0" smtClean="0">
                <a:solidFill>
                  <a:srgbClr val="FF0000"/>
                </a:solidFill>
              </a:rPr>
              <a:t>study: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ar-EG" sz="11200" dirty="0" smtClean="0"/>
              <a:t>To </a:t>
            </a:r>
            <a:r>
              <a:rPr lang="en-US" altLang="ar-EG" sz="11200" dirty="0"/>
              <a:t>investigate the effect </a:t>
            </a:r>
            <a:r>
              <a:rPr lang="en-US" altLang="ar-EG" sz="11200" dirty="0" smtClean="0"/>
              <a:t>of core stability exercise </a:t>
            </a:r>
            <a:r>
              <a:rPr lang="en-US" altLang="ar-EG" sz="11200" dirty="0"/>
              <a:t>program on the work fatigue and total work </a:t>
            </a:r>
            <a:r>
              <a:rPr lang="en-US" altLang="ar-EG" sz="11200" dirty="0" smtClean="0"/>
              <a:t>of the </a:t>
            </a:r>
            <a:r>
              <a:rPr lang="en-US" altLang="ar-EG" sz="11200" dirty="0"/>
              <a:t>trunk extensors and flexors</a:t>
            </a:r>
            <a:r>
              <a:rPr lang="en-US" altLang="ar-EG" sz="11200" dirty="0" smtClean="0"/>
              <a:t>. </a:t>
            </a:r>
          </a:p>
          <a:p>
            <a:pPr marL="0" indent="0">
              <a:lnSpc>
                <a:spcPct val="120000"/>
              </a:lnSpc>
              <a:spcBef>
                <a:spcPct val="20000"/>
              </a:spcBef>
              <a:buNone/>
            </a:pPr>
            <a:endParaRPr lang="en-US" sz="6700" dirty="0" smtClean="0"/>
          </a:p>
          <a:p>
            <a:pPr marL="0" indent="0"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4800" y="3886200"/>
            <a:ext cx="7848600" cy="177279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indent="-457200" algn="just">
              <a:lnSpc>
                <a:spcPct val="130000"/>
              </a:lnSpc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ar-EG" sz="2800" dirty="0"/>
              <a:t>To investigate the effect </a:t>
            </a:r>
            <a:r>
              <a:rPr lang="en-US" altLang="ar-EG" sz="2800" dirty="0" smtClean="0"/>
              <a:t>of core stability exercise </a:t>
            </a:r>
            <a:r>
              <a:rPr lang="en-US" altLang="ar-EG" sz="2800" dirty="0"/>
              <a:t>program on the antero-posterior, </a:t>
            </a:r>
            <a:r>
              <a:rPr lang="en-US" altLang="ar-EG" sz="2800" dirty="0" smtClean="0"/>
              <a:t>medio-lateral, and </a:t>
            </a:r>
            <a:r>
              <a:rPr lang="en-US" altLang="ar-EG" sz="2800" dirty="0"/>
              <a:t>over all stability indices</a:t>
            </a:r>
            <a:r>
              <a:rPr lang="en-US" altLang="ar-EG" sz="2800" dirty="0" smtClean="0"/>
              <a:t>.</a:t>
            </a:r>
            <a:endParaRPr lang="en-US" altLang="ar-EG" sz="2800" dirty="0"/>
          </a:p>
        </p:txBody>
      </p:sp>
    </p:spTree>
    <p:extLst>
      <p:ext uri="{BB962C8B-B14F-4D97-AF65-F5344CB8AC3E}">
        <p14:creationId xmlns:p14="http://schemas.microsoft.com/office/powerpoint/2010/main" val="8209099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PE0200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36528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WordArt 4"/>
          <p:cNvSpPr>
            <a:spLocks noChangeArrowheads="1" noChangeShapeType="1"/>
          </p:cNvSpPr>
          <p:nvPr/>
        </p:nvSpPr>
        <p:spPr bwMode="auto">
          <a:xfrm>
            <a:off x="914400" y="762000"/>
            <a:ext cx="4114800" cy="510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0"/>
            <a:r>
              <a:rPr lang="en-US" sz="3600" kern="10" dirty="0">
                <a:ln w="63500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Materials </a:t>
            </a:r>
          </a:p>
          <a:p>
            <a:pPr rtl="0"/>
            <a:r>
              <a:rPr lang="en-US" sz="3600" kern="10" dirty="0">
                <a:ln w="63500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and </a:t>
            </a:r>
          </a:p>
          <a:p>
            <a:pPr rtl="0"/>
            <a:r>
              <a:rPr lang="en-US" sz="3600" kern="10" dirty="0" smtClean="0">
                <a:ln w="63500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Methods</a:t>
            </a:r>
            <a:endParaRPr lang="ar-EG" sz="3600" kern="10" dirty="0">
              <a:ln w="63500">
                <a:solidFill>
                  <a:srgbClr val="CC0099"/>
                </a:solidFill>
                <a:round/>
                <a:headEnd/>
                <a:tailEnd/>
              </a:ln>
              <a:solidFill>
                <a:srgbClr val="CC0099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&amp;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153400" cy="1828800"/>
          </a:xfrm>
        </p:spPr>
        <p:txBody>
          <a:bodyPr>
            <a:normAutofit lnSpcReduction="10000"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3200" dirty="0" smtClean="0"/>
              <a:t>PARTICPANTS</a:t>
            </a:r>
          </a:p>
          <a:p>
            <a:pPr lvl="1" algn="just" rtl="0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0000"/>
                </a:solidFill>
              </a:rPr>
              <a:t>Thirty five </a:t>
            </a:r>
            <a:r>
              <a:rPr lang="en-US" sz="2800" dirty="0" smtClean="0"/>
              <a:t>healthy college students participated in this study. They were randomly assigned to two groups; </a:t>
            </a:r>
            <a:r>
              <a:rPr lang="en-US" sz="2800" dirty="0" smtClean="0">
                <a:solidFill>
                  <a:srgbClr val="FF0000"/>
                </a:solidFill>
              </a:rPr>
              <a:t>Experimental</a:t>
            </a:r>
            <a:r>
              <a:rPr lang="en-US" sz="2800" dirty="0" smtClean="0"/>
              <a:t> (A) and </a:t>
            </a:r>
            <a:r>
              <a:rPr lang="en-US" sz="2800" dirty="0" smtClean="0">
                <a:solidFill>
                  <a:srgbClr val="FF0000"/>
                </a:solidFill>
              </a:rPr>
              <a:t>control</a:t>
            </a:r>
            <a:r>
              <a:rPr lang="en-US" sz="2800" dirty="0" smtClean="0"/>
              <a:t> (B)</a:t>
            </a:r>
          </a:p>
          <a:p>
            <a:pPr lvl="1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96411148"/>
              </p:ext>
            </p:extLst>
          </p:nvPr>
        </p:nvGraphicFramePr>
        <p:xfrm>
          <a:off x="0" y="3657600"/>
          <a:ext cx="9144000" cy="3249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4168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Experimental</a:t>
                      </a:r>
                      <a:endParaRPr lang="en-US" sz="2800" dirty="0"/>
                    </a:p>
                  </a:txBody>
                  <a:tcPr marL="39244" marR="39244" marT="19629" marB="196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Control</a:t>
                      </a:r>
                      <a:endParaRPr lang="en-US" sz="2800" dirty="0"/>
                    </a:p>
                  </a:txBody>
                  <a:tcPr marL="39244" marR="39244" marT="19629" marB="19629" anchor="ctr"/>
                </a:tc>
              </a:tr>
              <a:tr h="2783525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Tw Cen MT (Body)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w Cen MT (Body)"/>
                          <a:ea typeface="+mn-ea"/>
                          <a:cs typeface="+mn-cs"/>
                        </a:rPr>
                        <a:t>Twenty participants </a:t>
                      </a:r>
                    </a:p>
                    <a:p>
                      <a:pPr algn="l" rtl="0"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w Cen MT (Body)"/>
                          <a:ea typeface="+mn-ea"/>
                          <a:cs typeface="+mn-cs"/>
                        </a:rPr>
                        <a:t> (10 male &amp;</a:t>
                      </a:r>
                      <a:r>
                        <a:rPr kumimoji="0" lang="en-US" sz="2400" kern="1200" baseline="0" dirty="0" smtClean="0">
                          <a:solidFill>
                            <a:schemeClr val="dk1"/>
                          </a:solidFill>
                          <a:latin typeface="Tw Cen MT (Body)"/>
                          <a:ea typeface="+mn-ea"/>
                          <a:cs typeface="+mn-cs"/>
                        </a:rPr>
                        <a:t> 10 female)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2400" kern="1200" baseline="0" dirty="0" smtClean="0">
                          <a:solidFill>
                            <a:schemeClr val="dk1"/>
                          </a:solidFill>
                          <a:latin typeface="Tw Cen MT (Body)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ar-EG" sz="2400" dirty="0" smtClean="0">
                          <a:latin typeface="Tw Cen MT (Body)"/>
                        </a:rPr>
                        <a:t>Age 20.7 </a:t>
                      </a:r>
                      <a:r>
                        <a:rPr lang="en-US" altLang="ar-EG" sz="2400" b="0" dirty="0" smtClean="0">
                          <a:latin typeface="Tw Cen MT (Body)"/>
                        </a:rPr>
                        <a:t>±</a:t>
                      </a:r>
                      <a:r>
                        <a:rPr lang="en-US" altLang="ar-EG" sz="2400" dirty="0" smtClean="0">
                          <a:latin typeface="Tw Cen MT (Body)"/>
                        </a:rPr>
                        <a:t> 2.37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ar-EG" sz="2400" dirty="0" smtClean="0">
                          <a:latin typeface="Tw Cen MT (Body)"/>
                        </a:rPr>
                        <a:t>Weight 66.6 </a:t>
                      </a:r>
                      <a:r>
                        <a:rPr lang="en-US" altLang="ar-EG" sz="2400" b="0" dirty="0" smtClean="0">
                          <a:latin typeface="Tw Cen MT (Body)"/>
                        </a:rPr>
                        <a:t>±</a:t>
                      </a:r>
                      <a:r>
                        <a:rPr lang="en-US" altLang="ar-EG" sz="2400" dirty="0" smtClean="0">
                          <a:latin typeface="Tw Cen MT (Body)"/>
                        </a:rPr>
                        <a:t> 12.1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ar-EG" sz="2400" dirty="0" smtClean="0">
                          <a:latin typeface="Tw Cen MT (Body)"/>
                        </a:rPr>
                        <a:t>Height 166.7 </a:t>
                      </a:r>
                      <a:r>
                        <a:rPr lang="en-US" altLang="ar-EG" sz="2400" b="0" dirty="0" smtClean="0">
                          <a:latin typeface="Tw Cen MT (Body)"/>
                        </a:rPr>
                        <a:t>±</a:t>
                      </a:r>
                      <a:r>
                        <a:rPr lang="en-US" altLang="ar-EG" sz="2400" dirty="0" smtClean="0">
                          <a:latin typeface="Tw Cen MT (Body)"/>
                        </a:rPr>
                        <a:t> 7.8      </a:t>
                      </a:r>
                      <a:endParaRPr lang="en-US" sz="2400" dirty="0"/>
                    </a:p>
                  </a:txBody>
                  <a:tcPr marL="39244" marR="39244" marT="19629" marB="19629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w Cen MT (Body)"/>
                          <a:ea typeface="+mn-ea"/>
                          <a:cs typeface="+mn-cs"/>
                        </a:rPr>
                        <a:t>Fifteen participants </a:t>
                      </a:r>
                    </a:p>
                    <a:p>
                      <a:pPr algn="just" rtl="0"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Tw Cen MT (Body)"/>
                          <a:ea typeface="+mn-ea"/>
                          <a:cs typeface="+mn-cs"/>
                        </a:rPr>
                        <a:t> (6 male &amp;</a:t>
                      </a:r>
                      <a:r>
                        <a:rPr kumimoji="0" lang="en-US" sz="2400" kern="1200" baseline="0" dirty="0" smtClean="0">
                          <a:solidFill>
                            <a:schemeClr val="dk1"/>
                          </a:solidFill>
                          <a:latin typeface="Tw Cen MT (Body)"/>
                          <a:ea typeface="+mn-ea"/>
                          <a:cs typeface="+mn-cs"/>
                        </a:rPr>
                        <a:t> 9 female) </a:t>
                      </a:r>
                    </a:p>
                    <a:p>
                      <a:pPr algn="just" rtl="0"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en-US" altLang="ar-EG" sz="2400" dirty="0" smtClean="0">
                          <a:latin typeface="Tw Cen MT (Body)"/>
                        </a:rPr>
                        <a:t>Age 20.3 </a:t>
                      </a:r>
                      <a:r>
                        <a:rPr lang="en-US" altLang="ar-EG" sz="2400" b="0" dirty="0" smtClean="0">
                          <a:latin typeface="Tw Cen MT (Body)"/>
                        </a:rPr>
                        <a:t>±</a:t>
                      </a:r>
                      <a:r>
                        <a:rPr lang="en-US" altLang="ar-EG" sz="2400" dirty="0" smtClean="0">
                          <a:latin typeface="Tw Cen MT (Body)"/>
                        </a:rPr>
                        <a:t> 0.61 </a:t>
                      </a:r>
                    </a:p>
                    <a:p>
                      <a:pPr algn="just" rtl="0"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en-US" altLang="ar-EG" sz="2400" dirty="0" smtClean="0">
                          <a:latin typeface="Tw Cen MT (Body)"/>
                        </a:rPr>
                        <a:t> Weight 68.6 ± 12.2 </a:t>
                      </a:r>
                    </a:p>
                    <a:p>
                      <a:pPr algn="just" rtl="0"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en-US" altLang="ar-EG" sz="2400" dirty="0" smtClean="0">
                          <a:latin typeface="Tw Cen MT (Body)"/>
                        </a:rPr>
                        <a:t> Height</a:t>
                      </a:r>
                      <a:r>
                        <a:rPr lang="ar-EG" altLang="ar-EG" sz="2400" dirty="0" smtClean="0">
                          <a:latin typeface="Tw Cen MT (Body)"/>
                        </a:rPr>
                        <a:t> </a:t>
                      </a:r>
                      <a:r>
                        <a:rPr lang="en-US" altLang="ar-EG" sz="2400" dirty="0" smtClean="0">
                          <a:latin typeface="Tw Cen MT (Body)"/>
                        </a:rPr>
                        <a:t> 164.3 </a:t>
                      </a:r>
                      <a:r>
                        <a:rPr lang="en-US" altLang="ar-EG" sz="2400" b="0" dirty="0" smtClean="0">
                          <a:latin typeface="Tw Cen MT (Body)"/>
                        </a:rPr>
                        <a:t>±</a:t>
                      </a:r>
                      <a:r>
                        <a:rPr lang="en-US" altLang="ar-EG" sz="2400" dirty="0" smtClean="0">
                          <a:latin typeface="Tw Cen MT (Body)"/>
                        </a:rPr>
                        <a:t> 7.6  </a:t>
                      </a:r>
                      <a:endParaRPr kumimoji="0" lang="en-US" sz="2400" kern="1200" baseline="0" dirty="0" smtClean="0">
                        <a:solidFill>
                          <a:schemeClr val="dk1"/>
                        </a:solidFill>
                        <a:latin typeface="Tw Cen MT (Body)"/>
                        <a:ea typeface="+mn-ea"/>
                        <a:cs typeface="+mn-cs"/>
                      </a:endParaRPr>
                    </a:p>
                  </a:txBody>
                  <a:tcPr marL="39244" marR="39244" marT="19629" marB="19629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838200"/>
            <a:ext cx="8153400" cy="4953000"/>
          </a:xfrm>
        </p:spPr>
        <p:txBody>
          <a:bodyPr anchor="ctr">
            <a:normAutofit/>
          </a:bodyPr>
          <a:lstStyle/>
          <a:p>
            <a:pPr algn="just">
              <a:buNone/>
            </a:pPr>
            <a:r>
              <a:rPr lang="en-US" sz="2800" dirty="0" smtClean="0"/>
              <a:t>   Many models of the spine consider stability in terms of the </a:t>
            </a:r>
            <a:r>
              <a:rPr lang="en-US" sz="2800" dirty="0" smtClean="0">
                <a:solidFill>
                  <a:srgbClr val="FF0000"/>
                </a:solidFill>
              </a:rPr>
              <a:t>ability</a:t>
            </a:r>
            <a:r>
              <a:rPr lang="en-US" sz="2800" dirty="0" smtClean="0"/>
              <a:t> of the spine to withstand compressive forces and resist buckling. </a:t>
            </a:r>
          </a:p>
          <a:p>
            <a:pPr marL="0" indent="0">
              <a:buNone/>
            </a:pPr>
            <a:endParaRPr lang="en-US" sz="3300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&amp;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153400" cy="1828800"/>
          </a:xfrm>
        </p:spPr>
        <p:txBody>
          <a:bodyPr/>
          <a:lstStyle/>
          <a:p>
            <a:pPr algn="l" rtl="0">
              <a:buFont typeface="Wingdings" pitchFamily="2" charset="2"/>
              <a:buChar char="§"/>
            </a:pPr>
            <a:r>
              <a:rPr lang="en-US" sz="3200" dirty="0" smtClean="0"/>
              <a:t>Inclusion and exclusion criteria:</a:t>
            </a:r>
          </a:p>
          <a:p>
            <a:pPr lvl="1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15039307"/>
              </p:ext>
            </p:extLst>
          </p:nvPr>
        </p:nvGraphicFramePr>
        <p:xfrm>
          <a:off x="0" y="2302734"/>
          <a:ext cx="9144000" cy="4528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4168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Inclusion criteria</a:t>
                      </a:r>
                      <a:endParaRPr lang="en-US" sz="2800" dirty="0"/>
                    </a:p>
                  </a:txBody>
                  <a:tcPr marL="39244" marR="39244" marT="19629" marB="196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Exclusion criteria</a:t>
                      </a:r>
                      <a:endParaRPr lang="en-US" sz="2800" dirty="0"/>
                    </a:p>
                  </a:txBody>
                  <a:tcPr marL="39244" marR="39244" marT="19629" marB="19629" anchor="ctr"/>
                </a:tc>
              </a:tr>
              <a:tr h="2783525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Tw Cen MT (Body)"/>
                          <a:ea typeface="+mn-ea"/>
                          <a:cs typeface="+mn-cs"/>
                        </a:rPr>
                        <a:t> 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Tw Cen MT (Body)"/>
                        <a:ea typeface="+mn-ea"/>
                        <a:cs typeface="+mn-cs"/>
                      </a:endParaRPr>
                    </a:p>
                    <a:p>
                      <a:pPr marL="342900" indent="-342900" algn="just" rtl="0">
                        <a:lnSpc>
                          <a:spcPct val="130000"/>
                        </a:lnSpc>
                        <a:spcBef>
                          <a:spcPct val="20000"/>
                        </a:spcBef>
                        <a:buSzPct val="95000"/>
                        <a:buFont typeface="Wingdings" panose="05000000000000000000" pitchFamily="2" charset="2"/>
                        <a:buChar char="§"/>
                      </a:pPr>
                      <a:r>
                        <a:rPr lang="en-US" altLang="ar-EG" sz="2400" dirty="0" smtClean="0">
                          <a:latin typeface="Tw Cen MT (Body)w Roman"/>
                        </a:rPr>
                        <a:t>Good abdominal muscle strength.  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ar-EG" sz="2400" dirty="0" smtClean="0">
                          <a:latin typeface="Tw Cen MT (Body)w Roman"/>
                        </a:rPr>
                        <a:t>Normal flexibility of the lower back muscles</a:t>
                      </a:r>
                      <a:endParaRPr kumimoji="0" lang="en-US" sz="2400" kern="1200" baseline="0" dirty="0" smtClean="0">
                        <a:solidFill>
                          <a:schemeClr val="dk1"/>
                        </a:solidFill>
                        <a:latin typeface="Tw Cen MT (Body)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ar-EG" sz="2400" dirty="0" smtClean="0">
                        <a:latin typeface="Tw Cen MT (Body)w Roman"/>
                      </a:endParaRPr>
                    </a:p>
                  </a:txBody>
                  <a:tcPr marL="39244" marR="39244" marT="19629" marB="19629"/>
                </a:tc>
                <a:tc>
                  <a:txBody>
                    <a:bodyPr/>
                    <a:lstStyle/>
                    <a:p>
                      <a:pPr marL="342900" indent="-342900" algn="justLow" rtl="0">
                        <a:lnSpc>
                          <a:spcPct val="130000"/>
                        </a:lnSpc>
                        <a:spcBef>
                          <a:spcPct val="20000"/>
                        </a:spcBef>
                        <a:buSzPct val="95000"/>
                        <a:buFont typeface="Wingdings" panose="05000000000000000000" pitchFamily="2" charset="2"/>
                        <a:buChar char="§"/>
                      </a:pPr>
                      <a:r>
                        <a:rPr lang="en-US" altLang="ar-EG" sz="2400" dirty="0" smtClean="0">
                          <a:latin typeface="Tw Cen MT (Body)w Roman"/>
                        </a:rPr>
                        <a:t>Previous core stability exercise program experience.</a:t>
                      </a:r>
                    </a:p>
                    <a:p>
                      <a:pPr marL="342900" indent="-342900" algn="just" rtl="0">
                        <a:lnSpc>
                          <a:spcPct val="130000"/>
                        </a:lnSpc>
                        <a:spcBef>
                          <a:spcPct val="20000"/>
                        </a:spcBef>
                        <a:buSzPct val="95000"/>
                        <a:buFont typeface="Wingdings" panose="05000000000000000000" pitchFamily="2" charset="2"/>
                        <a:buChar char="§"/>
                      </a:pPr>
                      <a:r>
                        <a:rPr lang="en-US" altLang="ar-EG" sz="2400" dirty="0" smtClean="0">
                          <a:latin typeface="Tw Cen MT (Body)w Roman"/>
                        </a:rPr>
                        <a:t>Low back episodes during the previous year prior to participating in the study.</a:t>
                      </a:r>
                    </a:p>
                    <a:p>
                      <a:pPr marL="342900" indent="-342900" algn="just" rtl="0">
                        <a:lnSpc>
                          <a:spcPct val="130000"/>
                        </a:lnSpc>
                        <a:spcBef>
                          <a:spcPct val="20000"/>
                        </a:spcBef>
                        <a:buSzPct val="95000"/>
                        <a:buFont typeface="Wingdings" panose="05000000000000000000" pitchFamily="2" charset="2"/>
                        <a:buChar char="§"/>
                      </a:pPr>
                      <a:r>
                        <a:rPr lang="en-US" altLang="ar-EG" sz="2400" dirty="0" smtClean="0">
                          <a:latin typeface="Tw Cen MT (Body)w Roman"/>
                        </a:rPr>
                        <a:t>Tightness in hip flexors and extensors.</a:t>
                      </a:r>
                    </a:p>
                    <a:p>
                      <a:pPr marL="342900" indent="-342900" algn="just" rtl="0">
                        <a:lnSpc>
                          <a:spcPct val="130000"/>
                        </a:lnSpc>
                        <a:spcBef>
                          <a:spcPct val="20000"/>
                        </a:spcBef>
                        <a:buSzPct val="95000"/>
                        <a:buFont typeface="Wingdings" panose="05000000000000000000" pitchFamily="2" charset="2"/>
                        <a:buChar char="§"/>
                      </a:pPr>
                      <a:r>
                        <a:rPr lang="en-US" altLang="ar-EG" sz="2400" dirty="0" smtClean="0">
                          <a:latin typeface="Tw Cen MT (Body)w Roman"/>
                        </a:rPr>
                        <a:t>Any deformity</a:t>
                      </a:r>
                      <a:r>
                        <a:rPr lang="en-US" altLang="ar-EG" sz="2000" dirty="0" smtClean="0">
                          <a:latin typeface="Tw Cen MT (Body)w Roman"/>
                        </a:rPr>
                        <a:t>.  </a:t>
                      </a:r>
                      <a:endParaRPr kumimoji="0" lang="en-US" sz="2000" kern="1200" baseline="0" dirty="0" smtClean="0">
                        <a:solidFill>
                          <a:schemeClr val="dk1"/>
                        </a:solidFill>
                        <a:latin typeface="Tw Cen MT (Body)"/>
                        <a:ea typeface="+mn-ea"/>
                        <a:cs typeface="+mn-cs"/>
                      </a:endParaRPr>
                    </a:p>
                  </a:txBody>
                  <a:tcPr marL="39244" marR="39244" marT="19629" marB="1962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3133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5257800" y="2819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en-US" altLang="ar-EG"/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4648200" y="1676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en-US" altLang="ar-EG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MATERIALS &amp; METHODS </a:t>
            </a:r>
            <a:r>
              <a:rPr lang="en-US" sz="3600" dirty="0" smtClean="0"/>
              <a:t>(</a:t>
            </a:r>
            <a:r>
              <a:rPr lang="en-US" dirty="0" smtClean="0"/>
              <a:t>cont</a:t>
            </a:r>
            <a:r>
              <a:rPr lang="en-US" sz="3600" dirty="0" smtClean="0"/>
              <a:t>)</a:t>
            </a:r>
            <a:endParaRPr lang="en-US" dirty="0"/>
          </a:p>
        </p:txBody>
      </p:sp>
      <p:sp>
        <p:nvSpPr>
          <p:cNvPr id="30" name="TextBox 4"/>
          <p:cNvSpPr txBox="1">
            <a:spLocks noChangeArrowheads="1"/>
          </p:cNvSpPr>
          <p:nvPr/>
        </p:nvSpPr>
        <p:spPr bwMode="auto">
          <a:xfrm>
            <a:off x="152400" y="1569423"/>
            <a:ext cx="33265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ar-EG" sz="3200" dirty="0" smtClean="0">
                <a:solidFill>
                  <a:srgbClr val="FF0000"/>
                </a:solidFill>
                <a:latin typeface="Tw Cen MT (Body)"/>
              </a:rPr>
              <a:t>Instrumentations:</a:t>
            </a:r>
            <a:endParaRPr lang="ar-EG" altLang="ar-EG" sz="3200" dirty="0">
              <a:solidFill>
                <a:srgbClr val="FF0000"/>
              </a:solidFill>
              <a:latin typeface="Tw Cen MT (Body)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78975987"/>
              </p:ext>
            </p:extLst>
          </p:nvPr>
        </p:nvGraphicFramePr>
        <p:xfrm>
          <a:off x="571500" y="1600200"/>
          <a:ext cx="8001000" cy="4424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1C1C47-0506-429A-9EB1-7A349F739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F61C1C47-0506-429A-9EB1-7A349F739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F61C1C47-0506-429A-9EB1-7A349F739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F61C1C47-0506-429A-9EB1-7A349F7392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5241A3-5691-4A67-8DBE-F36256E09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575241A3-5691-4A67-8DBE-F36256E09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575241A3-5691-4A67-8DBE-F36256E09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575241A3-5691-4A67-8DBE-F36256E09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Graphic spid="2" grpId="0">
        <p:bldSub>
          <a:bldDgm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5257800" y="2819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en-US" altLang="ar-EG"/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4648200" y="1676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en-US" altLang="ar-EG"/>
          </a:p>
        </p:txBody>
      </p:sp>
      <p:pic>
        <p:nvPicPr>
          <p:cNvPr id="17" name="Picture 23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5" t="7497" r="6972"/>
          <a:stretch>
            <a:fillRect/>
          </a:stretch>
        </p:blipFill>
        <p:spPr bwMode="auto">
          <a:xfrm>
            <a:off x="3054043" y="2322000"/>
            <a:ext cx="3035915" cy="45360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419600" y="2362200"/>
            <a:ext cx="2133600" cy="400050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0000CC"/>
                </a:solidFill>
                <a:latin typeface="Tw Cen MT (Body)"/>
              </a:rPr>
              <a:t>Testing chair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5410200" y="2743200"/>
            <a:ext cx="0" cy="762000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0" name="Line 3"/>
          <p:cNvSpPr>
            <a:spLocks noChangeShapeType="1"/>
          </p:cNvSpPr>
          <p:nvPr/>
        </p:nvSpPr>
        <p:spPr bwMode="auto">
          <a:xfrm>
            <a:off x="3124200" y="2819400"/>
            <a:ext cx="838200" cy="0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14400" y="2590800"/>
            <a:ext cx="2362200" cy="400050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0000CC"/>
                </a:solidFill>
                <a:latin typeface="Tw Cen MT (Body)w Roman"/>
              </a:rPr>
              <a:t>Computer system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838200" y="3810000"/>
            <a:ext cx="1905000" cy="400050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rtl="0"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0000CC"/>
                </a:solidFill>
                <a:latin typeface="Tw Cen MT (Body)w Roman"/>
              </a:rPr>
              <a:t>Dynamometer</a:t>
            </a: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2743200" y="4038600"/>
            <a:ext cx="762000" cy="0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 rot="10800000">
            <a:off x="5105401" y="4648200"/>
            <a:ext cx="1295400" cy="0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2971800" y="3429000"/>
            <a:ext cx="762000" cy="0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990600" y="3200400"/>
            <a:ext cx="2057400" cy="400050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0000CC"/>
                </a:solidFill>
                <a:latin typeface="Tw Cen MT (Body)w Roman"/>
              </a:rPr>
              <a:t>Control panel</a:t>
            </a: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6019800" y="4419600"/>
            <a:ext cx="2471737" cy="400050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0000CC"/>
                </a:solidFill>
                <a:latin typeface="Tw Cen MT (Body)"/>
              </a:rPr>
              <a:t>Adjustable straps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3048000" y="6250200"/>
            <a:ext cx="3048000" cy="68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/>
          <a:extLst/>
        </p:spPr>
        <p:txBody>
          <a:bodyPr/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b="1" dirty="0" smtClean="0">
                <a:latin typeface="Tw Cen MT (Body)"/>
              </a:rPr>
              <a:t>The Biodex Isokinetic </a:t>
            </a:r>
          </a:p>
          <a:p>
            <a:pPr algn="ctr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b="1" dirty="0" smtClean="0">
                <a:latin typeface="Tw Cen MT (Body)"/>
              </a:rPr>
              <a:t>System III</a:t>
            </a:r>
            <a:r>
              <a:rPr lang="en-US" sz="1800" dirty="0" smtClean="0">
                <a:latin typeface="Tw Cen MT (Body)"/>
              </a:rPr>
              <a:t> 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MATERIALS &amp; METHODS </a:t>
            </a:r>
            <a:r>
              <a:rPr lang="en-US" sz="3600" dirty="0" smtClean="0"/>
              <a:t>(</a:t>
            </a:r>
            <a:r>
              <a:rPr lang="en-US" dirty="0" smtClean="0"/>
              <a:t>cont</a:t>
            </a:r>
            <a:r>
              <a:rPr lang="en-US" sz="3600" dirty="0" smtClean="0"/>
              <a:t>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55785" y="1600200"/>
            <a:ext cx="6349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ctr"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ar-EG" sz="2800" dirty="0">
                <a:latin typeface="Tw Cen MT (Body)"/>
              </a:rPr>
              <a:t>The Biodex Isokinetic Dynamometer 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2022094676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5257800" y="2819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en-US" altLang="ar-EG"/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4648200" y="1676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en-US" altLang="ar-EG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MATERIALS &amp; METHODS </a:t>
            </a:r>
            <a:r>
              <a:rPr lang="en-US" sz="3600" dirty="0" smtClean="0"/>
              <a:t>(</a:t>
            </a:r>
            <a:r>
              <a:rPr lang="en-US" dirty="0" smtClean="0"/>
              <a:t>cont</a:t>
            </a:r>
            <a:r>
              <a:rPr lang="en-US" sz="3600" dirty="0" smtClean="0"/>
              <a:t>)</a:t>
            </a:r>
            <a:endParaRPr lang="en-US" dirty="0"/>
          </a:p>
        </p:txBody>
      </p:sp>
      <p:sp>
        <p:nvSpPr>
          <p:cNvPr id="30" name="TextBox 4"/>
          <p:cNvSpPr txBox="1">
            <a:spLocks noChangeArrowheads="1"/>
          </p:cNvSpPr>
          <p:nvPr/>
        </p:nvSpPr>
        <p:spPr bwMode="auto">
          <a:xfrm>
            <a:off x="152400" y="1569423"/>
            <a:ext cx="33265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ar-EG" sz="3200" dirty="0" smtClean="0">
                <a:solidFill>
                  <a:srgbClr val="FF0000"/>
                </a:solidFill>
                <a:latin typeface="Tw Cen MT (Body)"/>
              </a:rPr>
              <a:t>Instrumentations:</a:t>
            </a:r>
            <a:endParaRPr lang="ar-EG" altLang="ar-EG" sz="3200" dirty="0">
              <a:solidFill>
                <a:srgbClr val="FF0000"/>
              </a:solidFill>
              <a:latin typeface="Tw Cen MT (Body)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35502540"/>
              </p:ext>
            </p:extLst>
          </p:nvPr>
        </p:nvGraphicFramePr>
        <p:xfrm>
          <a:off x="571500" y="1828800"/>
          <a:ext cx="8001000" cy="4424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0483457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BBB50B-7ED8-4512-9C78-6801AA8A7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63BBB50B-7ED8-4512-9C78-6801AA8A7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63BBB50B-7ED8-4512-9C78-6801AA8A7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63BBB50B-7ED8-4512-9C78-6801AA8A7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07B6A8-8F76-4D48-BBAC-DC1352F17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9E07B6A8-8F76-4D48-BBAC-DC1352F17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9E07B6A8-8F76-4D48-BBAC-DC1352F17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9E07B6A8-8F76-4D48-BBAC-DC1352F170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Graphic spid="2" grpId="0">
        <p:bldSub>
          <a:bldDgm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5257800" y="2819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en-US" altLang="ar-EG"/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4876800" y="1676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en-US" altLang="ar-EG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68313" y="2190750"/>
            <a:ext cx="2362200" cy="400050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0000CC"/>
                </a:solidFill>
                <a:latin typeface="Tw Cen MT (Body)"/>
              </a:rPr>
              <a:t>Display screen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427038" y="3254375"/>
            <a:ext cx="2057400" cy="708025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0000CC"/>
                </a:solidFill>
                <a:latin typeface="Tw Cen MT (Body)"/>
              </a:rPr>
              <a:t>Support handle rails</a:t>
            </a:r>
          </a:p>
        </p:txBody>
      </p:sp>
      <p:sp>
        <p:nvSpPr>
          <p:cNvPr id="20488" name="TextBox 4"/>
          <p:cNvSpPr txBox="1">
            <a:spLocks noChangeArrowheads="1"/>
          </p:cNvSpPr>
          <p:nvPr/>
        </p:nvSpPr>
        <p:spPr bwMode="auto">
          <a:xfrm>
            <a:off x="369490" y="1488758"/>
            <a:ext cx="53030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457200" indent="-457200" eaLnBrk="1" hangingPunct="1"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ar-EG" sz="2800" dirty="0" smtClean="0">
                <a:latin typeface="Tw Cen MT (Body)"/>
              </a:rPr>
              <a:t>The </a:t>
            </a:r>
            <a:r>
              <a:rPr lang="en-US" altLang="ar-EG" sz="2800" dirty="0">
                <a:latin typeface="Tw Cen MT (Body)"/>
              </a:rPr>
              <a:t>Biodex Balance system</a:t>
            </a:r>
            <a:endParaRPr lang="ar-EG" altLang="ar-EG" sz="2800" dirty="0">
              <a:latin typeface="Tw Cen MT (Body)"/>
            </a:endParaRPr>
          </a:p>
        </p:txBody>
      </p:sp>
      <p:pic>
        <p:nvPicPr>
          <p:cNvPr id="28" name="Picture 7" descr="Picture 003"/>
          <p:cNvPicPr>
            <a:picLocks noChangeAspect="1" noChangeArrowheads="1"/>
          </p:cNvPicPr>
          <p:nvPr/>
        </p:nvPicPr>
        <p:blipFill>
          <a:blip r:embed="rId3">
            <a:lum brigh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0"/>
          <a:stretch>
            <a:fillRect/>
          </a:stretch>
        </p:blipFill>
        <p:spPr bwMode="auto">
          <a:xfrm>
            <a:off x="2916238" y="2030412"/>
            <a:ext cx="3478212" cy="47513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Line 3"/>
          <p:cNvSpPr>
            <a:spLocks noChangeShapeType="1"/>
          </p:cNvSpPr>
          <p:nvPr/>
        </p:nvSpPr>
        <p:spPr bwMode="auto">
          <a:xfrm>
            <a:off x="2843213" y="2438400"/>
            <a:ext cx="1044575" cy="0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2514600" y="3581400"/>
            <a:ext cx="762000" cy="0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3162300" y="5589588"/>
            <a:ext cx="762000" cy="0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227138" y="5373688"/>
            <a:ext cx="1905000" cy="400050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rtl="0"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0000CC"/>
                </a:solidFill>
                <a:latin typeface="Tw Cen MT (Body)"/>
              </a:rPr>
              <a:t>Platform</a:t>
            </a:r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 rot="10800000">
            <a:off x="5867400" y="3581400"/>
            <a:ext cx="1296988" cy="0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7164388" y="3409950"/>
            <a:ext cx="1584325" cy="400050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0000CC"/>
                </a:solidFill>
                <a:latin typeface="Tw Cen MT (Body)"/>
              </a:rPr>
              <a:t>Printer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MATERIALS &amp; METHODS </a:t>
            </a:r>
            <a:r>
              <a:rPr lang="en-US" sz="3600" dirty="0" smtClean="0"/>
              <a:t>(</a:t>
            </a:r>
            <a:r>
              <a:rPr lang="en-US" dirty="0" smtClean="0"/>
              <a:t>cont</a:t>
            </a:r>
            <a:r>
              <a:rPr lang="en-US" sz="3600" dirty="0" smtClean="0"/>
              <a:t>)</a:t>
            </a:r>
            <a:endParaRPr lang="en-US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20488" grpId="0"/>
      <p:bldP spid="20" grpId="0" animBg="1"/>
      <p:bldP spid="25" grpId="0" animBg="1"/>
      <p:bldP spid="23" grpId="0" animBg="1"/>
      <p:bldP spid="22" grpId="0" animBg="1"/>
      <p:bldP spid="24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&amp; METHODS </a:t>
            </a:r>
            <a:r>
              <a:rPr lang="en-US" sz="3600" dirty="0" smtClean="0"/>
              <a:t>(</a:t>
            </a:r>
            <a:r>
              <a:rPr lang="en-US" dirty="0" smtClean="0"/>
              <a:t>cont</a:t>
            </a:r>
            <a:r>
              <a:rPr lang="en-US" sz="3600" dirty="0" smtClean="0"/>
              <a:t>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97401453"/>
              </p:ext>
            </p:extLst>
          </p:nvPr>
        </p:nvGraphicFramePr>
        <p:xfrm>
          <a:off x="306388" y="1981200"/>
          <a:ext cx="8531225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E90A8C-595F-40C6-B29B-448B0592F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A7E90A8C-595F-40C6-B29B-448B0592F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A7E90A8C-595F-40C6-B29B-448B0592F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6F01CD-3780-45AF-8E96-B91B8ED15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106F01CD-3780-45AF-8E96-B91B8ED15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106F01CD-3780-45AF-8E96-B91B8ED15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D36B54-67CB-4947-957A-6921ED052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90D36B54-67CB-4947-957A-6921ED052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90D36B54-67CB-4947-957A-6921ED052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A122E3-30D8-4F73-9EF9-58BCFBA29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94A122E3-30D8-4F73-9EF9-58BCFBA29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94A122E3-30D8-4F73-9EF9-58BCFBA29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4FC2C92-5C76-4D37-93B2-7A5814E4C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24FC2C92-5C76-4D37-93B2-7A5814E4C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24FC2C92-5C76-4D37-93B2-7A5814E4C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6"/>
          <p:cNvSpPr txBox="1">
            <a:spLocks noChangeArrowheads="1"/>
          </p:cNvSpPr>
          <p:nvPr/>
        </p:nvSpPr>
        <p:spPr bwMode="auto">
          <a:xfrm>
            <a:off x="5257800" y="2819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en-US" altLang="ar-EG"/>
          </a:p>
        </p:txBody>
      </p:sp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367920" y="1488758"/>
            <a:ext cx="63033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 typeface="Wingdings 2" pitchFamily="18" charset="2"/>
              <a:buNone/>
            </a:pPr>
            <a:r>
              <a:rPr lang="en-US" altLang="ar-EG" sz="2800" dirty="0">
                <a:solidFill>
                  <a:srgbClr val="FF0000"/>
                </a:solidFill>
                <a:latin typeface="Tw Cen MT (Body)"/>
              </a:rPr>
              <a:t>1- </a:t>
            </a:r>
            <a:r>
              <a:rPr lang="en-US" altLang="ar-EG" sz="2800" dirty="0" smtClean="0">
                <a:solidFill>
                  <a:srgbClr val="FF0000"/>
                </a:solidFill>
                <a:latin typeface="Tw Cen MT (Body)"/>
              </a:rPr>
              <a:t>Isokinetic </a:t>
            </a:r>
            <a:r>
              <a:rPr lang="en-US" altLang="ar-EG" sz="2800" dirty="0">
                <a:solidFill>
                  <a:srgbClr val="FF0000"/>
                </a:solidFill>
                <a:latin typeface="Tw Cen MT (Body)"/>
              </a:rPr>
              <a:t>muscle endurance testing</a:t>
            </a:r>
          </a:p>
        </p:txBody>
      </p:sp>
      <p:pic>
        <p:nvPicPr>
          <p:cNvPr id="15" name="Picture 9" descr="IMG_06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" t="23311" r="18649"/>
          <a:stretch>
            <a:fillRect/>
          </a:stretch>
        </p:blipFill>
        <p:spPr bwMode="auto">
          <a:xfrm>
            <a:off x="5357812" y="2209800"/>
            <a:ext cx="3252788" cy="44291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7467600" y="3563937"/>
            <a:ext cx="463550" cy="169863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ar-EG" altLang="ar-EG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MATERIALS &amp; METHODS </a:t>
            </a:r>
            <a:r>
              <a:rPr lang="en-US" sz="3600" dirty="0" smtClean="0"/>
              <a:t>(</a:t>
            </a:r>
            <a:r>
              <a:rPr lang="en-US" dirty="0" smtClean="0"/>
              <a:t>cont</a:t>
            </a:r>
            <a:r>
              <a:rPr lang="en-US" sz="3600" dirty="0" smtClean="0"/>
              <a:t>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609600" y="2099370"/>
            <a:ext cx="5129212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3"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0000"/>
                </a:solidFill>
              </a:rPr>
              <a:t>Twenty</a:t>
            </a:r>
            <a:r>
              <a:rPr lang="en-US" sz="2800" dirty="0" smtClean="0"/>
              <a:t> </a:t>
            </a:r>
            <a:r>
              <a:rPr lang="en-US" sz="2800" dirty="0"/>
              <a:t>sets of flexion and </a:t>
            </a:r>
            <a:r>
              <a:rPr lang="en-US" sz="2800" dirty="0" smtClean="0"/>
              <a:t>extension</a:t>
            </a:r>
            <a:r>
              <a:rPr lang="en-US" sz="2800" dirty="0"/>
              <a:t>.</a:t>
            </a:r>
          </a:p>
          <a:p>
            <a:pPr lvl="3" algn="just">
              <a:buFont typeface="Wingdings" pitchFamily="2" charset="2"/>
              <a:buChar char="§"/>
            </a:pPr>
            <a:r>
              <a:rPr lang="en-US" sz="2800" dirty="0"/>
              <a:t>trunk ROM (</a:t>
            </a:r>
            <a:r>
              <a:rPr lang="en-US" sz="2800" dirty="0">
                <a:solidFill>
                  <a:srgbClr val="FF0000"/>
                </a:solidFill>
              </a:rPr>
              <a:t>70°</a:t>
            </a:r>
            <a:r>
              <a:rPr lang="en-US" sz="2800" dirty="0"/>
              <a:t>).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pPr lvl="3" algn="just">
              <a:buFont typeface="Wingdings" pitchFamily="2" charset="2"/>
              <a:buChar char="§"/>
            </a:pPr>
            <a:r>
              <a:rPr lang="en-US" sz="2800" dirty="0" smtClean="0"/>
              <a:t>Angular velocity (</a:t>
            </a:r>
            <a:r>
              <a:rPr lang="en-US" sz="2800" dirty="0" smtClean="0">
                <a:solidFill>
                  <a:srgbClr val="FF0000"/>
                </a:solidFill>
              </a:rPr>
              <a:t>180°/</a:t>
            </a:r>
            <a:r>
              <a:rPr lang="en-US" sz="2800" dirty="0">
                <a:solidFill>
                  <a:srgbClr val="FF0000"/>
                </a:solidFill>
              </a:rPr>
              <a:t>sec</a:t>
            </a:r>
            <a:r>
              <a:rPr lang="en-US" sz="2800" dirty="0"/>
              <a:t>). </a:t>
            </a:r>
            <a:r>
              <a:rPr lang="en-US" sz="2800" dirty="0" smtClean="0"/>
              <a:t> </a:t>
            </a:r>
          </a:p>
          <a:p>
            <a:pPr lvl="3"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0000"/>
                </a:solidFill>
              </a:rPr>
              <a:t>Concentric</a:t>
            </a:r>
            <a:r>
              <a:rPr lang="en-US" sz="2800" dirty="0" smtClean="0"/>
              <a:t> contraction mode. </a:t>
            </a:r>
          </a:p>
          <a:p>
            <a:pPr lvl="3">
              <a:buNone/>
            </a:pPr>
            <a:endParaRPr lang="en-US" sz="2800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16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6"/>
          <p:cNvSpPr txBox="1">
            <a:spLocks noChangeArrowheads="1"/>
          </p:cNvSpPr>
          <p:nvPr/>
        </p:nvSpPr>
        <p:spPr bwMode="auto">
          <a:xfrm>
            <a:off x="5257800" y="2819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en-US" altLang="ar-EG"/>
          </a:p>
        </p:txBody>
      </p:sp>
      <p:sp>
        <p:nvSpPr>
          <p:cNvPr id="22532" name="TextBox 2"/>
          <p:cNvSpPr txBox="1">
            <a:spLocks noChangeArrowheads="1"/>
          </p:cNvSpPr>
          <p:nvPr/>
        </p:nvSpPr>
        <p:spPr bwMode="auto">
          <a:xfrm>
            <a:off x="304800" y="1488758"/>
            <a:ext cx="64251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 typeface="Wingdings 2" pitchFamily="18" charset="2"/>
              <a:buNone/>
            </a:pPr>
            <a:r>
              <a:rPr lang="en-US" altLang="ar-EG" sz="2800" dirty="0">
                <a:solidFill>
                  <a:srgbClr val="FF0000"/>
                </a:solidFill>
                <a:latin typeface="Tw Cen MT (Body)"/>
              </a:rPr>
              <a:t>2- Dynamic balance testing procedures</a:t>
            </a:r>
          </a:p>
        </p:txBody>
      </p:sp>
      <p:pic>
        <p:nvPicPr>
          <p:cNvPr id="7" name="Picture 8" descr="IMG_06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t="3885" r="5440"/>
          <a:stretch>
            <a:fillRect/>
          </a:stretch>
        </p:blipFill>
        <p:spPr bwMode="auto">
          <a:xfrm>
            <a:off x="1041400" y="2205038"/>
            <a:ext cx="3025775" cy="42830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AutoShape 9"/>
          <p:cNvSpPr>
            <a:spLocks noChangeArrowheads="1"/>
          </p:cNvSpPr>
          <p:nvPr/>
        </p:nvSpPr>
        <p:spPr bwMode="auto">
          <a:xfrm rot="540000">
            <a:off x="1844675" y="2586038"/>
            <a:ext cx="284163" cy="13335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ar-EG" altLang="ar-EG"/>
          </a:p>
        </p:txBody>
      </p:sp>
      <p:pic>
        <p:nvPicPr>
          <p:cNvPr id="9" name="Picture 14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 t="8563" r="45723" b="24467"/>
          <a:stretch>
            <a:fillRect/>
          </a:stretch>
        </p:blipFill>
        <p:spPr bwMode="auto">
          <a:xfrm>
            <a:off x="5148263" y="2925763"/>
            <a:ext cx="2816225" cy="26638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rot="9840000">
            <a:off x="6561138" y="4048125"/>
            <a:ext cx="971550" cy="98425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524750" y="4652963"/>
            <a:ext cx="1584325" cy="400050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0000CC"/>
                </a:solidFill>
                <a:latin typeface="Tw Cen MT (Body)"/>
              </a:rPr>
              <a:t>Center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MATERIALS &amp; METHODS </a:t>
            </a:r>
            <a:r>
              <a:rPr lang="en-US" sz="3600" dirty="0" smtClean="0"/>
              <a:t>(</a:t>
            </a:r>
            <a:r>
              <a:rPr lang="en-US" dirty="0" smtClean="0"/>
              <a:t>cont</a:t>
            </a:r>
            <a:r>
              <a:rPr lang="en-US" sz="3600" dirty="0" smtClean="0"/>
              <a:t>)</a:t>
            </a:r>
            <a:endParaRPr lang="en-US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8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&amp; METHODS </a:t>
            </a:r>
            <a:r>
              <a:rPr lang="en-US" sz="3600" dirty="0" smtClean="0"/>
              <a:t>(</a:t>
            </a:r>
            <a:r>
              <a:rPr lang="en-US" dirty="0" smtClean="0"/>
              <a:t>cont</a:t>
            </a:r>
            <a:r>
              <a:rPr lang="en-US" sz="3600" dirty="0" smtClean="0"/>
              <a:t>)</a:t>
            </a:r>
            <a:endParaRPr lang="en-US" dirty="0"/>
          </a:p>
        </p:txBody>
      </p:sp>
      <p:pic>
        <p:nvPicPr>
          <p:cNvPr id="12" name="Picture 11" descr="D:\MASTER 2012\Mat &amp; Meth\ready to\IMG_07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0"/>
            <a:ext cx="4114800" cy="345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14" name="Straight Arrow Connector 13"/>
          <p:cNvCxnSpPr/>
          <p:nvPr/>
        </p:nvCxnSpPr>
        <p:spPr>
          <a:xfrm>
            <a:off x="2438400" y="3505200"/>
            <a:ext cx="0" cy="68580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33800" y="4006800"/>
            <a:ext cx="180000" cy="10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" name="Content Placeholder 4" descr="D:\MASTER 2012\Mat &amp; Meth\ready to\IMG_0754.JPG"/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23600" y="3048000"/>
            <a:ext cx="4068000" cy="345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8001000" y="4343400"/>
            <a:ext cx="108000" cy="180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467600" y="3048000"/>
            <a:ext cx="0" cy="72120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1000" y="1512094"/>
            <a:ext cx="8178842" cy="144655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w Cen MT (Headings)"/>
              </a:rPr>
              <a:t>Intervention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Tw Cen MT (Headings)"/>
              </a:rPr>
              <a:t>The core stability exercise program </a:t>
            </a:r>
            <a:r>
              <a:rPr lang="en-US" sz="2800" dirty="0" smtClean="0">
                <a:solidFill>
                  <a:schemeClr val="tx2"/>
                </a:solidFill>
              </a:rPr>
              <a:t>(</a:t>
            </a:r>
            <a:r>
              <a:rPr lang="en-US" sz="2800" dirty="0">
                <a:solidFill>
                  <a:schemeClr val="tx2"/>
                </a:solidFill>
              </a:rPr>
              <a:t>McGill, 2007</a:t>
            </a:r>
            <a:r>
              <a:rPr lang="en-US" sz="2800" dirty="0" smtClean="0">
                <a:solidFill>
                  <a:schemeClr val="tx2"/>
                </a:solidFill>
              </a:rPr>
              <a:t>)</a:t>
            </a:r>
            <a:r>
              <a:rPr lang="en-US" sz="2800" dirty="0" smtClean="0">
                <a:solidFill>
                  <a:schemeClr val="tx2"/>
                </a:solidFill>
                <a:latin typeface="Tw Cen MT (Headings)"/>
              </a:rPr>
              <a:t>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B0F0"/>
                </a:solidFill>
                <a:latin typeface="Tw Cen MT (Headings)"/>
              </a:rPr>
              <a:t>Warm up exercise:</a:t>
            </a:r>
            <a:endParaRPr lang="ar-EG" sz="2800" dirty="0">
              <a:solidFill>
                <a:srgbClr val="00B0F0"/>
              </a:solidFill>
              <a:latin typeface="Tw Cen MT (Headings)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&amp; METHODS </a:t>
            </a:r>
            <a:r>
              <a:rPr lang="en-US" sz="3600" dirty="0" smtClean="0"/>
              <a:t>(</a:t>
            </a:r>
            <a:r>
              <a:rPr lang="en-US" dirty="0" smtClean="0"/>
              <a:t>cont</a:t>
            </a:r>
            <a:r>
              <a:rPr lang="en-US" sz="3600" dirty="0" smtClean="0"/>
              <a:t>)</a:t>
            </a:r>
            <a:endParaRPr lang="en-US" dirty="0"/>
          </a:p>
        </p:txBody>
      </p:sp>
      <p:pic>
        <p:nvPicPr>
          <p:cNvPr id="10" name="Content Placeholder 3" descr="D:\MASTER 2012\Mat &amp; Meth\ready to\IMG_0761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12000" y="2980800"/>
            <a:ext cx="6120000" cy="34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529800" y="4038600"/>
            <a:ext cx="252000" cy="180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5486401" y="4114800"/>
            <a:ext cx="533400" cy="38100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1000" y="1641158"/>
            <a:ext cx="3230372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B0F0"/>
                </a:solidFill>
                <a:latin typeface="Tw Cen MT (Headings)"/>
              </a:rPr>
              <a:t>Curl up exercise:</a:t>
            </a:r>
            <a:endParaRPr lang="ar-EG" sz="2800" dirty="0">
              <a:solidFill>
                <a:srgbClr val="00B0F0"/>
              </a:solidFill>
              <a:latin typeface="Tw Cen MT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17664546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68546" y="1676400"/>
            <a:ext cx="65" cy="553998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 w="38100" cmpd="thickThin">
            <a:solidFill>
              <a:schemeClr val="bg1"/>
            </a:solidFill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en-US" altLang="ar-EG" sz="3600" dirty="0">
              <a:latin typeface="Tw Cen MT (Body)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01700" y="4953000"/>
            <a:ext cx="65" cy="492443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 w="38100" cmpd="thickThin">
            <a:solidFill>
              <a:schemeClr val="bg1"/>
            </a:solidFill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ar-EG" sz="3200" dirty="0">
              <a:latin typeface="Tw Cen MT (Body)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42672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EG" dirty="0"/>
          </a:p>
        </p:txBody>
      </p:sp>
      <p:sp>
        <p:nvSpPr>
          <p:cNvPr id="12" name="TextBox 11"/>
          <p:cNvSpPr txBox="1"/>
          <p:nvPr/>
        </p:nvSpPr>
        <p:spPr>
          <a:xfrm>
            <a:off x="2318919" y="3429000"/>
            <a:ext cx="1930144" cy="206210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Panjabi’s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Model Of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Spinal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Stability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33618191"/>
              </p:ext>
            </p:extLst>
          </p:nvPr>
        </p:nvGraphicFramePr>
        <p:xfrm>
          <a:off x="304800" y="2133600"/>
          <a:ext cx="8534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1000" y="1630978"/>
            <a:ext cx="75438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Panjabi’s model of spinal stability (1992):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3951982"/>
            <a:ext cx="201048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Stabilizing </a:t>
            </a:r>
          </a:p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System </a:t>
            </a:r>
          </a:p>
        </p:txBody>
      </p:sp>
    </p:spTree>
    <p:extLst>
      <p:ext uri="{BB962C8B-B14F-4D97-AF65-F5344CB8AC3E}">
        <p14:creationId xmlns:p14="http://schemas.microsoft.com/office/powerpoint/2010/main" val="15630667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C6D2CB-8A07-4E29-B095-44651CB13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A3C6D2CB-8A07-4E29-B095-44651CB13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A3C6D2CB-8A07-4E29-B095-44651CB13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A3C6D2CB-8A07-4E29-B095-44651CB13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A3C6D2CB-8A07-4E29-B095-44651CB13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61343F-9208-4362-9B59-198080ABE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2461343F-9208-4362-9B59-198080ABE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2461343F-9208-4362-9B59-198080ABE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2461343F-9208-4362-9B59-198080ABE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2461343F-9208-4362-9B59-198080ABE5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8A018F-5334-40AC-8FE1-0501A056D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9B8A018F-5334-40AC-8FE1-0501A056D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9B8A018F-5334-40AC-8FE1-0501A056D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9B8A018F-5334-40AC-8FE1-0501A056D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9B8A018F-5334-40AC-8FE1-0501A056D8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4CF542-63A6-457A-AB40-78BB7B6B5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7F4CF542-63A6-457A-AB40-78BB7B6B5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7F4CF542-63A6-457A-AB40-78BB7B6B5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7F4CF542-63A6-457A-AB40-78BB7B6B5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7F4CF542-63A6-457A-AB40-78BB7B6B5E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15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&amp; METHODS </a:t>
            </a:r>
            <a:r>
              <a:rPr lang="en-US" sz="3600" dirty="0" smtClean="0"/>
              <a:t>(</a:t>
            </a:r>
            <a:r>
              <a:rPr lang="en-US" dirty="0" smtClean="0"/>
              <a:t>cont</a:t>
            </a:r>
            <a:r>
              <a:rPr lang="en-US" sz="3600" dirty="0" smtClean="0"/>
              <a:t>)</a:t>
            </a:r>
            <a:endParaRPr lang="en-US" dirty="0"/>
          </a:p>
        </p:txBody>
      </p:sp>
      <p:pic>
        <p:nvPicPr>
          <p:cNvPr id="7" name="Content Placeholder 3" descr="D:\MASTER 2012\Mat &amp; Meth\ready to\IMG_0765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800" y="3124800"/>
            <a:ext cx="4320000" cy="327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8" name="Straight Arrow Connector 7"/>
          <p:cNvCxnSpPr/>
          <p:nvPr/>
        </p:nvCxnSpPr>
        <p:spPr>
          <a:xfrm rot="16200000" flipV="1">
            <a:off x="1714499" y="4076700"/>
            <a:ext cx="457200" cy="22860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2785954">
            <a:off x="3545362" y="4065271"/>
            <a:ext cx="432000" cy="144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 descr="D:\MASTER 2012\Mat &amp; Meth\ready to\IMG_07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124200"/>
            <a:ext cx="4320000" cy="327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 rot="18780000">
            <a:off x="8358595" y="4032528"/>
            <a:ext cx="141521" cy="36366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6591300" y="4000500"/>
            <a:ext cx="457200" cy="22860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1696" y="1641158"/>
            <a:ext cx="3890809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B0F0"/>
                </a:solidFill>
                <a:latin typeface="Tw Cen MT (Headings)"/>
              </a:rPr>
              <a:t>Side bridge exercise:</a:t>
            </a:r>
            <a:endParaRPr lang="ar-EG" sz="2800" dirty="0">
              <a:solidFill>
                <a:srgbClr val="00B0F0"/>
              </a:solidFill>
              <a:latin typeface="Tw Cen MT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6673639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&amp; METHODS </a:t>
            </a:r>
            <a:r>
              <a:rPr lang="en-US" sz="3600" dirty="0" smtClean="0"/>
              <a:t>(</a:t>
            </a:r>
            <a:r>
              <a:rPr lang="en-US" dirty="0" smtClean="0"/>
              <a:t>cont</a:t>
            </a:r>
            <a:r>
              <a:rPr lang="en-US" sz="3600" dirty="0" smtClean="0"/>
              <a:t>)</a:t>
            </a:r>
            <a:endParaRPr lang="en-US" dirty="0"/>
          </a:p>
        </p:txBody>
      </p:sp>
      <p:pic>
        <p:nvPicPr>
          <p:cNvPr id="10" name="Content Placeholder 3" descr="D:\MASTER 2012\Mat &amp; Meth\ready to\IMG_0774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40000" y="3048000"/>
            <a:ext cx="6264000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11" name="Straight Arrow Connector 10"/>
          <p:cNvCxnSpPr/>
          <p:nvPr/>
        </p:nvCxnSpPr>
        <p:spPr>
          <a:xfrm flipV="1">
            <a:off x="4648200" y="3657598"/>
            <a:ext cx="0" cy="68580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58000" y="4495800"/>
            <a:ext cx="180000" cy="252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641158"/>
            <a:ext cx="4131259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B0F0"/>
                </a:solidFill>
                <a:latin typeface="Tw Cen MT (Headings)"/>
              </a:rPr>
              <a:t>Prone bridge exercise:</a:t>
            </a:r>
            <a:endParaRPr lang="ar-EG" sz="2800" dirty="0">
              <a:solidFill>
                <a:srgbClr val="00B0F0"/>
              </a:solidFill>
              <a:latin typeface="Tw Cen MT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26788291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&amp; METHODS </a:t>
            </a:r>
            <a:r>
              <a:rPr lang="en-US" sz="3600" dirty="0" smtClean="0"/>
              <a:t>(</a:t>
            </a:r>
            <a:r>
              <a:rPr lang="en-US" dirty="0" smtClean="0"/>
              <a:t>cont</a:t>
            </a:r>
            <a:r>
              <a:rPr lang="en-US" sz="3600" dirty="0" smtClean="0"/>
              <a:t>)</a:t>
            </a:r>
            <a:endParaRPr lang="en-US" dirty="0"/>
          </a:p>
        </p:txBody>
      </p:sp>
      <p:pic>
        <p:nvPicPr>
          <p:cNvPr id="7" name="Content Placeholder 3" descr="D:\MASTER 2012\Mat &amp; Meth\ready to\IMG_0751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2000" y="3124200"/>
            <a:ext cx="6480000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8" name="Straight Arrow Connector 7"/>
          <p:cNvCxnSpPr/>
          <p:nvPr/>
        </p:nvCxnSpPr>
        <p:spPr>
          <a:xfrm flipV="1">
            <a:off x="2590800" y="3352800"/>
            <a:ext cx="0" cy="76200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781800" y="3733800"/>
            <a:ext cx="0" cy="60960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" y="1641158"/>
            <a:ext cx="3409908" cy="52322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B0F0"/>
                </a:solidFill>
                <a:latin typeface="Tw Cen MT (Headings)"/>
              </a:rPr>
              <a:t>Bird dog exercise:</a:t>
            </a:r>
            <a:endParaRPr lang="ar-EG" sz="2800" dirty="0">
              <a:solidFill>
                <a:srgbClr val="00B0F0"/>
              </a:solidFill>
              <a:latin typeface="Tw Cen MT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23496489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&amp; METHODS </a:t>
            </a:r>
            <a:r>
              <a:rPr lang="en-US" sz="3600" dirty="0" smtClean="0"/>
              <a:t>(</a:t>
            </a:r>
            <a:r>
              <a:rPr lang="en-US" dirty="0" smtClean="0"/>
              <a:t>cont</a:t>
            </a:r>
            <a:r>
              <a:rPr lang="en-US" sz="36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ln w="31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800" dirty="0" smtClean="0"/>
              <a:t>Data and statistical analysis</a:t>
            </a: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2700338" y="2281237"/>
            <a:ext cx="3852862" cy="1071563"/>
          </a:xfrm>
          <a:prstGeom prst="ellipse">
            <a:avLst/>
          </a:prstGeom>
          <a:solidFill>
            <a:schemeClr val="accent1"/>
          </a:solidFill>
          <a:ln w="63500" algn="ctr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ar-EG" b="1" dirty="0">
                <a:solidFill>
                  <a:schemeClr val="bg1"/>
                </a:solidFill>
                <a:latin typeface="Tw Cen MT (Body)"/>
              </a:rPr>
              <a:t>Independent variables</a:t>
            </a:r>
          </a:p>
        </p:txBody>
      </p:sp>
      <p:sp>
        <p:nvSpPr>
          <p:cNvPr id="17" name="AutoShape 135"/>
          <p:cNvSpPr>
            <a:spLocks noChangeAspect="1"/>
          </p:cNvSpPr>
          <p:nvPr/>
        </p:nvSpPr>
        <p:spPr bwMode="auto">
          <a:xfrm rot="-5400000">
            <a:off x="4237038" y="2457450"/>
            <a:ext cx="669925" cy="3406775"/>
          </a:xfrm>
          <a:prstGeom prst="rightBrace">
            <a:avLst>
              <a:gd name="adj1" fmla="val 50123"/>
              <a:gd name="adj2" fmla="val 50000"/>
            </a:avLst>
          </a:prstGeom>
          <a:noFill/>
          <a:ln w="539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ar-EG" altLang="ar-EG" dirty="0">
              <a:solidFill>
                <a:srgbClr val="C00000"/>
              </a:solidFill>
            </a:endParaRP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381000" y="4953000"/>
            <a:ext cx="3808412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63500" algn="ctr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ar-EG" b="1" dirty="0">
                <a:solidFill>
                  <a:schemeClr val="bg1"/>
                </a:solidFill>
                <a:latin typeface="Tw Cen MT (Body)"/>
              </a:rPr>
              <a:t>Tested group</a:t>
            </a:r>
          </a:p>
          <a:p>
            <a:pPr eaLnBrk="1" hangingPunct="1"/>
            <a:r>
              <a:rPr lang="en-US" altLang="ar-EG" b="1" dirty="0">
                <a:solidFill>
                  <a:schemeClr val="bg1"/>
                </a:solidFill>
                <a:latin typeface="Tw Cen MT (Body)"/>
              </a:rPr>
              <a:t>              </a:t>
            </a:r>
          </a:p>
          <a:p>
            <a:pPr eaLnBrk="1" hangingPunct="1"/>
            <a:r>
              <a:rPr lang="en-US" altLang="ar-EG" b="1" dirty="0" smtClean="0">
                <a:solidFill>
                  <a:schemeClr val="bg1"/>
                </a:solidFill>
                <a:latin typeface="Tw Cen MT (Body)"/>
              </a:rPr>
              <a:t>Experimental       Control               </a:t>
            </a:r>
            <a:endParaRPr lang="ar-EG" altLang="ar-EG" b="1" dirty="0">
              <a:solidFill>
                <a:schemeClr val="bg1"/>
              </a:solidFill>
              <a:latin typeface="Tw Cen MT (Body)"/>
            </a:endParaRP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4875213" y="4953000"/>
            <a:ext cx="3887787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63500" algn="ctr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ar-EG" b="1" dirty="0">
                <a:solidFill>
                  <a:schemeClr val="bg1"/>
                </a:solidFill>
                <a:latin typeface="Tw Cen MT (Body)"/>
              </a:rPr>
              <a:t>Time factor</a:t>
            </a:r>
          </a:p>
          <a:p>
            <a:pPr algn="ctr" eaLnBrk="1" hangingPunct="1"/>
            <a:endParaRPr lang="en-US" altLang="ar-EG" dirty="0">
              <a:solidFill>
                <a:schemeClr val="bg1"/>
              </a:solidFill>
              <a:latin typeface="Tw Cen MT (Body)"/>
            </a:endParaRPr>
          </a:p>
          <a:p>
            <a:pPr algn="ctr" eaLnBrk="1" hangingPunct="1"/>
            <a:r>
              <a:rPr lang="en-US" altLang="ar-EG" b="1" dirty="0">
                <a:solidFill>
                  <a:schemeClr val="bg1"/>
                </a:solidFill>
                <a:latin typeface="Tw Cen MT (Body)"/>
              </a:rPr>
              <a:t>Pre test      Post test</a:t>
            </a:r>
            <a:endParaRPr lang="ar-EG" altLang="ar-EG" b="1" dirty="0">
              <a:solidFill>
                <a:schemeClr val="bg1"/>
              </a:solidFill>
              <a:latin typeface="Tw Cen MT (Body)"/>
            </a:endParaRPr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2667000" y="2281237"/>
            <a:ext cx="3852862" cy="1071563"/>
          </a:xfrm>
          <a:prstGeom prst="ellipse">
            <a:avLst/>
          </a:prstGeom>
          <a:solidFill>
            <a:schemeClr val="accent1"/>
          </a:solidFill>
          <a:ln w="63500" algn="ctr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ar-EG" b="1" dirty="0">
                <a:solidFill>
                  <a:schemeClr val="bg1"/>
                </a:solidFill>
                <a:latin typeface="Tw Cen MT (Body)"/>
              </a:rPr>
              <a:t>D</a:t>
            </a:r>
            <a:r>
              <a:rPr lang="en-US" altLang="ar-EG" b="1" dirty="0" smtClean="0">
                <a:solidFill>
                  <a:schemeClr val="bg1"/>
                </a:solidFill>
                <a:latin typeface="Tw Cen MT (Body)"/>
              </a:rPr>
              <a:t>ependent </a:t>
            </a:r>
            <a:r>
              <a:rPr lang="en-US" altLang="ar-EG" b="1" dirty="0">
                <a:solidFill>
                  <a:schemeClr val="bg1"/>
                </a:solidFill>
                <a:latin typeface="Tw Cen MT (Body)"/>
              </a:rPr>
              <a:t>variables</a:t>
            </a:r>
          </a:p>
        </p:txBody>
      </p:sp>
      <p:sp>
        <p:nvSpPr>
          <p:cNvPr id="21" name="AutoShape 135"/>
          <p:cNvSpPr>
            <a:spLocks noChangeAspect="1"/>
          </p:cNvSpPr>
          <p:nvPr/>
        </p:nvSpPr>
        <p:spPr bwMode="auto">
          <a:xfrm rot="-5400000">
            <a:off x="4237038" y="2457450"/>
            <a:ext cx="669925" cy="3406775"/>
          </a:xfrm>
          <a:prstGeom prst="rightBrace">
            <a:avLst>
              <a:gd name="adj1" fmla="val 50123"/>
              <a:gd name="adj2" fmla="val 50000"/>
            </a:avLst>
          </a:prstGeom>
          <a:noFill/>
          <a:ln w="539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ar-EG" altLang="ar-EG" dirty="0">
              <a:solidFill>
                <a:srgbClr val="C00000"/>
              </a:solidFill>
            </a:endParaRP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381000" y="4953000"/>
            <a:ext cx="3808412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63500" algn="ctr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ar-EG" b="1" dirty="0" smtClean="0">
                <a:solidFill>
                  <a:schemeClr val="bg1"/>
                </a:solidFill>
                <a:latin typeface="Tw Cen MT (Body)"/>
              </a:rPr>
              <a:t>Isokinetic </a:t>
            </a:r>
            <a:r>
              <a:rPr lang="en-US" altLang="ar-EG" b="1" dirty="0" smtClean="0">
                <a:solidFill>
                  <a:schemeClr val="bg1"/>
                </a:solidFill>
                <a:latin typeface="Tw Cen MT (Body)"/>
              </a:rPr>
              <a:t>parameters</a:t>
            </a:r>
          </a:p>
          <a:p>
            <a:pPr algn="ctr" eaLnBrk="1" hangingPunct="1"/>
            <a:r>
              <a:rPr lang="en-US" altLang="ar-EG" b="1" dirty="0" smtClean="0">
                <a:solidFill>
                  <a:schemeClr val="bg1"/>
                </a:solidFill>
                <a:latin typeface="Tw Cen MT (Body)"/>
              </a:rPr>
              <a:t> (endurance parameters) </a:t>
            </a:r>
            <a:endParaRPr lang="en-US" altLang="ar-EG" b="1" dirty="0" smtClean="0">
              <a:solidFill>
                <a:schemeClr val="bg1"/>
              </a:solidFill>
              <a:latin typeface="Tw Cen MT (Body)"/>
            </a:endParaRPr>
          </a:p>
          <a:p>
            <a:pPr eaLnBrk="1" hangingPunct="1"/>
            <a:r>
              <a:rPr lang="en-US" altLang="ar-EG" b="1" dirty="0" smtClean="0">
                <a:solidFill>
                  <a:schemeClr val="bg1"/>
                </a:solidFill>
                <a:latin typeface="Tw Cen MT (Body)"/>
              </a:rPr>
              <a:t>            </a:t>
            </a:r>
          </a:p>
          <a:p>
            <a:pPr eaLnBrk="1" hangingPunct="1"/>
            <a:r>
              <a:rPr lang="en-US" altLang="ar-EG" sz="2200" b="1" dirty="0" smtClean="0">
                <a:solidFill>
                  <a:schemeClr val="bg1"/>
                </a:solidFill>
                <a:latin typeface="Tw Cen MT (Body)"/>
              </a:rPr>
              <a:t>Total work and work fatigue</a:t>
            </a:r>
            <a:r>
              <a:rPr lang="en-US" altLang="ar-EG" sz="2200" b="1" dirty="0" smtClean="0">
                <a:latin typeface="Tw Cen MT (Body)"/>
              </a:rPr>
              <a:t>               </a:t>
            </a:r>
            <a:endParaRPr lang="ar-EG" altLang="ar-EG" sz="2200" b="1" dirty="0">
              <a:latin typeface="Tw Cen MT (Body)"/>
            </a:endParaRPr>
          </a:p>
        </p:txBody>
      </p:sp>
      <p:sp>
        <p:nvSpPr>
          <p:cNvPr id="23" name="Rounded Rectangle 22"/>
          <p:cNvSpPr>
            <a:spLocks noChangeArrowheads="1"/>
          </p:cNvSpPr>
          <p:nvPr/>
        </p:nvSpPr>
        <p:spPr bwMode="auto">
          <a:xfrm>
            <a:off x="4876800" y="4953000"/>
            <a:ext cx="3887787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63500" algn="ctr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ar-EG" b="1" dirty="0" smtClean="0">
                <a:solidFill>
                  <a:schemeClr val="bg1"/>
                </a:solidFill>
                <a:latin typeface="Tw Cen MT (Body)"/>
              </a:rPr>
              <a:t>Balance parameters</a:t>
            </a:r>
          </a:p>
          <a:p>
            <a:pPr algn="ctr" eaLnBrk="1" hangingPunct="1"/>
            <a:r>
              <a:rPr lang="en-US" altLang="ar-EG" b="1" dirty="0" smtClean="0">
                <a:solidFill>
                  <a:schemeClr val="bg1"/>
                </a:solidFill>
                <a:latin typeface="Tw Cen MT (Body)"/>
              </a:rPr>
              <a:t> </a:t>
            </a:r>
            <a:endParaRPr lang="en-US" altLang="ar-EG" dirty="0">
              <a:solidFill>
                <a:schemeClr val="bg1"/>
              </a:solidFill>
              <a:latin typeface="Tw Cen MT (Body)"/>
            </a:endParaRPr>
          </a:p>
          <a:p>
            <a:pPr algn="ctr" eaLnBrk="1" hangingPunct="1"/>
            <a:r>
              <a:rPr lang="en-US" altLang="ar-EG" b="1" dirty="0" smtClean="0">
                <a:solidFill>
                  <a:schemeClr val="bg1"/>
                </a:solidFill>
                <a:latin typeface="Tw Cen MT (Body)"/>
              </a:rPr>
              <a:t>AP, ML, and OSI</a:t>
            </a:r>
            <a:endParaRPr lang="ar-EG" altLang="ar-EG" b="1" dirty="0">
              <a:solidFill>
                <a:schemeClr val="bg1"/>
              </a:solidFill>
              <a:latin typeface="Tw Cen MT (Body)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&amp; METHODS </a:t>
            </a:r>
            <a:r>
              <a:rPr lang="en-US" sz="3600" dirty="0" smtClean="0"/>
              <a:t>(</a:t>
            </a:r>
            <a:r>
              <a:rPr lang="en-US" dirty="0" smtClean="0"/>
              <a:t>cont</a:t>
            </a:r>
            <a:r>
              <a:rPr lang="en-US" sz="36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153400" cy="4495800"/>
          </a:xfrm>
          <a:ln w="31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800" dirty="0" smtClean="0"/>
              <a:t>Data analysis</a:t>
            </a:r>
          </a:p>
          <a:p>
            <a:pPr lvl="2" algn="just" rtl="0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0000"/>
                </a:solidFill>
              </a:rPr>
              <a:t>2x2 Mixed Design (MANOVA) </a:t>
            </a:r>
          </a:p>
          <a:p>
            <a:pPr lvl="2" algn="just" rtl="0">
              <a:buFont typeface="Wingdings" pitchFamily="2" charset="2"/>
              <a:buChar char="§"/>
            </a:pPr>
            <a:endParaRPr lang="en-US" sz="2800" dirty="0" smtClean="0">
              <a:solidFill>
                <a:srgbClr val="FF0000"/>
              </a:solidFill>
            </a:endParaRPr>
          </a:p>
          <a:p>
            <a:pPr lvl="2" algn="just" rtl="0"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lvl="2" algn="just" rtl="0"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lvl="2" algn="just" rtl="0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0000"/>
                </a:solidFill>
              </a:rPr>
              <a:t>2x2 Mixed Design (MANOVA)</a:t>
            </a:r>
            <a:endParaRPr lang="en-US" sz="2800" dirty="0" smtClean="0"/>
          </a:p>
          <a:p>
            <a:pPr lvl="3" algn="just" rtl="0">
              <a:buNone/>
            </a:pPr>
            <a:endParaRPr lang="en-US" sz="2500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2895600"/>
            <a:ext cx="3581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Trunk flexors’/extensors’ work fatigue</a:t>
            </a:r>
            <a:endParaRPr lang="en-US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0" y="4746248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Trunk flexors’/extensors’ </a:t>
            </a:r>
          </a:p>
          <a:p>
            <a:pPr algn="ctr"/>
            <a:r>
              <a:rPr lang="en-US" sz="2600" dirty="0" smtClean="0"/>
              <a:t>Total work </a:t>
            </a:r>
            <a:endParaRPr lang="en-US" sz="2600" dirty="0"/>
          </a:p>
        </p:txBody>
      </p:sp>
      <p:sp>
        <p:nvSpPr>
          <p:cNvPr id="12" name="TextBox 11"/>
          <p:cNvSpPr txBox="1"/>
          <p:nvPr/>
        </p:nvSpPr>
        <p:spPr>
          <a:xfrm>
            <a:off x="1600200" y="2902803"/>
            <a:ext cx="2971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Experimental/control</a:t>
            </a:r>
          </a:p>
          <a:p>
            <a:pPr algn="ctr"/>
            <a:r>
              <a:rPr lang="en-US" sz="2600" dirty="0" smtClean="0"/>
              <a:t>“pre”/”post” tests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0200" y="4800600"/>
            <a:ext cx="2971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Experimental/control</a:t>
            </a:r>
          </a:p>
          <a:p>
            <a:pPr algn="ctr"/>
            <a:r>
              <a:rPr lang="en-US" sz="2600" dirty="0" smtClean="0"/>
              <a:t>“pre”/”post” tests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4572000" y="3048000"/>
            <a:ext cx="457200" cy="5334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>
            <a:off x="4572000" y="4953000"/>
            <a:ext cx="457200" cy="5334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716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2" grpId="0"/>
      <p:bldP spid="13" grpId="0"/>
      <p:bldP spid="15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&amp; METHODS </a:t>
            </a:r>
            <a:r>
              <a:rPr lang="en-US" sz="3600" dirty="0" smtClean="0"/>
              <a:t>(</a:t>
            </a:r>
            <a:r>
              <a:rPr lang="en-US" dirty="0" smtClean="0"/>
              <a:t>cont</a:t>
            </a:r>
            <a:r>
              <a:rPr lang="en-US" sz="36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153400" cy="5105400"/>
          </a:xfrm>
          <a:ln w="3175"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800" dirty="0" smtClean="0"/>
              <a:t>Data analysis</a:t>
            </a:r>
          </a:p>
          <a:p>
            <a:pPr lvl="2" algn="just" rtl="0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0000"/>
                </a:solidFill>
              </a:rPr>
              <a:t>Mann- Whitney tests </a:t>
            </a:r>
          </a:p>
          <a:p>
            <a:pPr lvl="2" algn="just" rtl="0">
              <a:buFont typeface="Wingdings" pitchFamily="2" charset="2"/>
              <a:buChar char="§"/>
            </a:pPr>
            <a:endParaRPr lang="en-US" sz="2800" dirty="0" smtClean="0">
              <a:solidFill>
                <a:srgbClr val="FF0000"/>
              </a:solidFill>
            </a:endParaRPr>
          </a:p>
          <a:p>
            <a:pPr lvl="2" algn="just" rtl="0"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lvl="2" algn="just" rtl="0"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lvl="2" algn="just" rtl="0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0000"/>
                </a:solidFill>
              </a:rPr>
              <a:t>Wilcoxon singed rank tests</a:t>
            </a:r>
            <a:endParaRPr lang="en-US" sz="2800" dirty="0" smtClean="0"/>
          </a:p>
          <a:p>
            <a:pPr lvl="3" algn="just" rtl="0">
              <a:buNone/>
            </a:pPr>
            <a:endParaRPr lang="en-US" sz="2500" dirty="0" smtClean="0"/>
          </a:p>
          <a:p>
            <a:pPr lvl="3" algn="just" rtl="0">
              <a:buNone/>
            </a:pPr>
            <a:endParaRPr lang="en-US" sz="2500" dirty="0" smtClean="0"/>
          </a:p>
          <a:p>
            <a:pPr lvl="3" algn="just" rtl="0">
              <a:buNone/>
            </a:pPr>
            <a:endParaRPr lang="en-US" sz="2500" dirty="0" smtClean="0"/>
          </a:p>
          <a:p>
            <a:pPr marL="0" lvl="3" indent="0" algn="just" rtl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The initial alpha level for parametric and non parametric analysis was set at 0.01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2895600"/>
            <a:ext cx="358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AP, ML, and OSI.</a:t>
            </a:r>
            <a:endParaRPr lang="en-US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0" y="4746248"/>
            <a:ext cx="3429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AP, ML, and OSI.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00200" y="2902803"/>
            <a:ext cx="2971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Experimental/control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0200" y="4800600"/>
            <a:ext cx="2971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“pre”/”post” tests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648200" y="3198812"/>
            <a:ext cx="838200" cy="1588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495800" y="5103812"/>
            <a:ext cx="838200" cy="1588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9147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2971800"/>
            <a:ext cx="6629400" cy="3886200"/>
          </a:xfrm>
          <a:extLst>
            <a:ext uri="{91240B29-F687-4F45-9708-019B960494DF}">
              <a14:hiddenLine xmlns:a14="http://schemas.microsoft.com/office/drawing/2010/main" w="0">
                <a:pattFill prst="pct80">
                  <a:fgClr>
                    <a:schemeClr val="tx1"/>
                  </a:fgClr>
                  <a:bgClr>
                    <a:srgbClr val="FFFFFF"/>
                  </a:bgClr>
                </a:patt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13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ahoma" pitchFamily="34" charset="0"/>
              </a:rPr>
              <a:t>Results</a:t>
            </a:r>
          </a:p>
        </p:txBody>
      </p:sp>
      <p:pic>
        <p:nvPicPr>
          <p:cNvPr id="48131" name="Picture 3" descr="BS02064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518160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97880727"/>
              </p:ext>
            </p:extLst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5400000">
            <a:off x="2552700" y="1638300"/>
            <a:ext cx="609600" cy="22860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2781300" y="1638301"/>
            <a:ext cx="685802" cy="304801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5295900" y="1790700"/>
            <a:ext cx="609600" cy="22860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5524500" y="1790701"/>
            <a:ext cx="685802" cy="304801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01701840"/>
              </p:ext>
            </p:extLst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5400000">
            <a:off x="2552700" y="1790700"/>
            <a:ext cx="609600" cy="22860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2781300" y="1790698"/>
            <a:ext cx="685802" cy="304801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5295900" y="1790700"/>
            <a:ext cx="609600" cy="22860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5524500" y="1790701"/>
            <a:ext cx="685802" cy="304801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8958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73083165"/>
              </p:ext>
            </p:extLst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5400000">
            <a:off x="2552700" y="1866900"/>
            <a:ext cx="609600" cy="22860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2781300" y="1866898"/>
            <a:ext cx="685802" cy="304801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5295900" y="2705100"/>
            <a:ext cx="609600" cy="22860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5524500" y="2705098"/>
            <a:ext cx="685802" cy="304801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2183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r>
              <a:rPr lang="en-US" sz="3600" dirty="0" smtClean="0"/>
              <a:t>(</a:t>
            </a:r>
            <a:r>
              <a:rPr lang="en-US" dirty="0" smtClean="0"/>
              <a:t>cont</a:t>
            </a:r>
            <a:r>
              <a:rPr lang="en-US" sz="36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153400" cy="4495800"/>
          </a:xfrm>
        </p:spPr>
        <p:txBody>
          <a:bodyPr anchor="ctr"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major</a:t>
            </a:r>
            <a:r>
              <a:rPr lang="en-US" sz="2800" dirty="0" smtClean="0"/>
              <a:t> source of spinal stability comes from the </a:t>
            </a:r>
            <a:r>
              <a:rPr lang="en-US" sz="2800" dirty="0" smtClean="0">
                <a:solidFill>
                  <a:srgbClr val="FF0000"/>
                </a:solidFill>
              </a:rPr>
              <a:t>second component</a:t>
            </a:r>
            <a:r>
              <a:rPr lang="en-US" sz="2800" dirty="0" smtClean="0"/>
              <a:t> of Panjabi's model because the passively supported spine collapses under 90 N of load.</a:t>
            </a:r>
          </a:p>
          <a:p>
            <a:pPr>
              <a:buNone/>
            </a:pPr>
            <a:endParaRPr lang="en-US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/>
              <a:t>This system must activate the correct muscles at the right time by the right amount to protect the spine from injury and also allow the desired movement </a:t>
            </a:r>
            <a:r>
              <a:rPr lang="en-US" sz="2800" dirty="0" smtClean="0">
                <a:solidFill>
                  <a:srgbClr val="FF0000"/>
                </a:solidFill>
              </a:rPr>
              <a:t>(Barr et al., 2005).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56305098"/>
              </p:ext>
            </p:extLst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5400000">
            <a:off x="2552700" y="2171700"/>
            <a:ext cx="609600" cy="22860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2781300" y="2171698"/>
            <a:ext cx="685802" cy="304801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5295900" y="2933700"/>
            <a:ext cx="609600" cy="22860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5524500" y="2933698"/>
            <a:ext cx="685802" cy="304801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6804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11844674"/>
              </p:ext>
            </p:extLst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5400000">
            <a:off x="2552700" y="1790700"/>
            <a:ext cx="609600" cy="22860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2781300" y="1790701"/>
            <a:ext cx="685802" cy="304801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5295900" y="2476500"/>
            <a:ext cx="609600" cy="22860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5524500" y="2476501"/>
            <a:ext cx="685802" cy="304801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1965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10045714"/>
              </p:ext>
            </p:extLst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5400000">
            <a:off x="2552700" y="3009900"/>
            <a:ext cx="609600" cy="22860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2781300" y="3009901"/>
            <a:ext cx="685802" cy="304801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5295900" y="2628900"/>
            <a:ext cx="609600" cy="22860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5524500" y="2628898"/>
            <a:ext cx="685802" cy="304801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9617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25400519"/>
              </p:ext>
            </p:extLst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5400000">
            <a:off x="2552700" y="1714500"/>
            <a:ext cx="609600" cy="22860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2781300" y="1714501"/>
            <a:ext cx="685802" cy="304801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5295900" y="1866900"/>
            <a:ext cx="609600" cy="22860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5524500" y="1866901"/>
            <a:ext cx="685802" cy="304801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5906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62200"/>
            <a:ext cx="5257800" cy="3917950"/>
          </a:xfrm>
          <a:prstGeom prst="rect">
            <a:avLst/>
          </a:prstGeom>
          <a:noFill/>
          <a:ln w="15557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299" name="WordArt 3"/>
          <p:cNvSpPr>
            <a:spLocks noChangeArrowheads="1" noChangeShapeType="1" noTextEdit="1"/>
          </p:cNvSpPr>
          <p:nvPr/>
        </p:nvSpPr>
        <p:spPr bwMode="auto">
          <a:xfrm>
            <a:off x="539750" y="1557338"/>
            <a:ext cx="8024813" cy="1397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rtl="0"/>
            <a:r>
              <a:rPr lang="en-US" sz="4400" b="1" i="1" kern="10">
                <a:ln w="635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Discussion</a:t>
            </a:r>
            <a:endParaRPr lang="ar-EG" sz="4400" b="1" i="1" kern="10">
              <a:ln w="635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625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</a:t>
            </a:r>
            <a:r>
              <a:rPr lang="en-US" sz="3600" dirty="0" smtClean="0"/>
              <a:t>(</a:t>
            </a:r>
            <a:r>
              <a:rPr lang="en-US" dirty="0" smtClean="0"/>
              <a:t>cont</a:t>
            </a:r>
            <a:r>
              <a:rPr lang="en-US" sz="36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4048" y="1752600"/>
            <a:ext cx="8531352" cy="4572000"/>
          </a:xfrm>
          <a:ln w="38100"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altLang="ar-EG" sz="2800" dirty="0"/>
              <a:t>The significant </a:t>
            </a:r>
            <a:r>
              <a:rPr lang="en-US" altLang="ar-EG" sz="2800" dirty="0" smtClean="0"/>
              <a:t>improvement </a:t>
            </a:r>
            <a:r>
              <a:rPr lang="en-US" altLang="ar-EG" sz="2800" dirty="0"/>
              <a:t>in the </a:t>
            </a:r>
            <a:r>
              <a:rPr lang="en-US" altLang="ar-EG" sz="2800" dirty="0" smtClean="0"/>
              <a:t>work fatigue and total </a:t>
            </a:r>
            <a:r>
              <a:rPr lang="en-US" altLang="ar-EG" sz="2800" dirty="0"/>
              <a:t>work of </a:t>
            </a:r>
            <a:r>
              <a:rPr lang="en-US" altLang="ar-EG" sz="2800" dirty="0" smtClean="0"/>
              <a:t>the trunk </a:t>
            </a:r>
            <a:r>
              <a:rPr lang="en-US" altLang="ar-EG" sz="2800" dirty="0"/>
              <a:t>extensors and flexors in the “post” </a:t>
            </a:r>
            <a:r>
              <a:rPr lang="en-US" altLang="ar-EG" sz="2800" dirty="0" smtClean="0"/>
              <a:t>condition in </a:t>
            </a:r>
            <a:r>
              <a:rPr lang="en-US" altLang="ar-EG" sz="2800" dirty="0"/>
              <a:t>the </a:t>
            </a:r>
            <a:r>
              <a:rPr lang="en-US" altLang="ar-EG" sz="2800" b="1" dirty="0">
                <a:solidFill>
                  <a:srgbClr val="FF0000"/>
                </a:solidFill>
              </a:rPr>
              <a:t>experimental</a:t>
            </a:r>
            <a:r>
              <a:rPr lang="en-US" altLang="ar-EG" sz="2800" dirty="0"/>
              <a:t> </a:t>
            </a:r>
            <a:r>
              <a:rPr lang="en-US" altLang="ar-EG" sz="2800" dirty="0" smtClean="0"/>
              <a:t>group </a:t>
            </a:r>
            <a:r>
              <a:rPr lang="en-US" sz="2800" dirty="0" smtClean="0"/>
              <a:t>might be attributed to: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sz="2800" dirty="0" smtClean="0"/>
              <a:t>The </a:t>
            </a:r>
            <a:r>
              <a:rPr lang="en-US" altLang="ar-EG" sz="2800" dirty="0" smtClean="0"/>
              <a:t>core </a:t>
            </a:r>
            <a:r>
              <a:rPr lang="en-US" altLang="ar-EG" sz="2800" dirty="0"/>
              <a:t>stability exercise </a:t>
            </a:r>
            <a:endParaRPr lang="en-US" altLang="ar-EG" sz="2800" dirty="0" smtClean="0"/>
          </a:p>
          <a:p>
            <a:pPr marL="0" indent="0" algn="ctr">
              <a:buNone/>
            </a:pPr>
            <a:r>
              <a:rPr lang="en-US" altLang="ar-EG" sz="2800" dirty="0" smtClean="0"/>
              <a:t>program </a:t>
            </a:r>
            <a:r>
              <a:rPr lang="en-US" altLang="ar-EG" sz="2800" dirty="0"/>
              <a:t>which </a:t>
            </a:r>
            <a:r>
              <a:rPr lang="en-US" altLang="ar-EG" sz="2800" dirty="0" smtClean="0"/>
              <a:t>lasted </a:t>
            </a:r>
          </a:p>
          <a:p>
            <a:pPr marL="0" indent="0" algn="ctr">
              <a:buNone/>
            </a:pPr>
            <a:r>
              <a:rPr lang="en-US" altLang="ar-EG" sz="2800" dirty="0" smtClean="0"/>
              <a:t>for 6 </a:t>
            </a:r>
            <a:r>
              <a:rPr lang="en-US" altLang="ar-EG" sz="2800" dirty="0"/>
              <a:t>weeks</a:t>
            </a:r>
            <a:r>
              <a:rPr lang="en-US" altLang="ar-EG" sz="3200" dirty="0"/>
              <a:t>.</a:t>
            </a:r>
            <a:endParaRPr lang="ar-EG" altLang="ar-EG" sz="3200" dirty="0"/>
          </a:p>
          <a:p>
            <a:pPr>
              <a:buFont typeface="Wingdings" pitchFamily="2" charset="2"/>
              <a:buChar char="§"/>
            </a:pPr>
            <a:endParaRPr lang="en-US" b="1" dirty="0"/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4152900" y="3771106"/>
            <a:ext cx="838200" cy="1588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</a:t>
            </a:r>
            <a:r>
              <a:rPr lang="en-US" sz="3600" dirty="0" smtClean="0"/>
              <a:t>(</a:t>
            </a:r>
            <a:r>
              <a:rPr lang="en-US" dirty="0" smtClean="0"/>
              <a:t>cont</a:t>
            </a:r>
            <a:r>
              <a:rPr lang="en-US" sz="36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76400"/>
            <a:ext cx="9144000" cy="5410200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sz="2800" dirty="0" smtClean="0"/>
              <a:t>The significant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increase in the total work </a:t>
            </a:r>
            <a:r>
              <a:rPr lang="en-US" sz="2800" dirty="0"/>
              <a:t>of the trunk </a:t>
            </a:r>
            <a:r>
              <a:rPr lang="en-US" sz="2800" dirty="0" smtClean="0"/>
              <a:t>flexors </a:t>
            </a:r>
            <a:r>
              <a:rPr lang="en-US" sz="2800" dirty="0"/>
              <a:t>compared </a:t>
            </a:r>
            <a:r>
              <a:rPr lang="en-US" sz="2800" dirty="0" smtClean="0"/>
              <a:t>to the total work of the </a:t>
            </a:r>
            <a:r>
              <a:rPr lang="en-US" sz="2800" dirty="0"/>
              <a:t>trunk </a:t>
            </a:r>
            <a:r>
              <a:rPr lang="en-US" sz="2800" dirty="0" smtClean="0"/>
              <a:t>extensors in the experimental group in the</a:t>
            </a:r>
            <a:r>
              <a:rPr lang="en-US" sz="2800" dirty="0"/>
              <a:t> “</a:t>
            </a:r>
            <a:r>
              <a:rPr lang="en-US" sz="2800" dirty="0">
                <a:solidFill>
                  <a:srgbClr val="FF0000"/>
                </a:solidFill>
              </a:rPr>
              <a:t>post</a:t>
            </a:r>
            <a:r>
              <a:rPr lang="en-US" sz="2800" dirty="0"/>
              <a:t>” </a:t>
            </a:r>
            <a:r>
              <a:rPr lang="en-US" sz="2800" dirty="0" smtClean="0"/>
              <a:t>condition might be attributed to</a:t>
            </a:r>
          </a:p>
          <a:p>
            <a:pPr>
              <a:buNone/>
            </a:pPr>
            <a:endParaRPr lang="en-US" dirty="0" smtClean="0"/>
          </a:p>
          <a:p>
            <a:pPr algn="just">
              <a:buNone/>
            </a:pPr>
            <a:r>
              <a:rPr lang="en-US" sz="2800" dirty="0" smtClean="0"/>
              <a:t>    The </a:t>
            </a:r>
            <a:r>
              <a:rPr lang="en-US" sz="2800" dirty="0" smtClean="0">
                <a:solidFill>
                  <a:srgbClr val="FF0000"/>
                </a:solidFill>
              </a:rPr>
              <a:t>number</a:t>
            </a:r>
            <a:r>
              <a:rPr lang="en-US" sz="2800" dirty="0" smtClean="0"/>
              <a:t> of exercises that addressed the abdominal muscles at the expense of the back ones.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4229497" y="3466703"/>
            <a:ext cx="685800" cy="7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600" y="5105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Abdominals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943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Back muscles</a:t>
            </a:r>
            <a:endParaRPr lang="en-US" sz="28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124200" y="5408612"/>
            <a:ext cx="1524000" cy="158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124200" y="6323012"/>
            <a:ext cx="1524000" cy="158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334000" y="6019800"/>
            <a:ext cx="2209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Bird-dog</a:t>
            </a:r>
            <a:endParaRPr lang="en-US" sz="2600" dirty="0"/>
          </a:p>
        </p:txBody>
      </p:sp>
      <p:sp>
        <p:nvSpPr>
          <p:cNvPr id="12" name="Rounded Rectangle 11"/>
          <p:cNvSpPr/>
          <p:nvPr/>
        </p:nvSpPr>
        <p:spPr>
          <a:xfrm>
            <a:off x="5181600" y="4876800"/>
            <a:ext cx="2362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Curl-up</a:t>
            </a:r>
          </a:p>
          <a:p>
            <a:pPr algn="ctr"/>
            <a:r>
              <a:rPr lang="en-US" sz="2600" dirty="0" smtClean="0"/>
              <a:t>Side-bridge</a:t>
            </a:r>
          </a:p>
          <a:p>
            <a:pPr algn="ctr"/>
            <a:r>
              <a:rPr lang="en-US" sz="2600" dirty="0" smtClean="0"/>
              <a:t>Prone-bridge</a:t>
            </a:r>
            <a:endParaRPr lang="en-US" sz="2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15" grpId="0" animBg="1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</a:t>
            </a:r>
            <a:r>
              <a:rPr lang="en-US" sz="3600" dirty="0" smtClean="0"/>
              <a:t>(</a:t>
            </a:r>
            <a:r>
              <a:rPr lang="en-US" dirty="0" smtClean="0"/>
              <a:t>cont</a:t>
            </a:r>
            <a:r>
              <a:rPr lang="en-US" sz="3600" dirty="0" smtClean="0"/>
              <a:t>)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"/>
          </p:nvPr>
        </p:nvSpPr>
        <p:spPr>
          <a:xfrm>
            <a:off x="384048" y="1676400"/>
            <a:ext cx="8531352" cy="4343400"/>
          </a:xfrm>
        </p:spPr>
        <p:txBody>
          <a:bodyPr anchor="ctr">
            <a:normAutofit fontScale="925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800" dirty="0" smtClean="0"/>
              <a:t>This </a:t>
            </a:r>
            <a:r>
              <a:rPr lang="en-US" sz="2800" dirty="0"/>
              <a:t>improvement in </a:t>
            </a:r>
            <a:r>
              <a:rPr lang="en-US" sz="2800" dirty="0" smtClean="0"/>
              <a:t>the trunk muscles’ endurance in  </a:t>
            </a:r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experimental</a:t>
            </a:r>
            <a:r>
              <a:rPr lang="en-US" sz="2800" dirty="0"/>
              <a:t> group may </a:t>
            </a:r>
            <a:r>
              <a:rPr lang="en-US" sz="2800" dirty="0" smtClean="0"/>
              <a:t>result From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 </a:t>
            </a:r>
          </a:p>
          <a:p>
            <a:pPr algn="ctr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</a:rPr>
              <a:t>Physiological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adaptations</a:t>
            </a:r>
            <a:r>
              <a:rPr lang="en-US" sz="2800" dirty="0"/>
              <a:t> in muscles induced with </a:t>
            </a:r>
            <a:r>
              <a:rPr lang="en-US" sz="2800" dirty="0" smtClean="0"/>
              <a:t>training.</a:t>
            </a:r>
          </a:p>
          <a:p>
            <a:pPr algn="ctr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This adaptation can </a:t>
            </a:r>
            <a:r>
              <a:rPr lang="en-US" sz="2800" dirty="0"/>
              <a:t>range from </a:t>
            </a:r>
            <a:r>
              <a:rPr lang="en-US" sz="2800" dirty="0" smtClean="0"/>
              <a:t>muscle </a:t>
            </a:r>
            <a:r>
              <a:rPr lang="en-US" sz="2800" dirty="0">
                <a:solidFill>
                  <a:srgbClr val="FF0000"/>
                </a:solidFill>
              </a:rPr>
              <a:t>hypertrophy</a:t>
            </a:r>
            <a:r>
              <a:rPr lang="en-US" sz="2800" dirty="0"/>
              <a:t> </a:t>
            </a:r>
            <a:r>
              <a:rPr lang="en-US" sz="2800" dirty="0" smtClean="0"/>
              <a:t>to fiber </a:t>
            </a:r>
            <a:r>
              <a:rPr lang="en-US" sz="2800" dirty="0"/>
              <a:t>type </a:t>
            </a:r>
            <a:r>
              <a:rPr lang="en-US" sz="2800" dirty="0">
                <a:solidFill>
                  <a:srgbClr val="FF0000"/>
                </a:solidFill>
              </a:rPr>
              <a:t>conversions</a:t>
            </a:r>
            <a:r>
              <a:rPr lang="en-US" sz="2800" dirty="0"/>
              <a:t>. </a:t>
            </a:r>
            <a:endParaRPr lang="en-US" sz="2800" dirty="0" smtClean="0"/>
          </a:p>
          <a:p>
            <a:pPr algn="ctr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Factors affecting the </a:t>
            </a:r>
            <a:r>
              <a:rPr lang="en-US" sz="2800" dirty="0"/>
              <a:t>extent of these adaptations </a:t>
            </a:r>
            <a:r>
              <a:rPr lang="en-US" sz="2800" dirty="0" smtClean="0"/>
              <a:t>are the </a:t>
            </a:r>
            <a:r>
              <a:rPr lang="en-US" sz="2800" dirty="0">
                <a:solidFill>
                  <a:srgbClr val="FF0000"/>
                </a:solidFill>
              </a:rPr>
              <a:t>frequency</a:t>
            </a:r>
            <a:r>
              <a:rPr lang="en-US" sz="2800" dirty="0"/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length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 smtClean="0">
                <a:solidFill>
                  <a:srgbClr val="FF0000"/>
                </a:solidFill>
              </a:rPr>
              <a:t>mode</a:t>
            </a:r>
            <a:r>
              <a:rPr lang="en-US" sz="2800" dirty="0" smtClean="0"/>
              <a:t> </a:t>
            </a:r>
            <a:r>
              <a:rPr lang="en-US" sz="2800" dirty="0"/>
              <a:t>of </a:t>
            </a:r>
            <a:r>
              <a:rPr lang="en-US" sz="2800" dirty="0" smtClean="0"/>
              <a:t>training. </a:t>
            </a:r>
            <a:endParaRPr lang="en-US" sz="2800" dirty="0" smtClean="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4152900" y="3161506"/>
            <a:ext cx="838200" cy="1588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040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</a:t>
            </a:r>
            <a:r>
              <a:rPr lang="en-US" sz="3600" dirty="0" smtClean="0"/>
              <a:t>(</a:t>
            </a:r>
            <a:r>
              <a:rPr lang="en-US" dirty="0" smtClean="0"/>
              <a:t>cont</a:t>
            </a:r>
            <a:r>
              <a:rPr lang="en-US" sz="3600" dirty="0" smtClean="0"/>
              <a:t>)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"/>
          </p:nvPr>
        </p:nvSpPr>
        <p:spPr>
          <a:xfrm>
            <a:off x="384048" y="1676400"/>
            <a:ext cx="8531352" cy="4953000"/>
          </a:xfrm>
        </p:spPr>
        <p:txBody>
          <a:bodyPr anchor="ctr"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/>
              <a:t>The selected exercises in the current study were </a:t>
            </a:r>
            <a:r>
              <a:rPr lang="en-US" sz="2400" dirty="0">
                <a:solidFill>
                  <a:srgbClr val="FF0000"/>
                </a:solidFill>
              </a:rPr>
              <a:t>isometric</a:t>
            </a:r>
            <a:r>
              <a:rPr lang="en-US" sz="2400" dirty="0"/>
              <a:t> to ensure sufficient activation of the </a:t>
            </a:r>
            <a:r>
              <a:rPr lang="en-US" sz="2400" dirty="0">
                <a:solidFill>
                  <a:srgbClr val="FF0000"/>
                </a:solidFill>
              </a:rPr>
              <a:t>deep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superficial</a:t>
            </a:r>
            <a:r>
              <a:rPr lang="en-US" sz="2400" dirty="0"/>
              <a:t> trunk muscles</a:t>
            </a:r>
            <a:r>
              <a:rPr lang="en-US" sz="2400" dirty="0" smtClean="0"/>
              <a:t>.</a:t>
            </a:r>
          </a:p>
          <a:p>
            <a:pPr marL="0" indent="0" algn="just">
              <a:buNone/>
            </a:pPr>
            <a:r>
              <a:rPr lang="en-US" sz="2400" dirty="0" smtClean="0"/>
              <a:t>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The </a:t>
            </a:r>
            <a:r>
              <a:rPr lang="en-US" sz="2400" dirty="0">
                <a:solidFill>
                  <a:srgbClr val="FF0000"/>
                </a:solidFill>
              </a:rPr>
              <a:t>frequency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dose</a:t>
            </a:r>
            <a:r>
              <a:rPr lang="en-US" sz="2400" dirty="0"/>
              <a:t> of the exercises were deemed </a:t>
            </a:r>
            <a:r>
              <a:rPr lang="en-US" sz="2400" dirty="0" smtClean="0"/>
              <a:t>sufficient  </a:t>
            </a:r>
            <a:r>
              <a:rPr lang="en-US" sz="2400" dirty="0"/>
              <a:t>to demonstrate improvement in trunk </a:t>
            </a:r>
            <a:r>
              <a:rPr lang="en-US" sz="2400" dirty="0" smtClean="0"/>
              <a:t>muscles’ </a:t>
            </a:r>
            <a:r>
              <a:rPr lang="en-US" sz="2400" dirty="0"/>
              <a:t>endurance. </a:t>
            </a:r>
            <a:endParaRPr lang="en-US" sz="24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The </a:t>
            </a:r>
            <a:r>
              <a:rPr lang="en-US" sz="2400" dirty="0"/>
              <a:t>core stability exercise program used in this study </a:t>
            </a:r>
            <a:r>
              <a:rPr lang="en-US" sz="2400" dirty="0" smtClean="0"/>
              <a:t>performed </a:t>
            </a:r>
            <a:r>
              <a:rPr lang="en-US" sz="2400" dirty="0"/>
              <a:t>for </a:t>
            </a:r>
            <a:r>
              <a:rPr lang="en-US" sz="2400" dirty="0">
                <a:solidFill>
                  <a:srgbClr val="FF0000"/>
                </a:solidFill>
              </a:rPr>
              <a:t>6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weeks</a:t>
            </a:r>
            <a:r>
              <a:rPr lang="en-US" sz="2400" dirty="0"/>
              <a:t>. These exercises were performed </a:t>
            </a:r>
            <a:r>
              <a:rPr lang="en-US" sz="2400" dirty="0">
                <a:solidFill>
                  <a:srgbClr val="FF0000"/>
                </a:solidFill>
              </a:rPr>
              <a:t>thrice</a:t>
            </a:r>
            <a:r>
              <a:rPr lang="en-US" sz="2400" dirty="0"/>
              <a:t> per week. The participant began with </a:t>
            </a:r>
            <a:r>
              <a:rPr lang="en-US" sz="2400" dirty="0">
                <a:solidFill>
                  <a:srgbClr val="FF0000"/>
                </a:solidFill>
              </a:rPr>
              <a:t>one</a:t>
            </a:r>
            <a:r>
              <a:rPr lang="en-US" sz="2400" dirty="0"/>
              <a:t> set of </a:t>
            </a:r>
            <a:r>
              <a:rPr lang="en-US" sz="2400" dirty="0">
                <a:solidFill>
                  <a:srgbClr val="FF0000"/>
                </a:solidFill>
              </a:rPr>
              <a:t>15</a:t>
            </a:r>
            <a:r>
              <a:rPr lang="en-US" sz="2400" dirty="0"/>
              <a:t> repetitions </a:t>
            </a:r>
            <a:r>
              <a:rPr lang="en-US" sz="2400" dirty="0">
                <a:solidFill>
                  <a:srgbClr val="FF0000"/>
                </a:solidFill>
              </a:rPr>
              <a:t>once</a:t>
            </a:r>
            <a:r>
              <a:rPr lang="en-US" sz="2400" dirty="0"/>
              <a:t> a day for </a:t>
            </a:r>
            <a:r>
              <a:rPr lang="en-US" sz="2400" dirty="0">
                <a:solidFill>
                  <a:srgbClr val="FF0000"/>
                </a:solidFill>
              </a:rPr>
              <a:t>3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days</a:t>
            </a:r>
            <a:r>
              <a:rPr lang="en-US" sz="2400" dirty="0"/>
              <a:t> per week in the first </a:t>
            </a:r>
            <a:r>
              <a:rPr lang="en-US" sz="2400" dirty="0">
                <a:solidFill>
                  <a:srgbClr val="FF0000"/>
                </a:solidFill>
              </a:rPr>
              <a:t>2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weeks</a:t>
            </a:r>
            <a:r>
              <a:rPr lang="en-US" sz="2400" dirty="0"/>
              <a:t>. Then, </a:t>
            </a:r>
            <a:r>
              <a:rPr lang="en-US" sz="2400" dirty="0">
                <a:solidFill>
                  <a:srgbClr val="FF0000"/>
                </a:solidFill>
              </a:rPr>
              <a:t>2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sets</a:t>
            </a:r>
            <a:r>
              <a:rPr lang="en-US" sz="2400" dirty="0"/>
              <a:t>, each of </a:t>
            </a:r>
            <a:r>
              <a:rPr lang="en-US" sz="2400" dirty="0">
                <a:solidFill>
                  <a:srgbClr val="FF0000"/>
                </a:solidFill>
              </a:rPr>
              <a:t>15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repetitions</a:t>
            </a:r>
            <a:r>
              <a:rPr lang="en-US" sz="2400" dirty="0"/>
              <a:t>, were performed 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day</a:t>
            </a:r>
            <a:r>
              <a:rPr lang="en-US" sz="2400" dirty="0"/>
              <a:t> for </a:t>
            </a:r>
            <a:r>
              <a:rPr lang="en-US" sz="2400" dirty="0">
                <a:solidFill>
                  <a:srgbClr val="FF0000"/>
                </a:solidFill>
              </a:rPr>
              <a:t>3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days</a:t>
            </a:r>
            <a:r>
              <a:rPr lang="en-US" sz="2400" dirty="0"/>
              <a:t> per week in the following </a:t>
            </a:r>
            <a:r>
              <a:rPr lang="en-US" sz="2400" dirty="0">
                <a:solidFill>
                  <a:srgbClr val="FF0000"/>
                </a:solidFill>
              </a:rPr>
              <a:t>2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weeks</a:t>
            </a:r>
            <a:r>
              <a:rPr lang="en-US" sz="2400" dirty="0"/>
              <a:t>. Finally, </a:t>
            </a:r>
            <a:r>
              <a:rPr lang="en-US" sz="2400" dirty="0">
                <a:solidFill>
                  <a:srgbClr val="FF0000"/>
                </a:solidFill>
              </a:rPr>
              <a:t>3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sets</a:t>
            </a:r>
            <a:r>
              <a:rPr lang="en-US" sz="2400" dirty="0"/>
              <a:t>, each of </a:t>
            </a:r>
            <a:r>
              <a:rPr lang="en-US" sz="2400" dirty="0">
                <a:solidFill>
                  <a:srgbClr val="FF0000"/>
                </a:solidFill>
              </a:rPr>
              <a:t>15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repetitions</a:t>
            </a:r>
            <a:r>
              <a:rPr lang="en-US" sz="2400" dirty="0"/>
              <a:t>, were performed a day for </a:t>
            </a:r>
            <a:r>
              <a:rPr lang="en-US" sz="2400" dirty="0">
                <a:solidFill>
                  <a:srgbClr val="FF0000"/>
                </a:solidFill>
              </a:rPr>
              <a:t>three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days</a:t>
            </a:r>
            <a:r>
              <a:rPr lang="en-US" sz="2400" dirty="0"/>
              <a:t> in the last </a:t>
            </a:r>
            <a:r>
              <a:rPr lang="en-US" sz="2400" dirty="0">
                <a:solidFill>
                  <a:srgbClr val="FF0000"/>
                </a:solidFill>
              </a:rPr>
              <a:t>2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weeks.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3962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</a:t>
            </a:r>
            <a:r>
              <a:rPr lang="en-US" sz="3600" dirty="0" smtClean="0"/>
              <a:t>(</a:t>
            </a:r>
            <a:r>
              <a:rPr lang="en-US" dirty="0" smtClean="0"/>
              <a:t>cont</a:t>
            </a:r>
            <a:r>
              <a:rPr lang="en-US" sz="36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209800"/>
            <a:ext cx="8531352" cy="4114800"/>
          </a:xfrm>
        </p:spPr>
        <p:txBody>
          <a:bodyPr anchor="ctr"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altLang="ar-EG" sz="2800" dirty="0"/>
              <a:t>The </a:t>
            </a:r>
            <a:r>
              <a:rPr lang="en-US" altLang="ar-EG" sz="2800" dirty="0" smtClean="0"/>
              <a:t>insignificant </a:t>
            </a:r>
            <a:r>
              <a:rPr lang="en-US" altLang="ar-EG" sz="2800" dirty="0"/>
              <a:t>difference between the “</a:t>
            </a:r>
            <a:r>
              <a:rPr lang="en-US" altLang="ar-EG" sz="2800" dirty="0" smtClean="0"/>
              <a:t>pre” and </a:t>
            </a:r>
            <a:r>
              <a:rPr lang="en-US" altLang="ar-EG" sz="2800" dirty="0"/>
              <a:t>“post” conditions for </a:t>
            </a:r>
            <a:r>
              <a:rPr lang="en-US" altLang="ar-EG" sz="2800" dirty="0" smtClean="0"/>
              <a:t>the work fatigue and the total </a:t>
            </a:r>
            <a:r>
              <a:rPr lang="en-US" altLang="ar-EG" sz="2800" dirty="0"/>
              <a:t>work of the </a:t>
            </a:r>
            <a:r>
              <a:rPr lang="en-US" altLang="ar-EG" sz="2800" dirty="0" smtClean="0"/>
              <a:t>trunk  extensors and flexors </a:t>
            </a:r>
            <a:r>
              <a:rPr lang="en-US" altLang="ar-EG" sz="2800" dirty="0"/>
              <a:t>in </a:t>
            </a:r>
            <a:r>
              <a:rPr lang="en-US" altLang="ar-EG" sz="2800" dirty="0" smtClean="0"/>
              <a:t>the </a:t>
            </a:r>
            <a:r>
              <a:rPr lang="en-US" altLang="ar-EG" sz="2800" dirty="0" smtClean="0">
                <a:solidFill>
                  <a:srgbClr val="FF0000"/>
                </a:solidFill>
              </a:rPr>
              <a:t>control</a:t>
            </a:r>
            <a:r>
              <a:rPr lang="en-US" altLang="ar-EG" sz="2800" dirty="0" smtClean="0"/>
              <a:t> group is because</a:t>
            </a:r>
            <a:r>
              <a:rPr lang="en-US" sz="2800" dirty="0" smtClean="0"/>
              <a:t>:</a:t>
            </a:r>
          </a:p>
          <a:p>
            <a:pPr algn="just">
              <a:buFont typeface="Wingdings" pitchFamily="2" charset="2"/>
              <a:buChar char="§"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altLang="ar-EG" sz="2800" dirty="0" smtClean="0"/>
              <a:t>the </a:t>
            </a:r>
            <a:r>
              <a:rPr lang="en-US" altLang="ar-EG" sz="2800" dirty="0"/>
              <a:t>control group received no </a:t>
            </a:r>
          </a:p>
          <a:p>
            <a:pPr marL="0" indent="0" algn="ctr">
              <a:buNone/>
            </a:pPr>
            <a:r>
              <a:rPr lang="en-US" altLang="ar-EG" sz="2800" dirty="0"/>
              <a:t>treatment program.</a:t>
            </a:r>
            <a:endParaRPr lang="ar-EG" altLang="ar-EG" sz="2800" dirty="0"/>
          </a:p>
          <a:p>
            <a:pPr marL="0" indent="0" algn="ctr">
              <a:buNone/>
            </a:pPr>
            <a:endParaRPr lang="en-US" altLang="ar-EG" sz="3200" dirty="0" smtClean="0"/>
          </a:p>
          <a:p>
            <a:pPr>
              <a:buFont typeface="Wingdings" pitchFamily="2" charset="2"/>
              <a:buChar char="§"/>
            </a:pPr>
            <a:endParaRPr lang="en-US" b="1" dirty="0"/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4152900" y="3694906"/>
            <a:ext cx="838200" cy="1588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4507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r>
              <a:rPr lang="en-US" sz="3600" dirty="0" smtClean="0"/>
              <a:t>(</a:t>
            </a:r>
            <a:r>
              <a:rPr lang="en-US" dirty="0" smtClean="0"/>
              <a:t>cont</a:t>
            </a:r>
            <a:r>
              <a:rPr lang="en-US" sz="36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838200"/>
            <a:ext cx="8153400" cy="4495800"/>
          </a:xfrm>
        </p:spPr>
        <p:txBody>
          <a:bodyPr anchor="ctr"/>
          <a:lstStyle/>
          <a:p>
            <a:pPr algn="just">
              <a:buFont typeface="Wingdings" pitchFamily="2" charset="2"/>
              <a:buChar char="§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Bergmark</a:t>
            </a:r>
            <a:r>
              <a:rPr lang="en-US" sz="2800" dirty="0" smtClean="0"/>
              <a:t> (1989) developed a model to summarize the role of the core muscles and their contribution to spinal stability. </a:t>
            </a:r>
          </a:p>
          <a:p>
            <a:pPr lvl="2" algn="just">
              <a:buNone/>
            </a:pPr>
            <a:endParaRPr lang="en-US" dirty="0" smtClean="0"/>
          </a:p>
          <a:p>
            <a:pPr lvl="2"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0000"/>
                </a:solidFill>
              </a:rPr>
              <a:t>Global</a:t>
            </a:r>
            <a:r>
              <a:rPr lang="en-US" sz="2800" dirty="0"/>
              <a:t> </a:t>
            </a:r>
            <a:r>
              <a:rPr lang="en-US" sz="2800" dirty="0" smtClean="0"/>
              <a:t>muscles</a:t>
            </a:r>
          </a:p>
          <a:p>
            <a:pPr lvl="2"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0000"/>
                </a:solidFill>
              </a:rPr>
              <a:t>local</a:t>
            </a:r>
            <a:r>
              <a:rPr lang="en-US" sz="2800" dirty="0" smtClean="0"/>
              <a:t> muscles</a:t>
            </a: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</a:t>
            </a:r>
            <a:r>
              <a:rPr lang="en-US" sz="3600" dirty="0" smtClean="0"/>
              <a:t>(</a:t>
            </a:r>
            <a:r>
              <a:rPr lang="en-US" dirty="0" smtClean="0"/>
              <a:t>cont</a:t>
            </a:r>
            <a:r>
              <a:rPr lang="en-US" sz="36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4048" y="2133600"/>
            <a:ext cx="8531352" cy="4191000"/>
          </a:xfrm>
        </p:spPr>
        <p:txBody>
          <a:bodyPr anchor="ctr"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altLang="ar-EG" sz="2800" dirty="0" smtClean="0"/>
              <a:t>The </a:t>
            </a:r>
            <a:r>
              <a:rPr lang="en-US" altLang="ar-EG" sz="2800" dirty="0"/>
              <a:t>significant decreases in the AP, ML, and </a:t>
            </a:r>
            <a:r>
              <a:rPr lang="en-US" altLang="ar-EG" sz="2800" dirty="0" smtClean="0"/>
              <a:t>OSI in </a:t>
            </a:r>
            <a:r>
              <a:rPr lang="en-US" altLang="ar-EG" sz="2800" dirty="0"/>
              <a:t>the “post” condition in the </a:t>
            </a:r>
            <a:r>
              <a:rPr lang="en-US" altLang="ar-EG" sz="2800" dirty="0">
                <a:solidFill>
                  <a:srgbClr val="FF0000"/>
                </a:solidFill>
              </a:rPr>
              <a:t>experimental</a:t>
            </a:r>
            <a:r>
              <a:rPr lang="en-US" altLang="ar-EG" sz="2800" dirty="0"/>
              <a:t> </a:t>
            </a:r>
            <a:r>
              <a:rPr lang="en-US" altLang="ar-EG" sz="2800" dirty="0" smtClean="0"/>
              <a:t>group might be attributed to:  </a:t>
            </a:r>
          </a:p>
          <a:p>
            <a:pPr marL="0" indent="0" algn="just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altLang="ar-EG" sz="3200" dirty="0" smtClean="0"/>
          </a:p>
          <a:p>
            <a:pPr marL="0" indent="0" algn="ctr">
              <a:buNone/>
            </a:pPr>
            <a:r>
              <a:rPr lang="en-US" altLang="ar-EG" sz="2800" dirty="0" smtClean="0"/>
              <a:t>the core </a:t>
            </a:r>
            <a:r>
              <a:rPr lang="en-US" altLang="ar-EG" sz="2800" dirty="0"/>
              <a:t>stability exercise </a:t>
            </a:r>
            <a:endParaRPr lang="en-US" altLang="ar-EG" sz="2800" dirty="0" smtClean="0"/>
          </a:p>
          <a:p>
            <a:pPr marL="0" indent="0" algn="ctr">
              <a:buNone/>
            </a:pPr>
            <a:r>
              <a:rPr lang="en-US" altLang="ar-EG" sz="2800" dirty="0" smtClean="0"/>
              <a:t>program </a:t>
            </a:r>
            <a:r>
              <a:rPr lang="en-US" altLang="ar-EG" sz="2800" dirty="0"/>
              <a:t>which </a:t>
            </a:r>
            <a:r>
              <a:rPr lang="en-US" altLang="ar-EG" sz="2800" dirty="0" smtClean="0"/>
              <a:t>lasted</a:t>
            </a:r>
          </a:p>
          <a:p>
            <a:pPr marL="0" indent="0" algn="ctr">
              <a:buNone/>
            </a:pPr>
            <a:r>
              <a:rPr lang="en-US" altLang="ar-EG" sz="2800" dirty="0" smtClean="0"/>
              <a:t> for </a:t>
            </a:r>
            <a:r>
              <a:rPr lang="en-US" altLang="ar-EG" sz="2800" dirty="0"/>
              <a:t>6 weeks</a:t>
            </a:r>
          </a:p>
          <a:p>
            <a:pPr marL="0" indent="0" algn="ctr">
              <a:buNone/>
            </a:pPr>
            <a:endParaRPr lang="en-US" altLang="ar-EG" sz="3200" dirty="0" smtClean="0"/>
          </a:p>
          <a:p>
            <a:pPr>
              <a:buFont typeface="Wingdings" pitchFamily="2" charset="2"/>
              <a:buChar char="§"/>
            </a:pPr>
            <a:endParaRPr lang="en-US" b="1" dirty="0"/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4152900" y="3466306"/>
            <a:ext cx="838200" cy="1588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2303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</a:t>
            </a:r>
            <a:r>
              <a:rPr lang="en-US" sz="3600" dirty="0" smtClean="0"/>
              <a:t>(</a:t>
            </a:r>
            <a:r>
              <a:rPr lang="en-US" dirty="0" smtClean="0"/>
              <a:t>cont</a:t>
            </a:r>
            <a:r>
              <a:rPr lang="en-US" sz="36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4048" y="1524000"/>
            <a:ext cx="8531352" cy="4343400"/>
          </a:xfrm>
        </p:spPr>
        <p:txBody>
          <a:bodyPr anchor="ctr"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800" dirty="0" smtClean="0"/>
              <a:t>This </a:t>
            </a:r>
            <a:r>
              <a:rPr lang="en-US" sz="2800" dirty="0"/>
              <a:t>improvement in the </a:t>
            </a:r>
            <a:r>
              <a:rPr lang="en-US" sz="2800" dirty="0" smtClean="0"/>
              <a:t>AP, ML </a:t>
            </a:r>
            <a:r>
              <a:rPr lang="en-US" sz="2800" dirty="0"/>
              <a:t>and OSI in the </a:t>
            </a:r>
            <a:r>
              <a:rPr lang="en-US" sz="2800" dirty="0">
                <a:solidFill>
                  <a:srgbClr val="FF0000"/>
                </a:solidFill>
              </a:rPr>
              <a:t>experimental</a:t>
            </a:r>
            <a:r>
              <a:rPr lang="en-US" sz="2800" dirty="0"/>
              <a:t> group may </a:t>
            </a:r>
            <a:r>
              <a:rPr lang="en-US" sz="2800" dirty="0" smtClean="0"/>
              <a:t>result From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 </a:t>
            </a:r>
          </a:p>
          <a:p>
            <a:pPr algn="ctr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trunk muscle </a:t>
            </a:r>
            <a:r>
              <a:rPr lang="en-US" sz="2800" dirty="0">
                <a:solidFill>
                  <a:srgbClr val="FF0000"/>
                </a:solidFill>
              </a:rPr>
              <a:t>strengthening</a:t>
            </a:r>
            <a:r>
              <a:rPr lang="en-US" sz="2800" dirty="0" smtClean="0"/>
              <a:t>.</a:t>
            </a:r>
          </a:p>
          <a:p>
            <a:pPr algn="ctr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</a:rPr>
              <a:t>balance</a:t>
            </a:r>
            <a:r>
              <a:rPr lang="en-US" sz="2800" dirty="0"/>
              <a:t> is </a:t>
            </a:r>
            <a:r>
              <a:rPr lang="en-US" sz="2800" dirty="0">
                <a:solidFill>
                  <a:srgbClr val="FF0000"/>
                </a:solidFill>
              </a:rPr>
              <a:t>specific</a:t>
            </a:r>
            <a:r>
              <a:rPr lang="en-US" sz="2800" dirty="0"/>
              <a:t> for every skill and is improved through repetition of </a:t>
            </a:r>
            <a:r>
              <a:rPr lang="en-US" sz="2800" dirty="0">
                <a:solidFill>
                  <a:srgbClr val="FF0000"/>
                </a:solidFill>
              </a:rPr>
              <a:t>static</a:t>
            </a:r>
            <a:r>
              <a:rPr lang="en-US" sz="2800" dirty="0"/>
              <a:t> </a:t>
            </a:r>
            <a:r>
              <a:rPr lang="en-US" sz="2800" dirty="0" smtClean="0"/>
              <a:t>position </a:t>
            </a:r>
            <a:r>
              <a:rPr lang="en-US" sz="2800" dirty="0"/>
              <a:t>or </a:t>
            </a:r>
            <a:r>
              <a:rPr lang="en-US" sz="2800" dirty="0">
                <a:solidFill>
                  <a:srgbClr val="FF0000"/>
                </a:solidFill>
              </a:rPr>
              <a:t>dynamic</a:t>
            </a:r>
            <a:r>
              <a:rPr lang="en-US" sz="2800" dirty="0"/>
              <a:t> </a:t>
            </a:r>
            <a:r>
              <a:rPr lang="en-US" sz="2800" dirty="0" smtClean="0"/>
              <a:t>movement. 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4001294" y="3237706"/>
            <a:ext cx="838200" cy="1588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811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</a:t>
            </a:r>
            <a:r>
              <a:rPr lang="en-US" sz="3600" dirty="0" smtClean="0"/>
              <a:t>(</a:t>
            </a:r>
            <a:r>
              <a:rPr lang="en-US" dirty="0" smtClean="0"/>
              <a:t>cont</a:t>
            </a:r>
            <a:r>
              <a:rPr lang="en-US" sz="36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4048" y="1524000"/>
            <a:ext cx="8531352" cy="4343400"/>
          </a:xfrm>
        </p:spPr>
        <p:txBody>
          <a:bodyPr anchor="ctr"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altLang="ar-EG" sz="2800" dirty="0" smtClean="0"/>
              <a:t>The</a:t>
            </a:r>
            <a:r>
              <a:rPr lang="en-US" altLang="ar-EG" sz="2800" dirty="0"/>
              <a:t> </a:t>
            </a:r>
            <a:r>
              <a:rPr lang="en-US" altLang="ar-EG" sz="2800" dirty="0" smtClean="0"/>
              <a:t>insignificant </a:t>
            </a:r>
            <a:r>
              <a:rPr lang="en-US" altLang="ar-EG" sz="2800" dirty="0"/>
              <a:t>difference between the “pre” </a:t>
            </a:r>
            <a:r>
              <a:rPr lang="en-US" altLang="ar-EG" sz="2800" dirty="0" smtClean="0"/>
              <a:t>and “</a:t>
            </a:r>
            <a:r>
              <a:rPr lang="en-US" altLang="ar-EG" sz="2800" dirty="0"/>
              <a:t>post” conditions for the </a:t>
            </a:r>
            <a:r>
              <a:rPr lang="en-US" altLang="ar-EG" sz="2800" dirty="0" smtClean="0"/>
              <a:t>AP and the OSI </a:t>
            </a:r>
            <a:r>
              <a:rPr lang="en-US" altLang="ar-EG" sz="2800" dirty="0"/>
              <a:t>in the </a:t>
            </a:r>
            <a:r>
              <a:rPr lang="en-US" altLang="ar-EG" sz="2800" dirty="0" smtClean="0">
                <a:solidFill>
                  <a:srgbClr val="FF0000"/>
                </a:solidFill>
              </a:rPr>
              <a:t>control</a:t>
            </a:r>
            <a:r>
              <a:rPr lang="en-US" altLang="ar-EG" sz="2800" dirty="0" smtClean="0"/>
              <a:t> group is because:</a:t>
            </a:r>
            <a:endParaRPr lang="en-US" altLang="ar-EG" sz="2800" dirty="0"/>
          </a:p>
          <a:p>
            <a:pPr marL="0" indent="0" algn="ctr">
              <a:buNone/>
            </a:pPr>
            <a:r>
              <a:rPr lang="en-US" altLang="ar-EG" sz="3200" dirty="0" smtClean="0"/>
              <a:t> </a:t>
            </a: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altLang="ar-EG" sz="2800" dirty="0" smtClean="0"/>
              <a:t>the control </a:t>
            </a:r>
            <a:r>
              <a:rPr lang="en-US" altLang="ar-EG" sz="2800" dirty="0"/>
              <a:t>group received </a:t>
            </a:r>
            <a:endParaRPr lang="en-US" altLang="ar-EG" sz="2800" dirty="0" smtClean="0"/>
          </a:p>
          <a:p>
            <a:pPr marL="0" indent="0" algn="ctr">
              <a:buNone/>
            </a:pPr>
            <a:r>
              <a:rPr lang="en-US" altLang="ar-EG" sz="2800" dirty="0" smtClean="0"/>
              <a:t>no treatment </a:t>
            </a:r>
            <a:r>
              <a:rPr lang="en-US" altLang="ar-EG" sz="2800" dirty="0"/>
              <a:t>program</a:t>
            </a:r>
          </a:p>
          <a:p>
            <a:pPr>
              <a:buFont typeface="Wingdings" pitchFamily="2" charset="2"/>
              <a:buChar char="§"/>
            </a:pP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4152900" y="3542506"/>
            <a:ext cx="838200" cy="1588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7520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</a:t>
            </a:r>
            <a:r>
              <a:rPr lang="en-US" sz="3600" dirty="0" smtClean="0"/>
              <a:t>(</a:t>
            </a:r>
            <a:r>
              <a:rPr lang="en-US" dirty="0" smtClean="0"/>
              <a:t>cont</a:t>
            </a:r>
            <a:r>
              <a:rPr lang="en-US" sz="36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4048" y="1143000"/>
            <a:ext cx="8531352" cy="4572000"/>
          </a:xfrm>
        </p:spPr>
        <p:txBody>
          <a:bodyPr anchor="ctr"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altLang="ar-EG" sz="2800" dirty="0" smtClean="0"/>
              <a:t>The slight decrease </a:t>
            </a:r>
            <a:r>
              <a:rPr lang="en-US" altLang="ar-EG" sz="2800" dirty="0"/>
              <a:t>in the </a:t>
            </a:r>
            <a:r>
              <a:rPr lang="en-US" altLang="ar-EG" sz="2800" dirty="0" smtClean="0"/>
              <a:t>MLSI in </a:t>
            </a:r>
            <a:r>
              <a:rPr lang="en-US" altLang="ar-EG" sz="2800" dirty="0"/>
              <a:t>the “post” condition in the </a:t>
            </a:r>
            <a:r>
              <a:rPr lang="en-US" altLang="ar-EG" sz="2800" dirty="0">
                <a:solidFill>
                  <a:srgbClr val="FF0000"/>
                </a:solidFill>
              </a:rPr>
              <a:t>control</a:t>
            </a:r>
            <a:r>
              <a:rPr lang="en-US" altLang="ar-EG" sz="2800" dirty="0"/>
              <a:t> </a:t>
            </a:r>
            <a:r>
              <a:rPr lang="en-US" altLang="ar-EG" sz="2800" dirty="0" smtClean="0"/>
              <a:t>group might be attributed to:</a:t>
            </a:r>
            <a:endParaRPr lang="en-US" altLang="ar-EG" sz="2800" dirty="0"/>
          </a:p>
          <a:p>
            <a:pPr marL="0" indent="0" algn="ctr">
              <a:buNone/>
            </a:pPr>
            <a:r>
              <a:rPr lang="en-US" altLang="ar-EG" sz="3200" dirty="0" smtClean="0"/>
              <a:t> </a:t>
            </a: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en-US" altLang="ar-EG" sz="2800" dirty="0" smtClean="0"/>
              <a:t>the test </a:t>
            </a:r>
            <a:r>
              <a:rPr lang="en-US" altLang="ar-EG" sz="2800" dirty="0"/>
              <a:t>retest effect</a:t>
            </a:r>
          </a:p>
          <a:p>
            <a:pPr>
              <a:buFont typeface="Wingdings" pitchFamily="2" charset="2"/>
              <a:buChar char="§"/>
            </a:pP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4152900" y="3542506"/>
            <a:ext cx="838200" cy="1588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3794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715963" y="762000"/>
            <a:ext cx="7712075" cy="597535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>
              <a:defRPr/>
            </a:pPr>
            <a:r>
              <a:rPr lang="en-US" sz="2800" b="1" dirty="0">
                <a:solidFill>
                  <a:schemeClr val="bg1"/>
                </a:solidFill>
                <a:latin typeface="Tw Cen MT (Body)"/>
                <a:cs typeface="Times New Roman" pitchFamily="18" charset="0"/>
              </a:rPr>
              <a:t>With trunk muscle endurance and dynamic balance being improved, it may be concluded that core stability exercises are effective in improving spinal stability.</a:t>
            </a:r>
            <a:endParaRPr lang="ar-EG" sz="2800" b="1" dirty="0">
              <a:solidFill>
                <a:schemeClr val="bg1"/>
              </a:solidFill>
              <a:latin typeface="Tw Cen MT (Body)"/>
              <a:cs typeface="Times New Roman" pitchFamily="18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547813" y="333375"/>
            <a:ext cx="6048375" cy="7620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Conclusion</a:t>
            </a:r>
            <a:endParaRPr lang="ar-EG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715963" y="806450"/>
            <a:ext cx="7712075" cy="597535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Tw Cen MT (Body)"/>
              </a:rPr>
              <a:t>Investigate </a:t>
            </a:r>
            <a:r>
              <a:rPr lang="en-US" sz="2800" b="1" dirty="0">
                <a:solidFill>
                  <a:schemeClr val="bg1"/>
                </a:solidFill>
                <a:latin typeface="Tw Cen MT (Body)"/>
              </a:rPr>
              <a:t>larger sample size.</a:t>
            </a:r>
          </a:p>
          <a:p>
            <a:pPr algn="just">
              <a:lnSpc>
                <a:spcPct val="110000"/>
              </a:lnSpc>
              <a:buFont typeface="Wingdings 2" pitchFamily="18" charset="2"/>
              <a:buNone/>
              <a:defRPr/>
            </a:pPr>
            <a:endParaRPr lang="en-US" sz="3000" dirty="0" smtClean="0">
              <a:solidFill>
                <a:schemeClr val="tx1"/>
              </a:solidFill>
              <a:latin typeface="Tw Cen MT (Body)"/>
            </a:endParaRPr>
          </a:p>
          <a:p>
            <a:pPr marL="457200" indent="-457200" algn="just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Tw Cen MT (Body)"/>
              </a:rPr>
              <a:t>Investigate </a:t>
            </a:r>
            <a:r>
              <a:rPr lang="en-US" sz="2800" b="1" dirty="0">
                <a:solidFill>
                  <a:schemeClr val="bg1"/>
                </a:solidFill>
                <a:latin typeface="Tw Cen MT (Body)"/>
              </a:rPr>
              <a:t>the effects of core stability exercise programs in patients with chronic low back pain.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1547813" y="333375"/>
            <a:ext cx="6048375" cy="7620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endParaRPr lang="ar-EG"/>
          </a:p>
        </p:txBody>
      </p:sp>
      <p:sp>
        <p:nvSpPr>
          <p:cNvPr id="65540" name="TextBox 3"/>
          <p:cNvSpPr txBox="1">
            <a:spLocks noChangeArrowheads="1"/>
          </p:cNvSpPr>
          <p:nvPr/>
        </p:nvSpPr>
        <p:spPr bwMode="auto">
          <a:xfrm>
            <a:off x="2555875" y="406400"/>
            <a:ext cx="43140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ar-EG" sz="3600" b="1" dirty="0">
                <a:solidFill>
                  <a:schemeClr val="bg1"/>
                </a:solidFill>
                <a:latin typeface="Tw Cen MT (Body)"/>
              </a:rPr>
              <a:t>Recommendations</a:t>
            </a:r>
            <a:endParaRPr lang="ar-EG" altLang="ar-EG" sz="3600" b="1" dirty="0">
              <a:solidFill>
                <a:schemeClr val="bg1"/>
              </a:solidFill>
              <a:latin typeface="Tw Cen MT (Body)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6554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'Amir\Desktop\how-to-write-wedding-thank-you-ca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524000" y="609600"/>
            <a:ext cx="5638800" cy="58674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accent1">
                <a:lumMod val="50000"/>
              </a:schemeClr>
            </a:solidFill>
            <a:prstDash val="sysDash"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6" name="Straight Arrow Connector 5"/>
          <p:cNvCxnSpPr/>
          <p:nvPr/>
        </p:nvCxnSpPr>
        <p:spPr>
          <a:xfrm>
            <a:off x="1600200" y="3352800"/>
            <a:ext cx="1371600" cy="609600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4267200" y="2895600"/>
            <a:ext cx="2362200" cy="990600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3962400" y="4953000"/>
            <a:ext cx="2743200" cy="533400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8600" y="35052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Rectus abdominis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705600" y="2514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External oblique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391400" y="5486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934200" y="54819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Internal oblique</a:t>
            </a:r>
            <a:endParaRPr lang="en-US" sz="2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04800"/>
            <a:ext cx="5867400" cy="61722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7" name="Straight Arrow Connector 6"/>
          <p:cNvCxnSpPr/>
          <p:nvPr/>
        </p:nvCxnSpPr>
        <p:spPr>
          <a:xfrm flipV="1">
            <a:off x="1905000" y="4038600"/>
            <a:ext cx="1600200" cy="381000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5029200" y="2514600"/>
            <a:ext cx="2209800" cy="1219200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2400" y="43434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Latissimus dorsi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587669" y="2286000"/>
            <a:ext cx="1099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Erector spinae</a:t>
            </a:r>
            <a:endParaRPr lang="en-US" sz="2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8600" y="4343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multifidi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543800" y="1976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Rotators</a:t>
            </a:r>
            <a:endParaRPr lang="en-US" sz="2400" b="1" dirty="0"/>
          </a:p>
        </p:txBody>
      </p:sp>
      <p:pic>
        <p:nvPicPr>
          <p:cNvPr id="7" name="Picture 6" descr="5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752600" y="495300"/>
            <a:ext cx="5638800" cy="58674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accent1">
                <a:lumMod val="50000"/>
              </a:schemeClr>
            </a:solidFill>
            <a:prstDash val="sysDash"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4038601" y="3962400"/>
            <a:ext cx="2514600" cy="304800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34200" y="34290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Transversus abdominis</a:t>
            </a:r>
            <a:endParaRPr lang="en-US" sz="2400" b="1" dirty="0"/>
          </a:p>
        </p:txBody>
      </p:sp>
      <p:pic>
        <p:nvPicPr>
          <p:cNvPr id="11" name="Pictur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81000"/>
            <a:ext cx="5715000" cy="609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9" name="Straight Arrow Connector 8"/>
          <p:cNvCxnSpPr/>
          <p:nvPr/>
        </p:nvCxnSpPr>
        <p:spPr>
          <a:xfrm rot="10800000" flipV="1">
            <a:off x="4953000" y="2209800"/>
            <a:ext cx="2514600" cy="457200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981200" y="4267200"/>
            <a:ext cx="2438400" cy="228600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r>
              <a:rPr lang="en-US" sz="3600" dirty="0" smtClean="0"/>
              <a:t>(</a:t>
            </a:r>
            <a:r>
              <a:rPr lang="en-US" dirty="0" smtClean="0"/>
              <a:t>cont</a:t>
            </a:r>
            <a:r>
              <a:rPr lang="en-US" sz="36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153400" cy="4495800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sz="3200" dirty="0" smtClean="0"/>
              <a:t>Contribution of </a:t>
            </a:r>
            <a:r>
              <a:rPr lang="en-US" sz="3200" dirty="0" smtClean="0">
                <a:solidFill>
                  <a:srgbClr val="FF0000"/>
                </a:solidFill>
              </a:rPr>
              <a:t>Local</a:t>
            </a:r>
            <a:r>
              <a:rPr lang="en-US" sz="3200" dirty="0" smtClean="0"/>
              <a:t> vs. </a:t>
            </a:r>
            <a:r>
              <a:rPr lang="en-US" sz="3200" dirty="0" smtClean="0">
                <a:solidFill>
                  <a:srgbClr val="FF0000"/>
                </a:solidFill>
              </a:rPr>
              <a:t>Global</a:t>
            </a:r>
            <a:r>
              <a:rPr lang="en-US" sz="3200" dirty="0" smtClean="0"/>
              <a:t> system in spinal stability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r>
              <a:rPr lang="en-US" sz="2800" dirty="0" smtClean="0"/>
              <a:t>Local 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1">
              <a:buNone/>
            </a:pPr>
            <a:r>
              <a:rPr lang="en-US" sz="2800" dirty="0" smtClean="0"/>
              <a:t>Global 		  	                           </a:t>
            </a:r>
          </a:p>
          <a:p>
            <a:pPr lvl="2">
              <a:buNone/>
            </a:pPr>
            <a:r>
              <a:rPr lang="en-US" dirty="0" smtClean="0"/>
              <a:t>                                           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057400" y="3505200"/>
            <a:ext cx="838200" cy="1588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486400" y="3503612"/>
            <a:ext cx="990600" cy="1588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71800" y="3023682"/>
            <a:ext cx="251460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smtClean="0"/>
              <a:t>     </a:t>
            </a:r>
            <a:r>
              <a:rPr lang="en-US" sz="2800" dirty="0"/>
              <a:t>short segmental muscles </a:t>
            </a:r>
            <a:endParaRPr lang="en-US" sz="28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324600" y="3069848"/>
            <a:ext cx="281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   proprioceptors</a:t>
            </a:r>
          </a:p>
          <a:p>
            <a:pPr algn="ctr"/>
            <a:r>
              <a:rPr lang="en-US" sz="2800" dirty="0" smtClean="0"/>
              <a:t>&amp; kinesthetic sensors  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362200" y="5027612"/>
            <a:ext cx="838200" cy="1588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05200" y="4593848"/>
            <a:ext cx="1371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 </a:t>
            </a:r>
            <a:r>
              <a:rPr lang="en-US" sz="2600" dirty="0" smtClean="0"/>
              <a:t>acting together</a:t>
            </a:r>
            <a:endParaRPr lang="en-US" sz="26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105400" y="5027612"/>
            <a:ext cx="990600" cy="1588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48400" y="4438471"/>
            <a:ext cx="2133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Increase intra-    abdominal  pressure</a:t>
            </a: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  <p:bldP spid="12" grpId="0"/>
      <p:bldP spid="16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edi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7956</TotalTime>
  <Words>1606</Words>
  <Application>Microsoft Office PowerPoint</Application>
  <PresentationFormat>On-screen Show (4:3)</PresentationFormat>
  <Paragraphs>326</Paragraphs>
  <Slides>56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Median</vt:lpstr>
      <vt:lpstr>Office Theme</vt:lpstr>
      <vt:lpstr>1_Median</vt:lpstr>
      <vt:lpstr>Effect of Core Stability Exercises on Trunk Muscles' Endurance and Dynamic Balance in Healthy Adults  </vt:lpstr>
      <vt:lpstr>INTRODUCTION</vt:lpstr>
      <vt:lpstr>INTRODUCTION</vt:lpstr>
      <vt:lpstr>INTRODUCTION (cont)</vt:lpstr>
      <vt:lpstr>INTRODUCTION (cont)</vt:lpstr>
      <vt:lpstr>PowerPoint Presentation</vt:lpstr>
      <vt:lpstr>PowerPoint Presentation</vt:lpstr>
      <vt:lpstr>PowerPoint Presentation</vt:lpstr>
      <vt:lpstr>INTRODUCTION (cont)</vt:lpstr>
      <vt:lpstr>INTRODUCTION (cont)</vt:lpstr>
      <vt:lpstr>INTRODUCTION (cont)</vt:lpstr>
      <vt:lpstr>INTRODUCTION (cont)</vt:lpstr>
      <vt:lpstr>INTRODUCTION (cont)</vt:lpstr>
      <vt:lpstr>INTRODUCTION (cont)</vt:lpstr>
      <vt:lpstr>INTRODUCTION (cont)</vt:lpstr>
      <vt:lpstr>INTRODUCTION (cont)</vt:lpstr>
      <vt:lpstr>INTRODUCTION (cont)</vt:lpstr>
      <vt:lpstr>PowerPoint Presentation</vt:lpstr>
      <vt:lpstr>MATERIALS &amp; METHODS</vt:lpstr>
      <vt:lpstr>MATERIALS &amp; METHODS</vt:lpstr>
      <vt:lpstr>MATERIALS &amp; METHODS (cont)</vt:lpstr>
      <vt:lpstr>MATERIALS &amp; METHODS (cont)</vt:lpstr>
      <vt:lpstr>MATERIALS &amp; METHODS (cont)</vt:lpstr>
      <vt:lpstr>MATERIALS &amp; METHODS (cont)</vt:lpstr>
      <vt:lpstr>MATERIALS &amp; METHODS (cont)</vt:lpstr>
      <vt:lpstr>MATERIALS &amp; METHODS (cont)</vt:lpstr>
      <vt:lpstr>MATERIALS &amp; METHODS (cont)</vt:lpstr>
      <vt:lpstr>MATERIALS &amp; METHODS (cont)</vt:lpstr>
      <vt:lpstr>MATERIALS &amp; METHODS (cont)</vt:lpstr>
      <vt:lpstr>MATERIALS &amp; METHODS (cont)</vt:lpstr>
      <vt:lpstr>MATERIALS &amp; METHODS (cont)</vt:lpstr>
      <vt:lpstr>MATERIALS &amp; METHODS (cont)</vt:lpstr>
      <vt:lpstr>MATERIALS &amp; METHODS (cont)</vt:lpstr>
      <vt:lpstr>MATERIALS &amp; METHODS (cont)</vt:lpstr>
      <vt:lpstr>MATERIALS &amp; METHODS (cont)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PowerPoint Presentation</vt:lpstr>
      <vt:lpstr>DISCUSSION (cont)</vt:lpstr>
      <vt:lpstr>DISCUSSION (cont)</vt:lpstr>
      <vt:lpstr>DISCUSSION (cont)</vt:lpstr>
      <vt:lpstr>DISCUSSION (cont)</vt:lpstr>
      <vt:lpstr>DISCUSSION (cont)</vt:lpstr>
      <vt:lpstr>DISCUSSION (cont)</vt:lpstr>
      <vt:lpstr>DISCUSSION (cont)</vt:lpstr>
      <vt:lpstr>DISCUSSION (cont)</vt:lpstr>
      <vt:lpstr>DISCUSSION (cont)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CORE STABILITY TRAINING ON TRUNK MUSCLE BALANCE</dc:title>
  <dc:creator>'Amir</dc:creator>
  <cp:lastModifiedBy>CRIZMA-PC&amp;LAPTOP</cp:lastModifiedBy>
  <cp:revision>485</cp:revision>
  <dcterms:created xsi:type="dcterms:W3CDTF">2006-08-16T00:00:00Z</dcterms:created>
  <dcterms:modified xsi:type="dcterms:W3CDTF">2014-07-15T13:47:26Z</dcterms:modified>
</cp:coreProperties>
</file>