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2" r:id="rId2"/>
    <p:sldId id="262" r:id="rId3"/>
    <p:sldId id="257" r:id="rId4"/>
    <p:sldId id="258" r:id="rId5"/>
    <p:sldId id="267" r:id="rId6"/>
    <p:sldId id="269" r:id="rId7"/>
    <p:sldId id="259" r:id="rId8"/>
    <p:sldId id="266" r:id="rId9"/>
    <p:sldId id="260" r:id="rId10"/>
    <p:sldId id="261" r:id="rId11"/>
    <p:sldId id="263" r:id="rId12"/>
    <p:sldId id="264" r:id="rId13"/>
    <p:sldId id="265"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F365770-5475-4565-AA5F-A31B93B6336C}" type="datetimeFigureOut">
              <a:rPr lang="en-GB" smtClean="0"/>
              <a:pPr/>
              <a:t>07/10/2014</a:t>
            </a:fld>
            <a:endParaRPr lang="en-GB" dirty="0"/>
          </a:p>
        </p:txBody>
      </p:sp>
      <p:sp>
        <p:nvSpPr>
          <p:cNvPr id="19" name="Footer Placeholder 18"/>
          <p:cNvSpPr>
            <a:spLocks noGrp="1"/>
          </p:cNvSpPr>
          <p:nvPr>
            <p:ph type="ftr" sz="quarter" idx="11"/>
          </p:nvPr>
        </p:nvSpPr>
        <p:spPr/>
        <p:txBody>
          <a:bodyPr/>
          <a:lstStyle/>
          <a:p>
            <a:endParaRPr lang="en-GB" dirty="0"/>
          </a:p>
        </p:txBody>
      </p:sp>
      <p:sp>
        <p:nvSpPr>
          <p:cNvPr id="27" name="Slide Number Placeholder 26"/>
          <p:cNvSpPr>
            <a:spLocks noGrp="1"/>
          </p:cNvSpPr>
          <p:nvPr>
            <p:ph type="sldNum" sz="quarter" idx="12"/>
          </p:nvPr>
        </p:nvSpPr>
        <p:spPr/>
        <p:txBody>
          <a:bodyPr/>
          <a:lstStyle/>
          <a:p>
            <a:fld id="{7521FD0A-D51C-4B83-A3E8-921AA3AEFFB1}" type="slidenum">
              <a:rPr lang="en-GB" smtClean="0"/>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365770-5475-4565-AA5F-A31B93B6336C}" type="datetimeFigureOut">
              <a:rPr lang="en-GB" smtClean="0"/>
              <a:pPr/>
              <a:t>07/10/2014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521FD0A-D51C-4B83-A3E8-921AA3AEFFB1}"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365770-5475-4565-AA5F-A31B93B6336C}" type="datetimeFigureOut">
              <a:rPr lang="en-GB" smtClean="0"/>
              <a:pPr/>
              <a:t>07/10/2014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521FD0A-D51C-4B83-A3E8-921AA3AEFFB1}"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365770-5475-4565-AA5F-A31B93B6336C}" type="datetimeFigureOut">
              <a:rPr lang="en-GB" smtClean="0"/>
              <a:pPr/>
              <a:t>07/10/2014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521FD0A-D51C-4B83-A3E8-921AA3AEFFB1}"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F365770-5475-4565-AA5F-A31B93B6336C}" type="datetimeFigureOut">
              <a:rPr lang="en-GB" smtClean="0"/>
              <a:pPr/>
              <a:t>07/10/2014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521FD0A-D51C-4B83-A3E8-921AA3AEFFB1}" type="slidenum">
              <a:rPr lang="en-GB" smtClean="0"/>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365770-5475-4565-AA5F-A31B93B6336C}" type="datetimeFigureOut">
              <a:rPr lang="en-GB" smtClean="0"/>
              <a:pPr/>
              <a:t>07/10/2014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521FD0A-D51C-4B83-A3E8-921AA3AEFFB1}"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F365770-5475-4565-AA5F-A31B93B6336C}" type="datetimeFigureOut">
              <a:rPr lang="en-GB" smtClean="0"/>
              <a:pPr/>
              <a:t>07/10/2014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521FD0A-D51C-4B83-A3E8-921AA3AEFFB1}"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F365770-5475-4565-AA5F-A31B93B6336C}" type="datetimeFigureOut">
              <a:rPr lang="en-GB" smtClean="0"/>
              <a:pPr/>
              <a:t>07/10/2014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521FD0A-D51C-4B83-A3E8-921AA3AEFFB1}"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365770-5475-4565-AA5F-A31B93B6336C}" type="datetimeFigureOut">
              <a:rPr lang="en-GB" smtClean="0"/>
              <a:pPr/>
              <a:t>07/10/2014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521FD0A-D51C-4B83-A3E8-921AA3AEFFB1}"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365770-5475-4565-AA5F-A31B93B6336C}" type="datetimeFigureOut">
              <a:rPr lang="en-GB" smtClean="0"/>
              <a:pPr/>
              <a:t>07/10/2014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521FD0A-D51C-4B83-A3E8-921AA3AEFFB1}"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365770-5475-4565-AA5F-A31B93B6336C}" type="datetimeFigureOut">
              <a:rPr lang="en-GB" smtClean="0"/>
              <a:pPr/>
              <a:t>07/10/2014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8077200" y="6356350"/>
            <a:ext cx="609600" cy="365125"/>
          </a:xfrm>
        </p:spPr>
        <p:txBody>
          <a:bodyPr/>
          <a:lstStyle/>
          <a:p>
            <a:fld id="{7521FD0A-D51C-4B83-A3E8-921AA3AEFFB1}" type="slidenum">
              <a:rPr lang="en-GB" smtClean="0"/>
              <a:pPr/>
              <a:t>‹#›</a:t>
            </a:fld>
            <a:endParaRPr lang="en-GB"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F365770-5475-4565-AA5F-A31B93B6336C}" type="datetimeFigureOut">
              <a:rPr lang="en-GB" smtClean="0"/>
              <a:pPr/>
              <a:t>07/10/2014</a:t>
            </a:fld>
            <a:endParaRPr lang="en-GB"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521FD0A-D51C-4B83-A3E8-921AA3AEFFB1}" type="slidenum">
              <a:rPr lang="en-GB" smtClean="0"/>
              <a:pPr/>
              <a:t>‹#›</a:t>
            </a:fld>
            <a:endParaRPr lang="en-GB"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e-jotr.com/issues?issue_key=S2210-4917(12)X0002-2"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e-jotr.com/issues?issue_key=S2210-4917(12)X0003-4"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916832"/>
            <a:ext cx="7851648" cy="1828800"/>
          </a:xfrm>
        </p:spPr>
        <p:txBody>
          <a:bodyPr>
            <a:normAutofit fontScale="90000"/>
          </a:bodyPr>
          <a:lstStyle/>
          <a:p>
            <a:pPr marR="45720" lvl="0" algn="l" eaLnBrk="0" fontAlgn="base" hangingPunct="0">
              <a:spcBef>
                <a:spcPct val="20000"/>
              </a:spcBef>
              <a:spcAft>
                <a:spcPct val="0"/>
              </a:spcAft>
            </a:pPr>
            <a:r>
              <a:rPr lang="en-GB" sz="4400" b="0" dirty="0">
                <a:solidFill>
                  <a:prstClr val="black"/>
                </a:solidFill>
                <a:effectLst/>
                <a:latin typeface="Candara" pitchFamily="34" charset="0"/>
                <a:ea typeface="+mn-ea"/>
                <a:cs typeface="+mn-cs"/>
              </a:rPr>
              <a:t>Fahad G. Attar</a:t>
            </a:r>
            <a:br>
              <a:rPr lang="en-GB" sz="4400" b="0" dirty="0">
                <a:solidFill>
                  <a:prstClr val="black"/>
                </a:solidFill>
                <a:effectLst/>
                <a:latin typeface="Candara" pitchFamily="34" charset="0"/>
                <a:ea typeface="+mn-ea"/>
                <a:cs typeface="+mn-cs"/>
              </a:rPr>
            </a:br>
            <a:r>
              <a:rPr lang="en-GB" sz="3100" b="0" dirty="0">
                <a:solidFill>
                  <a:prstClr val="black"/>
                </a:solidFill>
                <a:effectLst/>
                <a:latin typeface="Candara" pitchFamily="34" charset="0"/>
                <a:ea typeface="+mn-ea"/>
                <a:cs typeface="+mn-cs"/>
              </a:rPr>
              <a:t>Consultant Orthopaedic Surgeon</a:t>
            </a:r>
            <a:br>
              <a:rPr lang="en-GB" sz="3100" b="0" dirty="0">
                <a:solidFill>
                  <a:prstClr val="black"/>
                </a:solidFill>
                <a:effectLst/>
                <a:latin typeface="Candara" pitchFamily="34" charset="0"/>
                <a:ea typeface="+mn-ea"/>
                <a:cs typeface="+mn-cs"/>
              </a:rPr>
            </a:br>
            <a:r>
              <a:rPr lang="en-GB" sz="3100" b="0" dirty="0">
                <a:solidFill>
                  <a:prstClr val="black"/>
                </a:solidFill>
                <a:effectLst/>
                <a:latin typeface="Candara" pitchFamily="34" charset="0"/>
                <a:ea typeface="+mn-ea"/>
                <a:cs typeface="+mn-cs"/>
              </a:rPr>
              <a:t>Specialist in Lower Limb Arthroplasty &amp; </a:t>
            </a:r>
            <a:br>
              <a:rPr lang="en-GB" sz="3100" b="0" dirty="0">
                <a:solidFill>
                  <a:prstClr val="black"/>
                </a:solidFill>
                <a:effectLst/>
                <a:latin typeface="Candara" pitchFamily="34" charset="0"/>
                <a:ea typeface="+mn-ea"/>
                <a:cs typeface="+mn-cs"/>
              </a:rPr>
            </a:br>
            <a:r>
              <a:rPr lang="en-GB" sz="3100" b="0" dirty="0">
                <a:solidFill>
                  <a:prstClr val="black"/>
                </a:solidFill>
                <a:effectLst/>
                <a:latin typeface="Candara" pitchFamily="34" charset="0"/>
                <a:ea typeface="+mn-ea"/>
                <a:cs typeface="+mn-cs"/>
              </a:rPr>
              <a:t>Knee Reconstruction Surgery</a:t>
            </a:r>
            <a:br>
              <a:rPr lang="en-GB" sz="3100" b="0" dirty="0">
                <a:solidFill>
                  <a:prstClr val="black"/>
                </a:solidFill>
                <a:effectLst/>
                <a:latin typeface="Candara" pitchFamily="34" charset="0"/>
                <a:ea typeface="+mn-ea"/>
                <a:cs typeface="+mn-cs"/>
              </a:rPr>
            </a:br>
            <a:endParaRPr lang="en-GB" sz="3100" dirty="0"/>
          </a:p>
        </p:txBody>
      </p:sp>
      <p:sp>
        <p:nvSpPr>
          <p:cNvPr id="3" name="Subtitle 2"/>
          <p:cNvSpPr>
            <a:spLocks noGrp="1"/>
          </p:cNvSpPr>
          <p:nvPr>
            <p:ph type="subTitle" idx="1"/>
          </p:nvPr>
        </p:nvSpPr>
        <p:spPr>
          <a:xfrm>
            <a:off x="323528" y="3501008"/>
            <a:ext cx="7854696" cy="1752600"/>
          </a:xfrm>
        </p:spPr>
        <p:txBody>
          <a:bodyPr>
            <a:normAutofit/>
          </a:bodyPr>
          <a:lstStyle/>
          <a:p>
            <a:pPr algn="l"/>
            <a:r>
              <a:rPr lang="en-GB" sz="2000" dirty="0" smtClean="0"/>
              <a:t>St Helens and Knowsley University Hospitals NHS Trust</a:t>
            </a:r>
          </a:p>
          <a:p>
            <a:pPr algn="l"/>
            <a:r>
              <a:rPr lang="en-GB" sz="2000" dirty="0" smtClean="0"/>
              <a:t>Merseyside</a:t>
            </a:r>
          </a:p>
          <a:p>
            <a:pPr algn="l"/>
            <a:r>
              <a:rPr lang="en-GB" sz="2000" dirty="0" smtClean="0"/>
              <a:t>UK</a:t>
            </a:r>
            <a:endParaRPr lang="en-GB" sz="2000" dirty="0"/>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5733256"/>
            <a:ext cx="1130271" cy="11247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223" y="6133"/>
            <a:ext cx="4078287" cy="7254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653474" y="6133"/>
            <a:ext cx="2487613" cy="5667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653474" y="1462885"/>
            <a:ext cx="2232986" cy="3349479"/>
          </a:xfrm>
          <a:prstGeom prst="rect">
            <a:avLst/>
          </a:prstGeom>
        </p:spPr>
      </p:pic>
      <p:pic>
        <p:nvPicPr>
          <p:cNvPr id="5" name="Picture 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2106796" y="4221088"/>
            <a:ext cx="3888059" cy="25857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36156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84981" y="980728"/>
            <a:ext cx="8229600" cy="5165928"/>
          </a:xfrm>
        </p:spPr>
        <p:txBody>
          <a:bodyPr>
            <a:noAutofit/>
          </a:bodyPr>
          <a:lstStyle/>
          <a:p>
            <a:pPr marL="0" lvl="0" indent="0">
              <a:buClr>
                <a:srgbClr val="0BD0D9"/>
              </a:buClr>
              <a:buNone/>
              <a:tabLst>
                <a:tab pos="228600" algn="l"/>
              </a:tabLst>
            </a:pPr>
            <a:r>
              <a:rPr lang="en-GB" sz="1600" b="1" dirty="0">
                <a:solidFill>
                  <a:prstClr val="black"/>
                </a:solidFill>
                <a:latin typeface="Times New Roman"/>
                <a:ea typeface="Times New Roman"/>
              </a:rPr>
              <a:t>‘Comparison of cement pressurisation in flanged and unflanged acetabular cups’</a:t>
            </a:r>
            <a:r>
              <a:rPr lang="en-GB" sz="1600" dirty="0">
                <a:solidFill>
                  <a:prstClr val="black"/>
                </a:solidFill>
                <a:latin typeface="Times New Roman"/>
                <a:ea typeface="Times New Roman"/>
              </a:rPr>
              <a:t> </a:t>
            </a:r>
            <a:r>
              <a:rPr lang="en-GB" sz="1600" b="1" dirty="0">
                <a:solidFill>
                  <a:prstClr val="black"/>
                </a:solidFill>
                <a:latin typeface="Times New Roman"/>
                <a:ea typeface="Times New Roman"/>
              </a:rPr>
              <a:t>F. Attar</a:t>
            </a:r>
            <a:r>
              <a:rPr lang="en-GB" sz="1600" dirty="0">
                <a:solidFill>
                  <a:prstClr val="black"/>
                </a:solidFill>
                <a:latin typeface="Times New Roman"/>
                <a:ea typeface="Times New Roman"/>
              </a:rPr>
              <a:t>, R. Bhattacharya, S. Green, A. Port. </a:t>
            </a:r>
            <a:r>
              <a:rPr lang="en-US" sz="1600" i="1" dirty="0">
                <a:solidFill>
                  <a:prstClr val="black"/>
                </a:solidFill>
                <a:latin typeface="Times New Roman"/>
                <a:ea typeface="Times New Roman"/>
              </a:rPr>
              <a:t>Journal of Orthopaedic Surgery and Research, </a:t>
            </a:r>
            <a:r>
              <a:rPr lang="en-US" sz="1600" dirty="0">
                <a:solidFill>
                  <a:prstClr val="black"/>
                </a:solidFill>
                <a:latin typeface="Times New Roman"/>
                <a:ea typeface="Times New Roman"/>
              </a:rPr>
              <a:t>2012, </a:t>
            </a:r>
            <a:r>
              <a:rPr lang="en-US" sz="1600" dirty="0" smtClean="0">
                <a:solidFill>
                  <a:prstClr val="black"/>
                </a:solidFill>
                <a:latin typeface="Times New Roman"/>
                <a:ea typeface="Times New Roman"/>
              </a:rPr>
              <a:t>7:5</a:t>
            </a:r>
          </a:p>
          <a:p>
            <a:pPr marL="0" lvl="0" indent="0">
              <a:buClr>
                <a:srgbClr val="0BD0D9"/>
              </a:buClr>
              <a:buNone/>
              <a:tabLst>
                <a:tab pos="228600" algn="l"/>
              </a:tabLst>
            </a:pPr>
            <a:endParaRPr lang="en-GB" sz="1600" dirty="0">
              <a:solidFill>
                <a:prstClr val="black"/>
              </a:solidFill>
              <a:latin typeface="Times New Roman"/>
              <a:ea typeface="Times New Roman"/>
            </a:endParaRPr>
          </a:p>
          <a:p>
            <a:pPr marL="0" indent="0">
              <a:buClr>
                <a:srgbClr val="0BD0D9"/>
              </a:buClr>
              <a:buNone/>
            </a:pPr>
            <a:r>
              <a:rPr lang="en-GB" sz="1600" b="1" dirty="0"/>
              <a:t>‘Foot pressure comparison between hallux rigidus patients with normal asymptomatic matched individuals using pedobarograph: our early results’ </a:t>
            </a:r>
            <a:r>
              <a:rPr lang="en-GB" sz="1600" dirty="0"/>
              <a:t>M. Hadi, A. Alani, </a:t>
            </a:r>
            <a:r>
              <a:rPr lang="en-GB" sz="1600" b="1" dirty="0"/>
              <a:t>F. Attar</a:t>
            </a:r>
            <a:r>
              <a:rPr lang="en-GB" sz="1600" dirty="0"/>
              <a:t>, A. Adedepo, </a:t>
            </a:r>
            <a:r>
              <a:rPr lang="en-GB" sz="1600" i="1" dirty="0"/>
              <a:t>Journal of Orthopaedics, Trauma and Rehabilitation</a:t>
            </a:r>
            <a:r>
              <a:rPr lang="en-GB" sz="1600" dirty="0"/>
              <a:t>, </a:t>
            </a:r>
            <a:r>
              <a:rPr lang="en-GB" sz="1600" i="1" dirty="0">
                <a:hlinkClick r:id="rId2"/>
              </a:rPr>
              <a:t>Volume 16, Issue 1</a:t>
            </a:r>
            <a:r>
              <a:rPr lang="en-GB" sz="1600" i="1" dirty="0"/>
              <a:t> , Pages 13-15, June 2012</a:t>
            </a:r>
            <a:endParaRPr lang="en-GB" sz="1600" dirty="0"/>
          </a:p>
          <a:p>
            <a:pPr marL="0" lvl="0" indent="0">
              <a:buClr>
                <a:srgbClr val="0BD0D9"/>
              </a:buClr>
              <a:buNone/>
            </a:pPr>
            <a:endParaRPr lang="en-GB" sz="1600" dirty="0">
              <a:solidFill>
                <a:prstClr val="black"/>
              </a:solidFill>
              <a:latin typeface="Times New Roman"/>
              <a:ea typeface="Times New Roman"/>
            </a:endParaRPr>
          </a:p>
          <a:p>
            <a:pPr marL="0" lvl="0" indent="0">
              <a:buClr>
                <a:srgbClr val="0BD0D9"/>
              </a:buClr>
              <a:buNone/>
              <a:tabLst>
                <a:tab pos="228600" algn="l"/>
              </a:tabLst>
            </a:pPr>
            <a:r>
              <a:rPr lang="en-GB" sz="1600" b="1" dirty="0">
                <a:solidFill>
                  <a:prstClr val="black"/>
                </a:solidFill>
                <a:latin typeface="Times New Roman"/>
                <a:ea typeface="Times New Roman"/>
              </a:rPr>
              <a:t>‘The effect of Total Knee Arthroplasty on body mass index – a prospective study’ </a:t>
            </a:r>
            <a:r>
              <a:rPr lang="en-GB" sz="1600" dirty="0">
                <a:solidFill>
                  <a:prstClr val="black"/>
                </a:solidFill>
                <a:latin typeface="Times New Roman"/>
                <a:ea typeface="Times New Roman"/>
              </a:rPr>
              <a:t>R. Shariff, </a:t>
            </a:r>
            <a:r>
              <a:rPr lang="en-GB" sz="1600" b="1" dirty="0">
                <a:solidFill>
                  <a:prstClr val="black"/>
                </a:solidFill>
                <a:latin typeface="Times New Roman"/>
                <a:ea typeface="Times New Roman"/>
              </a:rPr>
              <a:t>F.G. Attar</a:t>
            </a:r>
            <a:r>
              <a:rPr lang="en-GB" sz="1600" dirty="0">
                <a:solidFill>
                  <a:prstClr val="black"/>
                </a:solidFill>
                <a:latin typeface="Times New Roman"/>
                <a:ea typeface="Times New Roman"/>
              </a:rPr>
              <a:t>, M. Manickham, A. Wainwright, M. McNicholas. </a:t>
            </a:r>
            <a:r>
              <a:rPr lang="en-GB" sz="1600" i="1" dirty="0">
                <a:solidFill>
                  <a:prstClr val="black"/>
                </a:solidFill>
                <a:latin typeface="Times New Roman"/>
                <a:ea typeface="Times New Roman"/>
              </a:rPr>
              <a:t>Journal Of Orthopaedics, Trauma and Rehabilitation,</a:t>
            </a:r>
            <a:r>
              <a:rPr lang="en-GB" sz="1600" b="1" dirty="0">
                <a:solidFill>
                  <a:prstClr val="black"/>
                </a:solidFill>
                <a:latin typeface="Arial"/>
                <a:ea typeface="Times New Roman"/>
              </a:rPr>
              <a:t> </a:t>
            </a:r>
            <a:r>
              <a:rPr lang="en-GB" sz="1600" dirty="0">
                <a:solidFill>
                  <a:prstClr val="black"/>
                </a:solidFill>
                <a:latin typeface="Times New Roman"/>
                <a:ea typeface="Times New Roman"/>
              </a:rPr>
              <a:t>Volume 15, Issue 2, December 2011</a:t>
            </a:r>
          </a:p>
          <a:p>
            <a:pPr marL="0" lvl="0" indent="0">
              <a:buClr>
                <a:srgbClr val="0BD0D9"/>
              </a:buClr>
              <a:buNone/>
              <a:tabLst>
                <a:tab pos="228600" algn="l"/>
              </a:tabLst>
            </a:pPr>
            <a:endParaRPr lang="en-GB" sz="1600" b="1" dirty="0" smtClean="0">
              <a:solidFill>
                <a:prstClr val="black"/>
              </a:solidFill>
              <a:latin typeface="Times New Roman"/>
              <a:ea typeface="Times New Roman"/>
            </a:endParaRPr>
          </a:p>
          <a:p>
            <a:pPr marL="0" lvl="0" indent="0">
              <a:buClr>
                <a:srgbClr val="0BD0D9"/>
              </a:buClr>
              <a:buNone/>
              <a:tabLst>
                <a:tab pos="228600" algn="l"/>
              </a:tabLst>
            </a:pPr>
            <a:r>
              <a:rPr lang="en-GB" sz="1600" b="1" dirty="0" smtClean="0">
                <a:solidFill>
                  <a:prstClr val="black"/>
                </a:solidFill>
                <a:latin typeface="Times New Roman"/>
                <a:ea typeface="Times New Roman"/>
              </a:rPr>
              <a:t>‘</a:t>
            </a:r>
            <a:r>
              <a:rPr lang="en-GB" sz="1600" b="1" dirty="0">
                <a:solidFill>
                  <a:prstClr val="black"/>
                </a:solidFill>
                <a:latin typeface="Times New Roman"/>
                <a:ea typeface="Times New Roman"/>
              </a:rPr>
              <a:t>How good are orthopaedic surgeons at assessing ECGs?’</a:t>
            </a:r>
            <a:r>
              <a:rPr lang="en-GB" sz="1600" dirty="0">
                <a:solidFill>
                  <a:prstClr val="black"/>
                </a:solidFill>
                <a:latin typeface="Times New Roman"/>
                <a:ea typeface="Times New Roman"/>
              </a:rPr>
              <a:t>R. Shariff, S.G. Attar, </a:t>
            </a:r>
            <a:r>
              <a:rPr lang="en-GB" sz="1600" b="1" dirty="0">
                <a:solidFill>
                  <a:prstClr val="black"/>
                </a:solidFill>
                <a:latin typeface="Times New Roman"/>
                <a:ea typeface="Times New Roman"/>
              </a:rPr>
              <a:t>F.G. Attar</a:t>
            </a:r>
            <a:r>
              <a:rPr lang="en-GB" sz="1600" dirty="0">
                <a:solidFill>
                  <a:prstClr val="black"/>
                </a:solidFill>
                <a:latin typeface="Times New Roman"/>
                <a:ea typeface="Times New Roman"/>
              </a:rPr>
              <a:t>. </a:t>
            </a:r>
            <a:r>
              <a:rPr lang="en-GB" sz="1600" i="1" dirty="0">
                <a:solidFill>
                  <a:prstClr val="black"/>
                </a:solidFill>
                <a:latin typeface="Times New Roman"/>
                <a:ea typeface="Times New Roman"/>
              </a:rPr>
              <a:t>Journal Of Orthopaedics, Trauma and Rehabilitation,</a:t>
            </a:r>
            <a:r>
              <a:rPr lang="en-GB" sz="1600" b="1" dirty="0">
                <a:solidFill>
                  <a:prstClr val="black"/>
                </a:solidFill>
                <a:latin typeface="Arial"/>
                <a:ea typeface="Times New Roman"/>
              </a:rPr>
              <a:t> </a:t>
            </a:r>
            <a:r>
              <a:rPr lang="en-GB" sz="1600" dirty="0">
                <a:solidFill>
                  <a:prstClr val="black"/>
                </a:solidFill>
                <a:latin typeface="Times New Roman"/>
                <a:ea typeface="Times New Roman"/>
              </a:rPr>
              <a:t>Volume 14, Issue 2, December 2010</a:t>
            </a:r>
          </a:p>
          <a:p>
            <a:pPr marL="182880" lvl="0" indent="0">
              <a:buClr>
                <a:srgbClr val="0BD0D9"/>
              </a:buClr>
              <a:buNone/>
            </a:pPr>
            <a:r>
              <a:rPr lang="en-GB" sz="1600" i="1" dirty="0">
                <a:solidFill>
                  <a:prstClr val="black"/>
                </a:solidFill>
                <a:latin typeface="Times New Roman"/>
                <a:ea typeface="Times New Roman"/>
              </a:rPr>
              <a:t> </a:t>
            </a:r>
            <a:endParaRPr lang="en-GB" sz="1600" dirty="0">
              <a:solidFill>
                <a:prstClr val="black"/>
              </a:solidFill>
              <a:latin typeface="Times New Roman"/>
              <a:ea typeface="Times New Roman"/>
            </a:endParaRPr>
          </a:p>
          <a:p>
            <a:pPr marL="0" lvl="0" indent="0">
              <a:buClr>
                <a:srgbClr val="0BD0D9"/>
              </a:buClr>
              <a:buNone/>
              <a:tabLst>
                <a:tab pos="228600" algn="l"/>
              </a:tabLst>
            </a:pPr>
            <a:r>
              <a:rPr lang="en-GB" sz="1600" b="1" dirty="0">
                <a:solidFill>
                  <a:prstClr val="black"/>
                </a:solidFill>
                <a:latin typeface="Times New Roman"/>
                <a:ea typeface="Times New Roman"/>
              </a:rPr>
              <a:t>‘Does chevron osteotomy affect the blood supply to the first metatarsal head?’</a:t>
            </a:r>
            <a:r>
              <a:rPr lang="en-GB" sz="1600" dirty="0">
                <a:solidFill>
                  <a:prstClr val="black"/>
                </a:solidFill>
                <a:latin typeface="Times New Roman"/>
                <a:ea typeface="Times New Roman"/>
              </a:rPr>
              <a:t>, R Shariff, </a:t>
            </a:r>
            <a:r>
              <a:rPr lang="en-GB" sz="1600" b="1" dirty="0">
                <a:solidFill>
                  <a:prstClr val="black"/>
                </a:solidFill>
                <a:latin typeface="Times New Roman"/>
                <a:ea typeface="Times New Roman"/>
              </a:rPr>
              <a:t>F. Attar</a:t>
            </a:r>
            <a:r>
              <a:rPr lang="en-GB" sz="1600" dirty="0">
                <a:solidFill>
                  <a:prstClr val="black"/>
                </a:solidFill>
                <a:latin typeface="Times New Roman"/>
                <a:ea typeface="Times New Roman"/>
              </a:rPr>
              <a:t>, S. Vinjamuri,  R. Siddiqi, G.</a:t>
            </a:r>
            <a:r>
              <a:rPr lang="en-US" sz="1600" dirty="0">
                <a:solidFill>
                  <a:prstClr val="black"/>
                </a:solidFill>
                <a:latin typeface="Times New Roman"/>
                <a:ea typeface="Times New Roman"/>
              </a:rPr>
              <a:t> Attar, </a:t>
            </a:r>
            <a:r>
              <a:rPr lang="en-US" sz="1600" i="1" dirty="0">
                <a:solidFill>
                  <a:prstClr val="black"/>
                </a:solidFill>
                <a:latin typeface="Times New Roman"/>
                <a:ea typeface="Times New Roman"/>
              </a:rPr>
              <a:t>Acta Orthop. Belg. 2009, 75, 234-238.</a:t>
            </a:r>
            <a:endParaRPr lang="en-GB" sz="1600" dirty="0">
              <a:solidFill>
                <a:prstClr val="black"/>
              </a:solidFill>
              <a:latin typeface="Times New Roman"/>
              <a:ea typeface="Times New Roman"/>
            </a:endParaRPr>
          </a:p>
          <a:p>
            <a:pPr marL="182880" lvl="0" indent="0">
              <a:buClr>
                <a:srgbClr val="0BD0D9"/>
              </a:buClr>
              <a:buNone/>
            </a:pPr>
            <a:r>
              <a:rPr lang="en-US" sz="1600" i="1" dirty="0">
                <a:solidFill>
                  <a:prstClr val="black"/>
                </a:solidFill>
                <a:latin typeface="Times New Roman"/>
                <a:ea typeface="Times New Roman"/>
              </a:rPr>
              <a:t> </a:t>
            </a:r>
            <a:endParaRPr lang="en-GB" sz="1600" dirty="0">
              <a:solidFill>
                <a:prstClr val="black"/>
              </a:solidFill>
              <a:latin typeface="Times New Roman"/>
              <a:ea typeface="Times New Roman"/>
            </a:endParaRPr>
          </a:p>
          <a:p>
            <a:pPr marL="182880" lvl="0" indent="0">
              <a:buClr>
                <a:srgbClr val="0BD0D9"/>
              </a:buClr>
              <a:buNone/>
            </a:pPr>
            <a:r>
              <a:rPr lang="en-US" sz="1600" i="1" dirty="0">
                <a:solidFill>
                  <a:prstClr val="black"/>
                </a:solidFill>
                <a:latin typeface="Times New Roman"/>
                <a:ea typeface="Times New Roman"/>
              </a:rPr>
              <a:t> </a:t>
            </a:r>
            <a:endParaRPr lang="en-GB" sz="1600" dirty="0">
              <a:solidFill>
                <a:prstClr val="black"/>
              </a:solidFill>
              <a:latin typeface="Times New Roman"/>
              <a:ea typeface="Times New Roman"/>
            </a:endParaRPr>
          </a:p>
          <a:p>
            <a:endParaRPr lang="en-GB" sz="1800" dirty="0"/>
          </a:p>
        </p:txBody>
      </p:sp>
      <p:pic>
        <p:nvPicPr>
          <p:cNvPr id="614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5888037"/>
            <a:ext cx="969963" cy="969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065713" y="6132513"/>
            <a:ext cx="4078287" cy="7254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45448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lvl="0" indent="0">
              <a:buClr>
                <a:srgbClr val="0BD0D9"/>
              </a:buClr>
              <a:buNone/>
              <a:tabLst>
                <a:tab pos="228600" algn="l"/>
                <a:tab pos="457200" algn="l"/>
              </a:tabLst>
            </a:pPr>
            <a:r>
              <a:rPr lang="en-US" sz="1600" b="1" dirty="0">
                <a:solidFill>
                  <a:prstClr val="black"/>
                </a:solidFill>
                <a:latin typeface="Times New Roman"/>
                <a:ea typeface="Times New Roman"/>
              </a:rPr>
              <a:t>‘Survival analysis at 15 years of cemented Press-Fit Condylar Total Knee    Arthroplasty’ Fahad G. Attar</a:t>
            </a:r>
            <a:r>
              <a:rPr lang="en-US" sz="1600" dirty="0">
                <a:solidFill>
                  <a:prstClr val="black"/>
                </a:solidFill>
                <a:latin typeface="Times New Roman"/>
                <a:ea typeface="Times New Roman"/>
              </a:rPr>
              <a:t>, Fu-Meng Khaw, Lorna M.G. Kirk, Paul J. Gregg, </a:t>
            </a:r>
            <a:r>
              <a:rPr lang="en-US" sz="1600" i="1" dirty="0">
                <a:solidFill>
                  <a:prstClr val="black"/>
                </a:solidFill>
                <a:latin typeface="Times New Roman"/>
                <a:ea typeface="Times New Roman"/>
              </a:rPr>
              <a:t>The Journal of Arthroplasty,</a:t>
            </a:r>
            <a:r>
              <a:rPr lang="en-GB" sz="1600" i="1" dirty="0">
                <a:solidFill>
                  <a:srgbClr val="000000"/>
                </a:solidFill>
                <a:latin typeface="Times New Roman"/>
                <a:ea typeface="Times New Roman"/>
              </a:rPr>
              <a:t> Volume 23, Issue 3, Pages 331-488, April 2008</a:t>
            </a:r>
            <a:r>
              <a:rPr lang="en-US" sz="1600" i="1" dirty="0" smtClean="0">
                <a:solidFill>
                  <a:prstClr val="black"/>
                </a:solidFill>
                <a:latin typeface="Times New Roman"/>
                <a:ea typeface="Times New Roman"/>
              </a:rPr>
              <a:t>.</a:t>
            </a:r>
            <a:endParaRPr lang="en-GB" sz="1600" dirty="0" smtClean="0">
              <a:solidFill>
                <a:prstClr val="black"/>
              </a:solidFill>
              <a:latin typeface="Times New Roman"/>
              <a:ea typeface="Times New Roman"/>
            </a:endParaRPr>
          </a:p>
          <a:p>
            <a:pPr marL="0" lvl="0" indent="0">
              <a:buClr>
                <a:srgbClr val="0BD0D9"/>
              </a:buClr>
              <a:buNone/>
              <a:tabLst>
                <a:tab pos="228600" algn="l"/>
                <a:tab pos="457200" algn="l"/>
              </a:tabLst>
            </a:pPr>
            <a:r>
              <a:rPr lang="en-US" sz="1600" i="1" dirty="0">
                <a:solidFill>
                  <a:prstClr val="black"/>
                </a:solidFill>
                <a:latin typeface="Times New Roman"/>
                <a:ea typeface="Times New Roman"/>
              </a:rPr>
              <a:t> </a:t>
            </a:r>
            <a:endParaRPr lang="en-US" sz="1600" b="1" dirty="0" smtClean="0">
              <a:solidFill>
                <a:prstClr val="black"/>
              </a:solidFill>
              <a:latin typeface="Times New Roman"/>
              <a:ea typeface="Times New Roman"/>
            </a:endParaRPr>
          </a:p>
          <a:p>
            <a:pPr marL="0" lvl="0" indent="0">
              <a:spcBef>
                <a:spcPts val="1200"/>
              </a:spcBef>
              <a:spcAft>
                <a:spcPts val="1200"/>
              </a:spcAft>
              <a:buClr>
                <a:srgbClr val="0BD0D9"/>
              </a:buClr>
              <a:buNone/>
              <a:tabLst>
                <a:tab pos="228600" algn="l"/>
              </a:tabLst>
            </a:pPr>
            <a:r>
              <a:rPr lang="en-US" sz="1600" b="1" dirty="0" smtClean="0">
                <a:solidFill>
                  <a:prstClr val="black"/>
                </a:solidFill>
                <a:latin typeface="Times New Roman"/>
                <a:ea typeface="Times New Roman"/>
              </a:rPr>
              <a:t>‘</a:t>
            </a:r>
            <a:r>
              <a:rPr lang="en-US" sz="1600" b="1" dirty="0">
                <a:solidFill>
                  <a:prstClr val="black"/>
                </a:solidFill>
                <a:latin typeface="Times New Roman"/>
                <a:ea typeface="Times New Roman"/>
              </a:rPr>
              <a:t>Perioperative changes in the microcirculation in feet following foot and ankle surgery’</a:t>
            </a:r>
            <a:r>
              <a:rPr lang="en-US" sz="1600" dirty="0">
                <a:solidFill>
                  <a:prstClr val="black"/>
                </a:solidFill>
                <a:latin typeface="Times New Roman"/>
                <a:ea typeface="Times New Roman"/>
              </a:rPr>
              <a:t>, </a:t>
            </a:r>
            <a:r>
              <a:rPr lang="en-US" sz="1600" b="1" dirty="0">
                <a:solidFill>
                  <a:prstClr val="black"/>
                </a:solidFill>
                <a:latin typeface="Times New Roman"/>
                <a:ea typeface="Times New Roman"/>
              </a:rPr>
              <a:t>F. Attar</a:t>
            </a:r>
            <a:r>
              <a:rPr lang="en-US" sz="1600" dirty="0">
                <a:solidFill>
                  <a:prstClr val="black"/>
                </a:solidFill>
                <a:latin typeface="Times New Roman"/>
                <a:ea typeface="Times New Roman"/>
              </a:rPr>
              <a:t>, D. Machin, D. Selvan, R. Shariff, N.P. Geary. </a:t>
            </a:r>
            <a:r>
              <a:rPr lang="en-US" sz="1600" i="1" dirty="0">
                <a:solidFill>
                  <a:prstClr val="black"/>
                </a:solidFill>
                <a:latin typeface="Times New Roman"/>
                <a:ea typeface="Times New Roman"/>
              </a:rPr>
              <a:t>The Journal of Foot and Ankle Surgery, Volume 46, Number 4, July/August 2007.</a:t>
            </a:r>
            <a:endParaRPr lang="en-GB" sz="1600" dirty="0">
              <a:solidFill>
                <a:prstClr val="black"/>
              </a:solidFill>
              <a:latin typeface="Times New Roman"/>
              <a:ea typeface="Times New Roman"/>
            </a:endParaRPr>
          </a:p>
          <a:p>
            <a:pPr marL="0" lvl="0" indent="0">
              <a:spcBef>
                <a:spcPts val="1200"/>
              </a:spcBef>
              <a:spcAft>
                <a:spcPts val="1200"/>
              </a:spcAft>
              <a:buClr>
                <a:srgbClr val="0BD0D9"/>
              </a:buClr>
              <a:buNone/>
              <a:tabLst>
                <a:tab pos="228600" algn="l"/>
              </a:tabLst>
            </a:pPr>
            <a:r>
              <a:rPr lang="en-US" sz="1600" b="1" dirty="0">
                <a:solidFill>
                  <a:prstClr val="black"/>
                </a:solidFill>
                <a:latin typeface="Times New Roman"/>
                <a:ea typeface="Times New Roman"/>
              </a:rPr>
              <a:t>‘Comparison of the caliper method and two dimensional computer software to measure polyethylene wear after total hip arthroplasty’</a:t>
            </a:r>
            <a:r>
              <a:rPr lang="en-US" sz="1600" dirty="0">
                <a:solidFill>
                  <a:prstClr val="black"/>
                </a:solidFill>
                <a:latin typeface="Times New Roman"/>
                <a:ea typeface="Times New Roman"/>
              </a:rPr>
              <a:t>, V. Kumar, </a:t>
            </a:r>
            <a:r>
              <a:rPr lang="en-US" sz="1600" b="1" dirty="0">
                <a:solidFill>
                  <a:prstClr val="black"/>
                </a:solidFill>
                <a:latin typeface="Times New Roman"/>
                <a:ea typeface="Times New Roman"/>
              </a:rPr>
              <a:t>F. Attar</a:t>
            </a:r>
            <a:r>
              <a:rPr lang="en-US" sz="1600" dirty="0">
                <a:solidFill>
                  <a:prstClr val="black"/>
                </a:solidFill>
                <a:latin typeface="Times New Roman"/>
                <a:ea typeface="Times New Roman"/>
              </a:rPr>
              <a:t>, P. Savvidis, J. Anderson. </a:t>
            </a:r>
            <a:r>
              <a:rPr lang="en-US" sz="1600" i="1" dirty="0">
                <a:solidFill>
                  <a:prstClr val="black"/>
                </a:solidFill>
                <a:latin typeface="Times New Roman"/>
                <a:ea typeface="Times New Roman"/>
              </a:rPr>
              <a:t>European Journal of orthopaedic surgery and traumatology, Volume 16, Number 3/September, 2006.</a:t>
            </a:r>
            <a:endParaRPr lang="en-GB" sz="1600" dirty="0">
              <a:solidFill>
                <a:prstClr val="black"/>
              </a:solidFill>
              <a:latin typeface="Times New Roman"/>
              <a:ea typeface="Times New Roman"/>
            </a:endParaRPr>
          </a:p>
          <a:p>
            <a:endParaRPr lang="en-GB"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5888037"/>
            <a:ext cx="969963" cy="969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65713" y="6132513"/>
            <a:ext cx="4078287" cy="7254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07204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67544" y="836712"/>
            <a:ext cx="8229600" cy="5184576"/>
          </a:xfrm>
        </p:spPr>
        <p:txBody>
          <a:bodyPr>
            <a:normAutofit fontScale="70000" lnSpcReduction="20000"/>
          </a:bodyPr>
          <a:lstStyle/>
          <a:p>
            <a:r>
              <a:rPr lang="en-US" sz="2900" b="1" u="sng" dirty="0">
                <a:latin typeface="Times New Roman" pitchFamily="18" charset="0"/>
                <a:cs typeface="Times New Roman" pitchFamily="18" charset="0"/>
              </a:rPr>
              <a:t>Books:</a:t>
            </a:r>
            <a:endParaRPr lang="en-GB" sz="2900" dirty="0">
              <a:latin typeface="Times New Roman" pitchFamily="18" charset="0"/>
              <a:cs typeface="Times New Roman" pitchFamily="18" charset="0"/>
            </a:endParaRPr>
          </a:p>
          <a:p>
            <a:pPr marL="0" lvl="0" indent="0">
              <a:buNone/>
            </a:pPr>
            <a:r>
              <a:rPr lang="en-GB" sz="2300" dirty="0" smtClean="0">
                <a:latin typeface="Times New Roman" pitchFamily="18" charset="0"/>
                <a:cs typeface="Times New Roman" pitchFamily="18" charset="0"/>
              </a:rPr>
              <a:t>‘</a:t>
            </a:r>
            <a:r>
              <a:rPr lang="en-GB" sz="2300" b="1" dirty="0">
                <a:latin typeface="Times New Roman" pitchFamily="18" charset="0"/>
                <a:cs typeface="Times New Roman" pitchFamily="18" charset="0"/>
              </a:rPr>
              <a:t>Succeeding in the FRCS T&amp;O Part 1 Exam: MCQ Revision Questions in Trauma and Orthopaedics</a:t>
            </a:r>
            <a:r>
              <a:rPr lang="en-GB" sz="2300" dirty="0">
                <a:latin typeface="Times New Roman" pitchFamily="18" charset="0"/>
                <a:cs typeface="Times New Roman" pitchFamily="18" charset="0"/>
              </a:rPr>
              <a:t>’, Fahad G. Attar &amp; Talal </a:t>
            </a:r>
            <a:r>
              <a:rPr lang="en-GB" sz="2300" dirty="0" smtClean="0">
                <a:latin typeface="Times New Roman" pitchFamily="18" charset="0"/>
                <a:cs typeface="Times New Roman" pitchFamily="18" charset="0"/>
              </a:rPr>
              <a:t>Ibrahim. </a:t>
            </a:r>
            <a:r>
              <a:rPr lang="en-GB" sz="2300" i="1" dirty="0" smtClean="0">
                <a:latin typeface="Times New Roman" pitchFamily="18" charset="0"/>
                <a:cs typeface="Times New Roman" pitchFamily="18" charset="0"/>
              </a:rPr>
              <a:t>London</a:t>
            </a:r>
            <a:r>
              <a:rPr lang="en-GB" sz="2300" i="1" dirty="0">
                <a:latin typeface="Times New Roman" pitchFamily="18" charset="0"/>
                <a:cs typeface="Times New Roman" pitchFamily="18" charset="0"/>
              </a:rPr>
              <a:t>, BPP Learning </a:t>
            </a:r>
            <a:r>
              <a:rPr lang="en-GB" sz="2300" i="1" dirty="0" smtClean="0">
                <a:latin typeface="Times New Roman" pitchFamily="18" charset="0"/>
                <a:cs typeface="Times New Roman" pitchFamily="18" charset="0"/>
              </a:rPr>
              <a:t>Media, 2011</a:t>
            </a:r>
          </a:p>
          <a:p>
            <a:pPr marL="0" lvl="0" indent="0">
              <a:buNone/>
            </a:pPr>
            <a:endParaRPr lang="en-GB" sz="1600" b="1" i="1" dirty="0">
              <a:latin typeface="Times New Roman" pitchFamily="18" charset="0"/>
              <a:cs typeface="Times New Roman" pitchFamily="18" charset="0"/>
            </a:endParaRPr>
          </a:p>
          <a:p>
            <a:r>
              <a:rPr lang="en-GB" sz="2900" b="1" u="sng" dirty="0" smtClean="0">
                <a:latin typeface="Times New Roman" pitchFamily="18" charset="0"/>
                <a:cs typeface="Times New Roman" pitchFamily="18" charset="0"/>
              </a:rPr>
              <a:t>Abstracts:</a:t>
            </a:r>
            <a:endParaRPr lang="en-GB" sz="2900" b="1" u="sng" dirty="0">
              <a:latin typeface="Times New Roman" pitchFamily="18" charset="0"/>
              <a:cs typeface="Times New Roman" pitchFamily="18" charset="0"/>
            </a:endParaRPr>
          </a:p>
          <a:p>
            <a:pPr marL="0" indent="0">
              <a:buNone/>
            </a:pPr>
            <a:r>
              <a:rPr lang="en-GB" sz="2300" dirty="0" smtClean="0">
                <a:latin typeface="Times New Roman" pitchFamily="18" charset="0"/>
                <a:cs typeface="Times New Roman" pitchFamily="18" charset="0"/>
              </a:rPr>
              <a:t>‘Comparing </a:t>
            </a:r>
            <a:r>
              <a:rPr lang="en-GB" sz="2300" dirty="0">
                <a:latin typeface="Times New Roman" pitchFamily="18" charset="0"/>
                <a:cs typeface="Times New Roman" pitchFamily="18" charset="0"/>
              </a:rPr>
              <a:t>predictability of survival between ISS and NISS’, M.U. Saleem, N. Yousaf, F. Attar and R. Deshmukh. Injury Extra, Volume 38, Issue 4, April 2007, Pages 110-11.</a:t>
            </a:r>
          </a:p>
          <a:p>
            <a:pPr marL="0" indent="0">
              <a:buNone/>
            </a:pPr>
            <a:endParaRPr lang="en-GB" dirty="0"/>
          </a:p>
          <a:p>
            <a:pPr marL="0" indent="0">
              <a:buNone/>
            </a:pPr>
            <a:r>
              <a:rPr lang="en-GB" sz="2300" dirty="0" smtClean="0">
                <a:latin typeface="Times New Roman" pitchFamily="18" charset="0"/>
                <a:cs typeface="Times New Roman" pitchFamily="18" charset="0"/>
              </a:rPr>
              <a:t>‘Correlating </a:t>
            </a:r>
            <a:r>
              <a:rPr lang="en-GB" sz="2300" dirty="0">
                <a:latin typeface="Times New Roman" pitchFamily="18" charset="0"/>
                <a:cs typeface="Times New Roman" pitchFamily="18" charset="0"/>
              </a:rPr>
              <a:t>different parameters and scoring systems with the probability of survival in trauma patients’, N. Yousaf, M.U. Saleem, B. Sheraz, F. Attar and R. Deshmukh. Injury Extra, Volume 38, Issue 4, April 2007, Pages 109-110.</a:t>
            </a:r>
          </a:p>
          <a:p>
            <a:pPr marL="0" indent="0">
              <a:buNone/>
            </a:pPr>
            <a:endParaRPr lang="en-GB" sz="2300" dirty="0">
              <a:latin typeface="Times New Roman" pitchFamily="18" charset="0"/>
              <a:cs typeface="Times New Roman" pitchFamily="18" charset="0"/>
            </a:endParaRPr>
          </a:p>
          <a:p>
            <a:pPr marL="0" indent="0">
              <a:buNone/>
            </a:pPr>
            <a:r>
              <a:rPr lang="en-GB" sz="2300" dirty="0" smtClean="0">
                <a:latin typeface="Times New Roman" pitchFamily="18" charset="0"/>
                <a:cs typeface="Times New Roman" pitchFamily="18" charset="0"/>
              </a:rPr>
              <a:t>‘Ottawa </a:t>
            </a:r>
            <a:r>
              <a:rPr lang="en-GB" sz="2300" dirty="0">
                <a:latin typeface="Times New Roman" pitchFamily="18" charset="0"/>
                <a:cs typeface="Times New Roman" pitchFamily="18" charset="0"/>
              </a:rPr>
              <a:t>guidelines for ankle and foot injuries’, Dr. M. N. Hadi, Mr. F. G. Attar. International Journal of Disaster Medicine, 2006; 4:3</a:t>
            </a:r>
            <a:r>
              <a:rPr lang="en-GB" sz="2300" dirty="0" smtClean="0">
                <a:latin typeface="Times New Roman" pitchFamily="18" charset="0"/>
                <a:cs typeface="Times New Roman" pitchFamily="18" charset="0"/>
              </a:rPr>
              <a:t>.</a:t>
            </a:r>
          </a:p>
          <a:p>
            <a:pPr marL="0" indent="0">
              <a:buNone/>
            </a:pPr>
            <a:endParaRPr lang="en-GB" sz="2300" dirty="0">
              <a:latin typeface="Times New Roman" pitchFamily="18" charset="0"/>
              <a:cs typeface="Times New Roman" pitchFamily="18" charset="0"/>
            </a:endParaRPr>
          </a:p>
          <a:p>
            <a:pPr marL="0" indent="0">
              <a:buNone/>
            </a:pPr>
            <a:r>
              <a:rPr lang="en-GB" sz="2300" dirty="0" smtClean="0">
                <a:latin typeface="Times New Roman" pitchFamily="18" charset="0"/>
                <a:cs typeface="Times New Roman" pitchFamily="18" charset="0"/>
              </a:rPr>
              <a:t>‘Compare </a:t>
            </a:r>
            <a:r>
              <a:rPr lang="en-GB" sz="2300" dirty="0">
                <a:latin typeface="Times New Roman" pitchFamily="18" charset="0"/>
                <a:cs typeface="Times New Roman" pitchFamily="18" charset="0"/>
              </a:rPr>
              <a:t>and predict probability of survival between ISS and NISS’, Dr. U. Saleem, Dr. N. Yousuf, Mr. F. G. Attar, Mr. R. Deshmukh. International Journal of Disaster Medicine, 2006; 4:3</a:t>
            </a:r>
            <a:r>
              <a:rPr lang="en-GB" sz="2300" dirty="0" smtClean="0">
                <a:latin typeface="Times New Roman" pitchFamily="18" charset="0"/>
                <a:cs typeface="Times New Roman" pitchFamily="18" charset="0"/>
              </a:rPr>
              <a:t>.</a:t>
            </a:r>
          </a:p>
          <a:p>
            <a:pPr marL="0" indent="0">
              <a:buNone/>
            </a:pPr>
            <a:endParaRPr lang="en-GB" sz="2300" dirty="0">
              <a:latin typeface="Times New Roman" pitchFamily="18" charset="0"/>
              <a:cs typeface="Times New Roman" pitchFamily="18" charset="0"/>
            </a:endParaRPr>
          </a:p>
          <a:p>
            <a:pPr marL="0" indent="0">
              <a:buNone/>
            </a:pPr>
            <a:r>
              <a:rPr lang="en-GB" sz="2300" dirty="0" smtClean="0">
                <a:latin typeface="Times New Roman" pitchFamily="18" charset="0"/>
                <a:cs typeface="Times New Roman" pitchFamily="18" charset="0"/>
              </a:rPr>
              <a:t>‘Foot </a:t>
            </a:r>
            <a:r>
              <a:rPr lang="en-GB" sz="2300" dirty="0">
                <a:latin typeface="Times New Roman" pitchFamily="18" charset="0"/>
                <a:cs typeface="Times New Roman" pitchFamily="18" charset="0"/>
              </a:rPr>
              <a:t>pressure study using the pedobarograph : Comparison of normal subjects with Hallux Rigidus and metatarsalgia', Mr. F. Attar, Mr. V. Kumar, Mr. G. Akra, Mr. K. Rome, Mr. A. Adedapo. J Bone Joint Surg Br Orthopaedic Proceedings, 2006 88-B: 275-276.</a:t>
            </a:r>
          </a:p>
          <a:p>
            <a:pPr marL="0" indent="0">
              <a:buNone/>
            </a:pPr>
            <a:endParaRPr lang="en-GB" dirty="0"/>
          </a:p>
        </p:txBody>
      </p:sp>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5888037"/>
            <a:ext cx="969963" cy="969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65713" y="6132513"/>
            <a:ext cx="4078287" cy="7254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06782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67544" y="980728"/>
            <a:ext cx="8229600" cy="4911824"/>
          </a:xfrm>
        </p:spPr>
        <p:txBody>
          <a:bodyPr>
            <a:normAutofit fontScale="62500" lnSpcReduction="20000"/>
          </a:bodyPr>
          <a:lstStyle/>
          <a:p>
            <a:pPr marL="0" lvl="0" indent="0">
              <a:buNone/>
            </a:pPr>
            <a:r>
              <a:rPr lang="en-GB" dirty="0"/>
              <a:t>‘Assessment of polyethylene wear in total hip arthroplasty: A </a:t>
            </a:r>
            <a:r>
              <a:rPr lang="en-GB" dirty="0" smtClean="0"/>
              <a:t>comparative </a:t>
            </a:r>
            <a:r>
              <a:rPr lang="en-GB" dirty="0"/>
              <a:t>study of computer software versus Livermore method’, </a:t>
            </a:r>
            <a:r>
              <a:rPr lang="en-GB" i="1" dirty="0"/>
              <a:t>Mr</a:t>
            </a:r>
            <a:r>
              <a:rPr lang="en-US" dirty="0"/>
              <a:t>. V. Kumar, Mr. F. Attar, Mr. P. Savvidis, Mr. J. Anderson. </a:t>
            </a:r>
            <a:r>
              <a:rPr lang="en-GB" i="1" dirty="0"/>
              <a:t>J Bone Joint Surg Br Orthopaedic Proceedings, 2006 88-B: 276. </a:t>
            </a:r>
            <a:endParaRPr lang="en-GB" i="1" dirty="0" smtClean="0"/>
          </a:p>
          <a:p>
            <a:pPr marL="0" lvl="0" indent="0">
              <a:buNone/>
            </a:pPr>
            <a:endParaRPr lang="en-GB" dirty="0"/>
          </a:p>
          <a:p>
            <a:pPr marL="0" lvl="0" indent="0">
              <a:buNone/>
            </a:pPr>
            <a:r>
              <a:rPr lang="en-GB" dirty="0"/>
              <a:t>‘The relationship between the Injury Severity Score and the Revised Trauma Score with the probability of survival for our trauma patients and how this compares with the predicted relationship’, Mr. F. Attar, Mr. P. Simms. </a:t>
            </a:r>
            <a:r>
              <a:rPr lang="en-GB" i="1" dirty="0"/>
              <a:t>Injury Extra (online</a:t>
            </a:r>
            <a:r>
              <a:rPr lang="en-GB" i="1" dirty="0" smtClean="0"/>
              <a:t>).</a:t>
            </a:r>
          </a:p>
          <a:p>
            <a:pPr marL="0" lvl="0" indent="0">
              <a:buNone/>
            </a:pPr>
            <a:endParaRPr lang="en-GB" dirty="0"/>
          </a:p>
          <a:p>
            <a:pPr marL="0" lvl="0" indent="0">
              <a:buNone/>
            </a:pPr>
            <a:r>
              <a:rPr lang="en-GB" dirty="0"/>
              <a:t>‘Probability of survival in trauma patients: is there a need for change in the variables used for calculation? Mr. F. Attar, Mr. P. Simms</a:t>
            </a:r>
            <a:r>
              <a:rPr lang="en-GB" i="1" dirty="0"/>
              <a:t>. Injury Extra (online</a:t>
            </a:r>
            <a:r>
              <a:rPr lang="en-GB" i="1" dirty="0" smtClean="0"/>
              <a:t>).</a:t>
            </a:r>
          </a:p>
          <a:p>
            <a:pPr marL="0" lvl="0" indent="0">
              <a:buNone/>
            </a:pPr>
            <a:endParaRPr lang="en-GB" dirty="0"/>
          </a:p>
          <a:p>
            <a:pPr marL="0" lvl="0" indent="0">
              <a:buNone/>
            </a:pPr>
            <a:r>
              <a:rPr lang="en-US" dirty="0"/>
              <a:t>‘Perioperative assessment of microcirculation in feet’, Mr. F. Attar, Dr. R. Shariff, Dr. D. Selvan, Dr. D. Machin, Mr. N. Geary. </a:t>
            </a:r>
            <a:r>
              <a:rPr lang="en-GB" i="1" dirty="0"/>
              <a:t>J Bone Joint Surg Br Proceedings, Sep 2005; 87-B: 373</a:t>
            </a:r>
            <a:r>
              <a:rPr lang="en-GB" i="1" dirty="0" smtClean="0"/>
              <a:t>.</a:t>
            </a:r>
          </a:p>
          <a:p>
            <a:pPr marL="0" lvl="0" indent="0">
              <a:buNone/>
            </a:pPr>
            <a:endParaRPr lang="en-GB" dirty="0"/>
          </a:p>
          <a:p>
            <a:pPr marL="0" lvl="0" indent="0">
              <a:buNone/>
            </a:pPr>
            <a:r>
              <a:rPr lang="en-US" dirty="0"/>
              <a:t>‘Assess the correlation between the expected outcome and the actual outcome of trauma patients using the ISS scoring system’, Mr. F. Attar, Mr. P. Simms. </a:t>
            </a:r>
            <a:r>
              <a:rPr lang="en-US" i="1" dirty="0"/>
              <a:t>European Journal of Trauma Supplement, 30 (1): pg 68; May 2004</a:t>
            </a:r>
            <a:r>
              <a:rPr lang="en-US" i="1" dirty="0" smtClean="0"/>
              <a:t>.</a:t>
            </a:r>
          </a:p>
          <a:p>
            <a:pPr marL="0" lvl="0" indent="0">
              <a:buNone/>
            </a:pPr>
            <a:endParaRPr lang="en-GB" dirty="0"/>
          </a:p>
          <a:p>
            <a:pPr marL="0" lvl="0" indent="0">
              <a:buNone/>
            </a:pPr>
            <a:r>
              <a:rPr lang="en-US" dirty="0"/>
              <a:t>‘Assessing documentation of vital observations in management of trauma victims’, Mr. F. Attar, Mr. P. Simms</a:t>
            </a:r>
            <a:r>
              <a:rPr lang="en-US" i="1" dirty="0"/>
              <a:t>. European Journal of Trauma Supplement, 30 (1): pg 69; May 2004.</a:t>
            </a:r>
            <a:endParaRPr lang="en-GB" dirty="0"/>
          </a:p>
          <a:p>
            <a:pPr marL="0" indent="0">
              <a:buNone/>
            </a:pPr>
            <a:endParaRPr lang="en-GB" dirty="0"/>
          </a:p>
        </p:txBody>
      </p:sp>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5888037"/>
            <a:ext cx="969963" cy="969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39492" y="6132513"/>
            <a:ext cx="4078287" cy="7254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80248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573016"/>
            <a:ext cx="8229600" cy="1143000"/>
          </a:xfrm>
        </p:spPr>
        <p:txBody>
          <a:bodyPr>
            <a:normAutofit/>
          </a:bodyPr>
          <a:lstStyle/>
          <a:p>
            <a:r>
              <a:rPr lang="en-GB" sz="4000" dirty="0" smtClean="0"/>
              <a:t>www.kneespecialistmanchester.co.uk</a:t>
            </a:r>
            <a:endParaRPr lang="en-GB" sz="4000" dirty="0"/>
          </a:p>
        </p:txBody>
      </p:sp>
      <p:pic>
        <p:nvPicPr>
          <p:cNvPr id="1331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0" y="5888652"/>
            <a:ext cx="969348" cy="9693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65713" y="6132513"/>
            <a:ext cx="4078287" cy="7254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46092" y="1556792"/>
            <a:ext cx="6894095" cy="2246769"/>
          </a:xfrm>
          <a:prstGeom prst="rect">
            <a:avLst/>
          </a:prstGeom>
          <a:noFill/>
        </p:spPr>
        <p:txBody>
          <a:bodyPr wrap="square" rtlCol="0">
            <a:spAutoFit/>
          </a:bodyPr>
          <a:lstStyle/>
          <a:p>
            <a:pPr algn="ctr"/>
            <a:r>
              <a:rPr lang="en-GB" sz="4400" dirty="0" smtClean="0"/>
              <a:t>Thank you</a:t>
            </a:r>
          </a:p>
          <a:p>
            <a:pPr algn="ctr"/>
            <a:endParaRPr lang="en-GB" sz="3200" dirty="0" smtClean="0"/>
          </a:p>
          <a:p>
            <a:pPr algn="ctr"/>
            <a:r>
              <a:rPr lang="en-GB" sz="3200" dirty="0" smtClean="0"/>
              <a:t>For further information and details please visit website below</a:t>
            </a:r>
            <a:endParaRPr lang="en-GB" sz="3200" dirty="0"/>
          </a:p>
        </p:txBody>
      </p:sp>
    </p:spTree>
    <p:extLst>
      <p:ext uri="{BB962C8B-B14F-4D97-AF65-F5344CB8AC3E}">
        <p14:creationId xmlns="" xmlns:p14="http://schemas.microsoft.com/office/powerpoint/2010/main" val="903079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143000"/>
          </a:xfrm>
        </p:spPr>
        <p:txBody>
          <a:bodyPr>
            <a:normAutofit/>
          </a:bodyPr>
          <a:lstStyle/>
          <a:p>
            <a:r>
              <a:rPr lang="en-GB" sz="3200" dirty="0" smtClean="0"/>
              <a:t>Little bit about myself…</a:t>
            </a:r>
            <a:endParaRPr lang="en-GB" sz="3200" dirty="0"/>
          </a:p>
        </p:txBody>
      </p:sp>
      <p:sp>
        <p:nvSpPr>
          <p:cNvPr id="3" name="Content Placeholder 2"/>
          <p:cNvSpPr>
            <a:spLocks noGrp="1"/>
          </p:cNvSpPr>
          <p:nvPr>
            <p:ph idx="1"/>
          </p:nvPr>
        </p:nvSpPr>
        <p:spPr>
          <a:xfrm>
            <a:off x="395536" y="1340768"/>
            <a:ext cx="8229600" cy="4389120"/>
          </a:xfrm>
        </p:spPr>
        <p:txBody>
          <a:bodyPr>
            <a:normAutofit lnSpcReduction="10000"/>
          </a:bodyPr>
          <a:lstStyle/>
          <a:p>
            <a:pPr marL="273050" lvl="0" indent="-273050" eaLnBrk="0" fontAlgn="base" hangingPunct="0">
              <a:spcAft>
                <a:spcPct val="0"/>
              </a:spcAft>
              <a:buClr>
                <a:srgbClr val="0BD0D9"/>
              </a:buClr>
              <a:buFont typeface="Wingdings 2" pitchFamily="18" charset="2"/>
              <a:buChar char=""/>
            </a:pPr>
            <a:r>
              <a:rPr lang="en-GB" sz="2400" dirty="0">
                <a:solidFill>
                  <a:prstClr val="black"/>
                </a:solidFill>
              </a:rPr>
              <a:t>Specialist interest in Hip &amp; Knee Replacement surgery and Knee reconstruction </a:t>
            </a:r>
            <a:r>
              <a:rPr lang="en-GB" sz="2400" dirty="0" smtClean="0">
                <a:solidFill>
                  <a:prstClr val="black"/>
                </a:solidFill>
              </a:rPr>
              <a:t>surgery</a:t>
            </a:r>
            <a:endParaRPr lang="en-GB" sz="2400" dirty="0">
              <a:solidFill>
                <a:prstClr val="black"/>
              </a:solidFill>
            </a:endParaRPr>
          </a:p>
          <a:p>
            <a:pPr marL="273050" lvl="0" indent="-273050" eaLnBrk="0" fontAlgn="base" hangingPunct="0">
              <a:spcAft>
                <a:spcPct val="0"/>
              </a:spcAft>
              <a:buClr>
                <a:srgbClr val="0BD0D9"/>
              </a:buClr>
              <a:buFont typeface="Wingdings 2" pitchFamily="18" charset="2"/>
              <a:buChar char=""/>
            </a:pPr>
            <a:r>
              <a:rPr lang="en-GB" sz="2400" dirty="0">
                <a:solidFill>
                  <a:prstClr val="black"/>
                </a:solidFill>
              </a:rPr>
              <a:t>Graduated from Liverpool University, </a:t>
            </a:r>
            <a:r>
              <a:rPr lang="en-GB" sz="2400" dirty="0" smtClean="0">
                <a:solidFill>
                  <a:prstClr val="black"/>
                </a:solidFill>
              </a:rPr>
              <a:t>UK</a:t>
            </a:r>
            <a:endParaRPr lang="en-GB" sz="2400" dirty="0">
              <a:solidFill>
                <a:prstClr val="black"/>
              </a:solidFill>
            </a:endParaRPr>
          </a:p>
          <a:p>
            <a:pPr marL="273050" lvl="0" indent="-273050" eaLnBrk="0" fontAlgn="base" hangingPunct="0">
              <a:spcAft>
                <a:spcPct val="0"/>
              </a:spcAft>
              <a:buClr>
                <a:srgbClr val="0BD0D9"/>
              </a:buClr>
              <a:buFont typeface="Wingdings 2" pitchFamily="18" charset="2"/>
              <a:buChar char=""/>
            </a:pPr>
            <a:r>
              <a:rPr lang="en-GB" sz="2400" dirty="0" smtClean="0">
                <a:solidFill>
                  <a:prstClr val="black"/>
                </a:solidFill>
              </a:rPr>
              <a:t>Trauma &amp; Orthopaedic </a:t>
            </a:r>
            <a:r>
              <a:rPr lang="en-GB" sz="2400" dirty="0">
                <a:solidFill>
                  <a:prstClr val="black"/>
                </a:solidFill>
              </a:rPr>
              <a:t>training in the Midlands, Leicester, UK </a:t>
            </a:r>
          </a:p>
          <a:p>
            <a:pPr marL="273050" lvl="0" indent="-273050" eaLnBrk="0" fontAlgn="base" hangingPunct="0">
              <a:spcAft>
                <a:spcPct val="0"/>
              </a:spcAft>
              <a:buClr>
                <a:srgbClr val="0BD0D9"/>
              </a:buClr>
              <a:buFont typeface="Wingdings 2" pitchFamily="18" charset="2"/>
              <a:buChar char=""/>
            </a:pPr>
            <a:r>
              <a:rPr lang="en-GB" sz="2400" dirty="0">
                <a:solidFill>
                  <a:prstClr val="black"/>
                </a:solidFill>
              </a:rPr>
              <a:t>Fellowships – Nuffield Orthopaedic Centre, Oxford, UK</a:t>
            </a:r>
          </a:p>
          <a:p>
            <a:pPr marL="0" lvl="0" indent="0" eaLnBrk="0" fontAlgn="base" hangingPunct="0">
              <a:spcAft>
                <a:spcPct val="0"/>
              </a:spcAft>
              <a:buClr>
                <a:srgbClr val="0BD0D9"/>
              </a:buClr>
              <a:buNone/>
            </a:pPr>
            <a:r>
              <a:rPr lang="en-GB" sz="2400" dirty="0">
                <a:solidFill>
                  <a:prstClr val="black"/>
                </a:solidFill>
              </a:rPr>
              <a:t>                            Sunnybrook hospital, </a:t>
            </a:r>
            <a:r>
              <a:rPr lang="en-GB" sz="2400" dirty="0" smtClean="0">
                <a:solidFill>
                  <a:prstClr val="black"/>
                </a:solidFill>
              </a:rPr>
              <a:t>Toronto, Canada</a:t>
            </a:r>
            <a:endParaRPr lang="en-GB" sz="2400" dirty="0">
              <a:solidFill>
                <a:prstClr val="black"/>
              </a:solidFill>
            </a:endParaRPr>
          </a:p>
          <a:p>
            <a:pPr marL="0" lvl="0" indent="0" eaLnBrk="0" fontAlgn="base" hangingPunct="0">
              <a:spcAft>
                <a:spcPct val="0"/>
              </a:spcAft>
              <a:buClr>
                <a:srgbClr val="0BD0D9"/>
              </a:buClr>
              <a:buNone/>
            </a:pPr>
            <a:r>
              <a:rPr lang="en-GB" sz="2400" dirty="0">
                <a:solidFill>
                  <a:prstClr val="black"/>
                </a:solidFill>
              </a:rPr>
              <a:t>                            Wrightington Hospital, </a:t>
            </a:r>
            <a:r>
              <a:rPr lang="en-GB" sz="2400" dirty="0" smtClean="0">
                <a:solidFill>
                  <a:prstClr val="black"/>
                </a:solidFill>
              </a:rPr>
              <a:t>UK</a:t>
            </a:r>
          </a:p>
          <a:p>
            <a:pPr eaLnBrk="0" fontAlgn="base" hangingPunct="0">
              <a:spcAft>
                <a:spcPct val="0"/>
              </a:spcAft>
              <a:buClr>
                <a:srgbClr val="0BD0D9"/>
              </a:buClr>
            </a:pPr>
            <a:r>
              <a:rPr lang="en-GB" sz="2400" dirty="0" smtClean="0">
                <a:solidFill>
                  <a:prstClr val="black"/>
                </a:solidFill>
              </a:rPr>
              <a:t>Currently work at St. Helens and Knowsley University Hospitals NHS Trust, Merseyside, UK and affiliated with the University of Liverpool</a:t>
            </a:r>
            <a:endParaRPr lang="en-GB" sz="2400" dirty="0">
              <a:solidFill>
                <a:prstClr val="black"/>
              </a:solidFill>
            </a:endParaRPr>
          </a:p>
          <a:p>
            <a:pPr marL="0" lvl="0" indent="0" eaLnBrk="0" fontAlgn="base" hangingPunct="0">
              <a:spcAft>
                <a:spcPct val="0"/>
              </a:spcAft>
              <a:buClr>
                <a:srgbClr val="0BD0D9"/>
              </a:buClr>
              <a:buNone/>
            </a:pPr>
            <a:endParaRPr lang="en-GB" sz="2400" dirty="0">
              <a:solidFill>
                <a:prstClr val="black"/>
              </a:solidFill>
            </a:endParaRPr>
          </a:p>
          <a:p>
            <a:endParaRPr lang="en-GB" dirty="0"/>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5888037"/>
            <a:ext cx="969963" cy="969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65713" y="6132513"/>
            <a:ext cx="4078287" cy="7254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31587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846" y="0"/>
            <a:ext cx="8229600" cy="1143000"/>
          </a:xfrm>
        </p:spPr>
        <p:txBody>
          <a:bodyPr>
            <a:normAutofit/>
          </a:bodyPr>
          <a:lstStyle/>
          <a:p>
            <a:r>
              <a:rPr lang="en-GB" sz="3200" dirty="0" smtClean="0"/>
              <a:t>Private practice at:</a:t>
            </a:r>
            <a:endParaRPr lang="en-GB" sz="3200" dirty="0"/>
          </a:p>
        </p:txBody>
      </p:sp>
      <p:pic>
        <p:nvPicPr>
          <p:cNvPr id="2052" name="Picture 4"/>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51520" y="1412776"/>
            <a:ext cx="2699612" cy="18045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240653" y="1412776"/>
            <a:ext cx="2627313" cy="18306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151837" y="1412776"/>
            <a:ext cx="2786063" cy="18306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07504" y="3584488"/>
            <a:ext cx="3168352" cy="1754326"/>
          </a:xfrm>
          <a:prstGeom prst="rect">
            <a:avLst/>
          </a:prstGeom>
        </p:spPr>
        <p:txBody>
          <a:bodyPr wrap="square">
            <a:spAutoFit/>
          </a:bodyPr>
          <a:lstStyle/>
          <a:p>
            <a:r>
              <a:rPr lang="en-GB" dirty="0" smtClean="0"/>
              <a:t>BMI The Alexandra Hospital,</a:t>
            </a:r>
          </a:p>
          <a:p>
            <a:r>
              <a:rPr lang="en-GB" dirty="0" smtClean="0"/>
              <a:t>​Mill Ln, </a:t>
            </a:r>
          </a:p>
          <a:p>
            <a:r>
              <a:rPr lang="en-GB" dirty="0" smtClean="0"/>
              <a:t>Cheadle, </a:t>
            </a:r>
          </a:p>
          <a:p>
            <a:r>
              <a:rPr lang="en-GB" dirty="0" smtClean="0"/>
              <a:t>Manchester, </a:t>
            </a:r>
          </a:p>
          <a:p>
            <a:r>
              <a:rPr lang="en-GB" dirty="0" smtClean="0"/>
              <a:t>Cheshire SK8 2PX</a:t>
            </a:r>
          </a:p>
          <a:p>
            <a:r>
              <a:rPr lang="en-GB" dirty="0" smtClean="0">
                <a:effectLst/>
              </a:rPr>
              <a:t>UK</a:t>
            </a:r>
            <a:endParaRPr lang="en-GB" dirty="0">
              <a:effectLst/>
            </a:endParaRPr>
          </a:p>
        </p:txBody>
      </p:sp>
      <p:sp>
        <p:nvSpPr>
          <p:cNvPr id="7" name="Rectangle 6"/>
          <p:cNvSpPr/>
          <p:nvPr/>
        </p:nvSpPr>
        <p:spPr>
          <a:xfrm>
            <a:off x="3235538" y="3597452"/>
            <a:ext cx="2657045" cy="1200329"/>
          </a:xfrm>
          <a:prstGeom prst="rect">
            <a:avLst/>
          </a:prstGeom>
        </p:spPr>
        <p:txBody>
          <a:bodyPr wrap="square">
            <a:spAutoFit/>
          </a:bodyPr>
          <a:lstStyle/>
          <a:p>
            <a:pPr lvl="0" fontAlgn="base">
              <a:spcBef>
                <a:spcPct val="0"/>
              </a:spcBef>
              <a:spcAft>
                <a:spcPct val="0"/>
              </a:spcAft>
            </a:pPr>
            <a:r>
              <a:rPr lang="en-GB" dirty="0">
                <a:solidFill>
                  <a:prstClr val="black"/>
                </a:solidFill>
              </a:rPr>
              <a:t>Spire Cheshire Hospital,</a:t>
            </a:r>
          </a:p>
          <a:p>
            <a:pPr lvl="0" fontAlgn="base">
              <a:spcBef>
                <a:spcPct val="0"/>
              </a:spcBef>
              <a:spcAft>
                <a:spcPct val="0"/>
              </a:spcAft>
            </a:pPr>
            <a:r>
              <a:rPr lang="en-GB" dirty="0">
                <a:solidFill>
                  <a:prstClr val="black"/>
                </a:solidFill>
              </a:rPr>
              <a:t>﻿​Fir Tree Close, </a:t>
            </a:r>
          </a:p>
          <a:p>
            <a:pPr lvl="0" fontAlgn="base">
              <a:spcBef>
                <a:spcPct val="0"/>
              </a:spcBef>
              <a:spcAft>
                <a:spcPct val="0"/>
              </a:spcAft>
            </a:pPr>
            <a:r>
              <a:rPr lang="en-GB" dirty="0">
                <a:solidFill>
                  <a:prstClr val="black"/>
                </a:solidFill>
              </a:rPr>
              <a:t>Warrington, WA4 </a:t>
            </a:r>
            <a:r>
              <a:rPr lang="en-GB" dirty="0" smtClean="0">
                <a:solidFill>
                  <a:prstClr val="black"/>
                </a:solidFill>
              </a:rPr>
              <a:t>4LU</a:t>
            </a:r>
          </a:p>
          <a:p>
            <a:pPr lvl="0" fontAlgn="base">
              <a:spcBef>
                <a:spcPct val="0"/>
              </a:spcBef>
              <a:spcAft>
                <a:spcPct val="0"/>
              </a:spcAft>
            </a:pPr>
            <a:r>
              <a:rPr lang="en-GB" dirty="0" smtClean="0">
                <a:solidFill>
                  <a:prstClr val="black"/>
                </a:solidFill>
              </a:rPr>
              <a:t>UK</a:t>
            </a:r>
            <a:endParaRPr lang="en-GB" dirty="0">
              <a:solidFill>
                <a:prstClr val="black"/>
              </a:solidFill>
            </a:endParaRPr>
          </a:p>
        </p:txBody>
      </p:sp>
      <p:sp>
        <p:nvSpPr>
          <p:cNvPr id="9" name="TextBox 8"/>
          <p:cNvSpPr txBox="1"/>
          <p:nvPr/>
        </p:nvSpPr>
        <p:spPr>
          <a:xfrm>
            <a:off x="6156176" y="3574647"/>
            <a:ext cx="2229393" cy="1200329"/>
          </a:xfrm>
          <a:prstGeom prst="rect">
            <a:avLst/>
          </a:prstGeom>
          <a:noFill/>
        </p:spPr>
        <p:txBody>
          <a:bodyPr wrap="none" rtlCol="0">
            <a:spAutoFit/>
          </a:bodyPr>
          <a:lstStyle/>
          <a:p>
            <a:r>
              <a:rPr lang="en-GB" dirty="0" smtClean="0"/>
              <a:t>52-54 Alderley Road,</a:t>
            </a:r>
          </a:p>
          <a:p>
            <a:r>
              <a:rPr lang="en-GB" dirty="0" smtClean="0"/>
              <a:t>Wilmslow,</a:t>
            </a:r>
          </a:p>
          <a:p>
            <a:r>
              <a:rPr lang="en-GB" dirty="0" smtClean="0"/>
              <a:t>Cheshire SK9 1NY</a:t>
            </a:r>
          </a:p>
          <a:p>
            <a:r>
              <a:rPr lang="en-GB" dirty="0" smtClean="0"/>
              <a:t>UK</a:t>
            </a:r>
          </a:p>
        </p:txBody>
      </p:sp>
      <p:pic>
        <p:nvPicPr>
          <p:cNvPr id="2055" name="Picture 7"/>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 y="5891151"/>
            <a:ext cx="971600" cy="9668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475656" y="5398921"/>
            <a:ext cx="6480720" cy="523220"/>
          </a:xfrm>
          <a:prstGeom prst="rect">
            <a:avLst/>
          </a:prstGeom>
        </p:spPr>
        <p:txBody>
          <a:bodyPr wrap="square">
            <a:spAutoFit/>
          </a:bodyPr>
          <a:lstStyle/>
          <a:p>
            <a:pPr lvl="0" fontAlgn="base">
              <a:spcBef>
                <a:spcPct val="0"/>
              </a:spcBef>
              <a:spcAft>
                <a:spcPct val="0"/>
              </a:spcAft>
            </a:pPr>
            <a:r>
              <a:rPr lang="en-GB" sz="2800" dirty="0">
                <a:solidFill>
                  <a:srgbClr val="FF0000"/>
                </a:solidFill>
              </a:rPr>
              <a:t>www.kneespecialistmanchester.co.uk</a:t>
            </a:r>
          </a:p>
        </p:txBody>
      </p:sp>
      <p:pic>
        <p:nvPicPr>
          <p:cNvPr id="6146" name="Picture 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075454" y="6132513"/>
            <a:ext cx="4078287" cy="7254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24935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txBody>
          <a:bodyPr>
            <a:normAutofit/>
          </a:bodyPr>
          <a:lstStyle/>
          <a:p>
            <a:r>
              <a:rPr lang="en-GB" sz="3200" dirty="0" smtClean="0"/>
              <a:t>Subspecialist interests and expertise:</a:t>
            </a:r>
            <a:endParaRPr lang="en-GB" sz="3200" dirty="0"/>
          </a:p>
        </p:txBody>
      </p:sp>
      <p:sp>
        <p:nvSpPr>
          <p:cNvPr id="4" name="Content Placeholder 3"/>
          <p:cNvSpPr>
            <a:spLocks noGrp="1"/>
          </p:cNvSpPr>
          <p:nvPr>
            <p:ph idx="1"/>
          </p:nvPr>
        </p:nvSpPr>
        <p:spPr/>
        <p:txBody>
          <a:bodyPr/>
          <a:lstStyle/>
          <a:p>
            <a:r>
              <a:rPr lang="en-GB" dirty="0" smtClean="0"/>
              <a:t>Lower limb arthroplasty</a:t>
            </a:r>
          </a:p>
          <a:p>
            <a:r>
              <a:rPr lang="en-GB" dirty="0" smtClean="0"/>
              <a:t>Partial knee replacements</a:t>
            </a:r>
          </a:p>
          <a:p>
            <a:r>
              <a:rPr lang="en-GB" dirty="0" smtClean="0"/>
              <a:t>Joint preservation surgery</a:t>
            </a:r>
          </a:p>
          <a:p>
            <a:r>
              <a:rPr lang="en-GB" dirty="0" smtClean="0"/>
              <a:t>Knee sports injuries and ligament reconstructions</a:t>
            </a:r>
          </a:p>
          <a:p>
            <a:r>
              <a:rPr lang="en-GB" dirty="0" smtClean="0"/>
              <a:t>Anterior knee pain and patello-femoral instability</a:t>
            </a:r>
          </a:p>
          <a:p>
            <a:r>
              <a:rPr lang="en-GB" dirty="0" smtClean="0"/>
              <a:t>Patient specific knee replacements</a:t>
            </a:r>
            <a:endParaRPr lang="en-GB" dirty="0"/>
          </a:p>
        </p:txBody>
      </p:sp>
      <p:pic>
        <p:nvPicPr>
          <p:cNvPr id="3075"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5888037"/>
            <a:ext cx="969963" cy="969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65713" y="6132513"/>
            <a:ext cx="4078287" cy="7254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98760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rmAutofit/>
          </a:bodyPr>
          <a:lstStyle/>
          <a:p>
            <a:r>
              <a:rPr lang="en-GB" sz="3200" dirty="0" smtClean="0"/>
              <a:t>Positions held:</a:t>
            </a:r>
            <a:endParaRPr lang="en-GB" sz="3200" dirty="0"/>
          </a:p>
        </p:txBody>
      </p:sp>
      <p:sp>
        <p:nvSpPr>
          <p:cNvPr id="3" name="Content Placeholder 2"/>
          <p:cNvSpPr>
            <a:spLocks noGrp="1"/>
          </p:cNvSpPr>
          <p:nvPr>
            <p:ph idx="1"/>
          </p:nvPr>
        </p:nvSpPr>
        <p:spPr>
          <a:xfrm>
            <a:off x="457200" y="1935480"/>
            <a:ext cx="8229600" cy="3149704"/>
          </a:xfrm>
        </p:spPr>
        <p:txBody>
          <a:bodyPr>
            <a:normAutofit/>
          </a:bodyPr>
          <a:lstStyle/>
          <a:p>
            <a:r>
              <a:rPr lang="en-GB" sz="2000" b="1" dirty="0" smtClean="0"/>
              <a:t>Research and Audit lead </a:t>
            </a:r>
            <a:r>
              <a:rPr lang="en-GB" sz="2000" dirty="0" smtClean="0"/>
              <a:t>for Trauma and Orthopaedics at St. Helens and Knowsley University hospital NHS Trust, Merseyside, UK</a:t>
            </a:r>
          </a:p>
          <a:p>
            <a:r>
              <a:rPr lang="en-GB" sz="2000" b="1" dirty="0" smtClean="0"/>
              <a:t>ATLS Instructor</a:t>
            </a:r>
            <a:r>
              <a:rPr lang="en-GB" sz="2000" dirty="0" smtClean="0"/>
              <a:t>, Royal College of Surgeons of England</a:t>
            </a:r>
          </a:p>
          <a:p>
            <a:r>
              <a:rPr lang="en-GB" sz="2000" b="1" dirty="0" smtClean="0"/>
              <a:t>Reviewer</a:t>
            </a:r>
            <a:r>
              <a:rPr lang="en-GB" sz="2000" dirty="0" smtClean="0"/>
              <a:t> for The Knee Journal</a:t>
            </a:r>
          </a:p>
          <a:p>
            <a:r>
              <a:rPr lang="en-GB" sz="2000" b="1" dirty="0"/>
              <a:t>UKIETR Member </a:t>
            </a:r>
            <a:r>
              <a:rPr lang="en-GB" sz="2000" dirty="0"/>
              <a:t>(UK International Emergency Trauma Register)</a:t>
            </a:r>
            <a:endParaRPr lang="en-GB" sz="2000" dirty="0" smtClean="0"/>
          </a:p>
          <a:p>
            <a:r>
              <a:rPr lang="en-GB" sz="2000" b="1" dirty="0" smtClean="0"/>
              <a:t>Examiner</a:t>
            </a:r>
            <a:r>
              <a:rPr lang="en-GB" sz="2000" dirty="0" smtClean="0"/>
              <a:t> for The University of Liverpool Medical school, UK</a:t>
            </a:r>
          </a:p>
          <a:p>
            <a:r>
              <a:rPr lang="en-GB" sz="2000" b="1" dirty="0" smtClean="0"/>
              <a:t>Examiner and Tutor </a:t>
            </a:r>
            <a:r>
              <a:rPr lang="en-GB" sz="2000" dirty="0" smtClean="0"/>
              <a:t>for FRCS revision course, Wrightington and Liverpool, UK</a:t>
            </a:r>
            <a:endParaRPr lang="en-GB" sz="2000" dirty="0"/>
          </a:p>
        </p:txBody>
      </p:sp>
      <p:pic>
        <p:nvPicPr>
          <p:cNvPr id="1229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5888037"/>
            <a:ext cx="969963" cy="969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65713" y="6132513"/>
            <a:ext cx="4078287" cy="7254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71832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rmAutofit/>
          </a:bodyPr>
          <a:lstStyle/>
          <a:p>
            <a:r>
              <a:rPr lang="en-GB" sz="3200" dirty="0" smtClean="0"/>
              <a:t>Affiliations:</a:t>
            </a:r>
            <a:endParaRPr lang="en-GB" sz="3200" dirty="0"/>
          </a:p>
        </p:txBody>
      </p:sp>
      <p:sp>
        <p:nvSpPr>
          <p:cNvPr id="3" name="Content Placeholder 2"/>
          <p:cNvSpPr>
            <a:spLocks noGrp="1"/>
          </p:cNvSpPr>
          <p:nvPr>
            <p:ph idx="1"/>
          </p:nvPr>
        </p:nvSpPr>
        <p:spPr>
          <a:xfrm>
            <a:off x="395536" y="1700808"/>
            <a:ext cx="8229600" cy="3672408"/>
          </a:xfrm>
        </p:spPr>
        <p:txBody>
          <a:bodyPr/>
          <a:lstStyle/>
          <a:p>
            <a:pPr marL="0" indent="0">
              <a:buNone/>
            </a:pPr>
            <a:r>
              <a:rPr lang="en-GB" sz="2000" b="1" dirty="0" smtClean="0"/>
              <a:t>- British </a:t>
            </a:r>
            <a:r>
              <a:rPr lang="en-GB" sz="2000" b="1" dirty="0"/>
              <a:t>Orthopaedic </a:t>
            </a:r>
            <a:r>
              <a:rPr lang="en-GB" sz="2000" b="1" dirty="0" smtClean="0"/>
              <a:t>Association</a:t>
            </a:r>
            <a:br>
              <a:rPr lang="en-GB" sz="2000" b="1" dirty="0" smtClean="0"/>
            </a:br>
            <a:r>
              <a:rPr lang="en-GB" sz="2000" b="1" dirty="0" smtClean="0"/>
              <a:t>- Royal </a:t>
            </a:r>
            <a:r>
              <a:rPr lang="en-GB" sz="2000" b="1" dirty="0"/>
              <a:t>College of Surgeons of </a:t>
            </a:r>
            <a:r>
              <a:rPr lang="en-GB" sz="2000" b="1" dirty="0" smtClean="0"/>
              <a:t>Edinburgh</a:t>
            </a:r>
            <a:r>
              <a:rPr lang="en-GB" sz="2000" b="1" dirty="0"/>
              <a:t/>
            </a:r>
            <a:br>
              <a:rPr lang="en-GB" sz="2000" b="1" dirty="0"/>
            </a:br>
            <a:r>
              <a:rPr lang="en-GB" sz="2000" b="1" dirty="0" smtClean="0"/>
              <a:t>- Canadian </a:t>
            </a:r>
            <a:r>
              <a:rPr lang="en-GB" sz="2000" b="1" dirty="0"/>
              <a:t>Orthopaedic </a:t>
            </a:r>
            <a:r>
              <a:rPr lang="en-GB" sz="2000" b="1" dirty="0" smtClean="0"/>
              <a:t>Association</a:t>
            </a:r>
          </a:p>
          <a:p>
            <a:pPr marL="0" indent="0">
              <a:buNone/>
            </a:pPr>
            <a:r>
              <a:rPr lang="en-GB" sz="2000" b="1" dirty="0" smtClean="0"/>
              <a:t>- University of Liverpool</a:t>
            </a:r>
            <a:r>
              <a:rPr lang="en-GB" sz="2000" b="1" dirty="0"/>
              <a:t/>
            </a:r>
            <a:br>
              <a:rPr lang="en-GB" sz="2000" b="1" dirty="0"/>
            </a:br>
            <a:r>
              <a:rPr lang="en-GB" sz="2000" b="1" dirty="0" smtClean="0"/>
              <a:t>- British </a:t>
            </a:r>
            <a:r>
              <a:rPr lang="en-GB" sz="2000" b="1" dirty="0"/>
              <a:t>Association for Surgery of the </a:t>
            </a:r>
            <a:r>
              <a:rPr lang="en-GB" sz="2000" b="1" dirty="0" smtClean="0"/>
              <a:t>Knee</a:t>
            </a:r>
            <a:endParaRPr lang="en-GB" sz="2000" b="1" dirty="0"/>
          </a:p>
          <a:p>
            <a:pPr marL="0" indent="0">
              <a:buNone/>
            </a:pPr>
            <a:r>
              <a:rPr lang="en-GB" sz="2000" b="1" dirty="0" smtClean="0"/>
              <a:t>- World </a:t>
            </a:r>
            <a:r>
              <a:rPr lang="en-GB" sz="2000" b="1" dirty="0"/>
              <a:t>Orthopaedic </a:t>
            </a:r>
            <a:r>
              <a:rPr lang="en-GB" sz="2000" b="1" dirty="0" smtClean="0"/>
              <a:t>Concern</a:t>
            </a:r>
          </a:p>
          <a:p>
            <a:pPr marL="0" indent="0">
              <a:buNone/>
            </a:pPr>
            <a:r>
              <a:rPr lang="en-GB" sz="2000" b="1" dirty="0" smtClean="0"/>
              <a:t>- ICRS (International Cartilage Repair Society)</a:t>
            </a:r>
          </a:p>
          <a:p>
            <a:pPr marL="0" indent="0">
              <a:buNone/>
            </a:pPr>
            <a:r>
              <a:rPr lang="en-GB" sz="2000" b="1" dirty="0" smtClean="0"/>
              <a:t>- ISAKOS (International Society of Arthroscopy, Knee    Surgery and Orthopaedic Sports Medicine)</a:t>
            </a:r>
          </a:p>
          <a:p>
            <a:pPr marL="0" indent="0">
              <a:buNone/>
            </a:pPr>
            <a:r>
              <a:rPr lang="en-GB" sz="2000" b="1" dirty="0" smtClean="0"/>
              <a:t>- SICOT (International Society of Orthopaedics and Traumatology)</a:t>
            </a:r>
          </a:p>
          <a:p>
            <a:pPr>
              <a:buFontTx/>
              <a:buChar char="-"/>
            </a:pPr>
            <a:endParaRPr lang="en-GB" sz="2400" b="1" dirty="0"/>
          </a:p>
          <a:p>
            <a:pPr marL="0" indent="0">
              <a:buNone/>
            </a:pPr>
            <a:endParaRPr lang="en-GB" b="1" dirty="0"/>
          </a:p>
        </p:txBody>
      </p:sp>
      <p:pic>
        <p:nvPicPr>
          <p:cNvPr id="1433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5888037"/>
            <a:ext cx="969963" cy="969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65713" y="6132513"/>
            <a:ext cx="4078287" cy="7254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939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143000"/>
          </a:xfrm>
        </p:spPr>
        <p:txBody>
          <a:bodyPr>
            <a:normAutofit/>
          </a:bodyPr>
          <a:lstStyle/>
          <a:p>
            <a:r>
              <a:rPr lang="en-GB" sz="3200" dirty="0" smtClean="0"/>
              <a:t>Research interests and current on going studies:</a:t>
            </a:r>
            <a:endParaRPr lang="en-GB" sz="3200" dirty="0"/>
          </a:p>
        </p:txBody>
      </p:sp>
      <p:sp>
        <p:nvSpPr>
          <p:cNvPr id="3" name="Content Placeholder 2"/>
          <p:cNvSpPr>
            <a:spLocks noGrp="1"/>
          </p:cNvSpPr>
          <p:nvPr>
            <p:ph idx="1"/>
          </p:nvPr>
        </p:nvSpPr>
        <p:spPr>
          <a:xfrm>
            <a:off x="395536" y="1497460"/>
            <a:ext cx="8229600" cy="4389120"/>
          </a:xfrm>
        </p:spPr>
        <p:txBody>
          <a:bodyPr/>
          <a:lstStyle/>
          <a:p>
            <a:r>
              <a:rPr lang="en-GB" dirty="0" smtClean="0"/>
              <a:t>Patient satisfaction and outcomes following TKR, UKR and PFJ replacements</a:t>
            </a:r>
          </a:p>
          <a:p>
            <a:pPr marL="0" indent="0">
              <a:buNone/>
            </a:pPr>
            <a:endParaRPr lang="en-GB" dirty="0" smtClean="0"/>
          </a:p>
          <a:p>
            <a:r>
              <a:rPr lang="en-GB" dirty="0" smtClean="0"/>
              <a:t>Patient related outcome measures  following joint preservation surgery – meniscal transplants, HTO, OATS and knee resurfacing surgery</a:t>
            </a:r>
          </a:p>
          <a:p>
            <a:pPr marL="0" indent="0">
              <a:buNone/>
            </a:pPr>
            <a:endParaRPr lang="en-GB" dirty="0" smtClean="0"/>
          </a:p>
          <a:p>
            <a:r>
              <a:rPr lang="en-GB" dirty="0" smtClean="0"/>
              <a:t>Starting and part of a multi-centre NiHR UK trial on outcomes following patient specific, ConforMIS, iDuo bicompartmental knee replacements </a:t>
            </a:r>
            <a:endParaRPr lang="en-GB" dirty="0"/>
          </a:p>
        </p:txBody>
      </p:sp>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5886580"/>
            <a:ext cx="969963" cy="969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44962" y="6132513"/>
            <a:ext cx="4078287" cy="7254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11424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67544" y="1124744"/>
            <a:ext cx="8229600" cy="4389120"/>
          </a:xfrm>
        </p:spPr>
        <p:txBody>
          <a:bodyPr/>
          <a:lstStyle/>
          <a:p>
            <a:r>
              <a:rPr lang="en-GB" dirty="0" smtClean="0"/>
              <a:t>Patient outcome measures and long term results of: </a:t>
            </a:r>
          </a:p>
          <a:p>
            <a:pPr marL="0" indent="0">
              <a:buNone/>
            </a:pPr>
            <a:r>
              <a:rPr lang="en-GB" dirty="0"/>
              <a:t> </a:t>
            </a:r>
            <a:r>
              <a:rPr lang="en-GB" dirty="0" smtClean="0"/>
              <a:t>  - tibial de-rotation osteotomy for external tibial torsion</a:t>
            </a:r>
          </a:p>
          <a:p>
            <a:pPr marL="0" indent="0">
              <a:buNone/>
            </a:pPr>
            <a:r>
              <a:rPr lang="en-GB" dirty="0"/>
              <a:t> </a:t>
            </a:r>
            <a:r>
              <a:rPr lang="en-GB" dirty="0" smtClean="0"/>
              <a:t>  - Patella distalisation for isolated patella alta</a:t>
            </a:r>
          </a:p>
          <a:p>
            <a:pPr marL="0" indent="0">
              <a:buNone/>
            </a:pPr>
            <a:r>
              <a:rPr lang="en-GB" dirty="0"/>
              <a:t> </a:t>
            </a:r>
            <a:r>
              <a:rPr lang="en-GB" dirty="0" smtClean="0"/>
              <a:t>  - Patella medialisation for increased TT-TG offset</a:t>
            </a:r>
          </a:p>
          <a:p>
            <a:pPr marL="0" indent="0">
              <a:buNone/>
            </a:pPr>
            <a:r>
              <a:rPr lang="en-GB" dirty="0"/>
              <a:t> </a:t>
            </a:r>
            <a:r>
              <a:rPr lang="en-GB" dirty="0" smtClean="0"/>
              <a:t>  -Trochleoplasty for trochleo dysplasia</a:t>
            </a:r>
          </a:p>
          <a:p>
            <a:pPr marL="0" indent="0">
              <a:buNone/>
            </a:pPr>
            <a:r>
              <a:rPr lang="en-GB" dirty="0"/>
              <a:t> </a:t>
            </a:r>
            <a:r>
              <a:rPr lang="en-GB" dirty="0" smtClean="0"/>
              <a:t>  -MPFL reconstruction for isolated MPFL rupture</a:t>
            </a:r>
          </a:p>
          <a:p>
            <a:pPr marL="0" indent="0">
              <a:buNone/>
            </a:pPr>
            <a:endParaRPr lang="en-GB" dirty="0" smtClean="0"/>
          </a:p>
          <a:p>
            <a:r>
              <a:rPr lang="en-GB" dirty="0" smtClean="0"/>
              <a:t>Designing a validated scoring system specifically for patello-femoral pain and instability</a:t>
            </a:r>
            <a:endParaRPr lang="en-GB" dirty="0"/>
          </a:p>
        </p:txBody>
      </p:sp>
      <p:pic>
        <p:nvPicPr>
          <p:cNvPr id="1126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5888037"/>
            <a:ext cx="969963" cy="969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59173" y="6132513"/>
            <a:ext cx="4078287" cy="7254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85068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r>
              <a:rPr lang="en-GB" sz="3200" dirty="0" smtClean="0"/>
              <a:t>Publications:</a:t>
            </a:r>
            <a:br>
              <a:rPr lang="en-GB" sz="3200" dirty="0" smtClean="0"/>
            </a:br>
            <a:r>
              <a:rPr lang="en-GB" sz="2000" dirty="0" smtClean="0"/>
              <a:t>a full list of paper and abstract publications and presentations at international meetings are available on my website</a:t>
            </a:r>
            <a:endParaRPr lang="en-GB" sz="2000" dirty="0"/>
          </a:p>
        </p:txBody>
      </p:sp>
      <p:sp>
        <p:nvSpPr>
          <p:cNvPr id="4" name="Content Placeholder 3"/>
          <p:cNvSpPr>
            <a:spLocks noGrp="1"/>
          </p:cNvSpPr>
          <p:nvPr>
            <p:ph idx="1"/>
          </p:nvPr>
        </p:nvSpPr>
        <p:spPr>
          <a:xfrm>
            <a:off x="457200" y="1484784"/>
            <a:ext cx="8229600" cy="4536504"/>
          </a:xfrm>
        </p:spPr>
        <p:txBody>
          <a:bodyPr>
            <a:normAutofit lnSpcReduction="10000"/>
          </a:bodyPr>
          <a:lstStyle/>
          <a:p>
            <a:pPr>
              <a:tabLst>
                <a:tab pos="228600" algn="l"/>
              </a:tabLst>
            </a:pPr>
            <a:r>
              <a:rPr lang="en-GB" sz="2000" b="1" u="sng" dirty="0" smtClean="0">
                <a:solidFill>
                  <a:srgbClr val="222222"/>
                </a:solidFill>
                <a:latin typeface="Times New Roman" pitchFamily="18" charset="0"/>
                <a:cs typeface="Times New Roman" pitchFamily="18" charset="0"/>
              </a:rPr>
              <a:t>Original papers:</a:t>
            </a:r>
          </a:p>
          <a:p>
            <a:pPr marL="0" lvl="0" indent="0">
              <a:buNone/>
              <a:tabLst>
                <a:tab pos="228600" algn="l"/>
              </a:tabLst>
            </a:pPr>
            <a:r>
              <a:rPr lang="en-GB" sz="1600" b="1" dirty="0" smtClean="0">
                <a:solidFill>
                  <a:srgbClr val="222222"/>
                </a:solidFill>
                <a:latin typeface="Times New Roman" pitchFamily="18" charset="0"/>
                <a:cs typeface="Times New Roman" pitchFamily="18" charset="0"/>
              </a:rPr>
              <a:t>‘Simultaneous </a:t>
            </a:r>
            <a:r>
              <a:rPr lang="en-GB" sz="1600" b="1" dirty="0">
                <a:solidFill>
                  <a:srgbClr val="222222"/>
                </a:solidFill>
                <a:latin typeface="Times New Roman" pitchFamily="18" charset="0"/>
                <a:cs typeface="Times New Roman" pitchFamily="18" charset="0"/>
              </a:rPr>
              <a:t>peri-articular femoral osteotomy and total knee arthroplasty for treatment of osteoarthritis associated with a severe valgus deformity of &gt;</a:t>
            </a:r>
            <a:r>
              <a:rPr lang="en-GB" sz="1600" b="1" dirty="0" smtClean="0">
                <a:solidFill>
                  <a:srgbClr val="222222"/>
                </a:solidFill>
                <a:latin typeface="Times New Roman" pitchFamily="18" charset="0"/>
                <a:cs typeface="Times New Roman" pitchFamily="18" charset="0"/>
              </a:rPr>
              <a:t>45</a:t>
            </a:r>
            <a:r>
              <a:rPr lang="en-GB" sz="1600" b="1" baseline="30000" dirty="0" smtClean="0">
                <a:solidFill>
                  <a:srgbClr val="222222"/>
                </a:solidFill>
                <a:latin typeface="Times New Roman" pitchFamily="18" charset="0"/>
                <a:cs typeface="Times New Roman" pitchFamily="18" charset="0"/>
              </a:rPr>
              <a:t>0</a:t>
            </a:r>
            <a:r>
              <a:rPr lang="en-GB" sz="1600" b="1" dirty="0" smtClean="0">
                <a:solidFill>
                  <a:srgbClr val="222222"/>
                </a:solidFill>
                <a:latin typeface="Times New Roman" pitchFamily="18" charset="0"/>
                <a:cs typeface="Times New Roman" pitchFamily="18" charset="0"/>
              </a:rPr>
              <a:t>’</a:t>
            </a:r>
            <a:r>
              <a:rPr lang="en-GB" sz="1600" dirty="0" smtClean="0">
                <a:solidFill>
                  <a:srgbClr val="222222"/>
                </a:solidFill>
                <a:latin typeface="Times New Roman" pitchFamily="18" charset="0"/>
                <a:cs typeface="Times New Roman" pitchFamily="18" charset="0"/>
              </a:rPr>
              <a:t> </a:t>
            </a:r>
            <a:r>
              <a:rPr lang="en-GB" sz="1600" b="1" dirty="0" smtClean="0">
                <a:solidFill>
                  <a:srgbClr val="222222"/>
                </a:solidFill>
                <a:latin typeface="Times New Roman" pitchFamily="18" charset="0"/>
                <a:cs typeface="Times New Roman" pitchFamily="18" charset="0"/>
              </a:rPr>
              <a:t>F G Attar</a:t>
            </a:r>
            <a:r>
              <a:rPr lang="en-GB" sz="1600" dirty="0" smtClean="0">
                <a:solidFill>
                  <a:srgbClr val="222222"/>
                </a:solidFill>
                <a:latin typeface="Times New Roman" pitchFamily="18" charset="0"/>
                <a:cs typeface="Times New Roman" pitchFamily="18" charset="0"/>
              </a:rPr>
              <a:t>, M Drexler, N Reischl, D J Ng, J C Cameron</a:t>
            </a:r>
            <a:r>
              <a:rPr lang="en-GB" sz="1600" i="1" dirty="0" smtClean="0">
                <a:solidFill>
                  <a:srgbClr val="222222"/>
                </a:solidFill>
                <a:latin typeface="Times New Roman" pitchFamily="18" charset="0"/>
                <a:cs typeface="Times New Roman" pitchFamily="18" charset="0"/>
              </a:rPr>
              <a:t>. MOJ Orthopaedics and Rheumatology,</a:t>
            </a:r>
            <a:r>
              <a:rPr lang="en-GB" sz="1600" dirty="0" smtClean="0">
                <a:solidFill>
                  <a:srgbClr val="222222"/>
                </a:solidFill>
                <a:latin typeface="Times New Roman" pitchFamily="18" charset="0"/>
                <a:cs typeface="Times New Roman" pitchFamily="18" charset="0"/>
              </a:rPr>
              <a:t> July 2014 (accepted for publication)</a:t>
            </a:r>
            <a:endParaRPr lang="en-GB" sz="1600" b="1" dirty="0" smtClean="0">
              <a:latin typeface="Times New Roman" pitchFamily="18" charset="0"/>
              <a:ea typeface="Times New Roman"/>
              <a:cs typeface="Times New Roman" pitchFamily="18" charset="0"/>
            </a:endParaRPr>
          </a:p>
          <a:p>
            <a:pPr marL="0" lvl="0" indent="0">
              <a:buNone/>
              <a:tabLst>
                <a:tab pos="228600" algn="l"/>
              </a:tabLst>
            </a:pPr>
            <a:endParaRPr lang="en-GB" sz="1600" b="1" dirty="0" smtClean="0">
              <a:latin typeface="Times New Roman"/>
              <a:ea typeface="Times New Roman"/>
            </a:endParaRPr>
          </a:p>
          <a:p>
            <a:pPr marL="0" lvl="0" indent="0">
              <a:buNone/>
              <a:tabLst>
                <a:tab pos="228600" algn="l"/>
              </a:tabLst>
            </a:pPr>
            <a:r>
              <a:rPr lang="en-GB" sz="1600" b="1" dirty="0" smtClean="0">
                <a:latin typeface="Times New Roman"/>
                <a:ea typeface="Times New Roman"/>
              </a:rPr>
              <a:t>‘</a:t>
            </a:r>
            <a:r>
              <a:rPr lang="de-DE" sz="1600" b="1" dirty="0">
                <a:solidFill>
                  <a:srgbClr val="222222"/>
                </a:solidFill>
                <a:latin typeface="Times New Roman"/>
                <a:ea typeface="Times New Roman"/>
              </a:rPr>
              <a:t>Total knee arthroplasty in patients with excessive external tibial torsion &gt; 45</a:t>
            </a:r>
            <a:r>
              <a:rPr lang="de-DE" sz="1600" b="1" baseline="30000" dirty="0">
                <a:solidFill>
                  <a:srgbClr val="222222"/>
                </a:solidFill>
                <a:latin typeface="Times New Roman"/>
                <a:ea typeface="Times New Roman"/>
              </a:rPr>
              <a:t>0 </a:t>
            </a:r>
            <a:r>
              <a:rPr lang="de-DE" sz="1600" b="1" dirty="0">
                <a:solidFill>
                  <a:srgbClr val="222222"/>
                </a:solidFill>
                <a:latin typeface="Times New Roman"/>
                <a:ea typeface="Times New Roman"/>
              </a:rPr>
              <a:t>and patella instability – Surgical technique and long term follow up</a:t>
            </a:r>
            <a:r>
              <a:rPr lang="en-GB" sz="1600" b="1" dirty="0">
                <a:latin typeface="Times New Roman"/>
                <a:ea typeface="Times New Roman"/>
              </a:rPr>
              <a:t>’</a:t>
            </a:r>
            <a:r>
              <a:rPr lang="en-GB" sz="1600" b="1" dirty="0">
                <a:solidFill>
                  <a:srgbClr val="222222"/>
                </a:solidFill>
                <a:latin typeface="Times New Roman"/>
                <a:ea typeface="Times New Roman"/>
              </a:rPr>
              <a:t> </a:t>
            </a:r>
            <a:r>
              <a:rPr lang="de-DE" sz="1600" dirty="0">
                <a:solidFill>
                  <a:srgbClr val="222222"/>
                </a:solidFill>
                <a:latin typeface="Times New Roman"/>
                <a:ea typeface="Times New Roman"/>
              </a:rPr>
              <a:t>M. Drexler, T. Dwyer, M. Marmor, N. Reischl, </a:t>
            </a:r>
            <a:r>
              <a:rPr lang="de-DE" sz="1600" b="1" dirty="0">
                <a:solidFill>
                  <a:srgbClr val="222222"/>
                </a:solidFill>
                <a:latin typeface="Times New Roman"/>
                <a:ea typeface="Times New Roman"/>
              </a:rPr>
              <a:t>F.G. Attar</a:t>
            </a:r>
            <a:r>
              <a:rPr lang="de-DE" sz="1600" dirty="0">
                <a:solidFill>
                  <a:srgbClr val="222222"/>
                </a:solidFill>
                <a:latin typeface="Times New Roman"/>
                <a:ea typeface="Times New Roman"/>
              </a:rPr>
              <a:t>, J.C.Cameron.</a:t>
            </a:r>
            <a:r>
              <a:rPr lang="de-DE" sz="1600" dirty="0">
                <a:solidFill>
                  <a:srgbClr val="222222"/>
                </a:solidFill>
                <a:latin typeface="Arial"/>
                <a:ea typeface="Times New Roman"/>
              </a:rPr>
              <a:t> </a:t>
            </a:r>
            <a:r>
              <a:rPr lang="de-DE" sz="1600" i="1" dirty="0">
                <a:solidFill>
                  <a:srgbClr val="222222"/>
                </a:solidFill>
                <a:latin typeface="Times New Roman"/>
                <a:ea typeface="Times New Roman"/>
              </a:rPr>
              <a:t> </a:t>
            </a:r>
            <a:r>
              <a:rPr lang="en-GB" sz="1600" i="1" dirty="0">
                <a:solidFill>
                  <a:srgbClr val="222222"/>
                </a:solidFill>
                <a:latin typeface="Times New Roman"/>
                <a:ea typeface="Times New Roman"/>
              </a:rPr>
              <a:t>2012 Nov 8. pii: S0883-5403(12)00581-5. doi: 10.1016/j.arth.2012.08.012. [Epub ahead of print</a:t>
            </a:r>
            <a:r>
              <a:rPr lang="en-GB" sz="1600" i="1" dirty="0" smtClean="0">
                <a:solidFill>
                  <a:srgbClr val="222222"/>
                </a:solidFill>
                <a:latin typeface="Times New Roman"/>
                <a:ea typeface="Times New Roman"/>
              </a:rPr>
              <a:t>]</a:t>
            </a:r>
          </a:p>
          <a:p>
            <a:pPr marL="0" lvl="0" indent="0">
              <a:buNone/>
              <a:tabLst>
                <a:tab pos="228600" algn="l"/>
              </a:tabLst>
            </a:pPr>
            <a:endParaRPr lang="en-GB" sz="1600" i="1" dirty="0" smtClean="0">
              <a:solidFill>
                <a:srgbClr val="222222"/>
              </a:solidFill>
              <a:latin typeface="Times New Roman"/>
              <a:ea typeface="Times New Roman"/>
            </a:endParaRPr>
          </a:p>
          <a:p>
            <a:pPr marL="0" indent="0">
              <a:buNone/>
              <a:tabLst>
                <a:tab pos="228600" algn="l"/>
              </a:tabLst>
            </a:pPr>
            <a:r>
              <a:rPr lang="en-GB" sz="1600" b="1" dirty="0"/>
              <a:t>‘Radiological Outcomes following simultaneous 1</a:t>
            </a:r>
            <a:r>
              <a:rPr lang="en-GB" sz="1600" b="1" baseline="30000" dirty="0"/>
              <a:t>st</a:t>
            </a:r>
            <a:r>
              <a:rPr lang="en-GB" sz="1600" b="1" dirty="0"/>
              <a:t> and 5</a:t>
            </a:r>
            <a:r>
              <a:rPr lang="en-GB" sz="1600" b="1" baseline="30000" dirty="0"/>
              <a:t>th</a:t>
            </a:r>
            <a:r>
              <a:rPr lang="en-GB" sz="1600" b="1" dirty="0"/>
              <a:t> metatarsal osteotomies’ </a:t>
            </a:r>
            <a:r>
              <a:rPr lang="en-GB" sz="1600" dirty="0"/>
              <a:t>M. Hadi, </a:t>
            </a:r>
            <a:r>
              <a:rPr lang="en-GB" sz="1600" b="1" dirty="0"/>
              <a:t>F. Attar</a:t>
            </a:r>
            <a:r>
              <a:rPr lang="en-GB" sz="1600" dirty="0"/>
              <a:t>, R. Shariff, G.S. Attar </a:t>
            </a:r>
            <a:r>
              <a:rPr lang="en-GB" sz="1600" i="1" dirty="0"/>
              <a:t>Journal of Orthopaedics, Trauma and Rehabilitation, </a:t>
            </a:r>
            <a:r>
              <a:rPr lang="en-GB" sz="1600" i="1" dirty="0">
                <a:solidFill>
                  <a:schemeClr val="tx1">
                    <a:lumMod val="95000"/>
                    <a:lumOff val="5000"/>
                  </a:schemeClr>
                </a:solidFill>
                <a:hlinkClick r:id="rId2"/>
              </a:rPr>
              <a:t>Volume 16, Issue 2</a:t>
            </a:r>
            <a:r>
              <a:rPr lang="en-GB" sz="1600" i="1" dirty="0"/>
              <a:t> , Pages 59-61, December 2012</a:t>
            </a:r>
            <a:endParaRPr lang="en-GB" sz="1600" dirty="0"/>
          </a:p>
          <a:p>
            <a:pPr marL="0" indent="0">
              <a:buNone/>
            </a:pPr>
            <a:endParaRPr lang="en-GB" sz="1600" dirty="0">
              <a:latin typeface="Times New Roman"/>
              <a:ea typeface="Times New Roman"/>
            </a:endParaRPr>
          </a:p>
          <a:p>
            <a:pPr marL="0" lvl="0" indent="0" algn="just">
              <a:buNone/>
              <a:tabLst>
                <a:tab pos="228600" algn="l"/>
              </a:tabLst>
            </a:pPr>
            <a:r>
              <a:rPr lang="en-GB" sz="1600" b="1" dirty="0">
                <a:latin typeface="Times New Roman"/>
                <a:ea typeface="Times New Roman"/>
              </a:rPr>
              <a:t>‘</a:t>
            </a:r>
            <a:r>
              <a:rPr lang="de-DE" sz="1600" b="1" dirty="0">
                <a:solidFill>
                  <a:srgbClr val="222222"/>
                </a:solidFill>
                <a:latin typeface="Times New Roman"/>
                <a:ea typeface="Times New Roman"/>
              </a:rPr>
              <a:t>Hip Conversion: Don’t Promise Too Much</a:t>
            </a:r>
            <a:r>
              <a:rPr lang="en-GB" sz="1600" b="1" dirty="0">
                <a:latin typeface="Times New Roman"/>
                <a:ea typeface="Times New Roman"/>
              </a:rPr>
              <a:t>’</a:t>
            </a:r>
            <a:r>
              <a:rPr lang="en-GB" sz="1600" dirty="0">
                <a:solidFill>
                  <a:srgbClr val="222222"/>
                </a:solidFill>
                <a:latin typeface="Times New Roman"/>
                <a:ea typeface="Times New Roman"/>
              </a:rPr>
              <a:t> </a:t>
            </a:r>
            <a:r>
              <a:rPr lang="de-DE" sz="1600" dirty="0">
                <a:solidFill>
                  <a:srgbClr val="222222"/>
                </a:solidFill>
                <a:latin typeface="Times New Roman"/>
                <a:ea typeface="Times New Roman"/>
              </a:rPr>
              <a:t>M. Drexler, N. Reischl, T. Dwyer, </a:t>
            </a:r>
            <a:r>
              <a:rPr lang="de-DE" sz="1600" b="1" dirty="0">
                <a:solidFill>
                  <a:srgbClr val="222222"/>
                </a:solidFill>
                <a:latin typeface="Times New Roman"/>
                <a:ea typeface="Times New Roman"/>
              </a:rPr>
              <a:t>F.G. Attar</a:t>
            </a:r>
            <a:r>
              <a:rPr lang="de-DE" sz="1600" dirty="0">
                <a:solidFill>
                  <a:srgbClr val="222222"/>
                </a:solidFill>
                <a:latin typeface="Times New Roman"/>
                <a:ea typeface="Times New Roman"/>
              </a:rPr>
              <a:t>, D.J. Ng, H. Cameron. </a:t>
            </a:r>
            <a:r>
              <a:rPr lang="de-DE" sz="1600" i="1" dirty="0">
                <a:solidFill>
                  <a:srgbClr val="222222"/>
                </a:solidFill>
                <a:latin typeface="Times New Roman"/>
                <a:ea typeface="Times New Roman"/>
              </a:rPr>
              <a:t>Seminars in Arthroplasty</a:t>
            </a:r>
            <a:r>
              <a:rPr lang="de-DE" sz="1600" dirty="0">
                <a:solidFill>
                  <a:srgbClr val="222222"/>
                </a:solidFill>
                <a:latin typeface="Times New Roman"/>
                <a:ea typeface="Times New Roman"/>
              </a:rPr>
              <a:t>, Volume 23, Issue 3, Pages 176-178, September 2012. </a:t>
            </a:r>
            <a:endParaRPr lang="en-GB" sz="1600" dirty="0">
              <a:latin typeface="Times New Roman"/>
              <a:ea typeface="Times New Roman"/>
            </a:endParaRPr>
          </a:p>
          <a:p>
            <a:pPr algn="just"/>
            <a:endParaRPr lang="en-GB" sz="1600" dirty="0">
              <a:latin typeface="Times New Roman"/>
              <a:ea typeface="Times New Roman"/>
            </a:endParaRPr>
          </a:p>
          <a:p>
            <a:pPr marL="228600">
              <a:spcAft>
                <a:spcPts val="0"/>
              </a:spcAft>
            </a:pPr>
            <a:endParaRPr lang="en-GB" sz="2800" dirty="0">
              <a:latin typeface="Times New Roman"/>
              <a:ea typeface="Times New Roman"/>
            </a:endParaRPr>
          </a:p>
          <a:p>
            <a:pPr marL="0" lvl="0" indent="0">
              <a:spcAft>
                <a:spcPts val="0"/>
              </a:spcAft>
              <a:buNone/>
              <a:tabLst>
                <a:tab pos="228600" algn="l"/>
              </a:tabLst>
            </a:pPr>
            <a:endParaRPr lang="en-GB" dirty="0"/>
          </a:p>
        </p:txBody>
      </p:sp>
      <p:pic>
        <p:nvPicPr>
          <p:cNvPr id="5123"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5888037"/>
            <a:ext cx="969963" cy="969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036578" y="6132513"/>
            <a:ext cx="4078287" cy="7254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409806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206</TotalTime>
  <Words>1183</Words>
  <Application>Microsoft Office PowerPoint</Application>
  <PresentationFormat>On-screen Show (4:3)</PresentationFormat>
  <Paragraphs>116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Flow</vt:lpstr>
      <vt:lpstr>Fahad G. Attar Consultant Orthopaedic Surgeon Specialist in Lower Limb Arthroplasty &amp;  Knee Reconstruction Surgery </vt:lpstr>
      <vt:lpstr>Little bit about myself…</vt:lpstr>
      <vt:lpstr>Private practice at:</vt:lpstr>
      <vt:lpstr>Subspecialist interests and expertise:</vt:lpstr>
      <vt:lpstr>Positions held:</vt:lpstr>
      <vt:lpstr>Affiliations:</vt:lpstr>
      <vt:lpstr>Research interests and current on going studies:</vt:lpstr>
      <vt:lpstr>Slide 8</vt:lpstr>
      <vt:lpstr>Publications: a full list of paper and abstract publications and presentations at international meetings are available on my website</vt:lpstr>
      <vt:lpstr>Slide 10</vt:lpstr>
      <vt:lpstr>Slide 11</vt:lpstr>
      <vt:lpstr>Slide 12</vt:lpstr>
      <vt:lpstr>Slide 13</vt:lpstr>
      <vt:lpstr>www.kneespecialistmanchester.co.uk</vt:lpstr>
    </vt:vector>
  </TitlesOfParts>
  <Company>St.Helens and Knowsley Teaching Hospitals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Fahad G. Attar Consultant Orthopaedic Surgeon Specialist in Lower Limb Arthroplasty &amp;  Knee Reconstruction Surgery</dc:title>
  <dc:creator>Fahad Attar</dc:creator>
  <cp:lastModifiedBy>Rajdeep Chanda</cp:lastModifiedBy>
  <cp:revision>22</cp:revision>
  <dcterms:created xsi:type="dcterms:W3CDTF">2014-07-26T10:44:15Z</dcterms:created>
  <dcterms:modified xsi:type="dcterms:W3CDTF">2014-10-07T16:25:28Z</dcterms:modified>
</cp:coreProperties>
</file>